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4127" r:id="rId4"/>
  </p:sldMasterIdLst>
  <p:notesMasterIdLst>
    <p:notesMasterId r:id="rId27"/>
  </p:notesMasterIdLst>
  <p:handoutMasterIdLst>
    <p:handoutMasterId r:id="rId28"/>
  </p:handoutMasterIdLst>
  <p:sldIdLst>
    <p:sldId id="2134805677" r:id="rId5"/>
    <p:sldId id="2134805676" r:id="rId6"/>
    <p:sldId id="2134805681" r:id="rId7"/>
    <p:sldId id="2134805684" r:id="rId8"/>
    <p:sldId id="2134805685" r:id="rId9"/>
    <p:sldId id="2134805686" r:id="rId10"/>
    <p:sldId id="2134805680" r:id="rId11"/>
    <p:sldId id="2134805696" r:id="rId12"/>
    <p:sldId id="2134805687" r:id="rId13"/>
    <p:sldId id="2134805688" r:id="rId14"/>
    <p:sldId id="2134805689" r:id="rId15"/>
    <p:sldId id="2134805690" r:id="rId16"/>
    <p:sldId id="2134805691" r:id="rId17"/>
    <p:sldId id="2134805692" r:id="rId18"/>
    <p:sldId id="2134805693" r:id="rId19"/>
    <p:sldId id="2134805694" r:id="rId20"/>
    <p:sldId id="2134805695" r:id="rId21"/>
    <p:sldId id="2134805697" r:id="rId22"/>
    <p:sldId id="2134805698" r:id="rId23"/>
    <p:sldId id="2134805666" r:id="rId24"/>
    <p:sldId id="2134805699" r:id="rId25"/>
    <p:sldId id="2134805668" r:id="rId26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c BERNARD" initials="LB" lastIdx="1" clrIdx="0">
    <p:extLst>
      <p:ext uri="{19B8F6BF-5375-455C-9EA6-DF929625EA0E}">
        <p15:presenceInfo xmlns:p15="http://schemas.microsoft.com/office/powerpoint/2012/main" userId="S-1-5-21-2052111302-1844823847-839522115-95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FD"/>
    <a:srgbClr val="33CC33"/>
    <a:srgbClr val="DE8A24"/>
    <a:srgbClr val="B44E7A"/>
    <a:srgbClr val="E7F2FA"/>
    <a:srgbClr val="CBE4F5"/>
    <a:srgbClr val="FFFFFF"/>
    <a:srgbClr val="EAEAEA"/>
    <a:srgbClr val="000099"/>
    <a:srgbClr val="000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5" autoAdjust="0"/>
    <p:restoredTop sz="95033" autoAdjust="0"/>
  </p:normalViewPr>
  <p:slideViewPr>
    <p:cSldViewPr snapToGrid="0">
      <p:cViewPr varScale="1">
        <p:scale>
          <a:sx n="61" d="100"/>
          <a:sy n="61" d="100"/>
        </p:scale>
        <p:origin x="776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976" y="-60"/>
      </p:cViewPr>
      <p:guideLst>
        <p:guide orient="horz" pos="3127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 SENECAL" userId="2c4d70fd-04f6-4df8-a9e8-cbbe7f2973ee" providerId="ADAL" clId="{4C4A6D17-88D7-4437-B570-2EFB6BEC1056}"/>
    <pc:docChg chg="custSel modSld">
      <pc:chgData name="Michel SENECAL" userId="2c4d70fd-04f6-4df8-a9e8-cbbe7f2973ee" providerId="ADAL" clId="{4C4A6D17-88D7-4437-B570-2EFB6BEC1056}" dt="2026-09-15T12:31:47.430" v="146" actId="478"/>
      <pc:docMkLst>
        <pc:docMk/>
      </pc:docMkLst>
      <pc:sldChg chg="addSp delSp modSp mod delAnim modAnim">
        <pc:chgData name="Michel SENECAL" userId="2c4d70fd-04f6-4df8-a9e8-cbbe7f2973ee" providerId="ADAL" clId="{4C4A6D17-88D7-4437-B570-2EFB6BEC1056}" dt="2026-09-15T12:31:47.430" v="146" actId="478"/>
        <pc:sldMkLst>
          <pc:docMk/>
          <pc:sldMk cId="3297512568" sldId="2134805690"/>
        </pc:sldMkLst>
        <pc:spChg chg="del">
          <ac:chgData name="Michel SENECAL" userId="2c4d70fd-04f6-4df8-a9e8-cbbe7f2973ee" providerId="ADAL" clId="{4C4A6D17-88D7-4437-B570-2EFB6BEC1056}" dt="2026-09-15T12:30:27.108" v="109" actId="478"/>
          <ac:spMkLst>
            <pc:docMk/>
            <pc:sldMk cId="3297512568" sldId="2134805690"/>
            <ac:spMk id="7" creationId="{4F47DA1F-0155-E903-EBCA-AB739076BB2A}"/>
          </ac:spMkLst>
        </pc:spChg>
        <pc:spChg chg="add mod ord">
          <ac:chgData name="Michel SENECAL" userId="2c4d70fd-04f6-4df8-a9e8-cbbe7f2973ee" providerId="ADAL" clId="{4C4A6D17-88D7-4437-B570-2EFB6BEC1056}" dt="2026-09-15T12:27:34.426" v="79" actId="1076"/>
          <ac:spMkLst>
            <pc:docMk/>
            <pc:sldMk cId="3297512568" sldId="2134805690"/>
            <ac:spMk id="8" creationId="{12981F3A-00D8-92CB-EF06-E14EAA17B119}"/>
          </ac:spMkLst>
        </pc:spChg>
        <pc:spChg chg="add mod ord">
          <ac:chgData name="Michel SENECAL" userId="2c4d70fd-04f6-4df8-a9e8-cbbe7f2973ee" providerId="ADAL" clId="{4C4A6D17-88D7-4437-B570-2EFB6BEC1056}" dt="2026-09-15T12:27:40.633" v="80" actId="1076"/>
          <ac:spMkLst>
            <pc:docMk/>
            <pc:sldMk cId="3297512568" sldId="2134805690"/>
            <ac:spMk id="9" creationId="{48271704-7A18-A4C3-E0AA-3980BFEDC1A5}"/>
          </ac:spMkLst>
        </pc:spChg>
        <pc:spChg chg="add mod">
          <ac:chgData name="Michel SENECAL" userId="2c4d70fd-04f6-4df8-a9e8-cbbe7f2973ee" providerId="ADAL" clId="{4C4A6D17-88D7-4437-B570-2EFB6BEC1056}" dt="2026-09-15T12:31:01.751" v="120" actId="1076"/>
          <ac:spMkLst>
            <pc:docMk/>
            <pc:sldMk cId="3297512568" sldId="2134805690"/>
            <ac:spMk id="10" creationId="{DCA4FC12-ACD3-D540-8D85-D455279EA592}"/>
          </ac:spMkLst>
        </pc:spChg>
        <pc:spChg chg="add del mod">
          <ac:chgData name="Michel SENECAL" userId="2c4d70fd-04f6-4df8-a9e8-cbbe7f2973ee" providerId="ADAL" clId="{4C4A6D17-88D7-4437-B570-2EFB6BEC1056}" dt="2026-09-15T12:31:47.430" v="146" actId="478"/>
          <ac:spMkLst>
            <pc:docMk/>
            <pc:sldMk cId="3297512568" sldId="2134805690"/>
            <ac:spMk id="11" creationId="{46406529-D918-FD41-D229-E35044588516}"/>
          </ac:spMkLst>
        </pc:spChg>
        <pc:picChg chg="mod">
          <ac:chgData name="Michel SENECAL" userId="2c4d70fd-04f6-4df8-a9e8-cbbe7f2973ee" providerId="ADAL" clId="{4C4A6D17-88D7-4437-B570-2EFB6BEC1056}" dt="2026-09-15T12:30:49.289" v="118" actId="1076"/>
          <ac:picMkLst>
            <pc:docMk/>
            <pc:sldMk cId="3297512568" sldId="2134805690"/>
            <ac:picMk id="3074" creationId="{EF9E6E05-CA97-688C-BDF8-6C15E8ADC857}"/>
          </ac:picMkLst>
        </pc:picChg>
      </pc:sldChg>
      <pc:sldChg chg="addSp modSp mod">
        <pc:chgData name="Michel SENECAL" userId="2c4d70fd-04f6-4df8-a9e8-cbbe7f2973ee" providerId="ADAL" clId="{4C4A6D17-88D7-4437-B570-2EFB6BEC1056}" dt="2026-09-15T12:29:36.949" v="108" actId="20577"/>
        <pc:sldMkLst>
          <pc:docMk/>
          <pc:sldMk cId="2302747958" sldId="2134805694"/>
        </pc:sldMkLst>
        <pc:spChg chg="mod">
          <ac:chgData name="Michel SENECAL" userId="2c4d70fd-04f6-4df8-a9e8-cbbe7f2973ee" providerId="ADAL" clId="{4C4A6D17-88D7-4437-B570-2EFB6BEC1056}" dt="2026-09-15T12:28:17.752" v="83" actId="1076"/>
          <ac:spMkLst>
            <pc:docMk/>
            <pc:sldMk cId="2302747958" sldId="2134805694"/>
            <ac:spMk id="10" creationId="{7FB4A15B-CF47-32AB-7992-5D95B2025420}"/>
          </ac:spMkLst>
        </pc:spChg>
        <pc:spChg chg="add mod">
          <ac:chgData name="Michel SENECAL" userId="2c4d70fd-04f6-4df8-a9e8-cbbe7f2973ee" providerId="ADAL" clId="{4C4A6D17-88D7-4437-B570-2EFB6BEC1056}" dt="2026-09-15T12:28:03.529" v="82" actId="1076"/>
          <ac:spMkLst>
            <pc:docMk/>
            <pc:sldMk cId="2302747958" sldId="2134805694"/>
            <ac:spMk id="12" creationId="{F7FAE035-4343-D725-51D7-4EDDEBF61871}"/>
          </ac:spMkLst>
        </pc:spChg>
        <pc:spChg chg="add mod">
          <ac:chgData name="Michel SENECAL" userId="2c4d70fd-04f6-4df8-a9e8-cbbe7f2973ee" providerId="ADAL" clId="{4C4A6D17-88D7-4437-B570-2EFB6BEC1056}" dt="2026-09-15T12:28:03.529" v="82" actId="1076"/>
          <ac:spMkLst>
            <pc:docMk/>
            <pc:sldMk cId="2302747958" sldId="2134805694"/>
            <ac:spMk id="17" creationId="{BFC9AF28-CBC9-F00E-CB53-606A0D232F9A}"/>
          </ac:spMkLst>
        </pc:spChg>
        <pc:spChg chg="mod">
          <ac:chgData name="Michel SENECAL" userId="2c4d70fd-04f6-4df8-a9e8-cbbe7f2973ee" providerId="ADAL" clId="{4C4A6D17-88D7-4437-B570-2EFB6BEC1056}" dt="2026-09-15T12:29:36.949" v="108" actId="20577"/>
          <ac:spMkLst>
            <pc:docMk/>
            <pc:sldMk cId="2302747958" sldId="2134805694"/>
            <ac:spMk id="21" creationId="{446341C3-C079-BEC1-A57A-56381B1A66A2}"/>
          </ac:spMkLst>
        </pc:spChg>
        <pc:grpChg chg="mod">
          <ac:chgData name="Michel SENECAL" userId="2c4d70fd-04f6-4df8-a9e8-cbbe7f2973ee" providerId="ADAL" clId="{4C4A6D17-88D7-4437-B570-2EFB6BEC1056}" dt="2026-09-15T12:28:22.143" v="84" actId="14100"/>
          <ac:grpSpMkLst>
            <pc:docMk/>
            <pc:sldMk cId="2302747958" sldId="2134805694"/>
            <ac:grpSpMk id="6" creationId="{6D14C003-044D-7E06-DFE9-44B40AE09EBB}"/>
          </ac:grpSpMkLst>
        </pc:grpChg>
        <pc:picChg chg="mod">
          <ac:chgData name="Michel SENECAL" userId="2c4d70fd-04f6-4df8-a9e8-cbbe7f2973ee" providerId="ADAL" clId="{4C4A6D17-88D7-4437-B570-2EFB6BEC1056}" dt="2026-09-15T12:28:41.754" v="98" actId="1076"/>
          <ac:picMkLst>
            <pc:docMk/>
            <pc:sldMk cId="2302747958" sldId="2134805694"/>
            <ac:picMk id="7170" creationId="{E3CE93F9-6B6C-5835-6D05-D675C5430A4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3"/>
            <a:ext cx="2954325" cy="461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t" anchorCtr="0" compatLnSpc="1">
            <a:prstTxWarp prst="textNoShape">
              <a:avLst/>
            </a:prstTxWarp>
          </a:bodyPr>
          <a:lstStyle>
            <a:lvl1pPr algn="l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8291" y="3"/>
            <a:ext cx="2875693" cy="461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t" anchorCtr="0" compatLnSpc="1">
            <a:prstTxWarp prst="textNoShape">
              <a:avLst/>
            </a:prstTxWarp>
          </a:bodyPr>
          <a:lstStyle>
            <a:lvl1pPr algn="r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8" y="9430069"/>
            <a:ext cx="2954325" cy="45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b" anchorCtr="0" compatLnSpc="1">
            <a:prstTxWarp prst="textNoShape">
              <a:avLst/>
            </a:prstTxWarp>
          </a:bodyPr>
          <a:lstStyle>
            <a:lvl1pPr algn="l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8291" y="9430069"/>
            <a:ext cx="2875693" cy="459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b" anchorCtr="0" compatLnSpc="1">
            <a:prstTxWarp prst="textNoShape">
              <a:avLst/>
            </a:prstTxWarp>
          </a:bodyPr>
          <a:lstStyle>
            <a:lvl1pPr algn="r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5B53CB4-38CB-4A69-A529-E1D12E04E37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03908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8" y="3"/>
            <a:ext cx="2946301" cy="49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t" anchorCtr="0" compatLnSpc="1">
            <a:prstTxWarp prst="textNoShape">
              <a:avLst/>
            </a:prstTxWarp>
          </a:bodyPr>
          <a:lstStyle>
            <a:lvl1pPr algn="l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382" y="3"/>
            <a:ext cx="2946301" cy="49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t" anchorCtr="0" compatLnSpc="1">
            <a:prstTxWarp prst="textNoShape">
              <a:avLst/>
            </a:prstTxWarp>
          </a:bodyPr>
          <a:lstStyle>
            <a:lvl1pPr algn="r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6125"/>
            <a:ext cx="6608762" cy="3717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679" y="4714228"/>
            <a:ext cx="4984320" cy="4465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8" y="9430068"/>
            <a:ext cx="2946301" cy="49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b" anchorCtr="0" compatLnSpc="1">
            <a:prstTxWarp prst="textNoShape">
              <a:avLst/>
            </a:prstTxWarp>
          </a:bodyPr>
          <a:lstStyle>
            <a:lvl1pPr algn="l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382" y="9430068"/>
            <a:ext cx="2946301" cy="496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83" tIns="46243" rIns="92483" bIns="46243" numCol="1" anchor="b" anchorCtr="0" compatLnSpc="1">
            <a:prstTxWarp prst="textNoShape">
              <a:avLst/>
            </a:prstTxWarp>
          </a:bodyPr>
          <a:lstStyle>
            <a:lvl1pPr algn="r" defTabSz="925231" eaLnBrk="0" hangingPunct="0">
              <a:defRPr sz="1200" i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640E587-A3FD-4CCA-9163-18B21DE2C5E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97628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0E587-A3FD-4CCA-9163-18B21DE2C5EC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5405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0E587-A3FD-4CCA-9163-18B21DE2C5EC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5671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0E587-A3FD-4CCA-9163-18B21DE2C5EC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0116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0E587-A3FD-4CCA-9163-18B21DE2C5EC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37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0E587-A3FD-4CCA-9163-18B21DE2C5EC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9372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40E587-A3FD-4CCA-9163-18B21DE2C5EC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3045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 42">
            <a:extLst>
              <a:ext uri="{FF2B5EF4-FFF2-40B4-BE49-F238E27FC236}">
                <a16:creationId xmlns:a16="http://schemas.microsoft.com/office/drawing/2014/main" id="{CC898E49-08F9-756E-C022-5DB947343C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4" y="-118185"/>
            <a:ext cx="6352045" cy="635204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A123E74-F4AB-96D3-CF16-D150439ABD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35"/>
          <a:stretch/>
        </p:blipFill>
        <p:spPr>
          <a:xfrm>
            <a:off x="10396485" y="804"/>
            <a:ext cx="1820825" cy="635204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C7096BC-1A97-7E8A-D253-66E50DD141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14" y="-1705488"/>
            <a:ext cx="11132573" cy="11132573"/>
          </a:xfrm>
          <a:prstGeom prst="rect">
            <a:avLst/>
          </a:prstGeom>
        </p:spPr>
      </p:pic>
      <p:sp>
        <p:nvSpPr>
          <p:cNvPr id="487428" name="Rectangle 4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1818217" y="3860799"/>
            <a:ext cx="8534400" cy="1674119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indent="0" algn="ctr">
              <a:lnSpc>
                <a:spcPct val="80000"/>
              </a:lnSpc>
              <a:buFontTx/>
              <a:buNone/>
              <a:defRPr lang="fr-FR" sz="4000" b="1" i="0" kern="1200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750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en-US" sz="4000" b="1" spc="-293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(Nom de </a:t>
            </a:r>
            <a:r>
              <a:rPr lang="en-US" sz="4000" b="1" spc="-293" dirty="0" err="1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l’organisme</a:t>
            </a:r>
            <a:r>
              <a:rPr lang="en-US" sz="4000" b="1" spc="-293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et) GIP-MDS</a:t>
            </a:r>
          </a:p>
          <a:p>
            <a:endParaRPr lang="fr-FR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3186" y="6583378"/>
            <a:ext cx="526815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E83F6-75E3-43CD-A36A-6C631845BB8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3FD91522-C5B7-FEF3-6067-03F3D2892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2854960"/>
            <a:ext cx="10363200" cy="927359"/>
          </a:xfrm>
          <a:prstGeom prst="rect">
            <a:avLst/>
          </a:prstGeom>
        </p:spPr>
        <p:txBody>
          <a:bodyPr/>
          <a:lstStyle>
            <a:lvl1pPr algn="ctr">
              <a:defRPr lang="fr-FR" sz="6000" b="1" i="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spc="-390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r>
              <a:rPr lang="en-US" sz="6000" b="1" spc="-39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de la </a:t>
            </a:r>
            <a:r>
              <a:rPr lang="en-US" sz="6000" b="1" spc="-390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conférence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2FBA3A-5868-1880-2BA6-78A82D960A9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6233860"/>
            <a:ext cx="2315087" cy="40023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36E9742-B67F-C13D-6BF6-BCA489B0958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68" y="4797032"/>
            <a:ext cx="1555817" cy="15558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19C5AE-DD23-4CDB-8837-7B01B255AC6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123" y="4797032"/>
            <a:ext cx="1187894" cy="118789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43595AE-2759-638E-CBBE-72A1EAF09A1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8307">
            <a:off x="8730931" y="115786"/>
            <a:ext cx="1067637" cy="1067637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68E4EA9-451D-0B9C-8A27-B6BE2F7ABD50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13" y="1125528"/>
            <a:ext cx="714719" cy="71471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1D1325A-BE68-DF5E-5D48-5F2E032E639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2D2EB-1507-4955-B13B-8B7DB1C119BE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D84B44-83C5-FEFF-78DE-088C2912C5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6523" y="1377944"/>
            <a:ext cx="10942696" cy="47990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 lang="fr-FR" sz="3200" b="0" kern="1200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93763" indent="-3556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1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  <a:p>
            <a:pPr lvl="1"/>
            <a:r>
              <a:rPr lang="fr-FR" dirty="0"/>
              <a:t>Texte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B9605A3F-43C9-30EC-9B5A-5668A105E611}"/>
              </a:ext>
            </a:extLst>
          </p:cNvPr>
          <p:cNvSpPr txBox="1"/>
          <p:nvPr userDrawn="1"/>
        </p:nvSpPr>
        <p:spPr>
          <a:xfrm>
            <a:off x="652781" y="151573"/>
            <a:ext cx="3512529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0"/>
              </a:lnSpc>
              <a:spcBef>
                <a:spcPct val="0"/>
              </a:spcBef>
            </a:pPr>
            <a:r>
              <a:rPr lang="en-US" sz="5334" b="1" i="0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Sommaire</a:t>
            </a:r>
            <a:endParaRPr lang="en-US" sz="5334" b="1" i="0" dirty="0">
              <a:solidFill>
                <a:srgbClr val="0D274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 (MS) Bold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ECBA97-9BAE-9970-1DDB-5B7BD54B33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96"/>
          <a:stretch/>
        </p:blipFill>
        <p:spPr>
          <a:xfrm>
            <a:off x="9777977" y="-125911"/>
            <a:ext cx="2414023" cy="635204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2409753-91E5-0B3B-DB57-DCC03826D1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82" r="55101"/>
          <a:stretch/>
        </p:blipFill>
        <p:spPr>
          <a:xfrm>
            <a:off x="9339976" y="0"/>
            <a:ext cx="2852024" cy="305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3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éparateur de parti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73E09-FDDB-423A-90EF-688F0CF0AE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1D1325A-BE68-DF5E-5D48-5F2E032E639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2D2EB-1507-4955-B13B-8B7DB1C119BE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23E82EF2-F0A0-C52D-6A68-D7AF8287DD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5890" y="3050112"/>
            <a:ext cx="9860842" cy="927359"/>
          </a:xfrm>
          <a:prstGeom prst="rect">
            <a:avLst/>
          </a:prstGeom>
        </p:spPr>
        <p:txBody>
          <a:bodyPr/>
          <a:lstStyle>
            <a:lvl1pPr algn="ctr">
              <a:defRPr kumimoji="0" lang="fr-FR" sz="6000" b="1" i="0" u="none" strike="noStrike" kern="1200" cap="none" spc="0" normalizeH="0" baseline="0" dirty="0">
                <a:ln>
                  <a:noFill/>
                </a:ln>
                <a:solidFill>
                  <a:srgbClr val="0D274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spc="-325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r>
              <a:rPr lang="en-US" sz="6000" b="1" spc="-325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de </a:t>
            </a:r>
            <a:r>
              <a:rPr lang="en-US" sz="6000" b="1" spc="-325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partie</a:t>
            </a:r>
            <a:br>
              <a:rPr lang="en-US" sz="6000" b="1" spc="-325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</a:br>
            <a:endParaRPr lang="fr-FR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003C132E-0ED5-6FEA-1270-9A359C3B0533}"/>
              </a:ext>
            </a:extLst>
          </p:cNvPr>
          <p:cNvSpPr/>
          <p:nvPr userDrawn="1"/>
        </p:nvSpPr>
        <p:spPr>
          <a:xfrm>
            <a:off x="0" y="1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1460980" h="11015529">
                <a:moveTo>
                  <a:pt x="0" y="0"/>
                </a:moveTo>
                <a:lnTo>
                  <a:pt x="1460980" y="0"/>
                </a:lnTo>
                <a:lnTo>
                  <a:pt x="1460980" y="11015529"/>
                </a:lnTo>
                <a:lnTo>
                  <a:pt x="0" y="1101552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CAB553-8D16-657C-4696-ACD3241FD5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959" y="4092530"/>
            <a:ext cx="1187894" cy="1187894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AA511A1F-2B64-A926-F4FB-78861A6B2F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6233860"/>
            <a:ext cx="2315087" cy="40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6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1D1325A-BE68-DF5E-5D48-5F2E032E639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2D2EB-1507-4955-B13B-8B7DB1C119BE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41333AAA-BB71-02F0-7423-476EA8AED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82699"/>
            <a:ext cx="9860842" cy="678603"/>
          </a:xfrm>
          <a:prstGeom prst="rect">
            <a:avLst/>
          </a:prstGeom>
        </p:spPr>
        <p:txBody>
          <a:bodyPr/>
          <a:lstStyle>
            <a:lvl1pPr algn="l">
              <a:defRPr kumimoji="0" lang="fr-FR" sz="4000" b="1" i="0" u="none" strike="noStrike" kern="1200" cap="none" spc="0" normalizeH="0" baseline="0" dirty="0">
                <a:ln>
                  <a:noFill/>
                </a:ln>
                <a:solidFill>
                  <a:srgbClr val="0D274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-243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r>
              <a:rPr lang="en-US" sz="4000" b="1" spc="-243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de la slide</a:t>
            </a:r>
            <a:br>
              <a:rPr lang="en-US" sz="4000" b="1" spc="-243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</a:br>
            <a:endParaRPr lang="fr-FR" dirty="0"/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9C177A99-F45D-2C93-489C-1727D740C9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4812" y="1434148"/>
            <a:ext cx="10942696" cy="55721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lang="fr-FR" sz="3200" b="0" kern="1200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93763" indent="-355600"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en-US" sz="3200" b="1" spc="-205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Sous-</a:t>
            </a:r>
            <a:r>
              <a:rPr lang="en-US" sz="3200" b="1" spc="-205" dirty="0" err="1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endParaRPr lang="en-US" sz="3200" b="1" spc="-205" dirty="0">
              <a:solidFill>
                <a:srgbClr val="008A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 (MS) Bold"/>
            </a:endParaRPr>
          </a:p>
          <a:p>
            <a:pPr lvl="0"/>
            <a:endParaRPr lang="fr-FR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94B15464-AE9A-7523-43A1-990019533A0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92687" y="2140100"/>
            <a:ext cx="10942696" cy="213725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kumimoji="0" lang="fr-FR" sz="2000" b="0" i="0" u="none" strike="noStrike" kern="1200" cap="none" spc="0" normalizeH="0" baseline="0" dirty="0" smtClean="0">
                <a:ln>
                  <a:noFill/>
                </a:ln>
                <a:solidFill>
                  <a:srgbClr val="0D274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93763" indent="-355600"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ClrTx/>
              <a:buSzPct val="125000"/>
              <a:buFontTx/>
              <a:buNone/>
              <a:tabLst/>
              <a:defRPr/>
            </a:pPr>
            <a:r>
              <a:rPr lang="en-US" sz="20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"/>
              </a:rPr>
              <a:t>Texte</a:t>
            </a:r>
          </a:p>
          <a:p>
            <a:pPr lvl="0"/>
            <a:endParaRPr lang="fr-FR" dirty="0"/>
          </a:p>
        </p:txBody>
      </p:sp>
      <p:sp>
        <p:nvSpPr>
          <p:cNvPr id="2" name="AutoShape 3">
            <a:extLst>
              <a:ext uri="{FF2B5EF4-FFF2-40B4-BE49-F238E27FC236}">
                <a16:creationId xmlns:a16="http://schemas.microsoft.com/office/drawing/2014/main" id="{08D02A05-CF2C-41D1-66FF-E6C4636A9DAA}"/>
              </a:ext>
            </a:extLst>
          </p:cNvPr>
          <p:cNvSpPr/>
          <p:nvPr userDrawn="1"/>
        </p:nvSpPr>
        <p:spPr>
          <a:xfrm>
            <a:off x="1" y="685800"/>
            <a:ext cx="12192000" cy="0"/>
          </a:xfrm>
          <a:prstGeom prst="line">
            <a:avLst/>
          </a:prstGeom>
          <a:ln w="95250" cap="flat">
            <a:solidFill>
              <a:srgbClr val="FFD2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F9FC63-2E21-0510-49A1-E32D1099B8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8307">
            <a:off x="10784390" y="62761"/>
            <a:ext cx="1067637" cy="106763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94F4D0A-DE4C-CAC5-0ADA-300AB8427F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6233860"/>
            <a:ext cx="2315087" cy="4002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éparateur de parti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73E09-FDDB-423A-90EF-688F0CF0AEA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1D1325A-BE68-DF5E-5D48-5F2E032E639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2D2EB-1507-4955-B13B-8B7DB1C119BE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BF825B58-1A99-1B50-2BC7-A6AAA2919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5890" y="3050112"/>
            <a:ext cx="9860842" cy="927359"/>
          </a:xfrm>
          <a:prstGeom prst="rect">
            <a:avLst/>
          </a:prstGeom>
        </p:spPr>
        <p:txBody>
          <a:bodyPr/>
          <a:lstStyle>
            <a:lvl1pPr algn="ctr">
              <a:defRPr kumimoji="0" lang="fr-FR" sz="6000" b="1" i="0" u="none" strike="noStrike" kern="1200" cap="none" spc="0" normalizeH="0" baseline="0" dirty="0">
                <a:ln>
                  <a:noFill/>
                </a:ln>
                <a:solidFill>
                  <a:srgbClr val="0D274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spc="-325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r>
              <a:rPr lang="en-US" sz="6000" b="1" spc="-325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de </a:t>
            </a:r>
            <a:r>
              <a:rPr lang="en-US" sz="6000" b="1" spc="-325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partie</a:t>
            </a:r>
            <a:br>
              <a:rPr lang="en-US" sz="6000" b="1" spc="-325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</a:br>
            <a:endParaRPr lang="fr-FR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14722EB6-6415-4531-4A17-5E4F363962DE}"/>
              </a:ext>
            </a:extLst>
          </p:cNvPr>
          <p:cNvSpPr/>
          <p:nvPr userDrawn="1"/>
        </p:nvSpPr>
        <p:spPr>
          <a:xfrm>
            <a:off x="0" y="1"/>
            <a:ext cx="685800" cy="6858000"/>
          </a:xfrm>
          <a:custGeom>
            <a:avLst/>
            <a:gdLst/>
            <a:ahLst/>
            <a:cxnLst/>
            <a:rect l="l" t="t" r="r" b="b"/>
            <a:pathLst>
              <a:path w="1460980" h="11015529">
                <a:moveTo>
                  <a:pt x="0" y="0"/>
                </a:moveTo>
                <a:lnTo>
                  <a:pt x="1460980" y="0"/>
                </a:lnTo>
                <a:lnTo>
                  <a:pt x="1460980" y="11015529"/>
                </a:lnTo>
                <a:lnTo>
                  <a:pt x="0" y="1101552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txBody>
          <a:bodyPr/>
          <a:lstStyle/>
          <a:p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4DFB997-CA39-86C8-919E-B8C96B418B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6233860"/>
            <a:ext cx="2315087" cy="40023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E37657-EF2D-6FA9-6FA7-A107816DCB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959" y="4092530"/>
            <a:ext cx="1187894" cy="118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4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1D1325A-BE68-DF5E-5D48-5F2E032E639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2D2EB-1507-4955-B13B-8B7DB1C119BE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D84B44-83C5-FEFF-78DE-088C2912C5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4652" y="1525588"/>
            <a:ext cx="10942696" cy="479901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FontTx/>
              <a:buNone/>
              <a:defRPr lang="fr-FR" sz="3200" b="0" kern="1200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93763" indent="-3556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Premier niveau de lecture</a:t>
            </a:r>
          </a:p>
          <a:p>
            <a:pPr lvl="1"/>
            <a:r>
              <a:rPr lang="fr-FR" dirty="0"/>
              <a:t>Deuxième niveau de lecture</a:t>
            </a:r>
          </a:p>
          <a:p>
            <a:pPr lvl="1"/>
            <a:endParaRPr lang="fr-FR" dirty="0"/>
          </a:p>
          <a:p>
            <a:pPr lvl="2"/>
            <a:r>
              <a:rPr lang="fr-FR" dirty="0"/>
              <a:t>Troisième niveau de lecture</a:t>
            </a:r>
          </a:p>
          <a:p>
            <a:pPr lvl="3"/>
            <a:r>
              <a:rPr lang="fr-FR" dirty="0"/>
              <a:t>Quatrième niveau de lecture</a:t>
            </a:r>
          </a:p>
          <a:p>
            <a:pPr lvl="4"/>
            <a:r>
              <a:rPr lang="fr-FR" dirty="0"/>
              <a:t>Cinquième niveau de lecture</a:t>
            </a:r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9BC5EB6E-8AE3-3FD8-17F3-05E997C58FDB}"/>
              </a:ext>
            </a:extLst>
          </p:cNvPr>
          <p:cNvSpPr/>
          <p:nvPr userDrawn="1"/>
        </p:nvSpPr>
        <p:spPr>
          <a:xfrm>
            <a:off x="1" y="685800"/>
            <a:ext cx="12192000" cy="0"/>
          </a:xfrm>
          <a:prstGeom prst="line">
            <a:avLst/>
          </a:prstGeom>
          <a:ln w="95250" cap="flat">
            <a:solidFill>
              <a:srgbClr val="FFD2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FF29589-F4E0-52BC-C11E-2DAADEB1C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82699"/>
            <a:ext cx="9860842" cy="678603"/>
          </a:xfrm>
          <a:prstGeom prst="rect">
            <a:avLst/>
          </a:prstGeom>
        </p:spPr>
        <p:txBody>
          <a:bodyPr/>
          <a:lstStyle>
            <a:lvl1pPr algn="l">
              <a:defRPr kumimoji="0" lang="fr-FR" sz="4000" b="1" i="0" u="none" strike="noStrike" kern="1200" cap="none" spc="0" normalizeH="0" baseline="0" dirty="0">
                <a:ln>
                  <a:noFill/>
                </a:ln>
                <a:solidFill>
                  <a:srgbClr val="0D274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-243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r>
              <a:rPr lang="en-US" sz="4000" b="1" spc="-243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de la slide</a:t>
            </a:r>
            <a:br>
              <a:rPr lang="en-US" sz="4000" b="1" spc="-243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</a:br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34E5E8F-4462-605F-C2CC-00904D8C1A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6233860"/>
            <a:ext cx="2315087" cy="40023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24B8C0-2C25-7FAF-3526-E49B842AF7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344" y="82699"/>
            <a:ext cx="1011004" cy="101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3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zo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391C77A-664F-4F98-8A41-54F31964B865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16274D7-AAA3-489B-B20B-C8862CAB9F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9010" y="1525588"/>
            <a:ext cx="10942696" cy="1389734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0"/>
              </a:spcBef>
              <a:spcAft>
                <a:spcPts val="1200"/>
              </a:spcAft>
              <a:buFontTx/>
              <a:buBlip>
                <a:blip r:embed="rId2"/>
              </a:buBlip>
              <a:defRPr lang="fr-FR" sz="2000" b="0" kern="1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FontTx/>
              <a:buNone/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e la date 3">
            <a:extLst>
              <a:ext uri="{FF2B5EF4-FFF2-40B4-BE49-F238E27FC236}">
                <a16:creationId xmlns:a16="http://schemas.microsoft.com/office/drawing/2014/main" id="{53265714-CD30-B26E-6BA1-9CAF3793CC3A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2D2EB-1507-4955-B13B-8B7DB1C119BE}" type="datetime1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24/09/2026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9C7B1C54-8200-47A5-40BE-D2063D4165A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9010" y="3202748"/>
            <a:ext cx="10942696" cy="1389734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0"/>
              </a:spcBef>
              <a:spcAft>
                <a:spcPts val="1200"/>
              </a:spcAft>
              <a:buFontTx/>
              <a:buBlip>
                <a:blip r:embed="rId2"/>
              </a:buBlip>
              <a:defRPr lang="fr-FR" sz="2000" b="0" kern="1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FontTx/>
              <a:buNone/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B5C5E4D8-F71D-DCBE-8913-D94E9E35467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19010" y="4893063"/>
            <a:ext cx="10942696" cy="1389734"/>
          </a:xfrm>
          <a:prstGeom prst="rect">
            <a:avLst/>
          </a:prstGeom>
        </p:spPr>
        <p:txBody>
          <a:bodyPr/>
          <a:lstStyle>
            <a:lvl1pPr marL="457200" indent="-457200">
              <a:spcBef>
                <a:spcPts val="0"/>
              </a:spcBef>
              <a:spcAft>
                <a:spcPts val="1200"/>
              </a:spcAft>
              <a:buFontTx/>
              <a:buBlip>
                <a:blip r:embed="rId2"/>
              </a:buBlip>
              <a:defRPr lang="fr-FR" sz="2000" b="0" kern="1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538163" indent="0">
              <a:lnSpc>
                <a:spcPct val="100000"/>
              </a:lnSpc>
              <a:spcBef>
                <a:spcPts val="0"/>
              </a:spcBef>
              <a:buFontTx/>
              <a:buNone/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>
              <a:lnSpc>
                <a:spcPct val="100000"/>
              </a:lnSpc>
              <a:spcBef>
                <a:spcPts val="0"/>
              </a:spcBef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7" name="AutoShape 3">
            <a:extLst>
              <a:ext uri="{FF2B5EF4-FFF2-40B4-BE49-F238E27FC236}">
                <a16:creationId xmlns:a16="http://schemas.microsoft.com/office/drawing/2014/main" id="{FD08B587-01C9-F056-154B-E4768111A9A6}"/>
              </a:ext>
            </a:extLst>
          </p:cNvPr>
          <p:cNvSpPr/>
          <p:nvPr userDrawn="1"/>
        </p:nvSpPr>
        <p:spPr>
          <a:xfrm>
            <a:off x="1" y="685800"/>
            <a:ext cx="12192000" cy="0"/>
          </a:xfrm>
          <a:prstGeom prst="line">
            <a:avLst/>
          </a:prstGeom>
          <a:ln w="95250" cap="flat">
            <a:solidFill>
              <a:srgbClr val="FFD2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1ACEF5E-2457-EDD7-7FD9-536805B1B2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82699"/>
            <a:ext cx="9860842" cy="678603"/>
          </a:xfrm>
          <a:prstGeom prst="rect">
            <a:avLst/>
          </a:prstGeom>
        </p:spPr>
        <p:txBody>
          <a:bodyPr/>
          <a:lstStyle>
            <a:lvl1pPr algn="l">
              <a:defRPr kumimoji="0" lang="fr-FR" sz="4000" b="1" i="0" u="none" strike="noStrike" kern="1200" cap="none" spc="0" normalizeH="0" baseline="0" dirty="0">
                <a:ln>
                  <a:noFill/>
                </a:ln>
                <a:solidFill>
                  <a:srgbClr val="0D2749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spc="-243" dirty="0" err="1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Titre</a:t>
            </a:r>
            <a:r>
              <a:rPr lang="en-US" sz="4000" b="1" spc="-243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  <a:t> de la slide</a:t>
            </a:r>
            <a:br>
              <a:rPr lang="en-US" sz="4000" b="1" spc="-243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 (MS) Bold"/>
              </a:rPr>
            </a:b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21570C7-5D89-990E-71C6-85403B135B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46190"/>
            <a:ext cx="923214" cy="9232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8925E5A-5502-9216-6374-7B2B648374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6233860"/>
            <a:ext cx="2315087" cy="4002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ven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826951" y="6583378"/>
            <a:ext cx="526815" cy="244475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D99D882-4D90-4F86-BC7E-0835001810EB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B1D1325A-BE68-DF5E-5D48-5F2E032E639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8A2D2EB-1507-4955-B13B-8B7DB1C119BE}" type="datetime1">
              <a:rPr lang="fr-FR" sz="1200" i="0" smtClean="0">
                <a:latin typeface="Aptos" panose="0211000402020202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24/09/2026</a:t>
            </a:fld>
            <a:endParaRPr lang="fr-FR" sz="1200" i="0" dirty="0">
              <a:latin typeface="Aptos" panose="02110004020202020204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C08A2F-6210-BBF9-FAAB-D845A8E67E2B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21E6D764-FDE0-0F4E-86EC-734DD3177A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72" y="2729482"/>
            <a:ext cx="8092456" cy="139903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5D298F1-73A9-973C-23D6-F2613D862A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223" y="3977764"/>
            <a:ext cx="1187894" cy="118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8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652" y="533400"/>
            <a:ext cx="10942696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et modifiez le titre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4652" y="1525588"/>
            <a:ext cx="10942696" cy="47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8640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26951" y="6583378"/>
            <a:ext cx="52681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105" tIns="45984" rIns="18105" bIns="45984" numCol="1" anchor="t" anchorCtr="0" compatLnSpc="1">
            <a:prstTxWarp prst="textNoShape">
              <a:avLst/>
            </a:prstTxWarp>
            <a:spAutoFit/>
          </a:bodyPr>
          <a:lstStyle>
            <a:lvl1pPr algn="ctr">
              <a:defRPr sz="1000" b="1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FE2D25-256F-4251-A10F-6DF5E8B5081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5" r:id="rId1"/>
    <p:sldLayoutId id="2147484862" r:id="rId2"/>
    <p:sldLayoutId id="2147484848" r:id="rId3"/>
    <p:sldLayoutId id="2147484834" r:id="rId4"/>
    <p:sldLayoutId id="2147484861" r:id="rId5"/>
    <p:sldLayoutId id="2147484847" r:id="rId6"/>
    <p:sldLayoutId id="2147484835" r:id="rId7"/>
    <p:sldLayoutId id="2147484850" r:id="rId8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00427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buSzPct val="125000"/>
        <a:buBlip>
          <a:blip r:embed="rId10"/>
        </a:buBlip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buSzPct val="125000"/>
        <a:buBlip>
          <a:blip r:embed="rId11"/>
        </a:buBlip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buSzPct val="125000"/>
        <a:buFont typeface="Arial" charset="0"/>
        <a:buChar char="−"/>
        <a:defRPr sz="1600">
          <a:solidFill>
            <a:srgbClr val="505050"/>
          </a:solidFill>
          <a:latin typeface="+mn-lt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1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75000"/>
        </a:spcBef>
        <a:spcAft>
          <a:spcPct val="0"/>
        </a:spcAft>
        <a:defRPr sz="8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lnSpc>
          <a:spcPct val="90000"/>
        </a:lnSpc>
        <a:spcBef>
          <a:spcPct val="75000"/>
        </a:spcBef>
        <a:spcAft>
          <a:spcPct val="0"/>
        </a:spcAft>
        <a:defRPr sz="8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lnSpc>
          <a:spcPct val="90000"/>
        </a:lnSpc>
        <a:spcBef>
          <a:spcPct val="75000"/>
        </a:spcBef>
        <a:spcAft>
          <a:spcPct val="0"/>
        </a:spcAft>
        <a:defRPr sz="8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lnSpc>
          <a:spcPct val="90000"/>
        </a:lnSpc>
        <a:spcBef>
          <a:spcPct val="75000"/>
        </a:spcBef>
        <a:spcAft>
          <a:spcPct val="0"/>
        </a:spcAft>
        <a:defRPr sz="8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lnSpc>
          <a:spcPct val="90000"/>
        </a:lnSpc>
        <a:spcBef>
          <a:spcPct val="75000"/>
        </a:spcBef>
        <a:spcAft>
          <a:spcPct val="0"/>
        </a:spcAft>
        <a:defRPr sz="8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jpe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.jpeg"/><Relationship Id="rId4" Type="http://schemas.openxmlformats.org/officeDocument/2006/relationships/image" Target="../media/image1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27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740B4BD8-2B7B-B1A6-E5DB-52A55B40717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fr-FR" dirty="0"/>
              <a:t>GIP-MDS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51DAB02-4FD1-D15C-DC49-9B828632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/>
              <a:t>Net-entreprises : quoi de neuf  </a:t>
            </a:r>
            <a:br>
              <a:rPr lang="fr-FR" sz="3200" dirty="0"/>
            </a:br>
            <a:r>
              <a:rPr lang="fr-FR" sz="3200" dirty="0"/>
              <a:t>sur l’espace connecté ? </a:t>
            </a:r>
          </a:p>
        </p:txBody>
      </p:sp>
    </p:spTree>
    <p:extLst>
      <p:ext uri="{BB962C8B-B14F-4D97-AF65-F5344CB8AC3E}">
        <p14:creationId xmlns:p14="http://schemas.microsoft.com/office/powerpoint/2010/main" val="198974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AEE1094-262D-6232-44F3-7C83088556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CAE5097D-8030-98B6-7695-0585B63D5B5D}"/>
              </a:ext>
            </a:extLst>
          </p:cNvPr>
          <p:cNvSpPr txBox="1">
            <a:spLocks/>
          </p:cNvSpPr>
          <p:nvPr/>
        </p:nvSpPr>
        <p:spPr bwMode="auto">
          <a:xfrm>
            <a:off x="748923" y="1351050"/>
            <a:ext cx="10942696" cy="479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ct val="125000"/>
              <a:buFontTx/>
              <a:buNone/>
              <a:defRPr lang="fr-FR" sz="3200" b="0" kern="1200" dirty="0">
                <a:solidFill>
                  <a:srgbClr val="008A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47675" indent="-447675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125000"/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893763" indent="-3556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SzPct val="125000"/>
              <a:buFontTx/>
              <a:buBlip>
                <a:blip r:embed="rId2"/>
              </a:buBlip>
              <a:defRPr lang="fr-FR" sz="24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341438" indent="-34290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Blip>
                <a:blip r:embed="rId2"/>
              </a:buBlip>
              <a:defRPr lang="fr-FR" sz="20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879600" indent="-28575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Tx/>
              <a:buBlip>
                <a:blip r:embed="rId2"/>
              </a:buBlip>
              <a:defRPr lang="fr-FR" sz="1800" kern="1200" dirty="0">
                <a:solidFill>
                  <a:srgbClr val="0D274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lvl="1"/>
            <a:r>
              <a:rPr lang="fr-FR" i="0" dirty="0"/>
              <a:t>Rappel du contexte Net-entreprises &amp; DSN</a:t>
            </a:r>
          </a:p>
          <a:p>
            <a:pPr lvl="1"/>
            <a:r>
              <a:rPr lang="fr-FR" i="0" dirty="0"/>
              <a:t>Net-entreprises : un nouvel accueil connecté</a:t>
            </a:r>
          </a:p>
          <a:p>
            <a:pPr lvl="1"/>
            <a:r>
              <a:rPr lang="fr-FR" i="0" dirty="0"/>
              <a:t>Net-entreprises : un nouveau tableau de bord DSN</a:t>
            </a:r>
          </a:p>
          <a:p>
            <a:pPr lvl="1"/>
            <a:r>
              <a:rPr lang="fr-FR" i="0" dirty="0"/>
              <a:t>Perspectives </a:t>
            </a:r>
          </a:p>
          <a:p>
            <a:pPr lvl="1"/>
            <a:endParaRPr lang="fr-FR" i="0" dirty="0"/>
          </a:p>
          <a:p>
            <a:pPr lvl="1"/>
            <a:endParaRPr lang="fr-FR" i="0" dirty="0"/>
          </a:p>
          <a:p>
            <a:pPr lvl="1"/>
            <a:endParaRPr lang="fr-FR" i="0" dirty="0"/>
          </a:p>
          <a:p>
            <a:pPr lvl="1"/>
            <a:endParaRPr lang="fr-FR" i="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4927BEF-A3A7-48FA-017F-73B0851B0C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854" y="2582514"/>
            <a:ext cx="3872863" cy="396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3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50B01A2-84A2-D9A6-9433-B84B38E64E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9FD71C7-2AC5-8B25-98D6-BB5FA02C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Rappel du contexte </a:t>
            </a:r>
            <a:br>
              <a:rPr lang="fr-FR" i="0" dirty="0"/>
            </a:br>
            <a:r>
              <a:rPr lang="fr-FR" i="0" dirty="0"/>
              <a:t>Net-entreprises &amp; DSN</a:t>
            </a:r>
            <a:br>
              <a:rPr lang="fr-FR" i="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588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Rappel du contexte Net-entreprises &amp; DSN</a:t>
            </a:r>
            <a:br>
              <a:rPr lang="fr-FR" i="0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Historique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7FAC774-2839-6EAD-9257-1E240BCE58E3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pPr algn="just" rtl="0" fontAlgn="base"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Depuis sa création, Net-entreprises vous propose, après s’être connecté au site, d’accéder à votre « </a:t>
            </a:r>
            <a:r>
              <a:rPr lang="fr-FR" sz="1800" b="1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menu personnalisé 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» comprenant différentes fonctionnalités, </a:t>
            </a:r>
            <a:r>
              <a:rPr lang="fr-FR" sz="1800" b="1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dont l’accès au tableau de bord DSN.​</a:t>
            </a:r>
            <a:r>
              <a:rPr lang="en-US" sz="1800" b="0" i="0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fr-FR" sz="1800" b="1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Les 2 tableaux de bord 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(menu personnalisé et DSN) </a:t>
            </a:r>
            <a:r>
              <a:rPr lang="fr-FR" sz="1800" b="1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sont à ce jour étanches et remontent des informations différentes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 en fonction du rôle de l’utilisateur connecté ou du type d’inscription réalisé. </a:t>
            </a:r>
            <a:r>
              <a:rPr lang="en-US" sz="1800" b="0" i="0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​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Le tableau de bord DSN a été </a:t>
            </a:r>
            <a:r>
              <a:rPr lang="fr-FR" sz="1800" b="1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conçu en 2013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 avec une ergonomie historique basée sur l’ancienne 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Déclaration Unifiée des Cotisations Sociales </a:t>
            </a:r>
            <a:r>
              <a:rPr lang="fr-FR" sz="1600" dirty="0">
                <a:solidFill>
                  <a:srgbClr val="004272"/>
                </a:solidFill>
                <a:latin typeface="Arial" panose="020B0604020202020204" pitchFamily="34" charset="0"/>
              </a:rPr>
              <a:t>(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La 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DUCS). </a:t>
            </a:r>
            <a:r>
              <a:rPr lang="fr-FR" sz="1800" b="1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L’affichage et les fonctionnalités proposées ne répondent plus aux besoins des entreprises.</a:t>
            </a:r>
            <a:endParaRPr lang="en-US" sz="1800" b="0" i="0" dirty="0">
              <a:solidFill>
                <a:srgbClr val="004272"/>
              </a:solidFill>
              <a:effectLst/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/>
                <a:ea typeface="Calibri"/>
                <a:cs typeface="Calibri"/>
              </a:rPr>
              <a:t>Le menu personnalisé, qui est lui le menu de navigation Net-entreprises, avec ses fonctionnalités de gestion, a été revu en 2018, puis en 2020, mais atteint aujourd’hui ses limites. Sont </a:t>
            </a:r>
            <a:r>
              <a:rPr lang="fr-FR" sz="1800" dirty="0">
                <a:solidFill>
                  <a:srgbClr val="004272"/>
                </a:solidFill>
                <a:latin typeface="Arial"/>
                <a:ea typeface="Calibri"/>
                <a:cs typeface="Calibri"/>
              </a:rPr>
              <a:t>proposés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/>
                <a:ea typeface="Calibri"/>
                <a:cs typeface="Calibri"/>
              </a:rPr>
              <a:t> sur celui-ci : la gestion du compte Net-entreprises, l’accès aux déclarations et l’accès aux services complémentaires ou annexes </a:t>
            </a:r>
            <a:r>
              <a:rPr lang="fr-FR" sz="1800" dirty="0">
                <a:solidFill>
                  <a:srgbClr val="004272"/>
                </a:solidFill>
                <a:latin typeface="Arial"/>
                <a:ea typeface="Calibri"/>
                <a:cs typeface="Calibri"/>
              </a:rPr>
              <a:t>liés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/>
                <a:ea typeface="Calibri"/>
                <a:cs typeface="Calibri"/>
              </a:rPr>
              <a:t> aux déclarations, dont la DSN. </a:t>
            </a:r>
            <a:r>
              <a:rPr lang="en-US" sz="1800" b="0" i="0" dirty="0">
                <a:solidFill>
                  <a:srgbClr val="004272"/>
                </a:solidFill>
                <a:effectLst/>
                <a:latin typeface="Arial"/>
                <a:ea typeface="Calibri"/>
                <a:cs typeface="Calibri"/>
              </a:rPr>
              <a:t>​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7248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Rappel du contexte Net-entreprises &amp; DSN</a:t>
            </a:r>
            <a:br>
              <a:rPr lang="fr-FR" i="0" dirty="0"/>
            </a:b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812" y="1064135"/>
            <a:ext cx="10942696" cy="927223"/>
          </a:xfrm>
        </p:spPr>
        <p:txBody>
          <a:bodyPr/>
          <a:lstStyle/>
          <a:p>
            <a:r>
              <a:rPr lang="fr-FR" dirty="0"/>
              <a:t>Naissance du projet de refonte de l’espace connecté et du tableau de bord DSN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7FAC774-2839-6EAD-9257-1E240BCE58E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92687" y="2140100"/>
            <a:ext cx="10942696" cy="3213222"/>
          </a:xfrm>
        </p:spPr>
        <p:txBody>
          <a:bodyPr/>
          <a:lstStyle/>
          <a:p>
            <a:pPr algn="just" rtl="0" fontAlgn="base"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Fort de ce constat, 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un</a:t>
            </a:r>
            <a:r>
              <a:rPr lang="fr-FR" sz="1800" b="0" i="0" u="none" strike="noStrike" dirty="0">
                <a:solidFill>
                  <a:srgbClr val="004272"/>
                </a:solidFill>
                <a:effectLst/>
                <a:latin typeface="Arial" panose="020B0604020202020204" pitchFamily="34" charset="0"/>
              </a:rPr>
              <a:t> projet a été initié avec l’objectif de </a:t>
            </a:r>
            <a:r>
              <a:rPr lang="fr-FR" sz="1800" b="1" dirty="0">
                <a:solidFill>
                  <a:srgbClr val="004272"/>
                </a:solidFill>
                <a:latin typeface="Arial" panose="020B0604020202020204" pitchFamily="34" charset="0"/>
              </a:rPr>
              <a:t>proposer un nouvel accueil connecté pour regrouper le menu personnalisé Net-entreprises et le tableau de bord DSN 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en un seul bloc, afin de </a:t>
            </a:r>
            <a:r>
              <a:rPr lang="fr-FR" sz="1800" b="1" dirty="0">
                <a:solidFill>
                  <a:srgbClr val="004272"/>
                </a:solidFill>
                <a:latin typeface="Arial" panose="020B0604020202020204" pitchFamily="34" charset="0"/>
              </a:rPr>
              <a:t>mutualiser l’information 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et </a:t>
            </a:r>
            <a:r>
              <a:rPr lang="fr-FR" sz="1800" b="1" dirty="0">
                <a:solidFill>
                  <a:srgbClr val="004272"/>
                </a:solidFill>
                <a:latin typeface="Arial" panose="020B0604020202020204" pitchFamily="34" charset="0"/>
              </a:rPr>
              <a:t>d’offrir un parcours utilisateur optimisé et simplifié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.​</a:t>
            </a: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4272"/>
              </a:solidFill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4272"/>
              </a:solidFill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4272"/>
              </a:solidFill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4272"/>
              </a:solidFill>
              <a:latin typeface="Arial" panose="020B0604020202020204" pitchFamily="34" charset="0"/>
            </a:endParaRPr>
          </a:p>
          <a:p>
            <a:pPr algn="just" rtl="0" fontAlgn="base">
              <a:buFont typeface="Arial" panose="020B0604020202020204" pitchFamily="34" charset="0"/>
              <a:buChar char="•"/>
            </a:pPr>
            <a:endParaRPr lang="fr-FR" sz="1800" dirty="0">
              <a:solidFill>
                <a:srgbClr val="004272"/>
              </a:solidFill>
              <a:latin typeface="Arial" panose="020B0604020202020204" pitchFamily="34" charset="0"/>
            </a:endParaRPr>
          </a:p>
          <a:p>
            <a:pPr rtl="0" fontAlgn="base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Ce projet se veut comme un </a:t>
            </a:r>
            <a:r>
              <a:rPr lang="fr-FR" sz="1800" b="1" dirty="0">
                <a:solidFill>
                  <a:srgbClr val="004272"/>
                </a:solidFill>
                <a:latin typeface="Arial" panose="020B0604020202020204" pitchFamily="34" charset="0"/>
              </a:rPr>
              <a:t>nouveau socle permettant de faciliter la réalisation des prochaines évolutions</a:t>
            </a:r>
            <a:r>
              <a:rPr lang="fr-FR" sz="1800" dirty="0">
                <a:solidFill>
                  <a:srgbClr val="004272"/>
                </a:solidFill>
                <a:latin typeface="Arial" panose="020B0604020202020204" pitchFamily="34" charset="0"/>
              </a:rPr>
              <a:t> (enrichissement des critères de recherches DSN, personnalisation de son espace, meilleure visibilité des droits des utilisateurs, centralisation des notifications, …)</a:t>
            </a:r>
            <a:endParaRPr lang="en-US" sz="1800" dirty="0">
              <a:solidFill>
                <a:srgbClr val="004272"/>
              </a:solidFill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A84C13-0C4F-4443-8623-66F4304EB010}"/>
              </a:ext>
            </a:extLst>
          </p:cNvPr>
          <p:cNvSpPr/>
          <p:nvPr/>
        </p:nvSpPr>
        <p:spPr>
          <a:xfrm>
            <a:off x="1661277" y="3067323"/>
            <a:ext cx="8518424" cy="2285999"/>
          </a:xfrm>
          <a:prstGeom prst="rect">
            <a:avLst/>
          </a:prstGeom>
          <a:solidFill>
            <a:srgbClr val="FFF2CC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0144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0288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30431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40575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50719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0863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71006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8115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D66A65D-D5CF-1245-83C2-C8E99F173F12}"/>
              </a:ext>
            </a:extLst>
          </p:cNvPr>
          <p:cNvSpPr>
            <a:spLocks noGrp="1"/>
          </p:cNvSpPr>
          <p:nvPr/>
        </p:nvSpPr>
        <p:spPr bwMode="auto">
          <a:xfrm>
            <a:off x="1745632" y="3142087"/>
            <a:ext cx="8349713" cy="221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382059" indent="-382059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2"/>
              </a:buBlip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3"/>
              </a:buBlip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273531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Font typeface="Arial" pitchFamily="34" charset="0"/>
              <a:buChar char="−"/>
              <a:defRPr sz="1600">
                <a:solidFill>
                  <a:srgbClr val="505050"/>
                </a:solidFill>
                <a:latin typeface="+mn-lt"/>
                <a:cs typeface="+mn-cs"/>
              </a:defRPr>
            </a:lvl3pPr>
            <a:lvl4pPr marL="1782943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+mn-lt"/>
                <a:cs typeface="+mn-cs"/>
              </a:defRPr>
            </a:lvl4pPr>
            <a:lvl5pPr marL="2292355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5pPr>
            <a:lvl6pPr marL="2801767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6pPr>
            <a:lvl7pPr marL="3311180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7pPr>
            <a:lvl8pPr marL="3820592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8pPr>
            <a:lvl9pPr marL="4330004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fr-FR" sz="1600" dirty="0">
                <a:solidFill>
                  <a:srgbClr val="004272"/>
                </a:solidFill>
              </a:rPr>
              <a:t>Les bénéfices attendus pour les utilisateurs sont les suivants : 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Une gestion facilitée des informations par la mutualisation des 2 tableaux de bord et un gain de temps dans l’accès et la consultation des éléments</a:t>
            </a:r>
          </a:p>
          <a:p>
            <a:pPr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Une intégration de la DSN à l’offre de services sans rupture graphique et au global une amélioration du parcours des utilisateurs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Un meilleur affichage des évènements dans la vie de l’entreprise et faisant l’objet de signalements en DSN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0993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50B01A2-84A2-D9A6-9433-B84B38E64E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9FD71C7-2AC5-8B25-98D6-BB5FA02C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890" y="3050112"/>
            <a:ext cx="9860842" cy="1819343"/>
          </a:xfrm>
        </p:spPr>
        <p:txBody>
          <a:bodyPr/>
          <a:lstStyle/>
          <a:p>
            <a:r>
              <a:rPr lang="fr-FR" i="0" dirty="0"/>
              <a:t>Net-entreprises : </a:t>
            </a:r>
            <a:br>
              <a:rPr lang="fr-FR" i="0" dirty="0"/>
            </a:br>
            <a:r>
              <a:rPr lang="fr-FR" i="0" dirty="0"/>
              <a:t>Un nouvel accueil connecté</a:t>
            </a:r>
            <a:br>
              <a:rPr lang="fr-FR" i="0" dirty="0"/>
            </a:br>
            <a:br>
              <a:rPr lang="fr-FR" i="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0872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C65DAB-E052-3BBC-9B80-1014C82036DE}"/>
              </a:ext>
            </a:extLst>
          </p:cNvPr>
          <p:cNvSpPr/>
          <p:nvPr/>
        </p:nvSpPr>
        <p:spPr>
          <a:xfrm>
            <a:off x="6976835" y="1401081"/>
            <a:ext cx="5022125" cy="2471204"/>
          </a:xfrm>
          <a:prstGeom prst="rect">
            <a:avLst/>
          </a:prstGeom>
          <a:solidFill>
            <a:srgbClr val="FFF2CC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0144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0288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30431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40575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50719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0863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71006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8115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Net-entreprises : </a:t>
            </a:r>
            <a:r>
              <a:rPr lang="fr-FR" dirty="0"/>
              <a:t>le n</a:t>
            </a:r>
            <a:r>
              <a:rPr lang="fr-FR" i="0" dirty="0"/>
              <a:t>ouvel accueil connecté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32A83A3-1950-2B40-9275-D8DD2C1B4CF4}"/>
              </a:ext>
            </a:extLst>
          </p:cNvPr>
          <p:cNvSpPr>
            <a:spLocks noGrp="1"/>
          </p:cNvSpPr>
          <p:nvPr/>
        </p:nvSpPr>
        <p:spPr bwMode="auto">
          <a:xfrm>
            <a:off x="6976835" y="1549573"/>
            <a:ext cx="4483645" cy="490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382059" indent="-382059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2"/>
              </a:buBlip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3"/>
              </a:buBlip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273531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Font typeface="Arial" pitchFamily="34" charset="0"/>
              <a:buChar char="−"/>
              <a:defRPr sz="1600">
                <a:solidFill>
                  <a:srgbClr val="505050"/>
                </a:solidFill>
                <a:latin typeface="+mn-lt"/>
                <a:cs typeface="+mn-cs"/>
              </a:defRPr>
            </a:lvl3pPr>
            <a:lvl4pPr marL="1782943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+mn-lt"/>
                <a:cs typeface="+mn-cs"/>
              </a:defRPr>
            </a:lvl4pPr>
            <a:lvl5pPr marL="2292355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5pPr>
            <a:lvl6pPr marL="2801767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6pPr>
            <a:lvl7pPr marL="3311180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7pPr>
            <a:lvl8pPr marL="3820592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8pPr>
            <a:lvl9pPr marL="4330004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fr-FR" sz="1600" dirty="0">
                <a:solidFill>
                  <a:srgbClr val="004272"/>
                </a:solidFill>
              </a:rPr>
              <a:t>Un accès centralisé, découpé en 4 espaces : 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Espace de gestion de son compte personnel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Menu permettant notamment la gestion des collaborateurs et des habilitations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Espace dédié à la DSN régime général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Zone d’accès aux services de Net-entreprises et de ses partenaires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D0AA81-805D-FBDC-0CD1-07CBE519FF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44" y="1241773"/>
            <a:ext cx="384749" cy="384749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B29EE7E4-F486-1035-588A-090630EA5A6C}"/>
              </a:ext>
            </a:extLst>
          </p:cNvPr>
          <p:cNvGrpSpPr/>
          <p:nvPr/>
        </p:nvGrpSpPr>
        <p:grpSpPr>
          <a:xfrm>
            <a:off x="7061812" y="3987711"/>
            <a:ext cx="4937147" cy="2180584"/>
            <a:chOff x="8387748" y="1172857"/>
            <a:chExt cx="3398968" cy="1684972"/>
          </a:xfrm>
          <a:noFill/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09184DD-40F6-D41C-5B2C-1572C9159EA1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48C1C735-B7F3-F05C-699C-AF526BE91FCC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C314A5D9-3C22-21DD-6DC1-2D7F2FF1B0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570" y="4233897"/>
            <a:ext cx="741070" cy="74461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D132D0C-E708-723B-1382-D7C925DEB34C}"/>
              </a:ext>
            </a:extLst>
          </p:cNvPr>
          <p:cNvSpPr txBox="1"/>
          <p:nvPr/>
        </p:nvSpPr>
        <p:spPr bwMode="auto">
          <a:xfrm>
            <a:off x="7508600" y="4978513"/>
            <a:ext cx="449035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Cette nouvelle charte graphique sera à déployer ultérieurement sur les autres pages du portail connecté.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1357DF9-F11C-C52B-4242-02C4AFEAC4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08E7103-1832-0B4F-46EB-094F61DC5B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879" y="1394626"/>
            <a:ext cx="4333321" cy="284280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0EE6BC2-1C30-0123-53D4-9B7A5DA19A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8273" y="3125909"/>
            <a:ext cx="3598354" cy="33283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F591ABD-0857-8821-B443-C2745CFDB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92" y="761303"/>
            <a:ext cx="5949629" cy="6096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4AB6FA9-89A6-C06E-6D4A-163B05FC2C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1134" y="890431"/>
            <a:ext cx="1845391" cy="38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81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build="p"/>
      <p:bldP spid="9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C65DAB-E052-3BBC-9B80-1014C82036DE}"/>
              </a:ext>
            </a:extLst>
          </p:cNvPr>
          <p:cNvSpPr/>
          <p:nvPr/>
        </p:nvSpPr>
        <p:spPr>
          <a:xfrm>
            <a:off x="6899970" y="884474"/>
            <a:ext cx="5022125" cy="2985315"/>
          </a:xfrm>
          <a:prstGeom prst="rect">
            <a:avLst/>
          </a:prstGeom>
          <a:solidFill>
            <a:srgbClr val="FFF2CC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0144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0288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30431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40575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50719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0863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71006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8115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0" dirty="0"/>
              <a:t>Net-entreprises : le nouvel accueil connecté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4AB6FA9-89A6-C06E-6D4A-163B05FC2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1134" y="884474"/>
            <a:ext cx="2019582" cy="386981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32A83A3-1950-2B40-9275-D8DD2C1B4CF4}"/>
              </a:ext>
            </a:extLst>
          </p:cNvPr>
          <p:cNvSpPr>
            <a:spLocks noGrp="1"/>
          </p:cNvSpPr>
          <p:nvPr/>
        </p:nvSpPr>
        <p:spPr bwMode="auto">
          <a:xfrm>
            <a:off x="7015452" y="427102"/>
            <a:ext cx="4483645" cy="301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382059" indent="-382059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4"/>
              </a:buBlip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5"/>
              </a:buBlip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273531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Font typeface="Arial" pitchFamily="34" charset="0"/>
              <a:buChar char="−"/>
              <a:defRPr sz="1600">
                <a:solidFill>
                  <a:srgbClr val="505050"/>
                </a:solidFill>
                <a:latin typeface="+mn-lt"/>
                <a:cs typeface="+mn-cs"/>
              </a:defRPr>
            </a:lvl3pPr>
            <a:lvl4pPr marL="1782943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+mn-lt"/>
                <a:cs typeface="+mn-cs"/>
              </a:defRPr>
            </a:lvl4pPr>
            <a:lvl5pPr marL="2292355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5pPr>
            <a:lvl6pPr marL="2801767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6pPr>
            <a:lvl7pPr marL="3311180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7pPr>
            <a:lvl8pPr marL="3820592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8pPr>
            <a:lvl9pPr marL="4330004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endParaRPr lang="fr-FR" sz="1600" dirty="0">
              <a:solidFill>
                <a:srgbClr val="004272"/>
              </a:solidFill>
            </a:endParaRPr>
          </a:p>
          <a:p>
            <a:pPr marL="0" lvl="0" indent="0">
              <a:buNone/>
            </a:pPr>
            <a:endParaRPr lang="fr-FR" sz="1600" dirty="0">
              <a:solidFill>
                <a:srgbClr val="004272"/>
              </a:solidFill>
            </a:endParaRPr>
          </a:p>
          <a:p>
            <a:pPr marL="0" lvl="0" indent="0">
              <a:buNone/>
            </a:pPr>
            <a:r>
              <a:rPr lang="fr-FR" sz="1600" dirty="0">
                <a:solidFill>
                  <a:srgbClr val="004272"/>
                </a:solidFill>
              </a:rPr>
              <a:t>Affichage des services par domaine métier : </a:t>
            </a:r>
            <a:endParaRPr lang="fr-FR" sz="800" dirty="0">
              <a:solidFill>
                <a:srgbClr val="004272"/>
              </a:solidFill>
            </a:endParaRP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Assurance Maladie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Formation/Prévention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Embauche &amp; fin de contrat 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Indicateurs &amp; Simulateurs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Passage des Revenus autres 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Fonction publique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Régimes spéciaux et Agricole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3D0AA81-805D-FBDC-0CD1-07CBE519FF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980" y="796974"/>
            <a:ext cx="384749" cy="384749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833026E-174C-3C82-708E-DEAC57B90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04" y="761005"/>
            <a:ext cx="5979249" cy="612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3E45BF4-24BA-8C49-A056-FFDB0BFA527D}"/>
              </a:ext>
            </a:extLst>
          </p:cNvPr>
          <p:cNvSpPr/>
          <p:nvPr/>
        </p:nvSpPr>
        <p:spPr bwMode="auto">
          <a:xfrm>
            <a:off x="655930" y="4807674"/>
            <a:ext cx="6003500" cy="2020179"/>
          </a:xfrm>
          <a:prstGeom prst="rect">
            <a:avLst/>
          </a:prstGeom>
          <a:solidFill>
            <a:schemeClr val="accent1">
              <a:alpha val="0"/>
            </a:schemeClr>
          </a:solidFill>
          <a:ln w="508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7840FA-49A4-33C9-D655-44E0B2BB90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4633CE-83E7-1892-760A-AF7762F5F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847" y="879189"/>
            <a:ext cx="2019582" cy="386981"/>
          </a:xfrm>
          <a:prstGeom prst="rect">
            <a:avLst/>
          </a:prstGeom>
        </p:spPr>
      </p:pic>
      <p:grpSp>
        <p:nvGrpSpPr>
          <p:cNvPr id="13" name="Groupe 12">
            <a:extLst>
              <a:ext uri="{FF2B5EF4-FFF2-40B4-BE49-F238E27FC236}">
                <a16:creationId xmlns:a16="http://schemas.microsoft.com/office/drawing/2014/main" id="{82F98D59-5C8F-8FCC-3237-47A9F54AB969}"/>
              </a:ext>
            </a:extLst>
          </p:cNvPr>
          <p:cNvGrpSpPr/>
          <p:nvPr/>
        </p:nvGrpSpPr>
        <p:grpSpPr>
          <a:xfrm>
            <a:off x="6984948" y="4004725"/>
            <a:ext cx="4937147" cy="2180584"/>
            <a:chOff x="8387748" y="1172857"/>
            <a:chExt cx="3398968" cy="1684972"/>
          </a:xfrm>
          <a:noFill/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E0A3E96D-E2BF-AC88-61E5-B3CE4D245E64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2B33FA17-1663-6DA0-02D1-6B6A4F4517E5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0DE2D86A-F617-CBE6-3E07-81BC2B9BBC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706" y="4250911"/>
            <a:ext cx="741070" cy="74461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602AD275-6758-3A26-78CD-1C1E7278FC6E}"/>
              </a:ext>
            </a:extLst>
          </p:cNvPr>
          <p:cNvSpPr txBox="1"/>
          <p:nvPr/>
        </p:nvSpPr>
        <p:spPr bwMode="auto">
          <a:xfrm>
            <a:off x="7431736" y="4995527"/>
            <a:ext cx="449035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L’accès à la DSN </a:t>
            </a:r>
            <a:r>
              <a:rPr lang="fr-FR" sz="1600" b="1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régime agricole </a:t>
            </a: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continuera de se faire en accédant à l’espace de la MSA, depuis son espace connecté Net-entreprises (cf. Autres déclarations et services)</a:t>
            </a:r>
          </a:p>
        </p:txBody>
      </p:sp>
    </p:spTree>
    <p:extLst>
      <p:ext uri="{BB962C8B-B14F-4D97-AF65-F5344CB8AC3E}">
        <p14:creationId xmlns:p14="http://schemas.microsoft.com/office/powerpoint/2010/main" val="184723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50B01A2-84A2-D9A6-9433-B84B38E64E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9FD71C7-2AC5-8B25-98D6-BB5FA02C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889" y="3050112"/>
            <a:ext cx="10998259" cy="1720192"/>
          </a:xfrm>
        </p:spPr>
        <p:txBody>
          <a:bodyPr/>
          <a:lstStyle/>
          <a:p>
            <a:r>
              <a:rPr lang="fr-FR" i="0" dirty="0"/>
              <a:t>Net-entreprises : </a:t>
            </a:r>
            <a:br>
              <a:rPr lang="fr-FR" i="0" dirty="0"/>
            </a:br>
            <a:r>
              <a:rPr lang="fr-FR" i="0" dirty="0"/>
              <a:t>Un nouveau tableau de bord DSN</a:t>
            </a:r>
            <a:br>
              <a:rPr lang="fr-FR" i="0" dirty="0"/>
            </a:br>
            <a:br>
              <a:rPr lang="fr-FR" i="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25263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C65DAB-E052-3BBC-9B80-1014C82036DE}"/>
              </a:ext>
            </a:extLst>
          </p:cNvPr>
          <p:cNvSpPr/>
          <p:nvPr/>
        </p:nvSpPr>
        <p:spPr>
          <a:xfrm>
            <a:off x="6976835" y="1434148"/>
            <a:ext cx="5022125" cy="3490392"/>
          </a:xfrm>
          <a:prstGeom prst="rect">
            <a:avLst/>
          </a:prstGeom>
          <a:solidFill>
            <a:srgbClr val="FFF2CC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0144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0288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30431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40575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50719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0863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71006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8115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0249"/>
            <a:ext cx="11171104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32A83A3-1950-2B40-9275-D8DD2C1B4CF4}"/>
              </a:ext>
            </a:extLst>
          </p:cNvPr>
          <p:cNvSpPr>
            <a:spLocks noGrp="1"/>
          </p:cNvSpPr>
          <p:nvPr/>
        </p:nvSpPr>
        <p:spPr bwMode="auto">
          <a:xfrm>
            <a:off x="6976835" y="1549573"/>
            <a:ext cx="4194269" cy="3198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382059" indent="-382059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2"/>
              </a:buBlip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3"/>
              </a:buBlip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273531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Font typeface="Arial" pitchFamily="34" charset="0"/>
              <a:buChar char="−"/>
              <a:defRPr sz="1600">
                <a:solidFill>
                  <a:srgbClr val="505050"/>
                </a:solidFill>
                <a:latin typeface="+mn-lt"/>
                <a:cs typeface="+mn-cs"/>
              </a:defRPr>
            </a:lvl3pPr>
            <a:lvl4pPr marL="1782943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+mn-lt"/>
                <a:cs typeface="+mn-cs"/>
              </a:defRPr>
            </a:lvl4pPr>
            <a:lvl5pPr marL="2292355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5pPr>
            <a:lvl6pPr marL="2801767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6pPr>
            <a:lvl7pPr marL="3311180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7pPr>
            <a:lvl8pPr marL="3820592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8pPr>
            <a:lvl9pPr marL="4330004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endParaRPr lang="fr-FR" sz="1600" dirty="0">
              <a:solidFill>
                <a:srgbClr val="004272"/>
              </a:solidFill>
            </a:endParaRPr>
          </a:p>
          <a:p>
            <a:pPr marL="0" lvl="0" indent="0">
              <a:buNone/>
            </a:pPr>
            <a:r>
              <a:rPr lang="fr-FR" sz="1600" dirty="0">
                <a:solidFill>
                  <a:srgbClr val="004272"/>
                </a:solidFill>
              </a:rPr>
              <a:t>Centralisation des fonctionnalités DSN : </a:t>
            </a:r>
          </a:p>
          <a:p>
            <a:pPr marL="0" lvl="0" indent="0">
              <a:buNone/>
            </a:pPr>
            <a:endParaRPr lang="fr-FR" sz="1600" dirty="0">
              <a:solidFill>
                <a:srgbClr val="004272"/>
              </a:solidFill>
            </a:endParaRP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Dépôt DSN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Découpage de la consultation des transmissions et des CRM (mensuelle et signalements)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Accès aux services annexes de la DSN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Accès aux sites partenaires</a:t>
            </a:r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682AE47-7A08-F449-47B5-2BAFF81CC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92" y="830004"/>
            <a:ext cx="5919446" cy="599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2DBDF8-DB62-1106-8145-597F060F7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356" y="938586"/>
            <a:ext cx="2019582" cy="38698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17B493-FAFA-24F2-177D-5B4A7DCCC5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44" y="1241773"/>
            <a:ext cx="384749" cy="3847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0AE2E08-191E-1C70-D784-3819139278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A9535E-F3ED-6E6A-8BED-18FA3A40957E}"/>
              </a:ext>
            </a:extLst>
          </p:cNvPr>
          <p:cNvSpPr/>
          <p:nvPr/>
        </p:nvSpPr>
        <p:spPr bwMode="auto">
          <a:xfrm>
            <a:off x="634812" y="2525002"/>
            <a:ext cx="5922383" cy="2064021"/>
          </a:xfrm>
          <a:prstGeom prst="rect">
            <a:avLst/>
          </a:prstGeom>
          <a:solidFill>
            <a:schemeClr val="accent1">
              <a:alpha val="0"/>
            </a:schemeClr>
          </a:solidFill>
          <a:ln w="508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535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C65DAB-E052-3BBC-9B80-1014C82036DE}"/>
              </a:ext>
            </a:extLst>
          </p:cNvPr>
          <p:cNvSpPr/>
          <p:nvPr/>
        </p:nvSpPr>
        <p:spPr>
          <a:xfrm>
            <a:off x="6976835" y="1401081"/>
            <a:ext cx="5022125" cy="3534476"/>
          </a:xfrm>
          <a:prstGeom prst="rect">
            <a:avLst/>
          </a:prstGeom>
          <a:solidFill>
            <a:srgbClr val="FFF2CC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0144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0288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30431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40575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50719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0863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71006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8115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699"/>
            <a:ext cx="11810082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32A83A3-1950-2B40-9275-D8DD2C1B4CF4}"/>
              </a:ext>
            </a:extLst>
          </p:cNvPr>
          <p:cNvSpPr>
            <a:spLocks noGrp="1"/>
          </p:cNvSpPr>
          <p:nvPr/>
        </p:nvSpPr>
        <p:spPr bwMode="auto">
          <a:xfrm>
            <a:off x="6976835" y="1552158"/>
            <a:ext cx="4483645" cy="490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382059" indent="-382059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2"/>
              </a:buBlip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3"/>
              </a:buBlip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273531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Font typeface="Arial" pitchFamily="34" charset="0"/>
              <a:buChar char="−"/>
              <a:defRPr sz="1600">
                <a:solidFill>
                  <a:srgbClr val="505050"/>
                </a:solidFill>
                <a:latin typeface="+mn-lt"/>
                <a:cs typeface="+mn-cs"/>
              </a:defRPr>
            </a:lvl3pPr>
            <a:lvl4pPr marL="1782943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+mn-lt"/>
                <a:cs typeface="+mn-cs"/>
              </a:defRPr>
            </a:lvl4pPr>
            <a:lvl5pPr marL="2292355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5pPr>
            <a:lvl6pPr marL="2801767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6pPr>
            <a:lvl7pPr marL="3311180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7pPr>
            <a:lvl8pPr marL="3820592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8pPr>
            <a:lvl9pPr marL="4330004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endParaRPr lang="fr-FR" sz="1600" dirty="0">
              <a:solidFill>
                <a:srgbClr val="004272"/>
              </a:solidFill>
            </a:endParaRPr>
          </a:p>
          <a:p>
            <a:pPr marL="0" lvl="0" indent="0">
              <a:buNone/>
            </a:pPr>
            <a:r>
              <a:rPr lang="fr-FR" sz="1600" dirty="0">
                <a:solidFill>
                  <a:srgbClr val="004272"/>
                </a:solidFill>
              </a:rPr>
              <a:t>Nouveautés DSN : </a:t>
            </a:r>
          </a:p>
          <a:p>
            <a:pPr marL="0" lvl="0" indent="0">
              <a:buNone/>
            </a:pPr>
            <a:endParaRPr lang="fr-FR" sz="1600" dirty="0">
              <a:solidFill>
                <a:srgbClr val="004272"/>
              </a:solidFill>
            </a:endParaRP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Accès à la base de connaissances en continu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Possibilité pour un dépôt en particulier de renseigner une adresse mail spécifique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Visibilité des dépôts et CRM avant/après transfert géographique (changement de Siret)</a:t>
            </a:r>
          </a:p>
          <a:p>
            <a:pPr marL="0" lvl="0" indent="0" algn="just">
              <a:spcBef>
                <a:spcPts val="840"/>
              </a:spcBef>
              <a:buNone/>
            </a:pPr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682AE47-7A08-F449-47B5-2BAFF81CC0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92" y="830004"/>
            <a:ext cx="5919446" cy="599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42DBDF8-DB62-1106-8145-597F060F73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356" y="938586"/>
            <a:ext cx="2019582" cy="38698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8B2DB4F-CA79-D36B-F68A-BD1BEC375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15" y="2461637"/>
            <a:ext cx="571500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A514BD-536D-CCEB-2CBB-449242ABB3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44" y="1241773"/>
            <a:ext cx="384749" cy="3847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3A0B3C9-4AE1-3742-6636-8BC2001C715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265C71-E0A9-97C6-9770-98FA37BD18A4}"/>
              </a:ext>
            </a:extLst>
          </p:cNvPr>
          <p:cNvSpPr/>
          <p:nvPr/>
        </p:nvSpPr>
        <p:spPr bwMode="auto">
          <a:xfrm>
            <a:off x="634812" y="2525002"/>
            <a:ext cx="5922383" cy="2064021"/>
          </a:xfrm>
          <a:prstGeom prst="rect">
            <a:avLst/>
          </a:prstGeom>
          <a:solidFill>
            <a:schemeClr val="accent1">
              <a:alpha val="0"/>
            </a:schemeClr>
          </a:solidFill>
          <a:ln w="508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111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2699"/>
            <a:ext cx="11237205" cy="678603"/>
          </a:xfrm>
        </p:spPr>
        <p:txBody>
          <a:bodyPr/>
          <a:lstStyle/>
          <a:p>
            <a:r>
              <a:rPr lang="fr-FR" i="0" dirty="0"/>
              <a:t>Net-entreprises :  le </a:t>
            </a:r>
            <a:r>
              <a:rPr lang="fr-FR" dirty="0"/>
              <a:t>nouveau tableau de bord DSN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A514BD-536D-CCEB-2CBB-449242ABB3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44" y="1241773"/>
            <a:ext cx="384749" cy="3847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F42AD7-633F-9A4E-48FF-7F50D8625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8" y="911572"/>
            <a:ext cx="8442782" cy="3648584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F9E6E05-CA97-688C-BDF8-6C15E8ADC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91" y="4540167"/>
            <a:ext cx="5793376" cy="22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36B0F0-0329-D608-F525-81325222D8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981F3A-00D8-92CB-EF06-E14EAA17B119}"/>
              </a:ext>
            </a:extLst>
          </p:cNvPr>
          <p:cNvSpPr/>
          <p:nvPr/>
        </p:nvSpPr>
        <p:spPr bwMode="auto">
          <a:xfrm>
            <a:off x="814790" y="2141628"/>
            <a:ext cx="2082756" cy="227009"/>
          </a:xfrm>
          <a:prstGeom prst="rect">
            <a:avLst/>
          </a:prstGeom>
          <a:solidFill>
            <a:srgbClr val="FDFD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Coordonnées du déclarant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271704-7A18-A4C3-E0AA-3980BFEDC1A5}"/>
              </a:ext>
            </a:extLst>
          </p:cNvPr>
          <p:cNvSpPr/>
          <p:nvPr/>
        </p:nvSpPr>
        <p:spPr bwMode="auto">
          <a:xfrm>
            <a:off x="6187621" y="2141628"/>
            <a:ext cx="1319646" cy="557210"/>
          </a:xfrm>
          <a:prstGeom prst="rect">
            <a:avLst/>
          </a:prstGeom>
          <a:solidFill>
            <a:srgbClr val="FDFD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Raison Sociale &amp;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300" i="0" dirty="0">
                <a:latin typeface="Times New Roman" pitchFamily="18" charset="0"/>
              </a:rPr>
              <a:t>Adresse du déclarant</a:t>
            </a:r>
            <a:endParaRPr kumimoji="0" lang="fr-FR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A4FC12-ACD3-D540-8D85-D455279EA592}"/>
              </a:ext>
            </a:extLst>
          </p:cNvPr>
          <p:cNvSpPr/>
          <p:nvPr/>
        </p:nvSpPr>
        <p:spPr bwMode="auto">
          <a:xfrm>
            <a:off x="3867592" y="5423852"/>
            <a:ext cx="1301437" cy="8011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rgbClr val="0D2443"/>
                </a:solidFill>
                <a:effectLst/>
                <a:latin typeface="Times New Roman" pitchFamily="18" charset="0"/>
              </a:rPr>
              <a:t>Liste des sirets déclarés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rgbClr val="0D2443"/>
                </a:solidFill>
                <a:effectLst/>
                <a:latin typeface="Times New Roman" pitchFamily="18" charset="0"/>
              </a:rPr>
              <a:t>&amp; raisons sociales</a:t>
            </a:r>
          </a:p>
        </p:txBody>
      </p:sp>
    </p:spTree>
    <p:extLst>
      <p:ext uri="{BB962C8B-B14F-4D97-AF65-F5344CB8AC3E}">
        <p14:creationId xmlns:p14="http://schemas.microsoft.com/office/powerpoint/2010/main" val="3297512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1C65DAB-E052-3BBC-9B80-1014C82036DE}"/>
              </a:ext>
            </a:extLst>
          </p:cNvPr>
          <p:cNvSpPr/>
          <p:nvPr/>
        </p:nvSpPr>
        <p:spPr>
          <a:xfrm>
            <a:off x="754940" y="3688646"/>
            <a:ext cx="6232033" cy="1535530"/>
          </a:xfrm>
          <a:prstGeom prst="rect">
            <a:avLst/>
          </a:prstGeom>
          <a:solidFill>
            <a:srgbClr val="FFF2CC">
              <a:alpha val="5607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10144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20288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530431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40575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50719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060863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571006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081150" algn="l" defTabSz="1020288" rtl="0" eaLnBrk="1" latinLnBrk="0" hangingPunct="1">
              <a:defRPr sz="200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2699"/>
            <a:ext cx="11413475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32A83A3-1950-2B40-9275-D8DD2C1B4CF4}"/>
              </a:ext>
            </a:extLst>
          </p:cNvPr>
          <p:cNvSpPr>
            <a:spLocks noGrp="1"/>
          </p:cNvSpPr>
          <p:nvPr/>
        </p:nvSpPr>
        <p:spPr bwMode="auto">
          <a:xfrm>
            <a:off x="803767" y="3841871"/>
            <a:ext cx="6159786" cy="4904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969" tIns="45984" rIns="91969" bIns="45984" numCol="1" anchor="t" anchorCtr="0" compatLnSpc="1">
            <a:prstTxWarp prst="textNoShape">
              <a:avLst/>
            </a:prstTxWarp>
          </a:bodyPr>
          <a:lstStyle>
            <a:lvl1pPr marL="382059" indent="-382059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3"/>
              </a:buBlip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7795" indent="-318383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Blip>
                <a:blip r:embed="rId4"/>
              </a:buBlip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1273531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buSzPct val="125000"/>
              <a:buFont typeface="Arial" pitchFamily="34" charset="0"/>
              <a:buChar char="−"/>
              <a:defRPr sz="1600">
                <a:solidFill>
                  <a:srgbClr val="505050"/>
                </a:solidFill>
                <a:latin typeface="+mn-lt"/>
                <a:cs typeface="+mn-cs"/>
              </a:defRPr>
            </a:lvl3pPr>
            <a:lvl4pPr marL="1782943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+mn-lt"/>
                <a:cs typeface="+mn-cs"/>
              </a:defRPr>
            </a:lvl4pPr>
            <a:lvl5pPr marL="2292355" indent="-254706" algn="l" rtl="0" eaLnBrk="0" fontAlgn="base" hangingPunct="0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+mn-lt"/>
                <a:cs typeface="+mn-cs"/>
              </a:defRPr>
            </a:lvl5pPr>
            <a:lvl6pPr marL="2801767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6pPr>
            <a:lvl7pPr marL="3311180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7pPr>
            <a:lvl8pPr marL="3820592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8pPr>
            <a:lvl9pPr marL="4330004" indent="-254706" algn="l" rtl="0" fontAlgn="base">
              <a:lnSpc>
                <a:spcPct val="90000"/>
              </a:lnSpc>
              <a:spcBef>
                <a:spcPct val="75000"/>
              </a:spcBef>
              <a:spcAft>
                <a:spcPct val="0"/>
              </a:spcAft>
              <a:defRPr sz="891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lvl="0" indent="0">
              <a:buNone/>
            </a:pPr>
            <a:r>
              <a:rPr lang="fr-FR" sz="1600" dirty="0">
                <a:solidFill>
                  <a:srgbClr val="004272"/>
                </a:solidFill>
              </a:rPr>
              <a:t>Recherches des transmissions – Nouveautés : 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Échéances et Statut en critères obligatoires</a:t>
            </a:r>
          </a:p>
          <a:p>
            <a:pPr lvl="0" algn="just">
              <a:spcBef>
                <a:spcPts val="840"/>
              </a:spcBef>
            </a:pPr>
            <a:r>
              <a:rPr lang="fr-FR" sz="1600" b="0" dirty="0">
                <a:solidFill>
                  <a:srgbClr val="004272"/>
                </a:solidFill>
              </a:rPr>
              <a:t>Nouvelle possibilité de filtrer par le type de CRM</a:t>
            </a:r>
          </a:p>
          <a:p>
            <a:pPr lvl="0" algn="just">
              <a:spcBef>
                <a:spcPts val="840"/>
              </a:spcBef>
            </a:pP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A514BD-536D-CCEB-2CBB-449242ABB3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37" y="3579699"/>
            <a:ext cx="384749" cy="38474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3E37388-874E-E1C1-567A-FA72D80AB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" y="1276581"/>
            <a:ext cx="6232033" cy="2050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B783CFC-B11E-001F-6334-E8C2881E5781}"/>
              </a:ext>
            </a:extLst>
          </p:cNvPr>
          <p:cNvSpPr/>
          <p:nvPr/>
        </p:nvSpPr>
        <p:spPr bwMode="auto">
          <a:xfrm>
            <a:off x="1128285" y="1821149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A0CEE52-6649-CF31-36D0-5260CAD07198}"/>
              </a:ext>
            </a:extLst>
          </p:cNvPr>
          <p:cNvGrpSpPr/>
          <p:nvPr/>
        </p:nvGrpSpPr>
        <p:grpSpPr>
          <a:xfrm>
            <a:off x="7706066" y="1299122"/>
            <a:ext cx="3968150" cy="1684972"/>
            <a:chOff x="8387748" y="1172857"/>
            <a:chExt cx="3398968" cy="1684972"/>
          </a:xfrm>
          <a:noFill/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1D81BB-8A23-9D32-1D40-7D4453EF5FEA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r>
                <a:rPr lang="fr-FR" sz="1600" dirty="0">
                  <a:solidFill>
                    <a:schemeClr val="tx1"/>
                  </a:solidFill>
                  <a:latin typeface="Calibri Light" panose="020F0302020204030204" pitchFamily="34" charset="0"/>
                  <a:cs typeface="Calibri Light" panose="020F0302020204030204" pitchFamily="34" charset="0"/>
                </a:rPr>
                <a:t>Les avis de rejet (ARE) sont consultable via la recherche par idflux.</a:t>
              </a: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834E355-0E3D-D1BB-0FAB-29B228122153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8B4E174-26CB-D94B-4A53-7E17A6DDB4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816" y="1396992"/>
            <a:ext cx="741070" cy="74461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01CDBF5-1C5A-DB5A-EFCF-163FCE0EDB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3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699"/>
            <a:ext cx="11788048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783CFC-B11E-001F-6334-E8C2881E5781}"/>
              </a:ext>
            </a:extLst>
          </p:cNvPr>
          <p:cNvSpPr/>
          <p:nvPr/>
        </p:nvSpPr>
        <p:spPr bwMode="auto">
          <a:xfrm>
            <a:off x="959330" y="1796900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A0CEE52-6649-CF31-36D0-5260CAD07198}"/>
              </a:ext>
            </a:extLst>
          </p:cNvPr>
          <p:cNvGrpSpPr/>
          <p:nvPr/>
        </p:nvGrpSpPr>
        <p:grpSpPr>
          <a:xfrm>
            <a:off x="7706066" y="1299122"/>
            <a:ext cx="3398968" cy="1684972"/>
            <a:chOff x="8387748" y="1172857"/>
            <a:chExt cx="3398968" cy="1684972"/>
          </a:xfrm>
          <a:noFill/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1D81BB-8A23-9D32-1D40-7D4453EF5FEA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834E355-0E3D-D1BB-0FAB-29B228122153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8B4E174-26CB-D94B-4A53-7E17A6DDB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640" y="1389240"/>
            <a:ext cx="741070" cy="744616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8C7F4984-BF29-C491-8815-AFFBC02DA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51" y="974142"/>
            <a:ext cx="6480855" cy="251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89C62084-E65D-CC7B-15FB-008605B4F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50" y="3484937"/>
            <a:ext cx="6480855" cy="287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836FB7-4910-F2E2-7BDF-A9368CF2C104}"/>
              </a:ext>
            </a:extLst>
          </p:cNvPr>
          <p:cNvSpPr/>
          <p:nvPr/>
        </p:nvSpPr>
        <p:spPr bwMode="auto">
          <a:xfrm>
            <a:off x="953396" y="1460522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CDF1F5-7318-D288-B304-4D6C9809F2D1}"/>
              </a:ext>
            </a:extLst>
          </p:cNvPr>
          <p:cNvSpPr/>
          <p:nvPr/>
        </p:nvSpPr>
        <p:spPr bwMode="auto">
          <a:xfrm>
            <a:off x="3839002" y="3777419"/>
            <a:ext cx="436219" cy="210643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EDF041-4214-D398-8DA7-2564043E84EE}"/>
              </a:ext>
            </a:extLst>
          </p:cNvPr>
          <p:cNvSpPr/>
          <p:nvPr/>
        </p:nvSpPr>
        <p:spPr bwMode="auto">
          <a:xfrm>
            <a:off x="4479082" y="3777418"/>
            <a:ext cx="436219" cy="210643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A5337AC-F447-3739-1D20-9EC59B323A70}"/>
              </a:ext>
            </a:extLst>
          </p:cNvPr>
          <p:cNvSpPr txBox="1"/>
          <p:nvPr/>
        </p:nvSpPr>
        <p:spPr bwMode="auto">
          <a:xfrm>
            <a:off x="7706066" y="2154912"/>
            <a:ext cx="33989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transmissions sont celles du déclarant connecté.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512C78-FFF1-8A66-1A6C-F8245DF6F1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75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A0CEE52-6649-CF31-36D0-5260CAD07198}"/>
              </a:ext>
            </a:extLst>
          </p:cNvPr>
          <p:cNvGrpSpPr/>
          <p:nvPr/>
        </p:nvGrpSpPr>
        <p:grpSpPr>
          <a:xfrm>
            <a:off x="7706066" y="1277492"/>
            <a:ext cx="4023240" cy="2008854"/>
            <a:chOff x="8387748" y="1172857"/>
            <a:chExt cx="3398968" cy="1684972"/>
          </a:xfrm>
          <a:noFill/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1D81BB-8A23-9D32-1D40-7D4453EF5FEA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834E355-0E3D-D1BB-0FAB-29B228122153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699"/>
            <a:ext cx="11402458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783CFC-B11E-001F-6334-E8C2881E5781}"/>
              </a:ext>
            </a:extLst>
          </p:cNvPr>
          <p:cNvSpPr/>
          <p:nvPr/>
        </p:nvSpPr>
        <p:spPr bwMode="auto">
          <a:xfrm>
            <a:off x="959330" y="1796900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8B4E174-26CB-D94B-4A53-7E17A6DDB4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066" y="1509697"/>
            <a:ext cx="741070" cy="7446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836FB7-4910-F2E2-7BDF-A9368CF2C104}"/>
              </a:ext>
            </a:extLst>
          </p:cNvPr>
          <p:cNvSpPr/>
          <p:nvPr/>
        </p:nvSpPr>
        <p:spPr bwMode="auto">
          <a:xfrm>
            <a:off x="786610" y="1474074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6EC0582-4458-34A7-74F4-DDC5CC4B4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12" y="1341414"/>
            <a:ext cx="5808616" cy="352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4D9FD55-A4CF-6656-BB50-74252C48CBEC}"/>
              </a:ext>
            </a:extLst>
          </p:cNvPr>
          <p:cNvSpPr txBox="1"/>
          <p:nvPr/>
        </p:nvSpPr>
        <p:spPr bwMode="auto">
          <a:xfrm>
            <a:off x="7781965" y="2182842"/>
            <a:ext cx="387144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 CRM sont téléchargeable en masse (hors SI partenaires), avec la possibilité de filtrer pour un type de CRM en particulier.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917978-AF7E-CDDE-64FD-4B82F27080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77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699"/>
            <a:ext cx="11226188" cy="678603"/>
          </a:xfrm>
        </p:spPr>
        <p:txBody>
          <a:bodyPr/>
          <a:lstStyle/>
          <a:p>
            <a:r>
              <a:rPr lang="fr-FR" i="0" dirty="0"/>
              <a:t>Net-entreprises : le n</a:t>
            </a:r>
            <a:r>
              <a:rPr lang="fr-FR" dirty="0"/>
              <a:t>ouveau tableau de bord DSN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A514BD-536D-CCEB-2CBB-449242ABB3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444" y="1241773"/>
            <a:ext cx="384749" cy="38474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FF42AD7-633F-9A4E-48FF-7F50D8625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86" y="899509"/>
            <a:ext cx="8442782" cy="3648584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6D14C003-044D-7E06-DFE9-44B40AE09EBB}"/>
              </a:ext>
            </a:extLst>
          </p:cNvPr>
          <p:cNvGrpSpPr/>
          <p:nvPr/>
        </p:nvGrpSpPr>
        <p:grpSpPr>
          <a:xfrm>
            <a:off x="8643068" y="1148871"/>
            <a:ext cx="3398968" cy="3223432"/>
            <a:chOff x="8387748" y="1172857"/>
            <a:chExt cx="3398968" cy="1684972"/>
          </a:xfrm>
          <a:noFill/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F2E4A9A5-34FF-33FE-B801-3E51B6312DA1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573D1E6-B3F2-AC9B-242D-B8A3A0D14FC6}"/>
                </a:ext>
              </a:extLst>
            </p:cNvPr>
            <p:cNvSpPr txBox="1"/>
            <p:nvPr/>
          </p:nvSpPr>
          <p:spPr>
            <a:xfrm>
              <a:off x="9055946" y="1316621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85B47B4C-7EFE-76BF-3293-FF190DFDFD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622" y="1241773"/>
            <a:ext cx="741070" cy="74461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7FB4A15B-CF47-32AB-7992-5D95B2025420}"/>
              </a:ext>
            </a:extLst>
          </p:cNvPr>
          <p:cNvSpPr txBox="1"/>
          <p:nvPr/>
        </p:nvSpPr>
        <p:spPr bwMode="auto">
          <a:xfrm>
            <a:off x="8643068" y="2175614"/>
            <a:ext cx="339896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vue globale des transmissions relative aux signalements fonctionne à l’identique de celle des mensuelles, à la différence que le statut « en attente de transmission » n’existe pas.</a:t>
            </a:r>
          </a:p>
          <a:p>
            <a:pPr defTabSz="914446">
              <a:defRPr/>
            </a:pPr>
            <a:endParaRPr lang="fr-FR" sz="1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En signalement, la recherche s’effectue sur une période.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3CE93F9-6B6C-5835-6D05-D675C5430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900" y="4511327"/>
            <a:ext cx="57531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B749DE-1052-5893-C089-F5F351BDB4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3379"/>
            <a:ext cx="731520" cy="7315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7328BD3-35D9-E22B-5F75-06757E006BA7}"/>
              </a:ext>
            </a:extLst>
          </p:cNvPr>
          <p:cNvSpPr/>
          <p:nvPr/>
        </p:nvSpPr>
        <p:spPr bwMode="auto">
          <a:xfrm>
            <a:off x="2515712" y="1508661"/>
            <a:ext cx="5983140" cy="3627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F84AA6D-0656-AB19-6349-5E902EB980B7}"/>
              </a:ext>
            </a:extLst>
          </p:cNvPr>
          <p:cNvSpPr/>
          <p:nvPr/>
        </p:nvSpPr>
        <p:spPr bwMode="auto">
          <a:xfrm>
            <a:off x="149964" y="1809807"/>
            <a:ext cx="2125208" cy="17658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E3D71C7-6F0E-F509-34F7-B1CCADB84E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284" y="1493295"/>
            <a:ext cx="2447549" cy="37807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F4BD7B1-2E70-BB96-47D4-BCF3CD9E4E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284" y="2775845"/>
            <a:ext cx="8442782" cy="174377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D90AB24-31A9-637B-09C1-4865EA8D8535}"/>
              </a:ext>
            </a:extLst>
          </p:cNvPr>
          <p:cNvSpPr/>
          <p:nvPr/>
        </p:nvSpPr>
        <p:spPr bwMode="auto">
          <a:xfrm>
            <a:off x="3800902" y="5082732"/>
            <a:ext cx="990173" cy="8011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CA6734-FC84-3C03-2DD8-6DFA0BB91FD8}"/>
              </a:ext>
            </a:extLst>
          </p:cNvPr>
          <p:cNvSpPr/>
          <p:nvPr/>
        </p:nvSpPr>
        <p:spPr bwMode="auto">
          <a:xfrm>
            <a:off x="3181778" y="3237239"/>
            <a:ext cx="504398" cy="649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6341C3-C079-BEC1-A57A-56381B1A66A2}"/>
              </a:ext>
            </a:extLst>
          </p:cNvPr>
          <p:cNvSpPr/>
          <p:nvPr/>
        </p:nvSpPr>
        <p:spPr bwMode="auto">
          <a:xfrm>
            <a:off x="3758742" y="5136095"/>
            <a:ext cx="1601415" cy="80112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rgbClr val="0D2443"/>
                </a:solidFill>
                <a:effectLst/>
                <a:latin typeface="Times New Roman" pitchFamily="18" charset="0"/>
              </a:rPr>
              <a:t>Liste des sirets déclarés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>
                <a:ln>
                  <a:noFill/>
                </a:ln>
                <a:solidFill>
                  <a:srgbClr val="0D2443"/>
                </a:solidFill>
                <a:effectLst/>
                <a:latin typeface="Times New Roman" pitchFamily="18" charset="0"/>
              </a:rPr>
              <a:t>&amp; raisons sociales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AE035-4343-D725-51D7-4EDDEBF61871}"/>
              </a:ext>
            </a:extLst>
          </p:cNvPr>
          <p:cNvSpPr/>
          <p:nvPr/>
        </p:nvSpPr>
        <p:spPr bwMode="auto">
          <a:xfrm>
            <a:off x="303837" y="2117817"/>
            <a:ext cx="2082756" cy="227009"/>
          </a:xfrm>
          <a:prstGeom prst="rect">
            <a:avLst/>
          </a:prstGeom>
          <a:solidFill>
            <a:srgbClr val="FDFD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Coordonnées du déclarant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C9AF28-CBC9-F00E-CB53-606A0D232F9A}"/>
              </a:ext>
            </a:extLst>
          </p:cNvPr>
          <p:cNvSpPr/>
          <p:nvPr/>
        </p:nvSpPr>
        <p:spPr bwMode="auto">
          <a:xfrm>
            <a:off x="5676668" y="2117817"/>
            <a:ext cx="1319646" cy="557210"/>
          </a:xfrm>
          <a:prstGeom prst="rect">
            <a:avLst/>
          </a:prstGeom>
          <a:solidFill>
            <a:srgbClr val="FDFDF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Raison Sociale &amp;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300" i="0" dirty="0">
                <a:latin typeface="Times New Roman" pitchFamily="18" charset="0"/>
              </a:rPr>
              <a:t>Adresse du déclarant</a:t>
            </a:r>
            <a:endParaRPr kumimoji="0" lang="fr-FR" sz="1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74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699"/>
            <a:ext cx="11486358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783CFC-B11E-001F-6334-E8C2881E5781}"/>
              </a:ext>
            </a:extLst>
          </p:cNvPr>
          <p:cNvSpPr/>
          <p:nvPr/>
        </p:nvSpPr>
        <p:spPr bwMode="auto">
          <a:xfrm>
            <a:off x="959330" y="1796900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A0CEE52-6649-CF31-36D0-5260CAD07198}"/>
              </a:ext>
            </a:extLst>
          </p:cNvPr>
          <p:cNvGrpSpPr/>
          <p:nvPr/>
        </p:nvGrpSpPr>
        <p:grpSpPr>
          <a:xfrm>
            <a:off x="7706066" y="1299122"/>
            <a:ext cx="3689142" cy="1684972"/>
            <a:chOff x="8387748" y="1172857"/>
            <a:chExt cx="3398968" cy="1684972"/>
          </a:xfrm>
          <a:noFill/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1D81BB-8A23-9D32-1D40-7D4453EF5FEA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834E355-0E3D-D1BB-0FAB-29B228122153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88B4E174-26CB-D94B-4A53-7E17A6DDB4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066" y="1509697"/>
            <a:ext cx="741070" cy="7446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836FB7-4910-F2E2-7BDF-A9368CF2C104}"/>
              </a:ext>
            </a:extLst>
          </p:cNvPr>
          <p:cNvSpPr/>
          <p:nvPr/>
        </p:nvSpPr>
        <p:spPr bwMode="auto">
          <a:xfrm>
            <a:off x="786610" y="1474074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CDF1F5-7318-D288-B304-4D6C9809F2D1}"/>
              </a:ext>
            </a:extLst>
          </p:cNvPr>
          <p:cNvSpPr/>
          <p:nvPr/>
        </p:nvSpPr>
        <p:spPr bwMode="auto">
          <a:xfrm>
            <a:off x="3678581" y="3833567"/>
            <a:ext cx="436219" cy="20367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EDF041-4214-D398-8DA7-2564043E84EE}"/>
              </a:ext>
            </a:extLst>
          </p:cNvPr>
          <p:cNvSpPr/>
          <p:nvPr/>
        </p:nvSpPr>
        <p:spPr bwMode="auto">
          <a:xfrm>
            <a:off x="4318661" y="3833566"/>
            <a:ext cx="436219" cy="20367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BFF083E6-2953-EADF-CE68-DAE8CEC24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53" y="1202261"/>
            <a:ext cx="6630073" cy="1822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17A04307-0DF3-793A-164B-5E588D360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792" y="2984094"/>
            <a:ext cx="6340783" cy="283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D3B4AFE1-9D46-C576-D000-22FA21888A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900" y="3246650"/>
            <a:ext cx="3721308" cy="242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75AE2FA-E251-C8F6-ABDD-EC9F38655BA4}"/>
              </a:ext>
            </a:extLst>
          </p:cNvPr>
          <p:cNvSpPr txBox="1"/>
          <p:nvPr/>
        </p:nvSpPr>
        <p:spPr bwMode="auto">
          <a:xfrm>
            <a:off x="7797217" y="2185458"/>
            <a:ext cx="36891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 possibilité de rechercher un type de signalement en particulier.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3BB47E-0626-24F7-6EF1-0FD7A5568301}"/>
              </a:ext>
            </a:extLst>
          </p:cNvPr>
          <p:cNvSpPr/>
          <p:nvPr/>
        </p:nvSpPr>
        <p:spPr bwMode="auto">
          <a:xfrm>
            <a:off x="3480966" y="3256320"/>
            <a:ext cx="436219" cy="20367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AE9CE9-185F-ED74-ADB0-985F303BE4D8}"/>
              </a:ext>
            </a:extLst>
          </p:cNvPr>
          <p:cNvSpPr/>
          <p:nvPr/>
        </p:nvSpPr>
        <p:spPr bwMode="auto">
          <a:xfrm>
            <a:off x="4100551" y="3256320"/>
            <a:ext cx="436219" cy="203674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BC82BAB-BE10-AE01-D097-B6AC44290C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62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3A0CEE52-6649-CF31-36D0-5260CAD07198}"/>
              </a:ext>
            </a:extLst>
          </p:cNvPr>
          <p:cNvGrpSpPr/>
          <p:nvPr/>
        </p:nvGrpSpPr>
        <p:grpSpPr>
          <a:xfrm>
            <a:off x="7706066" y="1299122"/>
            <a:ext cx="3398968" cy="2023198"/>
            <a:chOff x="8387748" y="1172857"/>
            <a:chExt cx="3398968" cy="1684972"/>
          </a:xfrm>
          <a:noFill/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C81D81BB-8A23-9D32-1D40-7D4453EF5FEA}"/>
                </a:ext>
              </a:extLst>
            </p:cNvPr>
            <p:cNvSpPr/>
            <p:nvPr/>
          </p:nvSpPr>
          <p:spPr>
            <a:xfrm>
              <a:off x="8387748" y="1172857"/>
              <a:ext cx="3398968" cy="1684972"/>
            </a:xfrm>
            <a:prstGeom prst="roundRect">
              <a:avLst>
                <a:gd name="adj" fmla="val 4966"/>
              </a:avLst>
            </a:prstGeom>
            <a:grpFill/>
            <a:ln w="38100">
              <a:solidFill>
                <a:srgbClr val="20B6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828000" rtlCol="0" anchor="t" anchorCtr="0"/>
            <a:lstStyle/>
            <a:p>
              <a:pPr defTabSz="914446">
                <a:defRPr/>
              </a:pPr>
              <a:endParaRPr lang="fr-FR" sz="8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834E355-0E3D-D1BB-0FAB-29B228122153}"/>
                </a:ext>
              </a:extLst>
            </p:cNvPr>
            <p:cNvSpPr txBox="1"/>
            <p:nvPr/>
          </p:nvSpPr>
          <p:spPr>
            <a:xfrm>
              <a:off x="9045786" y="1464867"/>
              <a:ext cx="2592000" cy="369332"/>
            </a:xfrm>
            <a:prstGeom prst="rect">
              <a:avLst/>
            </a:prstGeom>
            <a:solidFill>
              <a:srgbClr val="20B6C4"/>
            </a:solidFill>
            <a:ln w="38100">
              <a:solidFill>
                <a:srgbClr val="20B6C4"/>
              </a:solidFill>
            </a:ln>
          </p:spPr>
          <p:txBody>
            <a:bodyPr wrap="square" lIns="72000" rIns="72000" rtlCol="0" anchor="ctr" anchorCtr="0">
              <a:spAutoFit/>
            </a:bodyPr>
            <a:lstStyle/>
            <a:p>
              <a:pPr defTabSz="914446">
                <a:defRPr/>
              </a:pPr>
              <a:r>
                <a:rPr lang="fr-FR" sz="1800" dirty="0">
                  <a:solidFill>
                    <a:prstClr val="white"/>
                  </a:solidFill>
                  <a:latin typeface="Calibri bold"/>
                </a:rPr>
                <a:t>À NOTER</a:t>
              </a:r>
            </a:p>
          </p:txBody>
        </p:sp>
      </p:grp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685F0-7371-EDA6-AB1C-1FC233D77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C56E9AE2-AC1F-CC0C-C804-8CBDCC440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2699"/>
            <a:ext cx="11854149" cy="678603"/>
          </a:xfrm>
        </p:spPr>
        <p:txBody>
          <a:bodyPr/>
          <a:lstStyle/>
          <a:p>
            <a:r>
              <a:rPr lang="fr-FR" i="0" dirty="0"/>
              <a:t>Net-entreprises : le nouveau tableau de bord DSN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509AAA-0935-DDD7-7E91-788F9498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nouvel espace connecté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783CFC-B11E-001F-6334-E8C2881E5781}"/>
              </a:ext>
            </a:extLst>
          </p:cNvPr>
          <p:cNvSpPr/>
          <p:nvPr/>
        </p:nvSpPr>
        <p:spPr bwMode="auto">
          <a:xfrm>
            <a:off x="959330" y="1796900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8B4E174-26CB-D94B-4A53-7E17A6DDB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6066" y="1509697"/>
            <a:ext cx="741070" cy="7446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7836FB7-4910-F2E2-7BDF-A9368CF2C104}"/>
              </a:ext>
            </a:extLst>
          </p:cNvPr>
          <p:cNvSpPr/>
          <p:nvPr/>
        </p:nvSpPr>
        <p:spPr bwMode="auto">
          <a:xfrm>
            <a:off x="786610" y="1474074"/>
            <a:ext cx="2719251" cy="17020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D9FD55-A4CF-6656-BB50-74252C48CBEC}"/>
              </a:ext>
            </a:extLst>
          </p:cNvPr>
          <p:cNvSpPr txBox="1"/>
          <p:nvPr/>
        </p:nvSpPr>
        <p:spPr bwMode="auto">
          <a:xfrm>
            <a:off x="7706066" y="2154912"/>
            <a:ext cx="33989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46">
              <a:defRPr/>
            </a:pP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Utilisation de l’identité numérique de Net-entreprises afin d’</a:t>
            </a:r>
            <a:r>
              <a:rPr lang="fr-FR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ê</a:t>
            </a:r>
            <a:r>
              <a:rPr lang="fr-FR" sz="1600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tre reconnu par le partenaire et garder une navigation authentifiée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114A1FF-ECFB-D8C0-B4AA-513E7D255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99" y="1357608"/>
            <a:ext cx="7252467" cy="456889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B35AE18-7000-D8A4-6E87-6EDEC5C94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8347" y="1434148"/>
            <a:ext cx="2594508" cy="55721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6B45F85-2CAA-82D8-4FDE-957531C9CE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05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8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50B01A2-84A2-D9A6-9433-B84B38E64E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9FD71C7-2AC5-8B25-98D6-BB5FA02C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890" y="3050112"/>
            <a:ext cx="9860842" cy="1885445"/>
          </a:xfrm>
        </p:spPr>
        <p:txBody>
          <a:bodyPr/>
          <a:lstStyle/>
          <a:p>
            <a:r>
              <a:rPr lang="fr-FR" i="0" dirty="0"/>
              <a:t>Net-entreprises : </a:t>
            </a:r>
            <a:br>
              <a:rPr lang="fr-FR" i="0" dirty="0"/>
            </a:br>
            <a:r>
              <a:rPr lang="fr-FR" i="0" dirty="0"/>
              <a:t>Les perspectives</a:t>
            </a:r>
            <a:br>
              <a:rPr lang="fr-FR" i="0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7477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5C4B9A7-169C-8CF5-25BC-42D3029995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D698558-EA2A-BFAB-EF0B-5B38BAF83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522" y="1366092"/>
            <a:ext cx="11448729" cy="4958508"/>
          </a:xfrm>
        </p:spPr>
        <p:txBody>
          <a:bodyPr/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version du nouveau socle technique et ergonomique: les suites</a:t>
            </a:r>
          </a:p>
          <a:p>
            <a:pPr lvl="1"/>
            <a:r>
              <a:rPr lang="fr-FR" dirty="0"/>
              <a:t>Retour </a:t>
            </a:r>
            <a:r>
              <a:rPr lang="fr-FR" dirty="0">
                <a:latin typeface="Calibri"/>
                <a:ea typeface="Calibri"/>
                <a:cs typeface="Calibri"/>
              </a:rPr>
              <a:t>d’expérience</a:t>
            </a:r>
            <a:r>
              <a:rPr lang="fr-FR" dirty="0"/>
              <a:t> des utilisateurs</a:t>
            </a:r>
          </a:p>
          <a:p>
            <a:pPr lvl="1"/>
            <a:r>
              <a:rPr lang="fr-FR" dirty="0"/>
              <a:t>Challenger/Confirmer une première liste d’évolutions éligibles</a:t>
            </a:r>
          </a:p>
          <a:p>
            <a:pPr lvl="2"/>
            <a:r>
              <a:rPr lang="fr-FR" dirty="0"/>
              <a:t>Critères de recherche à enrichir (</a:t>
            </a:r>
            <a:r>
              <a:rPr lang="fr-FR" b="0" i="0" dirty="0">
                <a:solidFill>
                  <a:srgbClr val="000000"/>
                </a:solidFill>
                <a:effectLst/>
                <a:latin typeface="WordVisi_MSFontService"/>
              </a:rPr>
              <a:t>nom, NIR, matricule)</a:t>
            </a:r>
            <a:endParaRPr lang="fr-FR" dirty="0"/>
          </a:p>
          <a:p>
            <a:pPr lvl="2"/>
            <a:r>
              <a:rPr lang="fr-FR" dirty="0"/>
              <a:t>Personnalisation de son espace connecté</a:t>
            </a:r>
          </a:p>
          <a:p>
            <a:pPr lvl="2"/>
            <a:r>
              <a:rPr lang="fr-FR" dirty="0"/>
              <a:t>Système de notification centralisé</a:t>
            </a:r>
          </a:p>
          <a:p>
            <a:pPr lvl="2"/>
            <a:r>
              <a:rPr lang="fr-FR" dirty="0"/>
              <a:t>Simplifier la gestion des droits déclaratifs</a:t>
            </a:r>
          </a:p>
          <a:p>
            <a:endParaRPr lang="fr-FR" sz="800" dirty="0"/>
          </a:p>
          <a:p>
            <a:r>
              <a:rPr lang="fr-FR" dirty="0"/>
              <a:t>Elargissement du partenariat avec le CNOEC</a:t>
            </a:r>
          </a:p>
          <a:p>
            <a:pPr lvl="1"/>
            <a:r>
              <a:rPr lang="fr-FR" dirty="0"/>
              <a:t>Choix de la solution ComptExpert pour refondre le parcours d’inscription au portail</a:t>
            </a:r>
          </a:p>
          <a:p>
            <a:pPr lvl="2"/>
            <a:r>
              <a:rPr lang="fr-FR" dirty="0"/>
              <a:t>En cible et si les résultats sont satisfaisants, une généralisation à l’authentification sera proposée.</a:t>
            </a:r>
          </a:p>
          <a:p>
            <a:pPr marL="538163" lvl="2" indent="0">
              <a:buNone/>
            </a:pPr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CC19D339-CD30-1BAE-3FDB-14A00DA9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Net-entreprises – Les perspectives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20C2B6A-3C1F-51F6-5E6C-D5F46625CF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21" y="5491908"/>
            <a:ext cx="740574" cy="74057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68BD9C0-7BDD-35C0-96B3-1BC9115A7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21" y="2799180"/>
            <a:ext cx="740574" cy="74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936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740B4BD8-2B7B-B1A6-E5DB-52A55B407173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fr-FR" dirty="0"/>
              <a:t>GIP-MDS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51DAB02-4FD1-D15C-DC49-9B8286320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/>
              <a:t>Merci de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1775937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E28C455-8703-AB90-15EC-F1F4B73A46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673E09-FDDB-423A-90EF-688F0CF0AEA9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1245254"/>
      </p:ext>
    </p:extLst>
  </p:cSld>
  <p:clrMapOvr>
    <a:masterClrMapping/>
  </p:clrMapOvr>
</p:sld>
</file>

<file path=ppt/theme/theme1.xml><?xml version="1.0" encoding="utf-8"?>
<a:theme xmlns:a="http://schemas.openxmlformats.org/drawingml/2006/main" name="1_gip01">
  <a:themeElements>
    <a:clrScheme name="1_gip01 8">
      <a:dk1>
        <a:srgbClr val="004272"/>
      </a:dk1>
      <a:lt1>
        <a:srgbClr val="FFFFFF"/>
      </a:lt1>
      <a:dk2>
        <a:srgbClr val="004272"/>
      </a:dk2>
      <a:lt2>
        <a:srgbClr val="EEEEEE"/>
      </a:lt2>
      <a:accent1>
        <a:srgbClr val="00B0E6"/>
      </a:accent1>
      <a:accent2>
        <a:srgbClr val="A1A1A1"/>
      </a:accent2>
      <a:accent3>
        <a:srgbClr val="FFFFFF"/>
      </a:accent3>
      <a:accent4>
        <a:srgbClr val="003760"/>
      </a:accent4>
      <a:accent5>
        <a:srgbClr val="AAD4F0"/>
      </a:accent5>
      <a:accent6>
        <a:srgbClr val="919191"/>
      </a:accent6>
      <a:hlink>
        <a:srgbClr val="000000"/>
      </a:hlink>
      <a:folHlink>
        <a:srgbClr val="D9E4E7"/>
      </a:folHlink>
    </a:clrScheme>
    <a:fontScheme name="1_gip0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969" tIns="45984" rIns="91969" bIns="45984" numCol="1" anchor="t" anchorCtr="0" compatLnSpc="1">
        <a:prstTxWarp prst="textNoShape">
          <a:avLst/>
        </a:prstTxWarp>
      </a:bodyPr>
      <a:lstStyle>
        <a:defPPr algn="l">
          <a:defRPr sz="3200" b="0" i="0" kern="1200" dirty="0" smtClean="0">
            <a:solidFill>
              <a:srgbClr val="008AFF"/>
            </a:solidFill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>
    <a:extraClrScheme>
      <a:clrScheme name="1_gip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gip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8">
        <a:dk1>
          <a:srgbClr val="004272"/>
        </a:dk1>
        <a:lt1>
          <a:srgbClr val="FFFFFF"/>
        </a:lt1>
        <a:dk2>
          <a:srgbClr val="004272"/>
        </a:dk2>
        <a:lt2>
          <a:srgbClr val="EEEEEE"/>
        </a:lt2>
        <a:accent1>
          <a:srgbClr val="00B0E6"/>
        </a:accent1>
        <a:accent2>
          <a:srgbClr val="A1A1A1"/>
        </a:accent2>
        <a:accent3>
          <a:srgbClr val="FFFFFF"/>
        </a:accent3>
        <a:accent4>
          <a:srgbClr val="003760"/>
        </a:accent4>
        <a:accent5>
          <a:srgbClr val="AAD4F0"/>
        </a:accent5>
        <a:accent6>
          <a:srgbClr val="919191"/>
        </a:accent6>
        <a:hlink>
          <a:srgbClr val="000000"/>
        </a:hlink>
        <a:folHlink>
          <a:srgbClr val="D9E4E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gip01 9">
        <a:dk1>
          <a:srgbClr val="848484"/>
        </a:dk1>
        <a:lt1>
          <a:srgbClr val="FFFFFF"/>
        </a:lt1>
        <a:dk2>
          <a:srgbClr val="00B0E6"/>
        </a:dk2>
        <a:lt2>
          <a:srgbClr val="EEEEEE"/>
        </a:lt2>
        <a:accent1>
          <a:srgbClr val="004E61"/>
        </a:accent1>
        <a:accent2>
          <a:srgbClr val="A1A1A1"/>
        </a:accent2>
        <a:accent3>
          <a:srgbClr val="FFFFFF"/>
        </a:accent3>
        <a:accent4>
          <a:srgbClr val="707070"/>
        </a:accent4>
        <a:accent5>
          <a:srgbClr val="AAB2B7"/>
        </a:accent5>
        <a:accent6>
          <a:srgbClr val="919191"/>
        </a:accent6>
        <a:hlink>
          <a:srgbClr val="000000"/>
        </a:hlink>
        <a:folHlink>
          <a:srgbClr val="D9E4E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gip01 9">
    <a:dk1>
      <a:srgbClr val="848484"/>
    </a:dk1>
    <a:lt1>
      <a:srgbClr val="FFFFFF"/>
    </a:lt1>
    <a:dk2>
      <a:srgbClr val="00B0E6"/>
    </a:dk2>
    <a:lt2>
      <a:srgbClr val="EEEEEE"/>
    </a:lt2>
    <a:accent1>
      <a:srgbClr val="004E61"/>
    </a:accent1>
    <a:accent2>
      <a:srgbClr val="A1A1A1"/>
    </a:accent2>
    <a:accent3>
      <a:srgbClr val="FFFFFF"/>
    </a:accent3>
    <a:accent4>
      <a:srgbClr val="707070"/>
    </a:accent4>
    <a:accent5>
      <a:srgbClr val="AAB2B7"/>
    </a:accent5>
    <a:accent6>
      <a:srgbClr val="919191"/>
    </a:accent6>
    <a:hlink>
      <a:srgbClr val="000000"/>
    </a:hlink>
    <a:folHlink>
      <a:srgbClr val="D9E4E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229cab-208a-4dcf-95cf-de9542ec2be7">
      <Terms xmlns="http://schemas.microsoft.com/office/infopath/2007/PartnerControls"/>
    </lcf76f155ced4ddcb4097134ff3c332f>
    <TaxCatchAll xmlns="84ac0e18-7386-4727-a37d-e66c5f436c0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647826589D834DA74A1F5A4807B39C" ma:contentTypeVersion="15" ma:contentTypeDescription="Crée un document." ma:contentTypeScope="" ma:versionID="66b907f85564a1dc3593007c0aa8fca3">
  <xsd:schema xmlns:xsd="http://www.w3.org/2001/XMLSchema" xmlns:xs="http://www.w3.org/2001/XMLSchema" xmlns:p="http://schemas.microsoft.com/office/2006/metadata/properties" xmlns:ns2="f2229cab-208a-4dcf-95cf-de9542ec2be7" xmlns:ns3="84ac0e18-7386-4727-a37d-e66c5f436c08" targetNamespace="http://schemas.microsoft.com/office/2006/metadata/properties" ma:root="true" ma:fieldsID="c636ad3ed3cff3da41b1fbbcc55847bb" ns2:_="" ns3:_="">
    <xsd:import namespace="f2229cab-208a-4dcf-95cf-de9542ec2be7"/>
    <xsd:import namespace="84ac0e18-7386-4727-a37d-e66c5f436c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229cab-208a-4dcf-95cf-de9542ec2b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1c50f36f-913b-4a95-8770-467d3b746e7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c0e18-7386-4727-a37d-e66c5f436c0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b6dd513-64b1-4854-bf4c-4569ea305db7}" ma:internalName="TaxCatchAll" ma:showField="CatchAllData" ma:web="84ac0e18-7386-4727-a37d-e66c5f436c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56170A-A35C-4089-8FFC-00EF19DBD029}">
  <ds:schemaRefs>
    <ds:schemaRef ds:uri="f2229cab-208a-4dcf-95cf-de9542ec2be7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84ac0e18-7386-4727-a37d-e66c5f436c08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9094190-E9B8-4B70-BA59-94B69F050A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E1B94B-B0FB-4EDD-8AE1-21792C0E71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229cab-208a-4dcf-95cf-de9542ec2be7"/>
    <ds:schemaRef ds:uri="84ac0e18-7386-4727-a37d-e66c5f436c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6734</TotalTime>
  <Words>1055</Words>
  <Application>Microsoft Office PowerPoint</Application>
  <PresentationFormat>Grand écran</PresentationFormat>
  <Paragraphs>152</Paragraphs>
  <Slides>22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30" baseType="lpstr">
      <vt:lpstr>Aptos</vt:lpstr>
      <vt:lpstr>Arial</vt:lpstr>
      <vt:lpstr>Calibri</vt:lpstr>
      <vt:lpstr>Calibri bold</vt:lpstr>
      <vt:lpstr>Calibri Light</vt:lpstr>
      <vt:lpstr>Times New Roman</vt:lpstr>
      <vt:lpstr>WordVisi_MSFontService</vt:lpstr>
      <vt:lpstr>1_gip01</vt:lpstr>
      <vt:lpstr>Net-entreprises : quoi de neuf   sur l’espace connecté ? </vt:lpstr>
      <vt:lpstr>Présentation PowerPoint</vt:lpstr>
      <vt:lpstr>Rappel du contexte  Net-entreprises &amp; DSN </vt:lpstr>
      <vt:lpstr>Rappel du contexte Net-entreprises &amp; DSN </vt:lpstr>
      <vt:lpstr>Rappel du contexte Net-entreprises &amp; DSN </vt:lpstr>
      <vt:lpstr>Net-entreprises :  Un nouvel accueil connecté  </vt:lpstr>
      <vt:lpstr>Net-entreprises : le nouvel accueil connecté</vt:lpstr>
      <vt:lpstr>Net-entreprises : le nouvel accueil connecté</vt:lpstr>
      <vt:lpstr>Net-entreprises :  Un nouveau tableau de bord DSN  </vt:lpstr>
      <vt:lpstr>Net-entreprises : le nouveau tableau de bord DSN</vt:lpstr>
      <vt:lpstr>Net-entreprises : le nouveau tableau de bord DSN</vt:lpstr>
      <vt:lpstr>Net-entreprises :  le nouveau tableau de bord DSN</vt:lpstr>
      <vt:lpstr>Net-entreprises : le nouveau tableau de bord DSN</vt:lpstr>
      <vt:lpstr>Net-entreprises : le nouveau tableau de bord DSN</vt:lpstr>
      <vt:lpstr>Net-entreprises : le nouveau tableau de bord DSN</vt:lpstr>
      <vt:lpstr>Net-entreprises : le nouveau tableau de bord DSN</vt:lpstr>
      <vt:lpstr>Net-entreprises : le nouveau tableau de bord DSN</vt:lpstr>
      <vt:lpstr>Net-entreprises : le nouveau tableau de bord DSN</vt:lpstr>
      <vt:lpstr>Net-entreprises :  Les perspectives </vt:lpstr>
      <vt:lpstr>Net-entreprises – Les perspectives</vt:lpstr>
      <vt:lpstr>Merci de votre attention</vt:lpstr>
      <vt:lpstr>Présentation PowerPoint</vt:lpstr>
    </vt:vector>
  </TitlesOfParts>
  <Company>net-entreprises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Comité de projet net-C3S</dc:title>
  <dc:creator>Alexandre DAUBROSSE</dc:creator>
  <cp:lastModifiedBy>Frederique LEBON</cp:lastModifiedBy>
  <cp:revision>815</cp:revision>
  <cp:lastPrinted>2026-09-24T09:15:18Z</cp:lastPrinted>
  <dcterms:created xsi:type="dcterms:W3CDTF">2001-03-07T09:08:27Z</dcterms:created>
  <dcterms:modified xsi:type="dcterms:W3CDTF">2026-09-24T09:15:23Z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0x0101004E647826589D834DA74A1F5A4807B39C</vt:lpwstr>
  </property>
  <property fmtid="{D5CDD505-2E9C-101B-9397-08002B2CF9AE}" pid="3" name="_dlc_DocIdItemGuid">
    <vt:lpwstr>98b64924-6a2b-4190-8279-a1ad627991ec</vt:lpwstr>
  </property>
  <property fmtid="{D5CDD505-2E9C-101B-9397-08002B2CF9AE}" pid="4" name="MediaServiceImageTags">
    <vt:lpwstr/>
  </property>
  <property fmtid="{D5CDD505-2E9C-101B-9397-08002B2CF9AE}" pid="5" name="MSIP_Label_e463cba9-5f6c-478d-9329-7b2295e4e8ed_Enabled">
    <vt:lpwstr>true</vt:lpwstr>
  </property>
  <property fmtid="{D5CDD505-2E9C-101B-9397-08002B2CF9AE}" pid="6" name="MSIP_Label_e463cba9-5f6c-478d-9329-7b2295e4e8ed_SetDate">
    <vt:lpwstr>2024-02-29T14:40:50Z</vt:lpwstr>
  </property>
  <property fmtid="{D5CDD505-2E9C-101B-9397-08002B2CF9AE}" pid="7" name="MSIP_Label_e463cba9-5f6c-478d-9329-7b2295e4e8ed_Method">
    <vt:lpwstr>Standard</vt:lpwstr>
  </property>
  <property fmtid="{D5CDD505-2E9C-101B-9397-08002B2CF9AE}" pid="8" name="MSIP_Label_e463cba9-5f6c-478d-9329-7b2295e4e8ed_Name">
    <vt:lpwstr>All Employees_2</vt:lpwstr>
  </property>
  <property fmtid="{D5CDD505-2E9C-101B-9397-08002B2CF9AE}" pid="9" name="MSIP_Label_e463cba9-5f6c-478d-9329-7b2295e4e8ed_SiteId">
    <vt:lpwstr>33440fc6-b7c7-412c-bb73-0e70b0198d5a</vt:lpwstr>
  </property>
  <property fmtid="{D5CDD505-2E9C-101B-9397-08002B2CF9AE}" pid="10" name="MSIP_Label_e463cba9-5f6c-478d-9329-7b2295e4e8ed_ActionId">
    <vt:lpwstr>812420db-6d62-4794-a6b1-37385b11df11</vt:lpwstr>
  </property>
  <property fmtid="{D5CDD505-2E9C-101B-9397-08002B2CF9AE}" pid="11" name="MSIP_Label_e463cba9-5f6c-478d-9329-7b2295e4e8ed_ContentBits">
    <vt:lpwstr>0</vt:lpwstr>
  </property>
</Properties>
</file>