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134805677" r:id="rId5"/>
    <p:sldId id="2134805680" r:id="rId6"/>
    <p:sldId id="2134805692" r:id="rId7"/>
    <p:sldId id="2134805691" r:id="rId8"/>
    <p:sldId id="2134805689" r:id="rId9"/>
    <p:sldId id="2134805688" r:id="rId10"/>
    <p:sldId id="2134805693"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59B731-CB9C-871F-F3CD-C904B4ABD3C2}" name="Ludovic HOUDE" initials="LH" userId="S::ludovic.houde@gip-mds.fr::d4bef5d4-122b-4d81-a3b9-e89ae7412d63" providerId="AD"/>
  <p188:author id="{B9F735D8-4F30-3C46-8921-E4B113AA8F36}" name="Michal SYMONIDES" initials="MS" userId="S::michal.symonides@gip-mds.fr::ed85b9ee-419c-4750-8850-a8bc248d828d" providerId="AD"/>
  <p188:author id="{E416B8E3-3DA2-94F3-FAE1-459970B78AD7}" name="Circé KROUCH-GUILHEM" initials="CK" userId="S::Circe.KROUCHGUILHEM@mutualite.fr::1dfe774e-a2e7-4d7c-8d6a-bf3d3cd589e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a" initials="M" lastIdx="9" clrIdx="0">
    <p:extLst>
      <p:ext uri="{19B8F6BF-5375-455C-9EA6-DF929625EA0E}">
        <p15:presenceInfo xmlns:p15="http://schemas.microsoft.com/office/powerpoint/2012/main" userId="S::mona.cherif@gip-mds.fr::281da720-c4b8-43e9-b92d-3022c8b7a066" providerId="AD"/>
      </p:ext>
    </p:extLst>
  </p:cmAuthor>
  <p:cmAuthor id="2" name="Laura CAMUS" initials="LC" lastIdx="4" clrIdx="1">
    <p:extLst>
      <p:ext uri="{19B8F6BF-5375-455C-9EA6-DF929625EA0E}">
        <p15:presenceInfo xmlns:p15="http://schemas.microsoft.com/office/powerpoint/2012/main" userId="S::laura.camus@gip-mds.fr::08b76fca-1238-48b2-803c-28e2420d4b78" providerId="AD"/>
      </p:ext>
    </p:extLst>
  </p:cmAuthor>
  <p:cmAuthor id="3" name="Frederique LEBON" initials="FL" lastIdx="1" clrIdx="2">
    <p:extLst>
      <p:ext uri="{19B8F6BF-5375-455C-9EA6-DF929625EA0E}">
        <p15:presenceInfo xmlns:p15="http://schemas.microsoft.com/office/powerpoint/2012/main" userId="S::Frederique.LEBON@gip-mds.fr::59ff09fa-e51c-43a2-b5d2-00b0432cb7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144941-6B8C-5491-9430-032E499C5E08}" v="4" dt="2026-09-10T12:45:58.27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34"/>
    <p:restoredTop sz="94748"/>
  </p:normalViewPr>
  <p:slideViewPr>
    <p:cSldViewPr snapToGrid="0">
      <p:cViewPr varScale="1">
        <p:scale>
          <a:sx n="103" d="100"/>
          <a:sy n="103" d="100"/>
        </p:scale>
        <p:origin x="200"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B2340A-DB38-C249-934B-CCB56654DEB7}" type="datetimeFigureOut">
              <a:rPr lang="fr-FR" smtClean="0"/>
              <a:t>10/09/2026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A6D44E-12D2-6B4A-A739-F15108F47861}" type="slidenum">
              <a:rPr lang="fr-FR" smtClean="0"/>
              <a:t>‹N°›</a:t>
            </a:fld>
            <a:endParaRPr lang="fr-FR"/>
          </a:p>
        </p:txBody>
      </p:sp>
    </p:spTree>
    <p:extLst>
      <p:ext uri="{BB962C8B-B14F-4D97-AF65-F5344CB8AC3E}">
        <p14:creationId xmlns:p14="http://schemas.microsoft.com/office/powerpoint/2010/main" val="1702924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EA6D44E-12D2-6B4A-A739-F15108F47861}" type="slidenum">
              <a:rPr lang="fr-FR" smtClean="0"/>
              <a:t>4</a:t>
            </a:fld>
            <a:endParaRPr lang="fr-FR"/>
          </a:p>
        </p:txBody>
      </p:sp>
    </p:spTree>
    <p:extLst>
      <p:ext uri="{BB962C8B-B14F-4D97-AF65-F5344CB8AC3E}">
        <p14:creationId xmlns:p14="http://schemas.microsoft.com/office/powerpoint/2010/main" val="3333910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EA6D44E-12D2-6B4A-A739-F15108F47861}" type="slidenum">
              <a:rPr lang="fr-FR" smtClean="0"/>
              <a:t>6</a:t>
            </a:fld>
            <a:endParaRPr lang="fr-FR"/>
          </a:p>
        </p:txBody>
      </p:sp>
    </p:spTree>
    <p:extLst>
      <p:ext uri="{BB962C8B-B14F-4D97-AF65-F5344CB8AC3E}">
        <p14:creationId xmlns:p14="http://schemas.microsoft.com/office/powerpoint/2010/main" val="869412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1.xml"/><Relationship Id="rId6" Type="http://schemas.openxmlformats.org/officeDocument/2006/relationships/image" Target="../media/image4.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94328C-079A-D054-9C13-98A820A201B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73A864B-8092-0192-EBD9-15583BE00A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112BD7D-B817-46B2-9E64-64F23361CCE6}"/>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EE265760-B4BF-52CC-C85A-C31FCE0193E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1F0081-61ED-2FF4-B006-634E20C174A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81402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D05961-FB63-3C99-20BB-8D09426067A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3CAACCC-960E-DF31-FBA2-BFD015E9AA3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92845C2-9E11-F604-8102-2B8F747C0FFC}"/>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68932630-891C-B8E0-EBB6-079A3B74F84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728A5F-0A12-15EE-7587-3DC22466AAA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885393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6F2D0C-3C95-BC87-2A40-54626F69A5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023B9BC-9A6F-7CCD-9073-E1CA7A97B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39B2CBD-4D8F-EC73-3C05-ADB5ED04BB2D}"/>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F2225DA2-3191-9464-5DA0-67EA51BDCE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763275-0758-1E7E-CF09-F3E655FB6E5E}"/>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509441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68EE7-00BA-FD9E-0C5F-4B98878F25F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ED1DDE4-9AC9-A301-2701-62857DD9107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99A0E8-74BB-7BB6-8EE0-46E286CF5E9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7FF38E3-D695-65C4-345B-4C0694CC1F1A}"/>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E4A1A681-FEF9-6375-653A-7C1BA4D260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C1278D-E352-3E7C-DB35-647E893803BF}"/>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853245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6A235-4328-7F4F-A2EB-EE24B9A87EA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AFBF6-7B83-1B1F-3750-4B81E8FAF2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1FC2902-1238-E12D-A8BB-6D384B82F61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E39CE45-C7F1-13BD-237F-BE65D5881D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C4F9101-D184-BAB5-1121-217C24E7D31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6C7F89D-DD14-AF5E-2101-4D28322527C1}"/>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8" name="Espace réservé du pied de page 7">
            <a:extLst>
              <a:ext uri="{FF2B5EF4-FFF2-40B4-BE49-F238E27FC236}">
                <a16:creationId xmlns:a16="http://schemas.microsoft.com/office/drawing/2014/main" id="{508AEE3C-62FC-241D-17A4-61AADB98EB7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4F7AFD9-42DF-52B5-9612-5449AADD0E7A}"/>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039395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4C9577-2C95-380B-9399-DA47F428575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8219648-4579-8090-E4FA-B432B7EDF73C}"/>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4" name="Espace réservé du pied de page 3">
            <a:extLst>
              <a:ext uri="{FF2B5EF4-FFF2-40B4-BE49-F238E27FC236}">
                <a16:creationId xmlns:a16="http://schemas.microsoft.com/office/drawing/2014/main" id="{1F00D880-DA12-7168-945D-8B8A3120903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4B3AF13-232E-C44A-BFDE-9AA39A934D3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4122204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6FB091-B8E2-D38D-A713-FB8D26C5D8AA}"/>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3" name="Espace réservé du pied de page 2">
            <a:extLst>
              <a:ext uri="{FF2B5EF4-FFF2-40B4-BE49-F238E27FC236}">
                <a16:creationId xmlns:a16="http://schemas.microsoft.com/office/drawing/2014/main" id="{A6E05490-C3C8-A5FE-78C4-A3041C1CE2A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766D8BC-6892-E42D-BD25-97DE4052511D}"/>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1586302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0F0935-475E-4FA5-6A39-06F6C0D088F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11C9D88-CB3A-4C7D-06B0-3C6E39CA3D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E37A2AE-D349-7413-0C4D-853D8F3B9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4FC67FF-20B4-525E-4547-698A513EA4BA}"/>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F85C56DA-475E-0351-364E-A622673D67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8BD6873-172F-2AD1-F51F-95A59263A7C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187714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58258-0994-0A25-16E8-05EC0886FE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76E5F2E-717E-467D-3424-A194FB3B6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8939BAD-4C90-9B41-3AFE-F2E91E512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CCEE498-A113-FCB5-DD0E-BB5234227FE0}"/>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A624472D-D17F-3A51-F0BD-365B79C6FE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43771B-5F5B-438E-6F3C-246B60BCC7B9}"/>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428293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FE0134-7235-47AD-3170-19A882720A0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5EFCDB0-D296-8DED-4113-309BFCC63B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CC950A-D6EF-8359-B67E-1EE92A616D2F}"/>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66978C7B-F8BE-719C-FF27-67BF37B093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F76571-65A2-59B3-54CA-9BE1211CC491}"/>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979165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238C6F1-D5D3-D10F-2DD6-8FF892DEF42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8397876-8D39-0016-0E40-52ED5C039EA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EF8DAD-7C00-4843-1FC3-261EEC614C5B}"/>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F440643E-A30B-76BE-918C-52BABA0E60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B34A85-370B-6DE0-4EE2-1DB11A3BC39B}"/>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323855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re">
    <p:spTree>
      <p:nvGrpSpPr>
        <p:cNvPr id="1" name=""/>
        <p:cNvGrpSpPr/>
        <p:nvPr/>
      </p:nvGrpSpPr>
      <p:grpSpPr>
        <a:xfrm>
          <a:off x="0" y="0"/>
          <a:ext cx="0" cy="0"/>
          <a:chOff x="0" y="0"/>
          <a:chExt cx="0" cy="0"/>
        </a:xfrm>
      </p:grpSpPr>
      <p:pic>
        <p:nvPicPr>
          <p:cNvPr id="43" name="Image 42">
            <a:extLst>
              <a:ext uri="{FF2B5EF4-FFF2-40B4-BE49-F238E27FC236}">
                <a16:creationId xmlns:a16="http://schemas.microsoft.com/office/drawing/2014/main" id="{CC898E49-08F9-756E-C022-5DB947343C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384" y="-118185"/>
            <a:ext cx="6352045" cy="6352045"/>
          </a:xfrm>
          <a:prstGeom prst="rect">
            <a:avLst/>
          </a:prstGeom>
        </p:spPr>
      </p:pic>
      <p:pic>
        <p:nvPicPr>
          <p:cNvPr id="41" name="Image 40">
            <a:extLst>
              <a:ext uri="{FF2B5EF4-FFF2-40B4-BE49-F238E27FC236}">
                <a16:creationId xmlns:a16="http://schemas.microsoft.com/office/drawing/2014/main" id="{AA123E74-F4AB-96D3-CF16-D150439ABD4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71335"/>
          <a:stretch/>
        </p:blipFill>
        <p:spPr>
          <a:xfrm>
            <a:off x="10396485" y="804"/>
            <a:ext cx="1820825" cy="6352045"/>
          </a:xfrm>
          <a:prstGeom prst="rect">
            <a:avLst/>
          </a:prstGeom>
        </p:spPr>
      </p:pic>
      <p:pic>
        <p:nvPicPr>
          <p:cNvPr id="22" name="Image 21">
            <a:extLst>
              <a:ext uri="{FF2B5EF4-FFF2-40B4-BE49-F238E27FC236}">
                <a16:creationId xmlns:a16="http://schemas.microsoft.com/office/drawing/2014/main" id="{9C7096BC-1A97-7E8A-D253-66E50DD141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83714" y="-1705488"/>
            <a:ext cx="11132573" cy="11132573"/>
          </a:xfrm>
          <a:prstGeom prst="rect">
            <a:avLst/>
          </a:prstGeom>
        </p:spPr>
      </p:pic>
      <p:sp>
        <p:nvSpPr>
          <p:cNvPr id="487428" name="Rectangle 4"/>
          <p:cNvSpPr>
            <a:spLocks noGrp="1" noChangeArrowheads="1"/>
          </p:cNvSpPr>
          <p:nvPr>
            <p:ph type="subTitle" sz="quarter" idx="1" hasCustomPrompt="1"/>
          </p:nvPr>
        </p:nvSpPr>
        <p:spPr>
          <a:xfrm>
            <a:off x="1818217" y="3860799"/>
            <a:ext cx="8534400" cy="1674119"/>
          </a:xfrm>
          <a:prstGeom prst="rect">
            <a:avLst/>
          </a:prstGeom>
        </p:spPr>
        <p:txBody>
          <a:bodyPr lIns="91440" tIns="45720" rIns="91440" bIns="45720" anchor="ctr"/>
          <a:lstStyle>
            <a:lvl1pPr marL="0" indent="0" algn="ctr">
              <a:lnSpc>
                <a:spcPct val="80000"/>
              </a:lnSpc>
              <a:buFontTx/>
              <a:buNone/>
              <a:defRPr lang="fr-FR" sz="4000" b="1" i="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0000"/>
              </a:lnSpc>
              <a:spcBef>
                <a:spcPct val="75000"/>
              </a:spcBef>
              <a:spcAft>
                <a:spcPct val="0"/>
              </a:spcAft>
              <a:buClrTx/>
              <a:buSzPct val="125000"/>
              <a:buFontTx/>
              <a:buNone/>
              <a:tabLst/>
              <a:defRPr/>
            </a:pP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(Nom de </a:t>
            </a:r>
            <a:r>
              <a:rPr lang="en-US" sz="4000" b="1" spc="-293"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l’organisme</a:t>
            </a: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 et) GIP-MDS</a:t>
            </a:r>
          </a:p>
          <a:p>
            <a:endParaRPr lang="fr-FR"/>
          </a:p>
        </p:txBody>
      </p:sp>
      <p:sp>
        <p:nvSpPr>
          <p:cNvPr id="8" name="Rectangle 3"/>
          <p:cNvSpPr>
            <a:spLocks noGrp="1" noChangeArrowheads="1"/>
          </p:cNvSpPr>
          <p:nvPr>
            <p:ph type="sldNum" sz="quarter" idx="10"/>
          </p:nvPr>
        </p:nvSpPr>
        <p:spPr>
          <a:xfrm>
            <a:off x="5823186" y="6583378"/>
            <a:ext cx="526815" cy="244475"/>
          </a:xfrm>
          <a:prstGeom prst="rect">
            <a:avLst/>
          </a:prstGeom>
        </p:spPr>
        <p:txBody>
          <a:bodyPr/>
          <a:lstStyle>
            <a:lvl1pPr>
              <a:defRPr/>
            </a:lvl1pPr>
          </a:lstStyle>
          <a:p>
            <a:pPr>
              <a:defRPr/>
            </a:pPr>
            <a:fld id="{95DE83F6-75E3-43CD-A36A-6C631845BB8E}" type="slidenum">
              <a:rPr lang="fr-FR"/>
              <a:pPr>
                <a:defRPr/>
              </a:pPr>
              <a:t>‹N°›</a:t>
            </a:fld>
            <a:endParaRPr lang="fr-FR"/>
          </a:p>
        </p:txBody>
      </p:sp>
      <p:sp>
        <p:nvSpPr>
          <p:cNvPr id="17" name="Titre 1">
            <a:extLst>
              <a:ext uri="{FF2B5EF4-FFF2-40B4-BE49-F238E27FC236}">
                <a16:creationId xmlns:a16="http://schemas.microsoft.com/office/drawing/2014/main" id="{3FD91522-C5B7-FEF3-6067-03F3D2892E4E}"/>
              </a:ext>
            </a:extLst>
          </p:cNvPr>
          <p:cNvSpPr>
            <a:spLocks noGrp="1"/>
          </p:cNvSpPr>
          <p:nvPr>
            <p:ph type="title" hasCustomPrompt="1"/>
          </p:nvPr>
        </p:nvSpPr>
        <p:spPr>
          <a:xfrm>
            <a:off x="914400" y="2854960"/>
            <a:ext cx="10363200" cy="927359"/>
          </a:xfrm>
          <a:prstGeom prst="rect">
            <a:avLst/>
          </a:prstGeom>
        </p:spPr>
        <p:txBody>
          <a:bodyPr/>
          <a:lstStyle>
            <a:lvl1pPr algn="ctr">
              <a:defRPr lang="fr-FR" sz="6000" b="1" i="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9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a:t>
            </a: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conférence</a:t>
            </a:r>
            <a:endParaRPr lang="fr-FR"/>
          </a:p>
        </p:txBody>
      </p:sp>
      <p:pic>
        <p:nvPicPr>
          <p:cNvPr id="5" name="Image 4">
            <a:extLst>
              <a:ext uri="{FF2B5EF4-FFF2-40B4-BE49-F238E27FC236}">
                <a16:creationId xmlns:a16="http://schemas.microsoft.com/office/drawing/2014/main" id="{A22FBA3A-5868-1880-2BA6-78A82D960A9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7" name="Image 6">
            <a:extLst>
              <a:ext uri="{FF2B5EF4-FFF2-40B4-BE49-F238E27FC236}">
                <a16:creationId xmlns:a16="http://schemas.microsoft.com/office/drawing/2014/main" id="{136E9742-B67F-C13D-6BF6-BCA489B0958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80168" y="4797032"/>
            <a:ext cx="1555817" cy="1555817"/>
          </a:xfrm>
          <a:prstGeom prst="rect">
            <a:avLst/>
          </a:prstGeom>
        </p:spPr>
      </p:pic>
      <p:pic>
        <p:nvPicPr>
          <p:cNvPr id="10" name="Image 9">
            <a:extLst>
              <a:ext uri="{FF2B5EF4-FFF2-40B4-BE49-F238E27FC236}">
                <a16:creationId xmlns:a16="http://schemas.microsoft.com/office/drawing/2014/main" id="{8019C5AE-DD23-4CDB-8837-7B01B255AC6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437123" y="4797032"/>
            <a:ext cx="1187894" cy="1187894"/>
          </a:xfrm>
          <a:prstGeom prst="rect">
            <a:avLst/>
          </a:prstGeom>
        </p:spPr>
      </p:pic>
      <p:pic>
        <p:nvPicPr>
          <p:cNvPr id="31" name="Image 30">
            <a:extLst>
              <a:ext uri="{FF2B5EF4-FFF2-40B4-BE49-F238E27FC236}">
                <a16:creationId xmlns:a16="http://schemas.microsoft.com/office/drawing/2014/main" id="{043595AE-2759-638E-CBBE-72A1EAF09A1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088307">
            <a:off x="8730931" y="115786"/>
            <a:ext cx="1067637" cy="1067637"/>
          </a:xfrm>
          <a:prstGeom prst="rect">
            <a:avLst/>
          </a:prstGeom>
        </p:spPr>
      </p:pic>
      <p:pic>
        <p:nvPicPr>
          <p:cNvPr id="33" name="Image 32">
            <a:extLst>
              <a:ext uri="{FF2B5EF4-FFF2-40B4-BE49-F238E27FC236}">
                <a16:creationId xmlns:a16="http://schemas.microsoft.com/office/drawing/2014/main" id="{568E4EA9-451D-0B9C-8A27-B6BE2F7ABD5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75713" y="1125528"/>
            <a:ext cx="714719" cy="714719"/>
          </a:xfrm>
          <a:prstGeom prst="rect">
            <a:avLst/>
          </a:prstGeom>
        </p:spPr>
      </p:pic>
    </p:spTree>
    <p:extLst>
      <p:ext uri="{BB962C8B-B14F-4D97-AF65-F5344CB8AC3E}">
        <p14:creationId xmlns:p14="http://schemas.microsoft.com/office/powerpoint/2010/main" val="347958223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6" name="Titre 1">
            <a:extLst>
              <a:ext uri="{FF2B5EF4-FFF2-40B4-BE49-F238E27FC236}">
                <a16:creationId xmlns:a16="http://schemas.microsoft.com/office/drawing/2014/main" id="{41333AAA-BB71-02F0-7423-476EA8AED6A4}"/>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sp>
        <p:nvSpPr>
          <p:cNvPr id="20" name="Espace réservé du contenu 2">
            <a:extLst>
              <a:ext uri="{FF2B5EF4-FFF2-40B4-BE49-F238E27FC236}">
                <a16:creationId xmlns:a16="http://schemas.microsoft.com/office/drawing/2014/main" id="{9C177A99-F45D-2C93-489C-1727D740C94A}"/>
              </a:ext>
            </a:extLst>
          </p:cNvPr>
          <p:cNvSpPr>
            <a:spLocks noGrp="1"/>
          </p:cNvSpPr>
          <p:nvPr>
            <p:ph idx="1" hasCustomPrompt="1"/>
          </p:nvPr>
        </p:nvSpPr>
        <p:spPr>
          <a:xfrm>
            <a:off x="634812" y="1434148"/>
            <a:ext cx="10942696" cy="557210"/>
          </a:xfrm>
          <a:prstGeom prst="rect">
            <a:avLst/>
          </a:prstGeom>
        </p:spPr>
        <p:txBody>
          <a:bodyPr/>
          <a:lstStyle>
            <a:lvl1pPr marL="0" indent="0">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Sous-</a:t>
            </a:r>
            <a:r>
              <a:rPr lang="en-US" sz="3200" b="1" spc="-205"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titre</a:t>
            </a:r>
            <a:endPar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endParaRPr>
          </a:p>
          <a:p>
            <a:pPr lvl="0"/>
            <a:endParaRPr lang="fr-FR"/>
          </a:p>
        </p:txBody>
      </p:sp>
      <p:sp>
        <p:nvSpPr>
          <p:cNvPr id="21" name="Espace réservé du contenu 2">
            <a:extLst>
              <a:ext uri="{FF2B5EF4-FFF2-40B4-BE49-F238E27FC236}">
                <a16:creationId xmlns:a16="http://schemas.microsoft.com/office/drawing/2014/main" id="{94B15464-AE9A-7523-43A1-990019533A08}"/>
              </a:ext>
            </a:extLst>
          </p:cNvPr>
          <p:cNvSpPr>
            <a:spLocks noGrp="1"/>
          </p:cNvSpPr>
          <p:nvPr>
            <p:ph idx="12" hasCustomPrompt="1"/>
          </p:nvPr>
        </p:nvSpPr>
        <p:spPr>
          <a:xfrm>
            <a:off x="692687" y="2140100"/>
            <a:ext cx="10942696" cy="2137257"/>
          </a:xfrm>
          <a:prstGeom prst="rect">
            <a:avLst/>
          </a:prstGeom>
        </p:spPr>
        <p:txBody>
          <a:bodyPr/>
          <a:lstStyle>
            <a:lvl1pPr marL="0" indent="0">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200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a:rPr>
              <a:t>Texte</a:t>
            </a:r>
          </a:p>
          <a:p>
            <a:pPr lvl="0"/>
            <a:endParaRPr lang="fr-FR"/>
          </a:p>
        </p:txBody>
      </p:sp>
      <p:sp>
        <p:nvSpPr>
          <p:cNvPr id="2" name="AutoShape 3">
            <a:extLst>
              <a:ext uri="{FF2B5EF4-FFF2-40B4-BE49-F238E27FC236}">
                <a16:creationId xmlns:a16="http://schemas.microsoft.com/office/drawing/2014/main" id="{08D02A05-CF2C-41D1-66FF-E6C4636A9DAA}"/>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pic>
        <p:nvPicPr>
          <p:cNvPr id="5" name="Image 4">
            <a:extLst>
              <a:ext uri="{FF2B5EF4-FFF2-40B4-BE49-F238E27FC236}">
                <a16:creationId xmlns:a16="http://schemas.microsoft.com/office/drawing/2014/main" id="{5FF9FC63-2E21-0510-49A1-E32D1099B8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8307">
            <a:off x="10784390" y="62761"/>
            <a:ext cx="1067637" cy="1067637"/>
          </a:xfrm>
          <a:prstGeom prst="rect">
            <a:avLst/>
          </a:prstGeom>
        </p:spPr>
      </p:pic>
      <p:pic>
        <p:nvPicPr>
          <p:cNvPr id="6" name="Image 5">
            <a:extLst>
              <a:ext uri="{FF2B5EF4-FFF2-40B4-BE49-F238E27FC236}">
                <a16:creationId xmlns:a16="http://schemas.microsoft.com/office/drawing/2014/main" id="{C94F4D0A-DE4C-CAC5-0ADA-300AB8427F2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2722116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zones de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A391C77A-664F-4F98-8A41-54F31964B865}" type="slidenum">
              <a:rPr lang="fr-FR" smtClean="0"/>
              <a:pPr>
                <a:defRPr/>
              </a:pPr>
              <a:t>‹N°›</a:t>
            </a:fld>
            <a:endParaRPr lang="fr-FR"/>
          </a:p>
        </p:txBody>
      </p:sp>
      <p:sp>
        <p:nvSpPr>
          <p:cNvPr id="8" name="Espace réservé du contenu 2">
            <a:extLst>
              <a:ext uri="{FF2B5EF4-FFF2-40B4-BE49-F238E27FC236}">
                <a16:creationId xmlns:a16="http://schemas.microsoft.com/office/drawing/2014/main" id="{A16274D7-AAA3-489B-B20B-C8862CAB9F03}"/>
              </a:ext>
            </a:extLst>
          </p:cNvPr>
          <p:cNvSpPr>
            <a:spLocks noGrp="1"/>
          </p:cNvSpPr>
          <p:nvPr>
            <p:ph idx="1" hasCustomPrompt="1"/>
          </p:nvPr>
        </p:nvSpPr>
        <p:spPr>
          <a:xfrm>
            <a:off x="619010" y="152558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1" name="Espace réservé de la date 3">
            <a:extLst>
              <a:ext uri="{FF2B5EF4-FFF2-40B4-BE49-F238E27FC236}">
                <a16:creationId xmlns:a16="http://schemas.microsoft.com/office/drawing/2014/main" id="{53265714-CD30-B26E-6BA1-9CAF3793CC3A}"/>
              </a:ext>
            </a:extLst>
          </p:cNvPr>
          <p:cNvSpPr>
            <a:spLocks noGrp="1"/>
          </p:cNvSpPr>
          <p:nvPr>
            <p:ph type="dt" sz="half" idx="13"/>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3" name="Espace réservé du contenu 2">
            <a:extLst>
              <a:ext uri="{FF2B5EF4-FFF2-40B4-BE49-F238E27FC236}">
                <a16:creationId xmlns:a16="http://schemas.microsoft.com/office/drawing/2014/main" id="{9C7B1C54-8200-47A5-40BE-D2063D4165AD}"/>
              </a:ext>
            </a:extLst>
          </p:cNvPr>
          <p:cNvSpPr>
            <a:spLocks noGrp="1"/>
          </p:cNvSpPr>
          <p:nvPr>
            <p:ph idx="14" hasCustomPrompt="1"/>
          </p:nvPr>
        </p:nvSpPr>
        <p:spPr>
          <a:xfrm>
            <a:off x="619010" y="320274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4" name="Espace réservé du contenu 2">
            <a:extLst>
              <a:ext uri="{FF2B5EF4-FFF2-40B4-BE49-F238E27FC236}">
                <a16:creationId xmlns:a16="http://schemas.microsoft.com/office/drawing/2014/main" id="{B5C5E4D8-F71D-DCBE-8913-D94E9E35467D}"/>
              </a:ext>
            </a:extLst>
          </p:cNvPr>
          <p:cNvSpPr>
            <a:spLocks noGrp="1"/>
          </p:cNvSpPr>
          <p:nvPr>
            <p:ph idx="15" hasCustomPrompt="1"/>
          </p:nvPr>
        </p:nvSpPr>
        <p:spPr>
          <a:xfrm>
            <a:off x="619010" y="4893063"/>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7" name="AutoShape 3">
            <a:extLst>
              <a:ext uri="{FF2B5EF4-FFF2-40B4-BE49-F238E27FC236}">
                <a16:creationId xmlns:a16="http://schemas.microsoft.com/office/drawing/2014/main" id="{FD08B587-01C9-F056-154B-E4768111A9A6}"/>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9" name="Titre 1">
            <a:extLst>
              <a:ext uri="{FF2B5EF4-FFF2-40B4-BE49-F238E27FC236}">
                <a16:creationId xmlns:a16="http://schemas.microsoft.com/office/drawing/2014/main" id="{21ACEF5E-2457-EDD7-7FD9-536805B1B28D}"/>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pic>
        <p:nvPicPr>
          <p:cNvPr id="5" name="Image 4">
            <a:extLst>
              <a:ext uri="{FF2B5EF4-FFF2-40B4-BE49-F238E27FC236}">
                <a16:creationId xmlns:a16="http://schemas.microsoft.com/office/drawing/2014/main" id="{C21570C7-5D89-990E-71C6-85403B135B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96600" y="46190"/>
            <a:ext cx="923214" cy="923214"/>
          </a:xfrm>
          <a:prstGeom prst="rect">
            <a:avLst/>
          </a:prstGeom>
        </p:spPr>
      </p:pic>
      <p:pic>
        <p:nvPicPr>
          <p:cNvPr id="6" name="Image 5">
            <a:extLst>
              <a:ext uri="{FF2B5EF4-FFF2-40B4-BE49-F238E27FC236}">
                <a16:creationId xmlns:a16="http://schemas.microsoft.com/office/drawing/2014/main" id="{38925E5A-5502-9216-6374-7B2B648374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1331037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443F7D7-1E53-392A-2841-D94F77854C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E0206CA-B3F7-9367-6D46-70A43925F9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0C2ADE-3421-041E-BA29-935F32D8C2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11C0C5DF-22C9-2298-097F-7C7D08ABFE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9E5EB6E-2E9D-C1DD-A7C9-C746423F13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9B5666-4696-1448-AD1B-4A3FC389E3A5}" type="slidenum">
              <a:rPr lang="fr-FR" smtClean="0"/>
              <a:t>‹N°›</a:t>
            </a:fld>
            <a:endParaRPr lang="fr-FR"/>
          </a:p>
        </p:txBody>
      </p:sp>
    </p:spTree>
    <p:extLst>
      <p:ext uri="{BB962C8B-B14F-4D97-AF65-F5344CB8AC3E}">
        <p14:creationId xmlns:p14="http://schemas.microsoft.com/office/powerpoint/2010/main" val="190106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40B4BD8-2B7B-B1A6-E5DB-52A55B407173}"/>
              </a:ext>
            </a:extLst>
          </p:cNvPr>
          <p:cNvSpPr>
            <a:spLocks noGrp="1"/>
          </p:cNvSpPr>
          <p:nvPr>
            <p:ph type="subTitle" sz="quarter" idx="1"/>
          </p:nvPr>
        </p:nvSpPr>
        <p:spPr/>
        <p:txBody>
          <a:bodyPr/>
          <a:lstStyle/>
          <a:p>
            <a:r>
              <a:rPr lang="fr-FR" dirty="0"/>
              <a:t>GIP-MDS</a:t>
            </a:r>
          </a:p>
        </p:txBody>
      </p:sp>
      <p:sp>
        <p:nvSpPr>
          <p:cNvPr id="3" name="Titre 2">
            <a:extLst>
              <a:ext uri="{FF2B5EF4-FFF2-40B4-BE49-F238E27FC236}">
                <a16:creationId xmlns:a16="http://schemas.microsoft.com/office/drawing/2014/main" id="{751DAB02-4FD1-D15C-DC49-9B8286320D4E}"/>
              </a:ext>
            </a:extLst>
          </p:cNvPr>
          <p:cNvSpPr>
            <a:spLocks noGrp="1"/>
          </p:cNvSpPr>
          <p:nvPr>
            <p:ph type="title"/>
          </p:nvPr>
        </p:nvSpPr>
        <p:spPr>
          <a:xfrm>
            <a:off x="2096577" y="3043647"/>
            <a:ext cx="7981626" cy="927359"/>
          </a:xfrm>
        </p:spPr>
        <p:txBody>
          <a:bodyPr>
            <a:noAutofit/>
          </a:bodyPr>
          <a:lstStyle/>
          <a:p>
            <a:r>
              <a:rPr lang="fr-FR" sz="4400" dirty="0"/>
              <a:t>Affilier au plus tôt les salariés aux contrats complémentaires – les avantages du SADV </a:t>
            </a:r>
          </a:p>
        </p:txBody>
      </p:sp>
    </p:spTree>
    <p:extLst>
      <p:ext uri="{BB962C8B-B14F-4D97-AF65-F5344CB8AC3E}">
        <p14:creationId xmlns:p14="http://schemas.microsoft.com/office/powerpoint/2010/main" val="198974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9B685F0-7371-EDA6-AB1C-1FC233D77F5D}"/>
              </a:ext>
            </a:extLst>
          </p:cNvPr>
          <p:cNvSpPr>
            <a:spLocks noGrp="1"/>
          </p:cNvSpPr>
          <p:nvPr>
            <p:ph type="sldNum" sz="quarter" idx="10"/>
          </p:nvPr>
        </p:nvSpPr>
        <p:spPr/>
        <p:txBody>
          <a:bodyPr/>
          <a:lstStyle/>
          <a:p>
            <a:pPr>
              <a:defRPr/>
            </a:pPr>
            <a:fld id="{FE673E09-FDDB-423A-90EF-688F0CF0AEA9}" type="slidenum">
              <a:rPr lang="fr-FR" smtClean="0"/>
              <a:pPr>
                <a:defRPr/>
              </a:pPr>
              <a:t>2</a:t>
            </a:fld>
            <a:endParaRPr lang="fr-FR"/>
          </a:p>
        </p:txBody>
      </p:sp>
      <p:sp>
        <p:nvSpPr>
          <p:cNvPr id="3" name="Titre 2">
            <a:extLst>
              <a:ext uri="{FF2B5EF4-FFF2-40B4-BE49-F238E27FC236}">
                <a16:creationId xmlns:a16="http://schemas.microsoft.com/office/drawing/2014/main" id="{C56E9AE2-AC1F-CC0C-C804-8CBDCC44052B}"/>
              </a:ext>
            </a:extLst>
          </p:cNvPr>
          <p:cNvSpPr>
            <a:spLocks noGrp="1"/>
          </p:cNvSpPr>
          <p:nvPr>
            <p:ph type="title"/>
          </p:nvPr>
        </p:nvSpPr>
        <p:spPr>
          <a:xfrm>
            <a:off x="-1" y="46841"/>
            <a:ext cx="11828134" cy="678603"/>
          </a:xfrm>
        </p:spPr>
        <p:txBody>
          <a:bodyPr>
            <a:noAutofit/>
          </a:bodyPr>
          <a:lstStyle/>
          <a:p>
            <a:r>
              <a:rPr lang="fr-FR" sz="3500">
                <a:latin typeface="Calibri"/>
                <a:ea typeface="Calibri"/>
                <a:cs typeface="Calibri"/>
              </a:rPr>
              <a:t>Enjeux et contexte </a:t>
            </a:r>
          </a:p>
        </p:txBody>
      </p:sp>
      <p:sp>
        <p:nvSpPr>
          <p:cNvPr id="5" name="Espace réservé du contenu 4">
            <a:extLst>
              <a:ext uri="{FF2B5EF4-FFF2-40B4-BE49-F238E27FC236}">
                <a16:creationId xmlns:a16="http://schemas.microsoft.com/office/drawing/2014/main" id="{B7FAC774-2839-6EAD-9257-1E240BCE58E3}"/>
              </a:ext>
            </a:extLst>
          </p:cNvPr>
          <p:cNvSpPr>
            <a:spLocks noGrp="1"/>
          </p:cNvSpPr>
          <p:nvPr>
            <p:ph idx="12"/>
          </p:nvPr>
        </p:nvSpPr>
        <p:spPr>
          <a:xfrm>
            <a:off x="873698" y="924687"/>
            <a:ext cx="10712245" cy="1840443"/>
          </a:xfrm>
        </p:spPr>
        <p:txBody>
          <a:bodyPr vert="horz" lIns="91440" tIns="45720" rIns="91440" bIns="45720" rtlCol="0" anchor="t">
            <a:normAutofit fontScale="92500" lnSpcReduction="10000"/>
          </a:bodyPr>
          <a:lstStyle/>
          <a:p>
            <a:pPr algn="just"/>
            <a:r>
              <a:rPr lang="fr-FR" sz="2200" dirty="0">
                <a:solidFill>
                  <a:srgbClr val="002060"/>
                </a:solidFill>
                <a:latin typeface="Calibri"/>
                <a:ea typeface="Calibri"/>
                <a:cs typeface="Calibri"/>
              </a:rPr>
              <a:t>Le </a:t>
            </a:r>
            <a:r>
              <a:rPr lang="fr-FR" sz="2200" b="1" dirty="0">
                <a:solidFill>
                  <a:srgbClr val="002060"/>
                </a:solidFill>
                <a:latin typeface="Calibri"/>
                <a:ea typeface="Calibri"/>
                <a:cs typeface="Calibri"/>
              </a:rPr>
              <a:t>signalement d’amorçage des données variables </a:t>
            </a:r>
            <a:r>
              <a:rPr lang="fr-FR" sz="2200" dirty="0">
                <a:solidFill>
                  <a:srgbClr val="002060"/>
                </a:solidFill>
                <a:latin typeface="Calibri"/>
                <a:ea typeface="Calibri"/>
                <a:cs typeface="Calibri"/>
              </a:rPr>
              <a:t>(SADV) est transmis au moment de l’embauche effective de l’individu ou au moment de son affiliation au(x) contrat(s) complémentaire(s). Il porte sur les éléments de variabilité en paie pouvant avoir un impact sur la couverture des droits des salariés et sur le calcul du prélèvement à la source (PAS). </a:t>
            </a:r>
          </a:p>
          <a:p>
            <a:pPr algn="just"/>
            <a:r>
              <a:rPr lang="fr-FR" sz="2200" dirty="0">
                <a:solidFill>
                  <a:srgbClr val="002060"/>
                </a:solidFill>
                <a:latin typeface="Calibri"/>
                <a:ea typeface="Calibri"/>
                <a:cs typeface="Calibri"/>
              </a:rPr>
              <a:t>Le signalement ADV est unique pour chaque individu, il permet de consolider le dispositif DSN et d’améliorer le service aux usagers, en amont de la transmission de la DSN mensuelle.</a:t>
            </a:r>
          </a:p>
        </p:txBody>
      </p:sp>
      <p:sp>
        <p:nvSpPr>
          <p:cNvPr id="6" name="Espace réservé du contenu 3">
            <a:extLst>
              <a:ext uri="{FF2B5EF4-FFF2-40B4-BE49-F238E27FC236}">
                <a16:creationId xmlns:a16="http://schemas.microsoft.com/office/drawing/2014/main" id="{E4222E0E-5361-D3B2-25A2-B765DF741AA5}"/>
              </a:ext>
            </a:extLst>
          </p:cNvPr>
          <p:cNvSpPr txBox="1">
            <a:spLocks/>
          </p:cNvSpPr>
          <p:nvPr/>
        </p:nvSpPr>
        <p:spPr>
          <a:xfrm>
            <a:off x="1171185" y="2765130"/>
            <a:ext cx="4486505" cy="5607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gn="l" defTabSz="914400" rtl="0" eaLnBrk="1" latinLnBrk="0" hangingPunct="1">
              <a:lnSpc>
                <a:spcPct val="90000"/>
              </a:lnSpc>
              <a:spcBef>
                <a:spcPts val="50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gn="l" defTabSz="914400" rtl="0" eaLnBrk="1" latinLnBrk="0" hangingPunct="1">
              <a:lnSpc>
                <a:spcPct val="90000"/>
              </a:lnSpc>
              <a:spcBef>
                <a:spcPts val="50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500" b="1" dirty="0"/>
              <a:t>Les objectifs du SADV  </a:t>
            </a:r>
          </a:p>
        </p:txBody>
      </p:sp>
      <p:sp>
        <p:nvSpPr>
          <p:cNvPr id="7" name="ZoneTexte 6">
            <a:extLst>
              <a:ext uri="{FF2B5EF4-FFF2-40B4-BE49-F238E27FC236}">
                <a16:creationId xmlns:a16="http://schemas.microsoft.com/office/drawing/2014/main" id="{DDF40AA5-DFDC-CD68-DA01-CF2A2F4C5424}"/>
              </a:ext>
            </a:extLst>
          </p:cNvPr>
          <p:cNvSpPr txBox="1"/>
          <p:nvPr/>
        </p:nvSpPr>
        <p:spPr>
          <a:xfrm>
            <a:off x="997643" y="3383279"/>
            <a:ext cx="10712245" cy="2862322"/>
          </a:xfrm>
          <a:prstGeom prst="rect">
            <a:avLst/>
          </a:prstGeom>
          <a:noFill/>
        </p:spPr>
        <p:txBody>
          <a:bodyPr wrap="square" lIns="91440" tIns="45720" rIns="91440" bIns="45720" rtlCol="0" anchor="t">
            <a:spAutoFit/>
          </a:bodyPr>
          <a:lstStyle/>
          <a:p>
            <a:pPr marL="342900" lvl="0" indent="-342900" algn="just" fontAlgn="base">
              <a:buFont typeface="Wingdings" pitchFamily="2" charset="2"/>
              <a:buChar char="ü"/>
            </a:pPr>
            <a:r>
              <a:rPr lang="fr-FR" dirty="0">
                <a:solidFill>
                  <a:srgbClr val="002060"/>
                </a:solidFill>
                <a:latin typeface="Calibri" panose="020F0502020204030204" pitchFamily="34" charset="0"/>
                <a:cs typeface="Calibri" panose="020F0502020204030204" pitchFamily="34" charset="0"/>
              </a:rPr>
              <a:t>Récupérer le taux de </a:t>
            </a:r>
            <a:r>
              <a:rPr lang="fr-FR" b="1" dirty="0">
                <a:solidFill>
                  <a:srgbClr val="002060"/>
                </a:solidFill>
                <a:latin typeface="Calibri" panose="020F0502020204030204" pitchFamily="34" charset="0"/>
                <a:cs typeface="Calibri" panose="020F0502020204030204" pitchFamily="34" charset="0"/>
              </a:rPr>
              <a:t>prélèvement à la source (PAS) </a:t>
            </a:r>
            <a:r>
              <a:rPr lang="fr-FR" dirty="0">
                <a:solidFill>
                  <a:srgbClr val="002060"/>
                </a:solidFill>
                <a:latin typeface="Calibri" panose="020F0502020204030204" pitchFamily="34" charset="0"/>
                <a:cs typeface="Calibri" panose="020F0502020204030204" pitchFamily="34" charset="0"/>
              </a:rPr>
              <a:t>de manière dynamique. </a:t>
            </a:r>
          </a:p>
          <a:p>
            <a:pPr marL="342900" lvl="0" indent="-342900" algn="just" fontAlgn="base">
              <a:buFont typeface="Wingdings" pitchFamily="2" charset="2"/>
              <a:buChar char="ü"/>
            </a:pPr>
            <a:r>
              <a:rPr lang="fr-FR" dirty="0">
                <a:solidFill>
                  <a:srgbClr val="002060"/>
                </a:solidFill>
                <a:latin typeface="Calibri" panose="020F0502020204030204" pitchFamily="34" charset="0"/>
                <a:cs typeface="Calibri" panose="020F0502020204030204" pitchFamily="34" charset="0"/>
              </a:rPr>
              <a:t>Initialiser le </a:t>
            </a:r>
            <a:r>
              <a:rPr lang="fr-FR" b="1" dirty="0">
                <a:solidFill>
                  <a:srgbClr val="002060"/>
                </a:solidFill>
                <a:latin typeface="Calibri" panose="020F0502020204030204" pitchFamily="34" charset="0"/>
                <a:cs typeface="Calibri" panose="020F0502020204030204" pitchFamily="34" charset="0"/>
              </a:rPr>
              <a:t>processus d’affiliation </a:t>
            </a:r>
            <a:r>
              <a:rPr lang="fr-FR" dirty="0">
                <a:solidFill>
                  <a:srgbClr val="002060"/>
                </a:solidFill>
                <a:latin typeface="Calibri" panose="020F0502020204030204" pitchFamily="34" charset="0"/>
                <a:cs typeface="Calibri" panose="020F0502020204030204" pitchFamily="34" charset="0"/>
              </a:rPr>
              <a:t>des salariés ou modifier leurs paramètres d’affiliation aux contrats des organismes complémentaires (OC).</a:t>
            </a:r>
          </a:p>
          <a:p>
            <a:pPr marL="342900" lvl="0" indent="-342900" algn="just" fontAlgn="base">
              <a:buFont typeface="Wingdings" pitchFamily="2" charset="2"/>
              <a:buChar char="ü"/>
            </a:pPr>
            <a:r>
              <a:rPr lang="fr-FR" dirty="0">
                <a:solidFill>
                  <a:srgbClr val="002060"/>
                </a:solidFill>
                <a:latin typeface="Calibri" panose="020F0502020204030204" pitchFamily="34" charset="0"/>
                <a:cs typeface="Calibri" panose="020F0502020204030204" pitchFamily="34" charset="0"/>
              </a:rPr>
              <a:t>Obtenir en anticipation le </a:t>
            </a:r>
            <a:r>
              <a:rPr lang="fr-FR" b="1" dirty="0">
                <a:solidFill>
                  <a:srgbClr val="002060"/>
                </a:solidFill>
                <a:latin typeface="Calibri" panose="020F0502020204030204" pitchFamily="34" charset="0"/>
                <a:cs typeface="Calibri" panose="020F0502020204030204" pitchFamily="34" charset="0"/>
              </a:rPr>
              <a:t>Bilan d’Identification du Salarié (BIS)</a:t>
            </a:r>
            <a:endParaRPr lang="fr-FR" dirty="0">
              <a:solidFill>
                <a:srgbClr val="002060"/>
              </a:solidFill>
              <a:latin typeface="Calibri" panose="020F0502020204030204" pitchFamily="34" charset="0"/>
              <a:cs typeface="Calibri" panose="020F0502020204030204" pitchFamily="34" charset="0"/>
            </a:endParaRPr>
          </a:p>
          <a:p>
            <a:pPr marL="342900" indent="-342900" algn="just" fontAlgn="base">
              <a:buFont typeface="Wingdings" pitchFamily="2" charset="2"/>
              <a:buChar char="ü"/>
            </a:pPr>
            <a:r>
              <a:rPr lang="fr-FR" dirty="0">
                <a:solidFill>
                  <a:srgbClr val="002060"/>
                </a:solidFill>
                <a:latin typeface="Calibri"/>
                <a:ea typeface="Calibri"/>
                <a:cs typeface="Calibri"/>
              </a:rPr>
              <a:t>Récupérer les principales informations du contrat de travail </a:t>
            </a:r>
            <a:r>
              <a:rPr lang="fr-FR" b="1" dirty="0">
                <a:solidFill>
                  <a:srgbClr val="002060"/>
                </a:solidFill>
                <a:latin typeface="Calibri"/>
                <a:ea typeface="Calibri"/>
                <a:cs typeface="Calibri"/>
              </a:rPr>
              <a:t>(numéro de contrat, date de début du contrat, etc.) </a:t>
            </a:r>
            <a:r>
              <a:rPr lang="fr-FR" dirty="0">
                <a:solidFill>
                  <a:srgbClr val="002060"/>
                </a:solidFill>
                <a:latin typeface="Calibri"/>
                <a:ea typeface="Calibri"/>
                <a:cs typeface="Calibri"/>
              </a:rPr>
              <a:t>précédemment déclarées lorsque le déclarant n’a pas accès à cette information. Cela permet d’assurer un chaînage correct lors d’une mutation, d’un changement de tiers déclarant ou d’un changement de logiciel déclaratif. </a:t>
            </a:r>
          </a:p>
          <a:p>
            <a:pPr algn="just"/>
            <a:endParaRPr lang="fr-FR" dirty="0">
              <a:solidFill>
                <a:srgbClr val="002060"/>
              </a:solidFill>
              <a:latin typeface="Calibri"/>
              <a:ea typeface="Calibri"/>
              <a:cs typeface="Calibri"/>
            </a:endParaRPr>
          </a:p>
          <a:p>
            <a:endParaRPr lang="fr-FR" dirty="0"/>
          </a:p>
        </p:txBody>
      </p:sp>
      <p:pic>
        <p:nvPicPr>
          <p:cNvPr id="15" name="Image 14">
            <a:extLst>
              <a:ext uri="{FF2B5EF4-FFF2-40B4-BE49-F238E27FC236}">
                <a16:creationId xmlns:a16="http://schemas.microsoft.com/office/drawing/2014/main" id="{D8B47EA3-96A1-9844-C7BD-FE4BF270C6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241" y="1125520"/>
            <a:ext cx="678603" cy="678603"/>
          </a:xfrm>
          <a:prstGeom prst="rect">
            <a:avLst/>
          </a:prstGeom>
        </p:spPr>
      </p:pic>
      <p:pic>
        <p:nvPicPr>
          <p:cNvPr id="16" name="Image 15">
            <a:extLst>
              <a:ext uri="{FF2B5EF4-FFF2-40B4-BE49-F238E27FC236}">
                <a16:creationId xmlns:a16="http://schemas.microsoft.com/office/drawing/2014/main" id="{E4336864-64A1-EA43-D0CC-664D07683A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754" y="2609706"/>
            <a:ext cx="719432" cy="719432"/>
          </a:xfrm>
          <a:prstGeom prst="rect">
            <a:avLst/>
          </a:prstGeom>
        </p:spPr>
      </p:pic>
    </p:spTree>
    <p:extLst>
      <p:ext uri="{BB962C8B-B14F-4D97-AF65-F5344CB8AC3E}">
        <p14:creationId xmlns:p14="http://schemas.microsoft.com/office/powerpoint/2010/main" val="1011811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95AB1-A87E-D351-9DC5-3DD5295A38AD}"/>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0B0A570-0B8B-E397-21A1-AA62A1288E85}"/>
              </a:ext>
            </a:extLst>
          </p:cNvPr>
          <p:cNvSpPr>
            <a:spLocks noGrp="1"/>
          </p:cNvSpPr>
          <p:nvPr>
            <p:ph type="sldNum" sz="quarter" idx="10"/>
          </p:nvPr>
        </p:nvSpPr>
        <p:spPr/>
        <p:txBody>
          <a:bodyPr/>
          <a:lstStyle/>
          <a:p>
            <a:pPr>
              <a:defRPr/>
            </a:pPr>
            <a:fld id="{FE673E09-FDDB-423A-90EF-688F0CF0AEA9}" type="slidenum">
              <a:rPr lang="fr-FR" smtClean="0"/>
              <a:pPr>
                <a:defRPr/>
              </a:pPr>
              <a:t>3</a:t>
            </a:fld>
            <a:endParaRPr lang="fr-FR"/>
          </a:p>
        </p:txBody>
      </p:sp>
      <p:sp>
        <p:nvSpPr>
          <p:cNvPr id="3" name="Titre 2">
            <a:extLst>
              <a:ext uri="{FF2B5EF4-FFF2-40B4-BE49-F238E27FC236}">
                <a16:creationId xmlns:a16="http://schemas.microsoft.com/office/drawing/2014/main" id="{1F19F6C3-8277-F7EB-626D-4CB49A710FAC}"/>
              </a:ext>
            </a:extLst>
          </p:cNvPr>
          <p:cNvSpPr>
            <a:spLocks noGrp="1"/>
          </p:cNvSpPr>
          <p:nvPr>
            <p:ph type="title"/>
          </p:nvPr>
        </p:nvSpPr>
        <p:spPr>
          <a:xfrm>
            <a:off x="-1" y="46841"/>
            <a:ext cx="11828134" cy="678603"/>
          </a:xfrm>
        </p:spPr>
        <p:txBody>
          <a:bodyPr>
            <a:noAutofit/>
          </a:bodyPr>
          <a:lstStyle/>
          <a:p>
            <a:r>
              <a:rPr lang="fr-FR" sz="3500">
                <a:latin typeface="Calibri"/>
                <a:ea typeface="Calibri"/>
                <a:cs typeface="Calibri"/>
              </a:rPr>
              <a:t>Les différents cas d’usages du SADV </a:t>
            </a:r>
          </a:p>
        </p:txBody>
      </p:sp>
      <p:sp>
        <p:nvSpPr>
          <p:cNvPr id="5" name="Espace réservé du contenu 4">
            <a:extLst>
              <a:ext uri="{FF2B5EF4-FFF2-40B4-BE49-F238E27FC236}">
                <a16:creationId xmlns:a16="http://schemas.microsoft.com/office/drawing/2014/main" id="{A8D1C568-1359-D06A-D0BC-C12A9FD321BC}"/>
              </a:ext>
            </a:extLst>
          </p:cNvPr>
          <p:cNvSpPr>
            <a:spLocks noGrp="1"/>
          </p:cNvSpPr>
          <p:nvPr>
            <p:ph idx="12"/>
          </p:nvPr>
        </p:nvSpPr>
        <p:spPr>
          <a:xfrm>
            <a:off x="939844" y="1092691"/>
            <a:ext cx="10810231" cy="909863"/>
          </a:xfrm>
        </p:spPr>
        <p:txBody>
          <a:bodyPr vert="horz" lIns="91440" tIns="45720" rIns="91440" bIns="45720" rtlCol="0" anchor="t">
            <a:normAutofit/>
          </a:bodyPr>
          <a:lstStyle/>
          <a:p>
            <a:pPr algn="just"/>
            <a:r>
              <a:rPr lang="fr-FR" sz="1800">
                <a:solidFill>
                  <a:srgbClr val="002060"/>
                </a:solidFill>
                <a:latin typeface="Calibri"/>
                <a:ea typeface="Calibri"/>
                <a:cs typeface="Calibri"/>
              </a:rPr>
              <a:t>À chaque émission d’un signalement ADV, la nature de l’évènement déclencheur doit être renseignée au sein de la rubrique « Nature de l’évènement déclencheur du signalement - S21.G00.05.11 » afin de s’assurer de l’envoi de celui-ci aux destinataires concernés : </a:t>
            </a:r>
          </a:p>
        </p:txBody>
      </p:sp>
      <p:pic>
        <p:nvPicPr>
          <p:cNvPr id="15" name="Image 14">
            <a:extLst>
              <a:ext uri="{FF2B5EF4-FFF2-40B4-BE49-F238E27FC236}">
                <a16:creationId xmlns:a16="http://schemas.microsoft.com/office/drawing/2014/main" id="{38A58EF9-66FB-5F96-0D37-76CD760EFA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241" y="1125520"/>
            <a:ext cx="678603" cy="678603"/>
          </a:xfrm>
          <a:prstGeom prst="rect">
            <a:avLst/>
          </a:prstGeom>
        </p:spPr>
      </p:pic>
      <p:sp>
        <p:nvSpPr>
          <p:cNvPr id="8" name="Espace réservé du contenu 11">
            <a:extLst>
              <a:ext uri="{FF2B5EF4-FFF2-40B4-BE49-F238E27FC236}">
                <a16:creationId xmlns:a16="http://schemas.microsoft.com/office/drawing/2014/main" id="{41B64EAE-1552-4A9B-3B6D-59E447EF1119}"/>
              </a:ext>
            </a:extLst>
          </p:cNvPr>
          <p:cNvSpPr txBox="1">
            <a:spLocks/>
          </p:cNvSpPr>
          <p:nvPr/>
        </p:nvSpPr>
        <p:spPr>
          <a:xfrm>
            <a:off x="600542" y="2354617"/>
            <a:ext cx="3579277" cy="533195"/>
          </a:xfrm>
          <a:prstGeom prst="rect">
            <a:avLst/>
          </a:prstGeom>
          <a:solidFill>
            <a:srgbClr val="002060"/>
          </a:solidFill>
        </p:spPr>
        <p:txBody>
          <a:bodyPr vert="horz" lIns="91440" tIns="45720" rIns="91440" bIns="45720" rtlCol="0" anchor="ctr" anchorCtr="0">
            <a:noAutofit/>
          </a:bodyPr>
          <a:lstStyle>
            <a:lvl1pPr marL="0" indent="0" algn="ctr" defTabSz="914400" rtl="0" eaLnBrk="1" latinLnBrk="0" hangingPunct="1">
              <a:lnSpc>
                <a:spcPts val="2800"/>
              </a:lnSpc>
              <a:spcBef>
                <a:spcPts val="0"/>
              </a:spcBef>
              <a:spcAft>
                <a:spcPts val="0"/>
              </a:spcAft>
              <a:buSzPct val="25000"/>
              <a:buFont typeface="Calibri bold" panose="020F0702030404030204" pitchFamily="34" charset="0"/>
              <a:buChar char=" "/>
              <a:defRPr sz="2700" kern="1200">
                <a:solidFill>
                  <a:schemeClr val="bg1"/>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4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20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20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defRPr/>
            </a:pPr>
            <a:r>
              <a:rPr lang="fr-FR" altLang="fr-FR" sz="1800" b="1" kern="0">
                <a:latin typeface="Calibri" panose="020F0502020204030204" pitchFamily="34" charset="0"/>
                <a:cs typeface="Calibri" panose="020F0502020204030204" pitchFamily="34" charset="0"/>
              </a:rPr>
              <a:t>Nature de l’évènement déclencheur </a:t>
            </a:r>
            <a:endParaRPr lang="fr-FR" altLang="fr-FR" sz="500" b="1" kern="0">
              <a:latin typeface="Calibri" panose="020F0502020204030204" pitchFamily="34" charset="0"/>
              <a:cs typeface="Calibri" panose="020F0502020204030204" pitchFamily="34" charset="0"/>
            </a:endParaRPr>
          </a:p>
        </p:txBody>
      </p:sp>
      <p:sp>
        <p:nvSpPr>
          <p:cNvPr id="9" name="Espace réservé du texte 9">
            <a:extLst>
              <a:ext uri="{FF2B5EF4-FFF2-40B4-BE49-F238E27FC236}">
                <a16:creationId xmlns:a16="http://schemas.microsoft.com/office/drawing/2014/main" id="{97CB8163-17F9-1DE8-CEC2-1D53BCFE3295}"/>
              </a:ext>
            </a:extLst>
          </p:cNvPr>
          <p:cNvSpPr txBox="1">
            <a:spLocks/>
          </p:cNvSpPr>
          <p:nvPr/>
        </p:nvSpPr>
        <p:spPr>
          <a:xfrm>
            <a:off x="600542" y="2928365"/>
            <a:ext cx="3579277" cy="3383476"/>
          </a:xfrm>
          <a:prstGeom prst="rect">
            <a:avLst/>
          </a:prstGeom>
          <a:solidFill>
            <a:schemeClr val="bg1"/>
          </a:solidFill>
          <a:ln>
            <a:solidFill>
              <a:srgbClr val="002060"/>
            </a:solidFill>
          </a:ln>
        </p:spPr>
        <p:txBody>
          <a:bodyPr tIns="144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lvl="1" indent="-447675">
              <a:lnSpc>
                <a:spcPct val="100000"/>
              </a:lnSpc>
              <a:spcBef>
                <a:spcPts val="0"/>
              </a:spcBef>
              <a:buBlip>
                <a:blip r:embed="rId3"/>
              </a:buBlip>
            </a:pPr>
            <a:r>
              <a:rPr lang="fr-FR" sz="1400" dirty="0">
                <a:solidFill>
                  <a:srgbClr val="002060"/>
                </a:solidFill>
                <a:latin typeface="Calibri" panose="020F0502020204030204" pitchFamily="34" charset="0"/>
                <a:cs typeface="Calibri" panose="020F0502020204030204" pitchFamily="34" charset="0"/>
              </a:rPr>
              <a:t>01 - Embauche effective de l’individu </a:t>
            </a:r>
          </a:p>
          <a:p>
            <a:pPr marL="447675" lvl="1" indent="-447675">
              <a:lnSpc>
                <a:spcPct val="100000"/>
              </a:lnSpc>
              <a:spcBef>
                <a:spcPts val="0"/>
              </a:spcBef>
              <a:buBlip>
                <a:blip r:embed="rId3"/>
              </a:buBlip>
            </a:pPr>
            <a:r>
              <a:rPr lang="fr-FR" sz="1400" dirty="0">
                <a:solidFill>
                  <a:srgbClr val="002060"/>
                </a:solidFill>
                <a:latin typeface="Calibri" panose="020F0502020204030204" pitchFamily="34" charset="0"/>
                <a:cs typeface="Calibri" panose="020F0502020204030204" pitchFamily="34" charset="0"/>
              </a:rPr>
              <a:t>02 - Embauche de l’individu suite à une mutation </a:t>
            </a:r>
          </a:p>
          <a:p>
            <a:pPr marL="447675" lvl="1" indent="-447675">
              <a:lnSpc>
                <a:spcPct val="100000"/>
              </a:lnSpc>
              <a:spcBef>
                <a:spcPts val="0"/>
              </a:spcBef>
              <a:buBlip>
                <a:blip r:embed="rId3"/>
              </a:buBlip>
            </a:pPr>
            <a:r>
              <a:rPr lang="fr-FR" sz="1400" dirty="0">
                <a:solidFill>
                  <a:srgbClr val="002060"/>
                </a:solidFill>
                <a:latin typeface="Calibri" panose="020F0502020204030204" pitchFamily="34" charset="0"/>
                <a:cs typeface="Calibri" panose="020F0502020204030204" pitchFamily="34" charset="0"/>
              </a:rPr>
              <a:t>03 - Fin de dispense d’affiliation </a:t>
            </a:r>
          </a:p>
          <a:p>
            <a:pPr marL="447675" lvl="1" indent="-447675">
              <a:lnSpc>
                <a:spcPct val="100000"/>
              </a:lnSpc>
              <a:spcBef>
                <a:spcPts val="0"/>
              </a:spcBef>
              <a:buBlip>
                <a:blip r:embed="rId3"/>
              </a:buBlip>
            </a:pPr>
            <a:r>
              <a:rPr lang="fr-FR" sz="1400" dirty="0">
                <a:solidFill>
                  <a:srgbClr val="002060"/>
                </a:solidFill>
                <a:latin typeface="Calibri" panose="020F0502020204030204" pitchFamily="34" charset="0"/>
                <a:cs typeface="Calibri" panose="020F0502020204030204" pitchFamily="34" charset="0"/>
              </a:rPr>
              <a:t>04 - Changement des paramètres du contrat collectif prévoyance, santé complémentaire, retraite complémentaire </a:t>
            </a:r>
          </a:p>
          <a:p>
            <a:pPr marL="447675" lvl="1" indent="-447675">
              <a:lnSpc>
                <a:spcPct val="100000"/>
              </a:lnSpc>
              <a:spcBef>
                <a:spcPts val="0"/>
              </a:spcBef>
              <a:buBlip>
                <a:blip r:embed="rId3"/>
              </a:buBlip>
            </a:pPr>
            <a:r>
              <a:rPr lang="fr-FR" sz="1400" dirty="0">
                <a:solidFill>
                  <a:srgbClr val="002060"/>
                </a:solidFill>
                <a:latin typeface="Calibri" panose="020F0502020204030204" pitchFamily="34" charset="0"/>
                <a:cs typeface="Calibri" panose="020F0502020204030204" pitchFamily="34" charset="0"/>
              </a:rPr>
              <a:t>05 - Transmission de l’ensemble d’une population à affilier à un nouveau contrat </a:t>
            </a:r>
          </a:p>
          <a:p>
            <a:pPr marL="447675" lvl="1" indent="-447675">
              <a:lnSpc>
                <a:spcPct val="100000"/>
              </a:lnSpc>
              <a:spcBef>
                <a:spcPts val="0"/>
              </a:spcBef>
              <a:buBlip>
                <a:blip r:embed="rId3"/>
              </a:buBlip>
            </a:pPr>
            <a:r>
              <a:rPr lang="fr-FR" sz="1400" dirty="0">
                <a:solidFill>
                  <a:srgbClr val="002060"/>
                </a:solidFill>
                <a:latin typeface="Calibri" panose="020F0502020204030204" pitchFamily="34" charset="0"/>
                <a:cs typeface="Calibri" panose="020F0502020204030204" pitchFamily="34" charset="0"/>
              </a:rPr>
              <a:t>06 - Appel du taux de PAS pour un individu non salarié </a:t>
            </a:r>
          </a:p>
          <a:p>
            <a:pPr marL="447675" lvl="1" indent="-447675">
              <a:lnSpc>
                <a:spcPct val="100000"/>
              </a:lnSpc>
              <a:spcBef>
                <a:spcPts val="0"/>
              </a:spcBef>
              <a:buBlip>
                <a:blip r:embed="rId3"/>
              </a:buBlip>
            </a:pPr>
            <a:r>
              <a:rPr lang="fr-FR" sz="1400" dirty="0">
                <a:solidFill>
                  <a:srgbClr val="002060"/>
                </a:solidFill>
                <a:latin typeface="Calibri" panose="020F0502020204030204" pitchFamily="34" charset="0"/>
                <a:cs typeface="Calibri" panose="020F0502020204030204" pitchFamily="34" charset="0"/>
              </a:rPr>
              <a:t>07 - Changement de tiers déclarant ou logiciel déclaratif </a:t>
            </a:r>
          </a:p>
        </p:txBody>
      </p:sp>
      <p:sp>
        <p:nvSpPr>
          <p:cNvPr id="17" name="Espace réservé du contenu 11">
            <a:extLst>
              <a:ext uri="{FF2B5EF4-FFF2-40B4-BE49-F238E27FC236}">
                <a16:creationId xmlns:a16="http://schemas.microsoft.com/office/drawing/2014/main" id="{59006C63-5108-265B-7452-46F09FB8C6A6}"/>
              </a:ext>
            </a:extLst>
          </p:cNvPr>
          <p:cNvSpPr txBox="1">
            <a:spLocks/>
          </p:cNvSpPr>
          <p:nvPr/>
        </p:nvSpPr>
        <p:spPr>
          <a:xfrm>
            <a:off x="4380973" y="2352564"/>
            <a:ext cx="2300400" cy="568800"/>
          </a:xfrm>
          <a:prstGeom prst="rect">
            <a:avLst/>
          </a:prstGeom>
          <a:solidFill>
            <a:srgbClr val="008AFF"/>
          </a:solidFill>
        </p:spPr>
        <p:txBody>
          <a:bodyPr vert="horz" lIns="91440" tIns="45720" rIns="91440" bIns="45720" rtlCol="0" anchor="ctr" anchorCtr="0">
            <a:noAutofit/>
          </a:bodyPr>
          <a:lstStyle>
            <a:lvl1pPr marL="0" indent="0" algn="ctr" defTabSz="914400" rtl="0" eaLnBrk="1" latinLnBrk="0" hangingPunct="1">
              <a:lnSpc>
                <a:spcPts val="2800"/>
              </a:lnSpc>
              <a:spcBef>
                <a:spcPts val="0"/>
              </a:spcBef>
              <a:spcAft>
                <a:spcPts val="0"/>
              </a:spcAft>
              <a:buSzPct val="25000"/>
              <a:buFont typeface="Calibri bold" panose="020F0702030404030204" pitchFamily="34" charset="0"/>
              <a:buChar char=" "/>
              <a:defRPr sz="2700" kern="1200">
                <a:solidFill>
                  <a:schemeClr val="bg1"/>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4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20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20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defRPr/>
            </a:pPr>
            <a:r>
              <a:rPr lang="fr-FR" altLang="fr-FR" sz="1800" b="1" kern="0">
                <a:latin typeface="Calibri" panose="020F0502020204030204" pitchFamily="34" charset="0"/>
                <a:cs typeface="Calibri" panose="020F0502020204030204" pitchFamily="34" charset="0"/>
              </a:rPr>
              <a:t>Transmission DGFiP</a:t>
            </a:r>
            <a:endParaRPr lang="fr-FR" altLang="fr-FR" sz="500" b="1" kern="0">
              <a:latin typeface="Calibri" panose="020F0502020204030204" pitchFamily="34" charset="0"/>
              <a:cs typeface="Calibri" panose="020F0502020204030204" pitchFamily="34" charset="0"/>
            </a:endParaRPr>
          </a:p>
        </p:txBody>
      </p:sp>
      <p:sp>
        <p:nvSpPr>
          <p:cNvPr id="18" name="Espace réservé du contenu 11">
            <a:extLst>
              <a:ext uri="{FF2B5EF4-FFF2-40B4-BE49-F238E27FC236}">
                <a16:creationId xmlns:a16="http://schemas.microsoft.com/office/drawing/2014/main" id="{D54AC3E3-E92B-18FC-52E7-AE9FB5244E9A}"/>
              </a:ext>
            </a:extLst>
          </p:cNvPr>
          <p:cNvSpPr txBox="1">
            <a:spLocks/>
          </p:cNvSpPr>
          <p:nvPr/>
        </p:nvSpPr>
        <p:spPr>
          <a:xfrm>
            <a:off x="6882527" y="2350420"/>
            <a:ext cx="2300400" cy="568800"/>
          </a:xfrm>
          <a:prstGeom prst="rect">
            <a:avLst/>
          </a:prstGeom>
          <a:solidFill>
            <a:srgbClr val="008AFF"/>
          </a:solidFill>
        </p:spPr>
        <p:txBody>
          <a:bodyPr vert="horz" lIns="91440" tIns="45720" rIns="91440" bIns="45720" rtlCol="0" anchor="ctr" anchorCtr="0">
            <a:noAutofit/>
          </a:bodyPr>
          <a:lstStyle>
            <a:lvl1pPr marL="0" indent="0" algn="ctr" defTabSz="914400" rtl="0" eaLnBrk="1" latinLnBrk="0" hangingPunct="1">
              <a:lnSpc>
                <a:spcPts val="2800"/>
              </a:lnSpc>
              <a:spcBef>
                <a:spcPts val="0"/>
              </a:spcBef>
              <a:spcAft>
                <a:spcPts val="0"/>
              </a:spcAft>
              <a:buSzPct val="25000"/>
              <a:buFont typeface="Calibri bold" panose="020F0702030404030204" pitchFamily="34" charset="0"/>
              <a:buChar char=" "/>
              <a:defRPr sz="2700" kern="1200">
                <a:solidFill>
                  <a:schemeClr val="bg1"/>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4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20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20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defRPr/>
            </a:pPr>
            <a:r>
              <a:rPr lang="fr-FR" altLang="fr-FR" sz="1800" b="1" kern="0">
                <a:latin typeface="Calibri" panose="020F0502020204030204" pitchFamily="34" charset="0"/>
                <a:cs typeface="Calibri" panose="020F0502020204030204" pitchFamily="34" charset="0"/>
              </a:rPr>
              <a:t>Transmission aux OC</a:t>
            </a:r>
            <a:endParaRPr lang="fr-FR" altLang="fr-FR" sz="500" b="1" kern="0">
              <a:latin typeface="Calibri" panose="020F0502020204030204" pitchFamily="34" charset="0"/>
              <a:cs typeface="Calibri" panose="020F0502020204030204" pitchFamily="34" charset="0"/>
            </a:endParaRPr>
          </a:p>
        </p:txBody>
      </p:sp>
      <p:sp>
        <p:nvSpPr>
          <p:cNvPr id="19" name="Espace réservé du contenu 11">
            <a:extLst>
              <a:ext uri="{FF2B5EF4-FFF2-40B4-BE49-F238E27FC236}">
                <a16:creationId xmlns:a16="http://schemas.microsoft.com/office/drawing/2014/main" id="{4589AAE9-8FA2-388F-74F3-FFAB489EFA65}"/>
              </a:ext>
            </a:extLst>
          </p:cNvPr>
          <p:cNvSpPr txBox="1">
            <a:spLocks/>
          </p:cNvSpPr>
          <p:nvPr/>
        </p:nvSpPr>
        <p:spPr>
          <a:xfrm>
            <a:off x="9384081" y="2359565"/>
            <a:ext cx="2300400" cy="568800"/>
          </a:xfrm>
          <a:prstGeom prst="rect">
            <a:avLst/>
          </a:prstGeom>
          <a:solidFill>
            <a:srgbClr val="008AFF"/>
          </a:solidFill>
        </p:spPr>
        <p:txBody>
          <a:bodyPr vert="horz" lIns="91440" tIns="45720" rIns="91440" bIns="45720" rtlCol="0" anchor="ctr" anchorCtr="0">
            <a:noAutofit/>
          </a:bodyPr>
          <a:lstStyle>
            <a:lvl1pPr marL="0" indent="0" algn="ctr" defTabSz="914400" rtl="0" eaLnBrk="1" latinLnBrk="0" hangingPunct="1">
              <a:lnSpc>
                <a:spcPts val="2800"/>
              </a:lnSpc>
              <a:spcBef>
                <a:spcPts val="0"/>
              </a:spcBef>
              <a:spcAft>
                <a:spcPts val="0"/>
              </a:spcAft>
              <a:buSzPct val="25000"/>
              <a:buFont typeface="Calibri bold" panose="020F0702030404030204" pitchFamily="34" charset="0"/>
              <a:buChar char=" "/>
              <a:defRPr sz="2700" kern="1200">
                <a:solidFill>
                  <a:schemeClr val="bg1"/>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4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20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20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defRPr/>
            </a:pPr>
            <a:r>
              <a:rPr lang="fr-FR" altLang="fr-FR" sz="1800" b="1" kern="0" dirty="0">
                <a:latin typeface="Calibri" panose="020F0502020204030204" pitchFamily="34" charset="0"/>
                <a:cs typeface="Calibri" panose="020F0502020204030204" pitchFamily="34" charset="0"/>
              </a:rPr>
              <a:t>Transmission à l’Assurance chômage </a:t>
            </a:r>
            <a:endParaRPr lang="fr-FR" altLang="fr-FR" sz="500" b="1" kern="0" dirty="0">
              <a:latin typeface="Calibri" panose="020F0502020204030204" pitchFamily="34" charset="0"/>
              <a:cs typeface="Calibri" panose="020F0502020204030204" pitchFamily="34" charset="0"/>
            </a:endParaRPr>
          </a:p>
        </p:txBody>
      </p:sp>
      <p:pic>
        <p:nvPicPr>
          <p:cNvPr id="25" name="Graphique 24" descr="Fermer avec un remplissage uni">
            <a:extLst>
              <a:ext uri="{FF2B5EF4-FFF2-40B4-BE49-F238E27FC236}">
                <a16:creationId xmlns:a16="http://schemas.microsoft.com/office/drawing/2014/main" id="{838AAFA9-AC05-037B-A431-C6D522FFB1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81386" y="3008591"/>
            <a:ext cx="299574" cy="299574"/>
          </a:xfrm>
          <a:prstGeom prst="rect">
            <a:avLst/>
          </a:prstGeom>
        </p:spPr>
      </p:pic>
      <p:pic>
        <p:nvPicPr>
          <p:cNvPr id="26" name="Graphique 25" descr="Fermer avec un remplissage uni">
            <a:extLst>
              <a:ext uri="{FF2B5EF4-FFF2-40B4-BE49-F238E27FC236}">
                <a16:creationId xmlns:a16="http://schemas.microsoft.com/office/drawing/2014/main" id="{83BFF315-D105-8D8F-A180-A242612254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76282" y="3008591"/>
            <a:ext cx="299574" cy="299574"/>
          </a:xfrm>
          <a:prstGeom prst="rect">
            <a:avLst/>
          </a:prstGeom>
        </p:spPr>
      </p:pic>
      <p:pic>
        <p:nvPicPr>
          <p:cNvPr id="27" name="Graphique 26" descr="Fermer avec un remplissage uni">
            <a:extLst>
              <a:ext uri="{FF2B5EF4-FFF2-40B4-BE49-F238E27FC236}">
                <a16:creationId xmlns:a16="http://schemas.microsoft.com/office/drawing/2014/main" id="{4FCA6A76-139C-2C17-D887-290F8813A0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7097" y="3008591"/>
            <a:ext cx="299574" cy="299574"/>
          </a:xfrm>
          <a:prstGeom prst="rect">
            <a:avLst/>
          </a:prstGeom>
        </p:spPr>
      </p:pic>
      <p:pic>
        <p:nvPicPr>
          <p:cNvPr id="28" name="Graphique 27" descr="Fermer avec un remplissage uni">
            <a:extLst>
              <a:ext uri="{FF2B5EF4-FFF2-40B4-BE49-F238E27FC236}">
                <a16:creationId xmlns:a16="http://schemas.microsoft.com/office/drawing/2014/main" id="{86237AEA-FD1C-B1B9-DB28-D1A102E8C4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81386" y="3363376"/>
            <a:ext cx="299574" cy="299574"/>
          </a:xfrm>
          <a:prstGeom prst="rect">
            <a:avLst/>
          </a:prstGeom>
        </p:spPr>
      </p:pic>
      <p:pic>
        <p:nvPicPr>
          <p:cNvPr id="29" name="Graphique 28" descr="Fermer avec un remplissage uni">
            <a:extLst>
              <a:ext uri="{FF2B5EF4-FFF2-40B4-BE49-F238E27FC236}">
                <a16:creationId xmlns:a16="http://schemas.microsoft.com/office/drawing/2014/main" id="{5798FFBA-EF8B-E8C0-F50B-3A00F6A0BD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76282" y="3363376"/>
            <a:ext cx="299574" cy="299574"/>
          </a:xfrm>
          <a:prstGeom prst="rect">
            <a:avLst/>
          </a:prstGeom>
        </p:spPr>
      </p:pic>
      <p:pic>
        <p:nvPicPr>
          <p:cNvPr id="30" name="Graphique 29" descr="Fermer avec un remplissage uni">
            <a:extLst>
              <a:ext uri="{FF2B5EF4-FFF2-40B4-BE49-F238E27FC236}">
                <a16:creationId xmlns:a16="http://schemas.microsoft.com/office/drawing/2014/main" id="{C247BC12-A07B-1093-C329-3CE85EF18C1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76282" y="3695372"/>
            <a:ext cx="299574" cy="299574"/>
          </a:xfrm>
          <a:prstGeom prst="rect">
            <a:avLst/>
          </a:prstGeom>
        </p:spPr>
      </p:pic>
      <p:pic>
        <p:nvPicPr>
          <p:cNvPr id="31" name="Graphique 30" descr="Fermer avec un remplissage uni">
            <a:extLst>
              <a:ext uri="{FF2B5EF4-FFF2-40B4-BE49-F238E27FC236}">
                <a16:creationId xmlns:a16="http://schemas.microsoft.com/office/drawing/2014/main" id="{9ADD6280-0EF6-D48C-DE53-71502F278F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76282" y="4203581"/>
            <a:ext cx="299574" cy="299574"/>
          </a:xfrm>
          <a:prstGeom prst="rect">
            <a:avLst/>
          </a:prstGeom>
        </p:spPr>
      </p:pic>
      <p:pic>
        <p:nvPicPr>
          <p:cNvPr id="32" name="Graphique 31" descr="Fermer avec un remplissage uni">
            <a:extLst>
              <a:ext uri="{FF2B5EF4-FFF2-40B4-BE49-F238E27FC236}">
                <a16:creationId xmlns:a16="http://schemas.microsoft.com/office/drawing/2014/main" id="{F8AF4832-744B-7EA4-D0E4-ACA607FC18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76282" y="4918860"/>
            <a:ext cx="299574" cy="299574"/>
          </a:xfrm>
          <a:prstGeom prst="rect">
            <a:avLst/>
          </a:prstGeom>
        </p:spPr>
      </p:pic>
      <p:pic>
        <p:nvPicPr>
          <p:cNvPr id="33" name="Graphique 32" descr="Fermer avec un remplissage uni">
            <a:extLst>
              <a:ext uri="{FF2B5EF4-FFF2-40B4-BE49-F238E27FC236}">
                <a16:creationId xmlns:a16="http://schemas.microsoft.com/office/drawing/2014/main" id="{0FD6476E-7B2D-758B-43FF-2C57EE7DA7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96303" y="5468702"/>
            <a:ext cx="299574" cy="299574"/>
          </a:xfrm>
          <a:prstGeom prst="rect">
            <a:avLst/>
          </a:prstGeom>
        </p:spPr>
      </p:pic>
      <p:pic>
        <p:nvPicPr>
          <p:cNvPr id="34" name="Graphique 33" descr="Fermer avec un remplissage uni">
            <a:extLst>
              <a:ext uri="{FF2B5EF4-FFF2-40B4-BE49-F238E27FC236}">
                <a16:creationId xmlns:a16="http://schemas.microsoft.com/office/drawing/2014/main" id="{4808E8BD-8932-DDFD-C8B8-5B6BA3E75D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07592" y="5913557"/>
            <a:ext cx="299574" cy="299574"/>
          </a:xfrm>
          <a:prstGeom prst="rect">
            <a:avLst/>
          </a:prstGeom>
        </p:spPr>
      </p:pic>
    </p:spTree>
    <p:extLst>
      <p:ext uri="{BB962C8B-B14F-4D97-AF65-F5344CB8AC3E}">
        <p14:creationId xmlns:p14="http://schemas.microsoft.com/office/powerpoint/2010/main" val="2846996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A91965B-3B7F-4B24-0B14-AF2B486BB13A}"/>
              </a:ext>
            </a:extLst>
          </p:cNvPr>
          <p:cNvSpPr>
            <a:spLocks noGrp="1"/>
          </p:cNvSpPr>
          <p:nvPr>
            <p:ph idx="1"/>
          </p:nvPr>
        </p:nvSpPr>
        <p:spPr>
          <a:xfrm>
            <a:off x="577811" y="1015964"/>
            <a:ext cx="11179078" cy="328752"/>
          </a:xfrm>
        </p:spPr>
        <p:txBody>
          <a:bodyPr>
            <a:noAutofit/>
          </a:bodyPr>
          <a:lstStyle/>
          <a:p>
            <a:pPr marL="0" indent="0">
              <a:buNone/>
            </a:pPr>
            <a:r>
              <a:rPr lang="fr-FR" sz="1600" b="1" dirty="0">
                <a:solidFill>
                  <a:srgbClr val="002060"/>
                </a:solidFill>
              </a:rPr>
              <a:t>La DPAE et le SADV reposent sur deux logiques différentes. En effet, la DPAE signale une intention d’embaucher un individu tandis que le SADV, quant à lui, signale l’embauche effective de l’individu. </a:t>
            </a:r>
          </a:p>
        </p:txBody>
      </p:sp>
      <p:sp>
        <p:nvSpPr>
          <p:cNvPr id="5" name="Titre 4">
            <a:extLst>
              <a:ext uri="{FF2B5EF4-FFF2-40B4-BE49-F238E27FC236}">
                <a16:creationId xmlns:a16="http://schemas.microsoft.com/office/drawing/2014/main" id="{66952B0C-20F9-0D00-543D-CFA6A2E3C67E}"/>
              </a:ext>
            </a:extLst>
          </p:cNvPr>
          <p:cNvSpPr>
            <a:spLocks noGrp="1"/>
          </p:cNvSpPr>
          <p:nvPr>
            <p:ph type="title"/>
          </p:nvPr>
        </p:nvSpPr>
        <p:spPr>
          <a:xfrm>
            <a:off x="0" y="36979"/>
            <a:ext cx="9860842" cy="678603"/>
          </a:xfrm>
        </p:spPr>
        <p:txBody>
          <a:bodyPr>
            <a:normAutofit/>
          </a:bodyPr>
          <a:lstStyle/>
          <a:p>
            <a:r>
              <a:rPr lang="fr-FR" sz="3500">
                <a:latin typeface="Calibri"/>
                <a:ea typeface="Calibri"/>
                <a:cs typeface="Calibri"/>
              </a:rPr>
              <a:t>DPAE vs SADV : deux logiques différentes </a:t>
            </a:r>
          </a:p>
        </p:txBody>
      </p:sp>
      <p:sp>
        <p:nvSpPr>
          <p:cNvPr id="4" name="Espace réservé du texte 9">
            <a:extLst>
              <a:ext uri="{FF2B5EF4-FFF2-40B4-BE49-F238E27FC236}">
                <a16:creationId xmlns:a16="http://schemas.microsoft.com/office/drawing/2014/main" id="{8F16CFB5-538A-F9C4-CD2A-2FA85D73EFCC}"/>
              </a:ext>
            </a:extLst>
          </p:cNvPr>
          <p:cNvSpPr txBox="1">
            <a:spLocks/>
          </p:cNvSpPr>
          <p:nvPr/>
        </p:nvSpPr>
        <p:spPr>
          <a:xfrm>
            <a:off x="577811" y="2302603"/>
            <a:ext cx="5368968" cy="3732435"/>
          </a:xfrm>
          <a:prstGeom prst="rect">
            <a:avLst/>
          </a:prstGeom>
          <a:solidFill>
            <a:schemeClr val="bg1"/>
          </a:solidFill>
          <a:ln>
            <a:solidFill>
              <a:srgbClr val="002060"/>
            </a:solidFill>
          </a:ln>
        </p:spPr>
        <p:txBody>
          <a:bodyPr tIns="144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lvl="1" indent="-447675" algn="just">
              <a:lnSpc>
                <a:spcPct val="100000"/>
              </a:lnSpc>
              <a:spcBef>
                <a:spcPts val="0"/>
              </a:spcBef>
              <a:buBlip>
                <a:blip r:embed="rId3"/>
              </a:buBlip>
            </a:pPr>
            <a:r>
              <a:rPr lang="fr-FR" sz="1600" dirty="0">
                <a:solidFill>
                  <a:srgbClr val="002060"/>
                </a:solidFill>
                <a:latin typeface="Calibri" panose="020F0502020204030204" pitchFamily="34" charset="0"/>
                <a:cs typeface="Calibri" panose="020F0502020204030204" pitchFamily="34" charset="0"/>
              </a:rPr>
              <a:t>Émise par l’employeur avant l’embauche effective du salarié (jusqu’à 8 jours avant, y compris en période d’essai).</a:t>
            </a:r>
          </a:p>
          <a:p>
            <a:pPr marL="447675" lvl="1" indent="-447675" algn="just">
              <a:lnSpc>
                <a:spcPct val="100000"/>
              </a:lnSpc>
              <a:spcBef>
                <a:spcPts val="0"/>
              </a:spcBef>
              <a:buBlip>
                <a:blip r:embed="rId3"/>
              </a:buBlip>
            </a:pPr>
            <a:r>
              <a:rPr lang="fr-FR" sz="1600" dirty="0">
                <a:solidFill>
                  <a:srgbClr val="002060"/>
                </a:solidFill>
                <a:latin typeface="Calibri" panose="020F0502020204030204" pitchFamily="34" charset="0"/>
                <a:cs typeface="Calibri" panose="020F0502020204030204" pitchFamily="34" charset="0"/>
              </a:rPr>
              <a:t>Formalise </a:t>
            </a:r>
            <a:r>
              <a:rPr lang="fr-FR" sz="1600" b="1" dirty="0">
                <a:solidFill>
                  <a:srgbClr val="002060"/>
                </a:solidFill>
                <a:latin typeface="Calibri" panose="020F0502020204030204" pitchFamily="34" charset="0"/>
                <a:cs typeface="Calibri" panose="020F0502020204030204" pitchFamily="34" charset="0"/>
              </a:rPr>
              <a:t>une embauche prévue</a:t>
            </a:r>
            <a:r>
              <a:rPr lang="fr-FR" sz="1600" dirty="0">
                <a:solidFill>
                  <a:srgbClr val="002060"/>
                </a:solidFill>
                <a:latin typeface="Calibri" panose="020F0502020204030204" pitchFamily="34" charset="0"/>
                <a:cs typeface="Calibri" panose="020F0502020204030204" pitchFamily="34" charset="0"/>
              </a:rPr>
              <a:t>, pas une présence réelle et confirmée du salarié.</a:t>
            </a:r>
          </a:p>
          <a:p>
            <a:pPr marL="447675" lvl="1" indent="-447675" algn="just">
              <a:lnSpc>
                <a:spcPct val="100000"/>
              </a:lnSpc>
              <a:spcBef>
                <a:spcPts val="0"/>
              </a:spcBef>
              <a:buBlip>
                <a:blip r:embed="rId3"/>
              </a:buBlip>
            </a:pPr>
            <a:r>
              <a:rPr lang="fr-CA" sz="1600" dirty="0">
                <a:solidFill>
                  <a:srgbClr val="002060"/>
                </a:solidFill>
                <a:latin typeface="Calibri" panose="020F0502020204030204" pitchFamily="34" charset="0"/>
                <a:cs typeface="Calibri" panose="020F0502020204030204" pitchFamily="34" charset="0"/>
              </a:rPr>
              <a:t>Regroupe </a:t>
            </a:r>
            <a:r>
              <a:rPr lang="fr-CA" sz="1600" b="1" dirty="0">
                <a:solidFill>
                  <a:srgbClr val="002060"/>
                </a:solidFill>
                <a:latin typeface="Calibri" panose="020F0502020204030204" pitchFamily="34" charset="0"/>
                <a:cs typeface="Calibri" panose="020F0502020204030204" pitchFamily="34" charset="0"/>
              </a:rPr>
              <a:t>les 5 formalités</a:t>
            </a:r>
            <a:r>
              <a:rPr lang="fr-CA" sz="1600" dirty="0">
                <a:solidFill>
                  <a:srgbClr val="002060"/>
                </a:solidFill>
                <a:latin typeface="Calibri" panose="020F0502020204030204" pitchFamily="34" charset="0"/>
                <a:cs typeface="Calibri" panose="020F0502020204030204" pitchFamily="34" charset="0"/>
              </a:rPr>
              <a:t> liées à l’embauche : </a:t>
            </a:r>
          </a:p>
          <a:p>
            <a:pPr marL="904875" lvl="2" indent="-447675" algn="just">
              <a:lnSpc>
                <a:spcPct val="100000"/>
              </a:lnSpc>
              <a:spcBef>
                <a:spcPts val="0"/>
              </a:spcBef>
              <a:buBlip>
                <a:blip r:embed="rId3"/>
              </a:buBlip>
            </a:pPr>
            <a:r>
              <a:rPr lang="fr-CA" sz="1450" dirty="0">
                <a:solidFill>
                  <a:srgbClr val="002060"/>
                </a:solidFill>
                <a:latin typeface="Calibri" panose="020F0502020204030204" pitchFamily="34" charset="0"/>
                <a:cs typeface="Calibri" panose="020F0502020204030204" pitchFamily="34" charset="0"/>
              </a:rPr>
              <a:t>La déclaration d’une première embauche dans un établissement </a:t>
            </a:r>
          </a:p>
          <a:p>
            <a:pPr marL="904875" lvl="2" indent="-447675" algn="just">
              <a:lnSpc>
                <a:spcPct val="100000"/>
              </a:lnSpc>
              <a:spcBef>
                <a:spcPts val="0"/>
              </a:spcBef>
              <a:buBlip>
                <a:blip r:embed="rId3"/>
              </a:buBlip>
            </a:pPr>
            <a:r>
              <a:rPr lang="fr-CA" sz="1450" dirty="0">
                <a:solidFill>
                  <a:srgbClr val="002060"/>
                </a:solidFill>
                <a:latin typeface="Calibri" panose="020F0502020204030204" pitchFamily="34" charset="0"/>
                <a:cs typeface="Calibri" panose="020F0502020204030204" pitchFamily="34" charset="0"/>
              </a:rPr>
              <a:t>La demande d’immatriculation d’un salarié au régime concerné </a:t>
            </a:r>
          </a:p>
          <a:p>
            <a:pPr marL="904875" lvl="2" indent="-447675" algn="just">
              <a:lnSpc>
                <a:spcPct val="100000"/>
              </a:lnSpc>
              <a:spcBef>
                <a:spcPts val="0"/>
              </a:spcBef>
              <a:buBlip>
                <a:blip r:embed="rId3"/>
              </a:buBlip>
            </a:pPr>
            <a:r>
              <a:rPr lang="fr-CA" sz="1450" dirty="0">
                <a:solidFill>
                  <a:srgbClr val="002060"/>
                </a:solidFill>
                <a:latin typeface="Calibri" panose="020F0502020204030204" pitchFamily="34" charset="0"/>
                <a:cs typeface="Calibri" panose="020F0502020204030204" pitchFamily="34" charset="0"/>
              </a:rPr>
              <a:t>La demande d’affiliation au régime d’assurance chômage </a:t>
            </a:r>
          </a:p>
          <a:p>
            <a:pPr marL="904875" lvl="2" indent="-447675" algn="just">
              <a:lnSpc>
                <a:spcPct val="100000"/>
              </a:lnSpc>
              <a:spcBef>
                <a:spcPts val="0"/>
              </a:spcBef>
              <a:buBlip>
                <a:blip r:embed="rId3"/>
              </a:buBlip>
            </a:pPr>
            <a:r>
              <a:rPr lang="fr-CA" sz="1450" dirty="0">
                <a:solidFill>
                  <a:srgbClr val="002060"/>
                </a:solidFill>
                <a:latin typeface="Calibri" panose="020F0502020204030204" pitchFamily="34" charset="0"/>
                <a:cs typeface="Calibri" panose="020F0502020204030204" pitchFamily="34" charset="0"/>
              </a:rPr>
              <a:t>La demande d’adhésion à un service de santé au travail </a:t>
            </a:r>
          </a:p>
          <a:p>
            <a:pPr marL="904875" lvl="2" indent="-447675" algn="just">
              <a:lnSpc>
                <a:spcPct val="100000"/>
              </a:lnSpc>
              <a:spcBef>
                <a:spcPts val="0"/>
              </a:spcBef>
              <a:buBlip>
                <a:blip r:embed="rId3"/>
              </a:buBlip>
            </a:pPr>
            <a:r>
              <a:rPr lang="fr-CA" sz="1450" dirty="0">
                <a:solidFill>
                  <a:srgbClr val="002060"/>
                </a:solidFill>
                <a:latin typeface="Calibri" panose="020F0502020204030204" pitchFamily="34" charset="0"/>
                <a:cs typeface="Calibri" panose="020F0502020204030204" pitchFamily="34" charset="0"/>
              </a:rPr>
              <a:t>La déclaration d’embauche du salarié auprès du service de santé au travail en vue de la visite médicale obligatoire </a:t>
            </a:r>
            <a:endParaRPr lang="fr-FR" sz="1450" dirty="0">
              <a:solidFill>
                <a:srgbClr val="002060"/>
              </a:solidFill>
              <a:latin typeface="Calibri" panose="020F0502020204030204" pitchFamily="34" charset="0"/>
              <a:cs typeface="Calibri" panose="020F0502020204030204" pitchFamily="34" charset="0"/>
            </a:endParaRPr>
          </a:p>
        </p:txBody>
      </p:sp>
      <p:sp>
        <p:nvSpPr>
          <p:cNvPr id="6" name="Espace réservé du texte 10">
            <a:extLst>
              <a:ext uri="{FF2B5EF4-FFF2-40B4-BE49-F238E27FC236}">
                <a16:creationId xmlns:a16="http://schemas.microsoft.com/office/drawing/2014/main" id="{CCD2C421-5FFA-FBEC-977C-026FEF697AB6}"/>
              </a:ext>
            </a:extLst>
          </p:cNvPr>
          <p:cNvSpPr txBox="1">
            <a:spLocks/>
          </p:cNvSpPr>
          <p:nvPr/>
        </p:nvSpPr>
        <p:spPr>
          <a:xfrm>
            <a:off x="6204660" y="2302604"/>
            <a:ext cx="5552229" cy="3732434"/>
          </a:xfrm>
          <a:prstGeom prst="rect">
            <a:avLst/>
          </a:prstGeom>
          <a:solidFill>
            <a:schemeClr val="bg1"/>
          </a:solidFill>
          <a:ln>
            <a:solidFill>
              <a:srgbClr val="002060"/>
            </a:solidFill>
          </a:ln>
        </p:spPr>
        <p:txBody>
          <a:bodyPr vert="horz" lIns="91440" tIns="0" rIns="91440" bIns="45720" rtlCol="0" anchor="ctr" anchorCtr="0">
            <a:normAutofit/>
          </a:bodyPr>
          <a:lstStyle>
            <a:lvl1pPr marL="457200" indent="-457200" algn="l" defTabSz="914400" rtl="0" eaLnBrk="1" latinLnBrk="0" hangingPunct="1">
              <a:lnSpc>
                <a:spcPct val="90000"/>
              </a:lnSpc>
              <a:spcBef>
                <a:spcPts val="0"/>
              </a:spcBef>
              <a:spcAft>
                <a:spcPts val="1200"/>
              </a:spcAft>
              <a:buFontTx/>
              <a:buBlip>
                <a:blip r:embed="rId3"/>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gn="l" defTabSz="914400" rtl="0" eaLnBrk="1" latinLnBrk="0" hangingPunct="1">
              <a:lnSpc>
                <a:spcPct val="100000"/>
              </a:lnSpc>
              <a:spcBef>
                <a:spcPts val="0"/>
              </a:spcBef>
              <a:buFontTx/>
              <a:buBlip>
                <a:blip r:embed="rId3"/>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gn="l" defTabSz="914400" rtl="0" eaLnBrk="1" latinLnBrk="0" hangingPunct="1">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gn="l" defTabSz="914400" rtl="0" eaLnBrk="1" latinLnBrk="0" hangingPunct="1">
              <a:lnSpc>
                <a:spcPct val="100000"/>
              </a:lnSpc>
              <a:spcBef>
                <a:spcPts val="0"/>
              </a:spcBef>
              <a:buFontTx/>
              <a:buBlip>
                <a:blip r:embed="rId3"/>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gn="l" defTabSz="914400" rtl="0" eaLnBrk="1" latinLnBrk="0" hangingPunct="1">
              <a:lnSpc>
                <a:spcPct val="100000"/>
              </a:lnSpc>
              <a:spcBef>
                <a:spcPts val="0"/>
              </a:spcBef>
              <a:buFontTx/>
              <a:buBlip>
                <a:blip r:embed="rId3"/>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fr-FR" sz="1600" dirty="0">
                <a:solidFill>
                  <a:srgbClr val="002060"/>
                </a:solidFill>
              </a:rPr>
              <a:t>Émis au moment de </a:t>
            </a:r>
            <a:r>
              <a:rPr lang="fr-FR" sz="1600" b="1" dirty="0">
                <a:solidFill>
                  <a:srgbClr val="002060"/>
                </a:solidFill>
              </a:rPr>
              <a:t>l’arrivée réelle de l’individu dans l’entreprise ou de son affiliation au contrat collectif</a:t>
            </a:r>
            <a:r>
              <a:rPr lang="fr-FR" sz="1600" dirty="0">
                <a:solidFill>
                  <a:srgbClr val="002060"/>
                </a:solidFill>
              </a:rPr>
              <a:t>, jamais avant.</a:t>
            </a:r>
          </a:p>
          <a:p>
            <a:pPr lvl="1" algn="just"/>
            <a:r>
              <a:rPr lang="fr-FR" sz="1600" dirty="0">
                <a:solidFill>
                  <a:srgbClr val="002060"/>
                </a:solidFill>
              </a:rPr>
              <a:t>Reflète un </a:t>
            </a:r>
            <a:r>
              <a:rPr lang="fr-FR" sz="1600" b="1" dirty="0">
                <a:solidFill>
                  <a:srgbClr val="002060"/>
                </a:solidFill>
              </a:rPr>
              <a:t>évènement constaté</a:t>
            </a:r>
            <a:r>
              <a:rPr lang="fr-FR" sz="1600" dirty="0">
                <a:solidFill>
                  <a:srgbClr val="002060"/>
                </a:solidFill>
              </a:rPr>
              <a:t>, et non une obligation déclarative.</a:t>
            </a:r>
          </a:p>
          <a:p>
            <a:pPr lvl="1" algn="just"/>
            <a:r>
              <a:rPr lang="fr-FR" sz="1600" dirty="0">
                <a:solidFill>
                  <a:srgbClr val="002060"/>
                </a:solidFill>
              </a:rPr>
              <a:t>Permet à l’employeur de </a:t>
            </a:r>
            <a:r>
              <a:rPr lang="fr-FR" sz="1600" b="1" dirty="0">
                <a:solidFill>
                  <a:srgbClr val="002060"/>
                </a:solidFill>
              </a:rPr>
              <a:t>récupérer le taux de prélèvement à la source </a:t>
            </a:r>
            <a:r>
              <a:rPr lang="fr-FR" sz="1600" dirty="0">
                <a:solidFill>
                  <a:srgbClr val="002060"/>
                </a:solidFill>
              </a:rPr>
              <a:t>applicable à l’individu.</a:t>
            </a:r>
          </a:p>
          <a:p>
            <a:pPr lvl="1" algn="just"/>
            <a:r>
              <a:rPr lang="fr-FR" sz="1600" dirty="0">
                <a:solidFill>
                  <a:srgbClr val="002060"/>
                </a:solidFill>
              </a:rPr>
              <a:t>Transmet dès l’embauche les éléments nécessaires à l’affiliation santé, prévoyance et retraite du salarié.</a:t>
            </a:r>
          </a:p>
          <a:p>
            <a:pPr lvl="1" algn="just"/>
            <a:r>
              <a:rPr lang="fr-FR" sz="1600" dirty="0">
                <a:solidFill>
                  <a:srgbClr val="002060"/>
                </a:solidFill>
                <a:ea typeface="Calibri" pitchFamily="34" charset="-122"/>
              </a:rPr>
              <a:t>Une donnée fiable pour </a:t>
            </a:r>
            <a:r>
              <a:rPr lang="fr-FR" sz="1600" b="1" dirty="0">
                <a:solidFill>
                  <a:srgbClr val="002060"/>
                </a:solidFill>
                <a:ea typeface="Calibri" pitchFamily="34" charset="-122"/>
              </a:rPr>
              <a:t>amorcer l'affiliation, sans attendre la DSN mensuelle.</a:t>
            </a:r>
            <a:endParaRPr lang="fr-FR" sz="1600" b="1" dirty="0">
              <a:solidFill>
                <a:srgbClr val="002060"/>
              </a:solidFill>
            </a:endParaRPr>
          </a:p>
        </p:txBody>
      </p:sp>
      <p:sp>
        <p:nvSpPr>
          <p:cNvPr id="7" name="Espace réservé du contenu 11">
            <a:extLst>
              <a:ext uri="{FF2B5EF4-FFF2-40B4-BE49-F238E27FC236}">
                <a16:creationId xmlns:a16="http://schemas.microsoft.com/office/drawing/2014/main" id="{E8DE8EEE-0577-75CE-F329-643C8C36754C}"/>
              </a:ext>
            </a:extLst>
          </p:cNvPr>
          <p:cNvSpPr txBox="1">
            <a:spLocks/>
          </p:cNvSpPr>
          <p:nvPr/>
        </p:nvSpPr>
        <p:spPr>
          <a:xfrm>
            <a:off x="6203251" y="1707840"/>
            <a:ext cx="5553638" cy="533195"/>
          </a:xfrm>
          <a:prstGeom prst="rect">
            <a:avLst/>
          </a:prstGeom>
          <a:solidFill>
            <a:srgbClr val="002060"/>
          </a:solidFill>
        </p:spPr>
        <p:txBody>
          <a:bodyPr vert="horz" lIns="91440" tIns="45720" rIns="91440" bIns="45720" rtlCol="0" anchor="ctr" anchorCtr="0">
            <a:noAutofit/>
          </a:bodyPr>
          <a:lstStyle>
            <a:lvl1pPr marL="0" indent="0" algn="ctr" defTabSz="914400" rtl="0" eaLnBrk="1" latinLnBrk="0" hangingPunct="1">
              <a:lnSpc>
                <a:spcPts val="2800"/>
              </a:lnSpc>
              <a:spcBef>
                <a:spcPts val="0"/>
              </a:spcBef>
              <a:spcAft>
                <a:spcPts val="0"/>
              </a:spcAft>
              <a:buSzPct val="25000"/>
              <a:buFont typeface="Calibri bold" panose="020F0702030404030204" pitchFamily="34" charset="0"/>
              <a:buChar char=" "/>
              <a:defRPr sz="2700" kern="1200">
                <a:solidFill>
                  <a:schemeClr val="bg1"/>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4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20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20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defRPr/>
            </a:pPr>
            <a:r>
              <a:rPr lang="fr-FR" altLang="fr-FR" sz="1800" b="1" kern="0">
                <a:latin typeface="Calibri" panose="020F0502020204030204" pitchFamily="34" charset="0"/>
                <a:cs typeface="Calibri" panose="020F0502020204030204" pitchFamily="34" charset="0"/>
              </a:rPr>
              <a:t>SADV (facultatif)</a:t>
            </a:r>
            <a:endParaRPr lang="fr-FR" altLang="fr-FR" sz="500" b="1" kern="0">
              <a:latin typeface="Calibri" panose="020F0502020204030204" pitchFamily="34" charset="0"/>
              <a:cs typeface="Calibri" panose="020F0502020204030204" pitchFamily="34" charset="0"/>
            </a:endParaRPr>
          </a:p>
        </p:txBody>
      </p:sp>
      <p:sp>
        <p:nvSpPr>
          <p:cNvPr id="8" name="Espace réservé du contenu 11">
            <a:extLst>
              <a:ext uri="{FF2B5EF4-FFF2-40B4-BE49-F238E27FC236}">
                <a16:creationId xmlns:a16="http://schemas.microsoft.com/office/drawing/2014/main" id="{F9F4626F-1F97-AF12-1E86-18DAF18E7EE3}"/>
              </a:ext>
            </a:extLst>
          </p:cNvPr>
          <p:cNvSpPr txBox="1">
            <a:spLocks/>
          </p:cNvSpPr>
          <p:nvPr/>
        </p:nvSpPr>
        <p:spPr>
          <a:xfrm>
            <a:off x="577814" y="1707840"/>
            <a:ext cx="5368968" cy="533195"/>
          </a:xfrm>
          <a:prstGeom prst="rect">
            <a:avLst/>
          </a:prstGeom>
          <a:solidFill>
            <a:srgbClr val="002060"/>
          </a:solidFill>
        </p:spPr>
        <p:txBody>
          <a:bodyPr vert="horz" lIns="91440" tIns="45720" rIns="91440" bIns="45720" rtlCol="0" anchor="ctr" anchorCtr="0">
            <a:noAutofit/>
          </a:bodyPr>
          <a:lstStyle>
            <a:lvl1pPr marL="0" indent="0" algn="ctr" defTabSz="914400" rtl="0" eaLnBrk="1" latinLnBrk="0" hangingPunct="1">
              <a:lnSpc>
                <a:spcPts val="2800"/>
              </a:lnSpc>
              <a:spcBef>
                <a:spcPts val="0"/>
              </a:spcBef>
              <a:spcAft>
                <a:spcPts val="0"/>
              </a:spcAft>
              <a:buSzPct val="25000"/>
              <a:buFont typeface="Calibri bold" panose="020F0702030404030204" pitchFamily="34" charset="0"/>
              <a:buChar char=" "/>
              <a:defRPr sz="2700" kern="1200">
                <a:solidFill>
                  <a:schemeClr val="bg1"/>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4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20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20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defRPr/>
            </a:pPr>
            <a:r>
              <a:rPr lang="fr-FR" altLang="fr-FR" sz="1800" b="1" kern="0">
                <a:latin typeface="Calibri" panose="020F0502020204030204" pitchFamily="34" charset="0"/>
                <a:cs typeface="Calibri" panose="020F0502020204030204" pitchFamily="34" charset="0"/>
              </a:rPr>
              <a:t>DPAE (obligatoire)</a:t>
            </a:r>
            <a:endParaRPr lang="fr-FR" altLang="fr-FR" sz="500" b="1" ker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4259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17B1D-3B71-E940-BAF9-7512D3CF98D4}"/>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4015D74-29BE-F082-299C-B5892BB23D0A}"/>
              </a:ext>
            </a:extLst>
          </p:cNvPr>
          <p:cNvSpPr>
            <a:spLocks noGrp="1"/>
          </p:cNvSpPr>
          <p:nvPr>
            <p:ph type="sldNum" sz="quarter" idx="10"/>
          </p:nvPr>
        </p:nvSpPr>
        <p:spPr/>
        <p:txBody>
          <a:bodyPr/>
          <a:lstStyle/>
          <a:p>
            <a:pPr>
              <a:defRPr/>
            </a:pPr>
            <a:fld id="{FE673E09-FDDB-423A-90EF-688F0CF0AEA9}" type="slidenum">
              <a:rPr lang="fr-FR" smtClean="0"/>
              <a:pPr>
                <a:defRPr/>
              </a:pPr>
              <a:t>5</a:t>
            </a:fld>
            <a:endParaRPr lang="fr-FR"/>
          </a:p>
        </p:txBody>
      </p:sp>
      <p:sp>
        <p:nvSpPr>
          <p:cNvPr id="3" name="Titre 2">
            <a:extLst>
              <a:ext uri="{FF2B5EF4-FFF2-40B4-BE49-F238E27FC236}">
                <a16:creationId xmlns:a16="http://schemas.microsoft.com/office/drawing/2014/main" id="{167F49F8-1D5E-D313-5F47-5A11A1C7EDC3}"/>
              </a:ext>
            </a:extLst>
          </p:cNvPr>
          <p:cNvSpPr>
            <a:spLocks noGrp="1"/>
          </p:cNvSpPr>
          <p:nvPr>
            <p:ph type="title"/>
          </p:nvPr>
        </p:nvSpPr>
        <p:spPr>
          <a:xfrm>
            <a:off x="-1" y="46841"/>
            <a:ext cx="11828134" cy="678603"/>
          </a:xfrm>
        </p:spPr>
        <p:txBody>
          <a:bodyPr>
            <a:noAutofit/>
          </a:bodyPr>
          <a:lstStyle/>
          <a:p>
            <a:r>
              <a:rPr lang="fr-FR" sz="3500">
                <a:latin typeface="Calibri"/>
                <a:ea typeface="Calibri"/>
                <a:cs typeface="Calibri"/>
              </a:rPr>
              <a:t>En chiffres</a:t>
            </a:r>
          </a:p>
        </p:txBody>
      </p:sp>
      <p:sp>
        <p:nvSpPr>
          <p:cNvPr id="13" name="ZoneTexte 12">
            <a:extLst>
              <a:ext uri="{FF2B5EF4-FFF2-40B4-BE49-F238E27FC236}">
                <a16:creationId xmlns:a16="http://schemas.microsoft.com/office/drawing/2014/main" id="{838DA523-DEC2-B5DB-8880-877C1B0988E1}"/>
              </a:ext>
            </a:extLst>
          </p:cNvPr>
          <p:cNvSpPr txBox="1"/>
          <p:nvPr/>
        </p:nvSpPr>
        <p:spPr>
          <a:xfrm>
            <a:off x="1860159" y="2519989"/>
            <a:ext cx="1739153" cy="707886"/>
          </a:xfrm>
          <a:prstGeom prst="rect">
            <a:avLst/>
          </a:prstGeom>
          <a:noFill/>
        </p:spPr>
        <p:txBody>
          <a:bodyPr wrap="square" rtlCol="0">
            <a:spAutoFit/>
          </a:bodyPr>
          <a:lstStyle/>
          <a:p>
            <a:pPr algn="ctr"/>
            <a:r>
              <a:rPr lang="fr-FR" sz="4000" b="1">
                <a:solidFill>
                  <a:schemeClr val="bg1"/>
                </a:solidFill>
                <a:latin typeface="Calibri" panose="020F0502020204030204" pitchFamily="34" charset="0"/>
                <a:cs typeface="Calibri" panose="020F0502020204030204" pitchFamily="34" charset="0"/>
              </a:rPr>
              <a:t>700K</a:t>
            </a:r>
          </a:p>
        </p:txBody>
      </p:sp>
      <p:sp>
        <p:nvSpPr>
          <p:cNvPr id="17" name="Ellipse 16">
            <a:extLst>
              <a:ext uri="{FF2B5EF4-FFF2-40B4-BE49-F238E27FC236}">
                <a16:creationId xmlns:a16="http://schemas.microsoft.com/office/drawing/2014/main" id="{CEFDDB7C-5D1D-68C8-F098-6394C792EC8A}"/>
              </a:ext>
            </a:extLst>
          </p:cNvPr>
          <p:cNvSpPr/>
          <p:nvPr/>
        </p:nvSpPr>
        <p:spPr>
          <a:xfrm>
            <a:off x="1522139" y="2010625"/>
            <a:ext cx="2415191" cy="2366682"/>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a:latin typeface="Calibri" panose="020F0502020204030204" pitchFamily="34" charset="0"/>
                <a:cs typeface="Calibri" panose="020F0502020204030204" pitchFamily="34" charset="0"/>
              </a:rPr>
              <a:t>700K </a:t>
            </a:r>
          </a:p>
        </p:txBody>
      </p:sp>
      <p:sp>
        <p:nvSpPr>
          <p:cNvPr id="18" name="Ellipse 17">
            <a:extLst>
              <a:ext uri="{FF2B5EF4-FFF2-40B4-BE49-F238E27FC236}">
                <a16:creationId xmlns:a16="http://schemas.microsoft.com/office/drawing/2014/main" id="{88B5BFFE-EE96-1727-EF36-264AA37ED732}"/>
              </a:ext>
            </a:extLst>
          </p:cNvPr>
          <p:cNvSpPr/>
          <p:nvPr/>
        </p:nvSpPr>
        <p:spPr>
          <a:xfrm>
            <a:off x="5041718" y="2010625"/>
            <a:ext cx="2415191" cy="2366682"/>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a:latin typeface="Calibri" panose="020F0502020204030204" pitchFamily="34" charset="0"/>
                <a:cs typeface="Calibri" panose="020F0502020204030204" pitchFamily="34" charset="0"/>
              </a:rPr>
              <a:t>13%</a:t>
            </a:r>
          </a:p>
        </p:txBody>
      </p:sp>
      <p:sp>
        <p:nvSpPr>
          <p:cNvPr id="19" name="Ellipse 18">
            <a:extLst>
              <a:ext uri="{FF2B5EF4-FFF2-40B4-BE49-F238E27FC236}">
                <a16:creationId xmlns:a16="http://schemas.microsoft.com/office/drawing/2014/main" id="{ED86BDC7-30D7-E7D3-EFB6-61A0B7EF461D}"/>
              </a:ext>
            </a:extLst>
          </p:cNvPr>
          <p:cNvSpPr/>
          <p:nvPr/>
        </p:nvSpPr>
        <p:spPr>
          <a:xfrm>
            <a:off x="8561297" y="2044534"/>
            <a:ext cx="2415191" cy="2366682"/>
          </a:xfrm>
          <a:prstGeom prst="ellipse">
            <a:avLst/>
          </a:prstGeom>
          <a:solidFill>
            <a:schemeClr val="bg2">
              <a:lumMod val="7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a:latin typeface="Calibri" panose="020F0502020204030204" pitchFamily="34" charset="0"/>
                <a:cs typeface="Calibri" panose="020F0502020204030204" pitchFamily="34" charset="0"/>
              </a:rPr>
              <a:t>+115%</a:t>
            </a:r>
          </a:p>
        </p:txBody>
      </p:sp>
      <p:sp>
        <p:nvSpPr>
          <p:cNvPr id="20" name="ZoneTexte 19">
            <a:extLst>
              <a:ext uri="{FF2B5EF4-FFF2-40B4-BE49-F238E27FC236}">
                <a16:creationId xmlns:a16="http://schemas.microsoft.com/office/drawing/2014/main" id="{438B603A-D4EC-24D4-9316-50E690F1B9A5}"/>
              </a:ext>
            </a:extLst>
          </p:cNvPr>
          <p:cNvSpPr txBox="1"/>
          <p:nvPr/>
        </p:nvSpPr>
        <p:spPr>
          <a:xfrm>
            <a:off x="1522138" y="4886671"/>
            <a:ext cx="2415191" cy="646331"/>
          </a:xfrm>
          <a:prstGeom prst="rect">
            <a:avLst/>
          </a:prstGeom>
          <a:noFill/>
        </p:spPr>
        <p:txBody>
          <a:bodyPr wrap="square" rtlCol="0" anchor="ctr">
            <a:spAutoFit/>
          </a:bodyPr>
          <a:lstStyle/>
          <a:p>
            <a:pPr algn="ctr"/>
            <a:r>
              <a:rPr lang="fr-FR" i="1">
                <a:solidFill>
                  <a:srgbClr val="002060"/>
                </a:solidFill>
                <a:latin typeface="Calibri" panose="020F0502020204030204" pitchFamily="34" charset="0"/>
                <a:cs typeface="Calibri" panose="020F0502020204030204" pitchFamily="34" charset="0"/>
              </a:rPr>
              <a:t>SADV, en moyenne, </a:t>
            </a:r>
            <a:r>
              <a:rPr lang="fr-FR" b="1" i="1">
                <a:solidFill>
                  <a:srgbClr val="002060"/>
                </a:solidFill>
                <a:latin typeface="Calibri" panose="020F0502020204030204" pitchFamily="34" charset="0"/>
                <a:cs typeface="Calibri" panose="020F0502020204030204" pitchFamily="34" charset="0"/>
              </a:rPr>
              <a:t>effectués par mois</a:t>
            </a:r>
            <a:r>
              <a:rPr lang="fr-FR" i="1">
                <a:solidFill>
                  <a:srgbClr val="002060"/>
                </a:solidFill>
                <a:latin typeface="Calibri" panose="020F0502020204030204" pitchFamily="34" charset="0"/>
                <a:cs typeface="Calibri" panose="020F0502020204030204" pitchFamily="34" charset="0"/>
              </a:rPr>
              <a:t>. </a:t>
            </a:r>
          </a:p>
        </p:txBody>
      </p:sp>
      <p:sp>
        <p:nvSpPr>
          <p:cNvPr id="21" name="ZoneTexte 20">
            <a:extLst>
              <a:ext uri="{FF2B5EF4-FFF2-40B4-BE49-F238E27FC236}">
                <a16:creationId xmlns:a16="http://schemas.microsoft.com/office/drawing/2014/main" id="{45CA0B97-F6A1-9529-9F92-F73700B22B15}"/>
              </a:ext>
            </a:extLst>
          </p:cNvPr>
          <p:cNvSpPr txBox="1"/>
          <p:nvPr/>
        </p:nvSpPr>
        <p:spPr>
          <a:xfrm>
            <a:off x="4678705" y="4937254"/>
            <a:ext cx="2834592" cy="646331"/>
          </a:xfrm>
          <a:prstGeom prst="rect">
            <a:avLst/>
          </a:prstGeom>
          <a:noFill/>
        </p:spPr>
        <p:txBody>
          <a:bodyPr wrap="square" rtlCol="0" anchor="ctr">
            <a:spAutoFit/>
          </a:bodyPr>
          <a:lstStyle/>
          <a:p>
            <a:pPr algn="ctr"/>
            <a:r>
              <a:rPr lang="fr-FR" b="1" i="1">
                <a:solidFill>
                  <a:srgbClr val="002060"/>
                </a:solidFill>
                <a:latin typeface="Calibri" panose="020F0502020204030204" pitchFamily="34" charset="0"/>
                <a:cs typeface="Calibri" panose="020F0502020204030204" pitchFamily="34" charset="0"/>
              </a:rPr>
              <a:t>de SADV sur l’ensemble des signalements reçus </a:t>
            </a:r>
            <a:r>
              <a:rPr lang="fr-FR" i="1">
                <a:solidFill>
                  <a:srgbClr val="002060"/>
                </a:solidFill>
                <a:latin typeface="Calibri" panose="020F0502020204030204" pitchFamily="34" charset="0"/>
                <a:cs typeface="Calibri" panose="020F0502020204030204" pitchFamily="34" charset="0"/>
              </a:rPr>
              <a:t>en DSN. </a:t>
            </a:r>
          </a:p>
        </p:txBody>
      </p:sp>
      <p:sp>
        <p:nvSpPr>
          <p:cNvPr id="22" name="ZoneTexte 21">
            <a:extLst>
              <a:ext uri="{FF2B5EF4-FFF2-40B4-BE49-F238E27FC236}">
                <a16:creationId xmlns:a16="http://schemas.microsoft.com/office/drawing/2014/main" id="{4EA3A3D6-19DF-CD54-2FCE-0BC53A7F5609}"/>
              </a:ext>
            </a:extLst>
          </p:cNvPr>
          <p:cNvSpPr txBox="1"/>
          <p:nvPr/>
        </p:nvSpPr>
        <p:spPr>
          <a:xfrm>
            <a:off x="8241022" y="4937254"/>
            <a:ext cx="3055739" cy="646331"/>
          </a:xfrm>
          <a:prstGeom prst="rect">
            <a:avLst/>
          </a:prstGeom>
          <a:noFill/>
        </p:spPr>
        <p:txBody>
          <a:bodyPr wrap="square" rtlCol="0" anchor="ctr">
            <a:spAutoFit/>
          </a:bodyPr>
          <a:lstStyle/>
          <a:p>
            <a:pPr algn="ctr"/>
            <a:r>
              <a:rPr lang="fr-FR" i="1">
                <a:solidFill>
                  <a:srgbClr val="002060"/>
                </a:solidFill>
                <a:latin typeface="Calibri" panose="020F0502020204030204" pitchFamily="34" charset="0"/>
                <a:cs typeface="Calibri" panose="020F0502020204030204" pitchFamily="34" charset="0"/>
              </a:rPr>
              <a:t>de </a:t>
            </a:r>
            <a:r>
              <a:rPr lang="fr-FR" b="1" i="1">
                <a:solidFill>
                  <a:srgbClr val="002060"/>
                </a:solidFill>
                <a:latin typeface="Calibri" panose="020F0502020204030204" pitchFamily="34" charset="0"/>
                <a:cs typeface="Calibri" panose="020F0502020204030204" pitchFamily="34" charset="0"/>
              </a:rPr>
              <a:t>SADV supplémentaires </a:t>
            </a:r>
            <a:r>
              <a:rPr lang="fr-FR" i="1">
                <a:solidFill>
                  <a:srgbClr val="002060"/>
                </a:solidFill>
                <a:latin typeface="Calibri" panose="020F0502020204030204" pitchFamily="34" charset="0"/>
                <a:cs typeface="Calibri" panose="020F0502020204030204" pitchFamily="34" charset="0"/>
              </a:rPr>
              <a:t>envoyés par an (vs N-1) </a:t>
            </a:r>
          </a:p>
        </p:txBody>
      </p:sp>
      <p:sp>
        <p:nvSpPr>
          <p:cNvPr id="23" name="Espace réservé du contenu 4">
            <a:extLst>
              <a:ext uri="{FF2B5EF4-FFF2-40B4-BE49-F238E27FC236}">
                <a16:creationId xmlns:a16="http://schemas.microsoft.com/office/drawing/2014/main" id="{9F33625E-FB14-BE67-DBFE-DA734B0B9653}"/>
              </a:ext>
            </a:extLst>
          </p:cNvPr>
          <p:cNvSpPr txBox="1">
            <a:spLocks/>
          </p:cNvSpPr>
          <p:nvPr/>
        </p:nvSpPr>
        <p:spPr>
          <a:xfrm>
            <a:off x="749871" y="1080330"/>
            <a:ext cx="10692257" cy="76516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gn="l" defTabSz="914400" rtl="0" eaLnBrk="1" latinLnBrk="0" hangingPunct="1">
              <a:lnSpc>
                <a:spcPct val="90000"/>
              </a:lnSpc>
              <a:spcBef>
                <a:spcPts val="50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gn="l" defTabSz="914400" rtl="0" eaLnBrk="1" latinLnBrk="0" hangingPunct="1">
              <a:lnSpc>
                <a:spcPct val="90000"/>
              </a:lnSpc>
              <a:spcBef>
                <a:spcPts val="50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1800">
                <a:solidFill>
                  <a:srgbClr val="002060"/>
                </a:solidFill>
              </a:rPr>
              <a:t>Mis en place en </a:t>
            </a:r>
            <a:r>
              <a:rPr lang="fr-FR" sz="1800" b="1">
                <a:solidFill>
                  <a:srgbClr val="002060"/>
                </a:solidFill>
              </a:rPr>
              <a:t>2020</a:t>
            </a:r>
            <a:r>
              <a:rPr lang="fr-FR" sz="1800">
                <a:solidFill>
                  <a:srgbClr val="002060"/>
                </a:solidFill>
              </a:rPr>
              <a:t>, le signalement d’amorçage des données variables (SADV) est un outil de plus en plus utilisé par les déclarants afin de faciliter les démarches administratives. En 2025, on compte : </a:t>
            </a:r>
          </a:p>
          <a:p>
            <a:endParaRPr lang="fr-FR"/>
          </a:p>
        </p:txBody>
      </p:sp>
      <p:pic>
        <p:nvPicPr>
          <p:cNvPr id="4" name="Image 3">
            <a:extLst>
              <a:ext uri="{FF2B5EF4-FFF2-40B4-BE49-F238E27FC236}">
                <a16:creationId xmlns:a16="http://schemas.microsoft.com/office/drawing/2014/main" id="{C90DD1A8-A651-BF93-A076-D8B8863EA1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563" y="1046382"/>
            <a:ext cx="557308" cy="557308"/>
          </a:xfrm>
          <a:prstGeom prst="rect">
            <a:avLst/>
          </a:prstGeom>
        </p:spPr>
      </p:pic>
    </p:spTree>
    <p:extLst>
      <p:ext uri="{BB962C8B-B14F-4D97-AF65-F5344CB8AC3E}">
        <p14:creationId xmlns:p14="http://schemas.microsoft.com/office/powerpoint/2010/main" val="195087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54B09D80-437C-D40F-0803-429DDDCA93BD}"/>
              </a:ext>
            </a:extLst>
          </p:cNvPr>
          <p:cNvSpPr>
            <a:spLocks noGrp="1"/>
          </p:cNvSpPr>
          <p:nvPr>
            <p:ph type="title"/>
          </p:nvPr>
        </p:nvSpPr>
        <p:spPr/>
        <p:txBody>
          <a:bodyPr>
            <a:normAutofit/>
          </a:bodyPr>
          <a:lstStyle/>
          <a:p>
            <a:r>
              <a:rPr lang="fr-FR" sz="3500">
                <a:latin typeface="Calibri"/>
                <a:ea typeface="Calibri"/>
                <a:cs typeface="Calibri"/>
              </a:rPr>
              <a:t>Les bénéfices du SADV </a:t>
            </a:r>
          </a:p>
        </p:txBody>
      </p:sp>
      <p:sp>
        <p:nvSpPr>
          <p:cNvPr id="8" name="ZoneTexte 7">
            <a:extLst>
              <a:ext uri="{FF2B5EF4-FFF2-40B4-BE49-F238E27FC236}">
                <a16:creationId xmlns:a16="http://schemas.microsoft.com/office/drawing/2014/main" id="{036802DA-5E67-FF80-30CF-ABA23B3920DD}"/>
              </a:ext>
            </a:extLst>
          </p:cNvPr>
          <p:cNvSpPr txBox="1"/>
          <p:nvPr/>
        </p:nvSpPr>
        <p:spPr>
          <a:xfrm>
            <a:off x="272169" y="991132"/>
            <a:ext cx="11659328" cy="590931"/>
          </a:xfrm>
          <a:prstGeom prst="rect">
            <a:avLst/>
          </a:prstGeom>
          <a:noFill/>
        </p:spPr>
        <p:txBody>
          <a:bodyPr wrap="square">
            <a:spAutoFit/>
          </a:bodyPr>
          <a:lstStyle/>
          <a:p>
            <a:pPr marL="457200" indent="-457200">
              <a:lnSpc>
                <a:spcPct val="90000"/>
              </a:lnSpc>
              <a:spcAft>
                <a:spcPts val="1200"/>
              </a:spcAft>
              <a:buBlip>
                <a:blip r:embed="rId3"/>
              </a:buBlip>
            </a:pPr>
            <a:r>
              <a:rPr lang="fr-FR" dirty="0">
                <a:solidFill>
                  <a:srgbClr val="002060"/>
                </a:solidFill>
                <a:latin typeface="Calibri" panose="020F0502020204030204" pitchFamily="34" charset="0"/>
                <a:cs typeface="Calibri" panose="020F0502020204030204" pitchFamily="34" charset="0"/>
              </a:rPr>
              <a:t>Le signalement d’amorçage peut être déclenché dès qu’un évènement survient chez l’employeur (embauche effective d’un individu, changement de contrat, etc.). </a:t>
            </a:r>
          </a:p>
        </p:txBody>
      </p:sp>
      <p:pic>
        <p:nvPicPr>
          <p:cNvPr id="17" name="Image 16">
            <a:extLst>
              <a:ext uri="{FF2B5EF4-FFF2-40B4-BE49-F238E27FC236}">
                <a16:creationId xmlns:a16="http://schemas.microsoft.com/office/drawing/2014/main" id="{56FF90A3-1DDE-CCB6-10DB-36BCCF5F1F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344" y="1938361"/>
            <a:ext cx="561804" cy="561804"/>
          </a:xfrm>
          <a:prstGeom prst="rect">
            <a:avLst/>
          </a:prstGeom>
        </p:spPr>
      </p:pic>
      <p:pic>
        <p:nvPicPr>
          <p:cNvPr id="18" name="Image 17">
            <a:extLst>
              <a:ext uri="{FF2B5EF4-FFF2-40B4-BE49-F238E27FC236}">
                <a16:creationId xmlns:a16="http://schemas.microsoft.com/office/drawing/2014/main" id="{17BE8E5B-C475-BBD9-BA23-B34304B027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9604" y="1940263"/>
            <a:ext cx="558000" cy="558000"/>
          </a:xfrm>
          <a:prstGeom prst="rect">
            <a:avLst/>
          </a:prstGeom>
        </p:spPr>
      </p:pic>
      <p:pic>
        <p:nvPicPr>
          <p:cNvPr id="19" name="Image 18">
            <a:extLst>
              <a:ext uri="{FF2B5EF4-FFF2-40B4-BE49-F238E27FC236}">
                <a16:creationId xmlns:a16="http://schemas.microsoft.com/office/drawing/2014/main" id="{EA09A181-4D97-EF0E-D7BC-2C82725A0D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94589" y="1941591"/>
            <a:ext cx="558000" cy="555344"/>
          </a:xfrm>
          <a:prstGeom prst="rect">
            <a:avLst/>
          </a:prstGeom>
        </p:spPr>
      </p:pic>
      <p:graphicFrame>
        <p:nvGraphicFramePr>
          <p:cNvPr id="4" name="Tableau 3">
            <a:extLst>
              <a:ext uri="{FF2B5EF4-FFF2-40B4-BE49-F238E27FC236}">
                <a16:creationId xmlns:a16="http://schemas.microsoft.com/office/drawing/2014/main" id="{9CD55682-8A44-DAD7-1025-B7774382E8ED}"/>
              </a:ext>
            </a:extLst>
          </p:cNvPr>
          <p:cNvGraphicFramePr>
            <a:graphicFrameLocks noGrp="1"/>
          </p:cNvGraphicFramePr>
          <p:nvPr>
            <p:extLst>
              <p:ext uri="{D42A27DB-BD31-4B8C-83A1-F6EECF244321}">
                <p14:modId xmlns:p14="http://schemas.microsoft.com/office/powerpoint/2010/main" val="574855799"/>
              </p:ext>
            </p:extLst>
          </p:nvPr>
        </p:nvGraphicFramePr>
        <p:xfrm>
          <a:off x="968193" y="2051649"/>
          <a:ext cx="3802218" cy="2377440"/>
        </p:xfrm>
        <a:graphic>
          <a:graphicData uri="http://schemas.openxmlformats.org/drawingml/2006/table">
            <a:tbl>
              <a:tblPr firstRow="1" bandRow="1">
                <a:tableStyleId>{5C22544A-7EE6-4342-B048-85BDC9FD1C3A}</a:tableStyleId>
              </a:tblPr>
              <a:tblGrid>
                <a:gridCol w="3802218">
                  <a:extLst>
                    <a:ext uri="{9D8B030D-6E8A-4147-A177-3AD203B41FA5}">
                      <a16:colId xmlns:a16="http://schemas.microsoft.com/office/drawing/2014/main" val="2894781174"/>
                    </a:ext>
                  </a:extLst>
                </a:gridCol>
              </a:tblGrid>
              <a:tr h="233824">
                <a:tc>
                  <a:txBody>
                    <a:bodyPr/>
                    <a:lstStyle/>
                    <a:p>
                      <a:pPr algn="ctr"/>
                      <a:r>
                        <a:rPr lang="fr-FR" sz="1800">
                          <a:solidFill>
                            <a:srgbClr val="002060"/>
                          </a:solidFill>
                          <a:latin typeface="Calibri" panose="020F0502020204030204" pitchFamily="34" charset="0"/>
                          <a:cs typeface="Calibri" panose="020F0502020204030204" pitchFamily="34" charset="0"/>
                        </a:rPr>
                        <a:t>Organisme complémentaire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357515"/>
                  </a:ext>
                </a:extLst>
              </a:tr>
              <a:tr h="974266">
                <a:tc>
                  <a:txBody>
                    <a:bodyPr/>
                    <a:lstStyle/>
                    <a:p>
                      <a:pPr marL="457200" marR="0" lvl="0" indent="-457200" algn="just" defTabSz="914400" rtl="0" eaLnBrk="1" fontAlgn="auto" latinLnBrk="0" hangingPunct="1">
                        <a:lnSpc>
                          <a:spcPct val="100000"/>
                        </a:lnSpc>
                        <a:spcBef>
                          <a:spcPts val="0"/>
                        </a:spcBef>
                        <a:spcAft>
                          <a:spcPts val="1200"/>
                        </a:spcAft>
                        <a:buClrTx/>
                        <a:buSzTx/>
                        <a:buFontTx/>
                        <a:buBlip>
                          <a:blip r:embed="rId3"/>
                        </a:buBlip>
                        <a:tabLst/>
                        <a:defRPr/>
                      </a:pPr>
                      <a:r>
                        <a:rPr lang="fr-FR" sz="1600" b="0" kern="1200" dirty="0">
                          <a:solidFill>
                            <a:srgbClr val="002060"/>
                          </a:solidFill>
                          <a:latin typeface="Calibri" panose="020F0502020204030204" pitchFamily="34" charset="0"/>
                          <a:cs typeface="Calibri" panose="020F0502020204030204" pitchFamily="34" charset="0"/>
                        </a:rPr>
                        <a:t>Plus besoin d’attendre la DSN mensuelle, le processus d’affiliation s’initialise dès la réception du signalement (le SADV devra porter les éléments de contact de l’individu)</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800" b="0" dirty="0">
                        <a:latin typeface="Calibri" panose="020F0502020204030204" pitchFamily="34" charset="0"/>
                        <a:cs typeface="Calibri" panose="020F0502020204030204" pitchFamily="34" charset="0"/>
                      </a:endParaRPr>
                    </a:p>
                    <a:p>
                      <a:pPr algn="just"/>
                      <a:endParaRPr lang="fr-FR" sz="1800" b="0" dirty="0">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2475508"/>
                  </a:ext>
                </a:extLst>
              </a:tr>
            </a:tbl>
          </a:graphicData>
        </a:graphic>
      </p:graphicFrame>
      <p:graphicFrame>
        <p:nvGraphicFramePr>
          <p:cNvPr id="5" name="Tableau 4">
            <a:extLst>
              <a:ext uri="{FF2B5EF4-FFF2-40B4-BE49-F238E27FC236}">
                <a16:creationId xmlns:a16="http://schemas.microsoft.com/office/drawing/2014/main" id="{73B09BBB-C893-6A55-73A0-47609BB7C750}"/>
              </a:ext>
            </a:extLst>
          </p:cNvPr>
          <p:cNvGraphicFramePr>
            <a:graphicFrameLocks noGrp="1"/>
          </p:cNvGraphicFramePr>
          <p:nvPr>
            <p:extLst>
              <p:ext uri="{D42A27DB-BD31-4B8C-83A1-F6EECF244321}">
                <p14:modId xmlns:p14="http://schemas.microsoft.com/office/powerpoint/2010/main" val="3476460186"/>
              </p:ext>
            </p:extLst>
          </p:nvPr>
        </p:nvGraphicFramePr>
        <p:xfrm>
          <a:off x="5103222" y="2045585"/>
          <a:ext cx="3430904" cy="2319911"/>
        </p:xfrm>
        <a:graphic>
          <a:graphicData uri="http://schemas.openxmlformats.org/drawingml/2006/table">
            <a:tbl>
              <a:tblPr firstRow="1" bandRow="1">
                <a:tableStyleId>{5C22544A-7EE6-4342-B048-85BDC9FD1C3A}</a:tableStyleId>
              </a:tblPr>
              <a:tblGrid>
                <a:gridCol w="3430904">
                  <a:extLst>
                    <a:ext uri="{9D8B030D-6E8A-4147-A177-3AD203B41FA5}">
                      <a16:colId xmlns:a16="http://schemas.microsoft.com/office/drawing/2014/main" val="2794307039"/>
                    </a:ext>
                  </a:extLst>
                </a:gridCol>
              </a:tblGrid>
              <a:tr h="369191">
                <a:tc>
                  <a:txBody>
                    <a:bodyPr/>
                    <a:lstStyle/>
                    <a:p>
                      <a:pPr algn="ctr">
                        <a:lnSpc>
                          <a:spcPct val="100000"/>
                        </a:lnSpc>
                      </a:pPr>
                      <a:r>
                        <a:rPr lang="fr-FR" sz="1800">
                          <a:solidFill>
                            <a:srgbClr val="002060"/>
                          </a:solidFill>
                          <a:latin typeface="Calibri" panose="020F0502020204030204" pitchFamily="34" charset="0"/>
                          <a:cs typeface="Calibri" panose="020F0502020204030204" pitchFamily="34" charset="0"/>
                        </a:rPr>
                        <a:t>Employeur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2619790"/>
                  </a:ext>
                </a:extLst>
              </a:tr>
              <a:tr h="1332887">
                <a:tc>
                  <a:txBody>
                    <a:bodyPr/>
                    <a:lstStyle/>
                    <a:p>
                      <a:pPr marL="457200" indent="-457200" algn="just" defTabSz="914400" rtl="0" eaLnBrk="1" latinLnBrk="0" hangingPunct="1">
                        <a:lnSpc>
                          <a:spcPct val="100000"/>
                        </a:lnSpc>
                        <a:spcBef>
                          <a:spcPts val="0"/>
                        </a:spcBef>
                        <a:spcAft>
                          <a:spcPts val="1200"/>
                        </a:spcAft>
                        <a:buFontTx/>
                        <a:buBlip>
                          <a:blip r:embed="rId3"/>
                        </a:buBlip>
                      </a:pPr>
                      <a:r>
                        <a:rPr lang="fr-FR" sz="1600" b="0" kern="1200" dirty="0">
                          <a:solidFill>
                            <a:srgbClr val="002060"/>
                          </a:solidFill>
                          <a:latin typeface="Calibri"/>
                          <a:cs typeface="Calibri"/>
                        </a:rPr>
                        <a:t>Représente un allègement de la charge administrative. </a:t>
                      </a:r>
                    </a:p>
                    <a:p>
                      <a:pPr marL="457200" indent="-457200" algn="l" defTabSz="914400" rtl="0" eaLnBrk="1" latinLnBrk="0" hangingPunct="1">
                        <a:lnSpc>
                          <a:spcPct val="100000"/>
                        </a:lnSpc>
                        <a:spcBef>
                          <a:spcPts val="0"/>
                        </a:spcBef>
                        <a:spcAft>
                          <a:spcPts val="1200"/>
                        </a:spcAft>
                        <a:buFontTx/>
                        <a:buBlip>
                          <a:blip r:embed="rId3"/>
                        </a:buBlip>
                      </a:pPr>
                      <a:r>
                        <a:rPr lang="fr-FR" sz="1600" b="0" kern="1200" dirty="0">
                          <a:solidFill>
                            <a:srgbClr val="002060"/>
                          </a:solidFill>
                          <a:latin typeface="Calibri" panose="020F0502020204030204" pitchFamily="34" charset="0"/>
                          <a:cs typeface="Calibri" panose="020F0502020204030204" pitchFamily="34" charset="0"/>
                        </a:rPr>
                        <a:t>Selon les procédures, les OC traiteront directement avec les individus pour réunir l’ensemble des pièces justificatives nécessaires.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4644897"/>
                  </a:ext>
                </a:extLst>
              </a:tr>
            </a:tbl>
          </a:graphicData>
        </a:graphic>
      </p:graphicFrame>
      <p:graphicFrame>
        <p:nvGraphicFramePr>
          <p:cNvPr id="9" name="Tableau 8">
            <a:extLst>
              <a:ext uri="{FF2B5EF4-FFF2-40B4-BE49-F238E27FC236}">
                <a16:creationId xmlns:a16="http://schemas.microsoft.com/office/drawing/2014/main" id="{AC1270F4-063F-2E0F-77BA-25BF8108AC57}"/>
              </a:ext>
            </a:extLst>
          </p:cNvPr>
          <p:cNvGraphicFramePr>
            <a:graphicFrameLocks noGrp="1"/>
          </p:cNvGraphicFramePr>
          <p:nvPr>
            <p:extLst>
              <p:ext uri="{D42A27DB-BD31-4B8C-83A1-F6EECF244321}">
                <p14:modId xmlns:p14="http://schemas.microsoft.com/office/powerpoint/2010/main" val="2336547856"/>
              </p:ext>
            </p:extLst>
          </p:nvPr>
        </p:nvGraphicFramePr>
        <p:xfrm>
          <a:off x="8645204" y="2045585"/>
          <a:ext cx="2861712" cy="2072640"/>
        </p:xfrm>
        <a:graphic>
          <a:graphicData uri="http://schemas.openxmlformats.org/drawingml/2006/table">
            <a:tbl>
              <a:tblPr firstRow="1" bandRow="1">
                <a:tableStyleId>{5C22544A-7EE6-4342-B048-85BDC9FD1C3A}</a:tableStyleId>
              </a:tblPr>
              <a:tblGrid>
                <a:gridCol w="2861712">
                  <a:extLst>
                    <a:ext uri="{9D8B030D-6E8A-4147-A177-3AD203B41FA5}">
                      <a16:colId xmlns:a16="http://schemas.microsoft.com/office/drawing/2014/main" val="2794307039"/>
                    </a:ext>
                  </a:extLst>
                </a:gridCol>
              </a:tblGrid>
              <a:tr h="346928">
                <a:tc>
                  <a:txBody>
                    <a:bodyPr/>
                    <a:lstStyle/>
                    <a:p>
                      <a:pPr algn="ctr">
                        <a:lnSpc>
                          <a:spcPct val="100000"/>
                        </a:lnSpc>
                      </a:pPr>
                      <a:r>
                        <a:rPr lang="fr-FR" sz="1800">
                          <a:solidFill>
                            <a:srgbClr val="002060"/>
                          </a:solidFill>
                          <a:latin typeface="Calibri" panose="020F0502020204030204" pitchFamily="34" charset="0"/>
                          <a:cs typeface="Calibri" panose="020F0502020204030204" pitchFamily="34" charset="0"/>
                        </a:rPr>
                        <a:t>Salarié</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2619790"/>
                  </a:ext>
                </a:extLst>
              </a:tr>
              <a:tr h="1395452">
                <a:tc>
                  <a:txBody>
                    <a:bodyPr/>
                    <a:lstStyle/>
                    <a:p>
                      <a:pPr marL="457200" indent="-457200" algn="just" defTabSz="914400" rtl="0" eaLnBrk="1" fontAlgn="t" latinLnBrk="0" hangingPunct="1">
                        <a:lnSpc>
                          <a:spcPct val="100000"/>
                        </a:lnSpc>
                        <a:spcBef>
                          <a:spcPts val="0"/>
                        </a:spcBef>
                        <a:spcAft>
                          <a:spcPts val="1200"/>
                        </a:spcAft>
                        <a:buFontTx/>
                        <a:buBlip>
                          <a:blip r:embed="rId3"/>
                        </a:buBlip>
                      </a:pPr>
                      <a:r>
                        <a:rPr lang="fr-FR" sz="1600" b="0" kern="1200" dirty="0">
                          <a:solidFill>
                            <a:srgbClr val="002060"/>
                          </a:solidFill>
                          <a:latin typeface="Calibri" panose="020F0502020204030204" pitchFamily="34" charset="0"/>
                          <a:ea typeface="+mn-ea"/>
                          <a:cs typeface="Calibri" panose="020F0502020204030204" pitchFamily="34" charset="0"/>
                        </a:rPr>
                        <a:t>Sa couverture est alignée avec son contrat de travail et dans de meilleurs délais. </a:t>
                      </a:r>
                    </a:p>
                    <a:p>
                      <a:pPr marL="457200" indent="-457200" algn="just" defTabSz="914400" rtl="0" eaLnBrk="1" fontAlgn="t" latinLnBrk="0" hangingPunct="1">
                        <a:lnSpc>
                          <a:spcPct val="100000"/>
                        </a:lnSpc>
                        <a:spcBef>
                          <a:spcPts val="0"/>
                        </a:spcBef>
                        <a:spcAft>
                          <a:spcPts val="1200"/>
                        </a:spcAft>
                        <a:buFontTx/>
                        <a:buBlip>
                          <a:blip r:embed="rId3"/>
                        </a:buBlip>
                      </a:pPr>
                      <a:r>
                        <a:rPr lang="fr-FR" sz="1600" b="0" kern="1200" dirty="0">
                          <a:solidFill>
                            <a:srgbClr val="002060"/>
                          </a:solidFill>
                          <a:latin typeface="Calibri" panose="020F0502020204030204" pitchFamily="34" charset="0"/>
                          <a:ea typeface="+mn-ea"/>
                          <a:cs typeface="Calibri" panose="020F0502020204030204" pitchFamily="34" charset="0"/>
                        </a:rPr>
                        <a:t>Réception au plus tôt de la carte de tiers-payant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4644897"/>
                  </a:ext>
                </a:extLst>
              </a:tr>
            </a:tbl>
          </a:graphicData>
        </a:graphic>
      </p:graphicFrame>
      <p:graphicFrame>
        <p:nvGraphicFramePr>
          <p:cNvPr id="2" name="Tableau 1">
            <a:extLst>
              <a:ext uri="{FF2B5EF4-FFF2-40B4-BE49-F238E27FC236}">
                <a16:creationId xmlns:a16="http://schemas.microsoft.com/office/drawing/2014/main" id="{BA9186EC-7857-6E3B-A345-945B37F5E63E}"/>
              </a:ext>
            </a:extLst>
          </p:cNvPr>
          <p:cNvGraphicFramePr>
            <a:graphicFrameLocks noGrp="1"/>
          </p:cNvGraphicFramePr>
          <p:nvPr>
            <p:extLst>
              <p:ext uri="{D42A27DB-BD31-4B8C-83A1-F6EECF244321}">
                <p14:modId xmlns:p14="http://schemas.microsoft.com/office/powerpoint/2010/main" val="2644639335"/>
              </p:ext>
            </p:extLst>
          </p:nvPr>
        </p:nvGraphicFramePr>
        <p:xfrm>
          <a:off x="754834" y="4470818"/>
          <a:ext cx="3802218" cy="2651732"/>
        </p:xfrm>
        <a:graphic>
          <a:graphicData uri="http://schemas.openxmlformats.org/drawingml/2006/table">
            <a:tbl>
              <a:tblPr firstRow="1" bandRow="1">
                <a:tableStyleId>{5C22544A-7EE6-4342-B048-85BDC9FD1C3A}</a:tableStyleId>
              </a:tblPr>
              <a:tblGrid>
                <a:gridCol w="3802218">
                  <a:extLst>
                    <a:ext uri="{9D8B030D-6E8A-4147-A177-3AD203B41FA5}">
                      <a16:colId xmlns:a16="http://schemas.microsoft.com/office/drawing/2014/main" val="2894781174"/>
                    </a:ext>
                  </a:extLst>
                </a:gridCol>
              </a:tblGrid>
              <a:tr h="237349">
                <a:tc>
                  <a:txBody>
                    <a:bodyPr/>
                    <a:lstStyle/>
                    <a:p>
                      <a:pPr algn="ctr"/>
                      <a:r>
                        <a:rPr lang="fr-FR" sz="1800" dirty="0">
                          <a:solidFill>
                            <a:srgbClr val="002060"/>
                          </a:solidFill>
                          <a:latin typeface="Calibri" panose="020F0502020204030204" pitchFamily="34" charset="0"/>
                          <a:cs typeface="Calibri" panose="020F0502020204030204" pitchFamily="34" charset="0"/>
                        </a:rPr>
                        <a:t>DGFiP </a:t>
                      </a:r>
                    </a:p>
                  </a:txBody>
                  <a:tcPr marL="91425" marR="91425"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357515"/>
                  </a:ext>
                </a:extLst>
              </a:tr>
              <a:tr h="1325243">
                <a:tc>
                  <a:txBody>
                    <a:bodyPr/>
                    <a:lstStyle/>
                    <a:p>
                      <a:pPr marL="457200" marR="0" lvl="0" indent="-457200" algn="just" defTabSz="914400" rtl="0" eaLnBrk="1" fontAlgn="auto" latinLnBrk="0" hangingPunct="1">
                        <a:lnSpc>
                          <a:spcPct val="100000"/>
                        </a:lnSpc>
                        <a:spcBef>
                          <a:spcPts val="0"/>
                        </a:spcBef>
                        <a:spcAft>
                          <a:spcPts val="1200"/>
                        </a:spcAft>
                        <a:buClrTx/>
                        <a:buSzTx/>
                        <a:buFontTx/>
                        <a:buBlip>
                          <a:blip r:embed="rId3"/>
                        </a:buBlip>
                        <a:tabLst/>
                        <a:defRPr/>
                      </a:pPr>
                      <a:r>
                        <a:rPr lang="fr-FR" sz="1600" b="0" kern="1200" dirty="0">
                          <a:solidFill>
                            <a:srgbClr val="002060"/>
                          </a:solidFill>
                          <a:latin typeface="Calibri" panose="020F0502020204030204" pitchFamily="34" charset="0"/>
                          <a:cs typeface="Calibri" panose="020F0502020204030204" pitchFamily="34" charset="0"/>
                        </a:rPr>
                        <a:t>Récupération du taux de prélèvement à la source personnalisé de l’individu salarié </a:t>
                      </a:r>
                    </a:p>
                    <a:p>
                      <a:pPr marL="457200" marR="0" lvl="0" indent="-457200" algn="just" defTabSz="914400" rtl="0" eaLnBrk="1" fontAlgn="auto" latinLnBrk="0" hangingPunct="1">
                        <a:lnSpc>
                          <a:spcPct val="100000"/>
                        </a:lnSpc>
                        <a:spcBef>
                          <a:spcPts val="0"/>
                        </a:spcBef>
                        <a:spcAft>
                          <a:spcPts val="1200"/>
                        </a:spcAft>
                        <a:buClrTx/>
                        <a:buSzTx/>
                        <a:buFontTx/>
                        <a:buBlip>
                          <a:blip r:embed="rId3"/>
                        </a:buBlip>
                        <a:tabLst/>
                        <a:defRPr/>
                      </a:pPr>
                      <a:endParaRPr lang="fr-FR" sz="1500" b="0" kern="1200" dirty="0">
                        <a:solidFill>
                          <a:srgbClr val="002060"/>
                        </a:solidFill>
                        <a:latin typeface="Calibri" panose="020F0502020204030204" pitchFamily="34" charset="0"/>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1200"/>
                        </a:spcAft>
                        <a:buClrTx/>
                        <a:buSzTx/>
                        <a:buFontTx/>
                        <a:buBlip>
                          <a:blip r:embed="rId3"/>
                        </a:buBlip>
                        <a:tabLst/>
                        <a:defRPr/>
                      </a:pPr>
                      <a:endParaRPr lang="fr-FR" sz="1500" b="0" kern="1200" dirty="0">
                        <a:solidFill>
                          <a:srgbClr val="002060"/>
                        </a:solidFill>
                        <a:latin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800" b="0" dirty="0">
                        <a:latin typeface="Calibri" panose="020F0502020204030204" pitchFamily="34" charset="0"/>
                        <a:cs typeface="Calibri" panose="020F0502020204030204" pitchFamily="34" charset="0"/>
                      </a:endParaRPr>
                    </a:p>
                    <a:p>
                      <a:pPr algn="just"/>
                      <a:endParaRPr lang="fr-FR" sz="1800" b="0" dirty="0">
                        <a:latin typeface="Calibri" panose="020F0502020204030204" pitchFamily="34" charset="0"/>
                        <a:cs typeface="Calibri" panose="020F0502020204030204" pitchFamily="34" charset="0"/>
                      </a:endParaRPr>
                    </a:p>
                  </a:txBody>
                  <a:tcPr marL="91425" marR="91425" marT="45713" marB="4571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2475508"/>
                  </a:ext>
                </a:extLst>
              </a:tr>
            </a:tbl>
          </a:graphicData>
        </a:graphic>
      </p:graphicFrame>
      <p:pic>
        <p:nvPicPr>
          <p:cNvPr id="3" name="Image 2">
            <a:extLst>
              <a:ext uri="{FF2B5EF4-FFF2-40B4-BE49-F238E27FC236}">
                <a16:creationId xmlns:a16="http://schemas.microsoft.com/office/drawing/2014/main" id="{A6139401-3E50-28F9-E5A2-B922489744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8193" y="4343332"/>
            <a:ext cx="558000" cy="555343"/>
          </a:xfrm>
          <a:prstGeom prst="rect">
            <a:avLst/>
          </a:prstGeom>
        </p:spPr>
      </p:pic>
      <p:graphicFrame>
        <p:nvGraphicFramePr>
          <p:cNvPr id="12" name="Tableau 11">
            <a:extLst>
              <a:ext uri="{FF2B5EF4-FFF2-40B4-BE49-F238E27FC236}">
                <a16:creationId xmlns:a16="http://schemas.microsoft.com/office/drawing/2014/main" id="{A8F31C28-6C60-4EF1-BC56-D17D59C8313A}"/>
              </a:ext>
            </a:extLst>
          </p:cNvPr>
          <p:cNvGraphicFramePr>
            <a:graphicFrameLocks noGrp="1"/>
          </p:cNvGraphicFramePr>
          <p:nvPr>
            <p:extLst>
              <p:ext uri="{D42A27DB-BD31-4B8C-83A1-F6EECF244321}">
                <p14:modId xmlns:p14="http://schemas.microsoft.com/office/powerpoint/2010/main" val="2047222532"/>
              </p:ext>
            </p:extLst>
          </p:nvPr>
        </p:nvGraphicFramePr>
        <p:xfrm>
          <a:off x="5103222" y="4470818"/>
          <a:ext cx="3126378" cy="1784290"/>
        </p:xfrm>
        <a:graphic>
          <a:graphicData uri="http://schemas.openxmlformats.org/drawingml/2006/table">
            <a:tbl>
              <a:tblPr firstRow="1" bandRow="1">
                <a:tableStyleId>{5C22544A-7EE6-4342-B048-85BDC9FD1C3A}</a:tableStyleId>
              </a:tblPr>
              <a:tblGrid>
                <a:gridCol w="3126378">
                  <a:extLst>
                    <a:ext uri="{9D8B030D-6E8A-4147-A177-3AD203B41FA5}">
                      <a16:colId xmlns:a16="http://schemas.microsoft.com/office/drawing/2014/main" val="2894781174"/>
                    </a:ext>
                  </a:extLst>
                </a:gridCol>
              </a:tblGrid>
              <a:tr h="384264">
                <a:tc>
                  <a:txBody>
                    <a:bodyPr/>
                    <a:lstStyle/>
                    <a:p>
                      <a:pPr algn="l"/>
                      <a:r>
                        <a:rPr lang="fr-FR" sz="1800" dirty="0">
                          <a:solidFill>
                            <a:srgbClr val="002060"/>
                          </a:solidFill>
                          <a:latin typeface="Calibri" panose="020F0502020204030204" pitchFamily="34" charset="0"/>
                          <a:cs typeface="Calibri" panose="020F0502020204030204" pitchFamily="34" charset="0"/>
                        </a:rPr>
                        <a:t>                        France Travail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357515"/>
                  </a:ext>
                </a:extLst>
              </a:tr>
              <a:tr h="1400026">
                <a:tc>
                  <a:txBody>
                    <a:bodyPr/>
                    <a:lstStyle/>
                    <a:p>
                      <a:pPr marL="457200" marR="0" lvl="0" indent="-457200" algn="l" defTabSz="914400" rtl="0" eaLnBrk="1" fontAlgn="auto" latinLnBrk="0" hangingPunct="1">
                        <a:lnSpc>
                          <a:spcPct val="100000"/>
                        </a:lnSpc>
                        <a:spcBef>
                          <a:spcPts val="0"/>
                        </a:spcBef>
                        <a:spcAft>
                          <a:spcPts val="1200"/>
                        </a:spcAft>
                        <a:buClrTx/>
                        <a:buSzTx/>
                        <a:buFontTx/>
                        <a:buBlip>
                          <a:blip r:embed="rId3"/>
                        </a:buBlip>
                        <a:tabLst/>
                        <a:defRPr/>
                      </a:pPr>
                      <a:r>
                        <a:rPr lang="fr-FR" sz="1600" b="0" kern="1200" dirty="0">
                          <a:solidFill>
                            <a:srgbClr val="002060"/>
                          </a:solidFill>
                          <a:latin typeface="Calibri" panose="020F0502020204030204" pitchFamily="34" charset="0"/>
                          <a:cs typeface="Calibri" panose="020F0502020204030204" pitchFamily="34" charset="0"/>
                        </a:rPr>
                        <a:t>Remonter l’information de l’embauche au demandeur d’emploi nouvellement embauché lors de l’actualisation de son espace.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2475508"/>
                  </a:ext>
                </a:extLst>
              </a:tr>
            </a:tbl>
          </a:graphicData>
        </a:graphic>
      </p:graphicFrame>
      <p:pic>
        <p:nvPicPr>
          <p:cNvPr id="15" name="Image 14">
            <a:extLst>
              <a:ext uri="{FF2B5EF4-FFF2-40B4-BE49-F238E27FC236}">
                <a16:creationId xmlns:a16="http://schemas.microsoft.com/office/drawing/2014/main" id="{741867C2-113B-46EB-885B-8809C56AF5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2860" y="4359738"/>
            <a:ext cx="561804" cy="561804"/>
          </a:xfrm>
          <a:prstGeom prst="rect">
            <a:avLst/>
          </a:prstGeom>
        </p:spPr>
      </p:pic>
    </p:spTree>
    <p:extLst>
      <p:ext uri="{BB962C8B-B14F-4D97-AF65-F5344CB8AC3E}">
        <p14:creationId xmlns:p14="http://schemas.microsoft.com/office/powerpoint/2010/main" val="3248208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6E1EC-EC34-5C4F-10F1-D1E8E9DB6B10}"/>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046E817-6F37-66B3-33DF-FC15705B2802}"/>
              </a:ext>
            </a:extLst>
          </p:cNvPr>
          <p:cNvSpPr>
            <a:spLocks noGrp="1"/>
          </p:cNvSpPr>
          <p:nvPr>
            <p:ph type="sldNum" sz="quarter" idx="10"/>
          </p:nvPr>
        </p:nvSpPr>
        <p:spPr/>
        <p:txBody>
          <a:bodyPr/>
          <a:lstStyle/>
          <a:p>
            <a:pPr>
              <a:defRPr/>
            </a:pPr>
            <a:fld id="{FE673E09-FDDB-423A-90EF-688F0CF0AEA9}" type="slidenum">
              <a:rPr lang="fr-FR" smtClean="0"/>
              <a:pPr>
                <a:defRPr/>
              </a:pPr>
              <a:t>7</a:t>
            </a:fld>
            <a:endParaRPr lang="fr-FR"/>
          </a:p>
        </p:txBody>
      </p:sp>
      <p:sp>
        <p:nvSpPr>
          <p:cNvPr id="3" name="Titre 2">
            <a:extLst>
              <a:ext uri="{FF2B5EF4-FFF2-40B4-BE49-F238E27FC236}">
                <a16:creationId xmlns:a16="http://schemas.microsoft.com/office/drawing/2014/main" id="{5575AC26-E8C2-9302-6F91-2BCEE0C849E8}"/>
              </a:ext>
            </a:extLst>
          </p:cNvPr>
          <p:cNvSpPr>
            <a:spLocks noGrp="1"/>
          </p:cNvSpPr>
          <p:nvPr>
            <p:ph type="title"/>
          </p:nvPr>
        </p:nvSpPr>
        <p:spPr>
          <a:xfrm>
            <a:off x="0" y="82699"/>
            <a:ext cx="10765766" cy="678603"/>
          </a:xfrm>
        </p:spPr>
        <p:txBody>
          <a:bodyPr/>
          <a:lstStyle/>
          <a:p>
            <a:r>
              <a:rPr lang="fr-FR" dirty="0"/>
              <a:t>Cartographie des process – focus OC</a:t>
            </a:r>
          </a:p>
        </p:txBody>
      </p:sp>
      <p:pic>
        <p:nvPicPr>
          <p:cNvPr id="10" name="Image 9">
            <a:extLst>
              <a:ext uri="{FF2B5EF4-FFF2-40B4-BE49-F238E27FC236}">
                <a16:creationId xmlns:a16="http://schemas.microsoft.com/office/drawing/2014/main" id="{BB0A7811-E6BF-AF6B-0171-5B6E5DDEAEF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1678" y="1380730"/>
            <a:ext cx="9342409" cy="4583220"/>
          </a:xfrm>
          <a:prstGeom prst="rect">
            <a:avLst/>
          </a:prstGeom>
        </p:spPr>
      </p:pic>
    </p:spTree>
    <p:extLst>
      <p:ext uri="{BB962C8B-B14F-4D97-AF65-F5344CB8AC3E}">
        <p14:creationId xmlns:p14="http://schemas.microsoft.com/office/powerpoint/2010/main" val="11699342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1_gip01 9">
    <a:dk1>
      <a:srgbClr val="848484"/>
    </a:dk1>
    <a:lt1>
      <a:srgbClr val="FFFFFF"/>
    </a:lt1>
    <a:dk2>
      <a:srgbClr val="00B0E6"/>
    </a:dk2>
    <a:lt2>
      <a:srgbClr val="EEEEEE"/>
    </a:lt2>
    <a:accent1>
      <a:srgbClr val="004E61"/>
    </a:accent1>
    <a:accent2>
      <a:srgbClr val="A1A1A1"/>
    </a:accent2>
    <a:accent3>
      <a:srgbClr val="FFFFFF"/>
    </a:accent3>
    <a:accent4>
      <a:srgbClr val="707070"/>
    </a:accent4>
    <a:accent5>
      <a:srgbClr val="AAB2B7"/>
    </a:accent5>
    <a:accent6>
      <a:srgbClr val="919191"/>
    </a:accent6>
    <a:hlink>
      <a:srgbClr val="000000"/>
    </a:hlink>
    <a:folHlink>
      <a:srgbClr val="D9E4E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12883b9-9889-4939-952a-86b60f2ecbc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CB651EA1D04504AAB94E106FEEF4D4A" ma:contentTypeVersion="13" ma:contentTypeDescription="Crée un document." ma:contentTypeScope="" ma:versionID="dd9c2e261ea1de59594f0f5eb0dc985e">
  <xsd:schema xmlns:xsd="http://www.w3.org/2001/XMLSchema" xmlns:xs="http://www.w3.org/2001/XMLSchema" xmlns:p="http://schemas.microsoft.com/office/2006/metadata/properties" xmlns:ns2="012883b9-9889-4939-952a-86b60f2ecbcb" targetNamespace="http://schemas.microsoft.com/office/2006/metadata/properties" ma:root="true" ma:fieldsID="cd7cd993c7f7ad17cd45f8fff404eeab" ns2:_="">
    <xsd:import namespace="012883b9-9889-4939-952a-86b60f2ecbc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Locatio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83b9-9889-4939-952a-86b60f2ecb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1c50f36f-913b-4a95-8770-467d3b746e7c"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202ECE-216C-4F1E-BF6A-323EE49CB6CF}">
  <ds:schemaRefs>
    <ds:schemaRef ds:uri="http://www.w3.org/XML/1998/namespace"/>
    <ds:schemaRef ds:uri="http://purl.org/dc/dcmitype/"/>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purl.org/dc/terms/"/>
    <ds:schemaRef ds:uri="4e765892-55b5-40e1-941d-13f318e93961"/>
    <ds:schemaRef ds:uri="http://schemas.microsoft.com/office/infopath/2007/PartnerControls"/>
    <ds:schemaRef ds:uri="69739729-b4a6-4689-b633-9c205bd3e06f"/>
    <ds:schemaRef ds:uri="012883b9-9889-4939-952a-86b60f2ecbcb"/>
  </ds:schemaRefs>
</ds:datastoreItem>
</file>

<file path=customXml/itemProps2.xml><?xml version="1.0" encoding="utf-8"?>
<ds:datastoreItem xmlns:ds="http://schemas.openxmlformats.org/officeDocument/2006/customXml" ds:itemID="{3C03BA61-B87E-4F03-9356-83D06D92C4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2883b9-9889-4939-952a-86b60f2ecb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9AB444-E88C-42F6-B890-A5656E9CE1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131</TotalTime>
  <Words>810</Words>
  <Application>Microsoft Macintosh PowerPoint</Application>
  <PresentationFormat>Grand écran</PresentationFormat>
  <Paragraphs>72</Paragraphs>
  <Slides>7</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Aptos</vt:lpstr>
      <vt:lpstr>Aptos Display</vt:lpstr>
      <vt:lpstr>Arial</vt:lpstr>
      <vt:lpstr>Calibri</vt:lpstr>
      <vt:lpstr>Wingdings</vt:lpstr>
      <vt:lpstr>Thème Office</vt:lpstr>
      <vt:lpstr>Affilier au plus tôt les salariés aux contrats complémentaires – les avantages du SADV </vt:lpstr>
      <vt:lpstr>Enjeux et contexte </vt:lpstr>
      <vt:lpstr>Les différents cas d’usages du SADV </vt:lpstr>
      <vt:lpstr>DPAE vs SADV : deux logiques différentes </vt:lpstr>
      <vt:lpstr>En chiffres</vt:lpstr>
      <vt:lpstr>Les bénéfices du SADV </vt:lpstr>
      <vt:lpstr>Cartographie des process – focus OC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Affilier au plus tôt les salariés aux contrats complémentaires – les avantages du SADV</dc:title>
  <dc:creator>Laura CAMUS</dc:creator>
  <cp:lastModifiedBy>Laura CAMUS</cp:lastModifiedBy>
  <cp:revision>16</cp:revision>
  <dcterms:created xsi:type="dcterms:W3CDTF">2026-07-27T15:47:31Z</dcterms:created>
  <dcterms:modified xsi:type="dcterms:W3CDTF">2026-09-10T12:47:08Z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0x0101006CB651EA1D04504AAB94E106FEEF4D4A</vt:lpwstr>
  </property>
  <property fmtid="{D5CDD505-2E9C-101B-9397-08002B2CF9AE}" pid="3" name="MediaServiceImageTags">
    <vt:lpwstr/>
  </property>
</Properties>
</file>