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127" r:id="rId5"/>
  </p:sldMasterIdLst>
  <p:notesMasterIdLst>
    <p:notesMasterId r:id="rId24"/>
  </p:notesMasterIdLst>
  <p:handoutMasterIdLst>
    <p:handoutMasterId r:id="rId25"/>
  </p:handoutMasterIdLst>
  <p:sldIdLst>
    <p:sldId id="2134805677" r:id="rId6"/>
    <p:sldId id="2134805681" r:id="rId7"/>
    <p:sldId id="2134805683" r:id="rId8"/>
    <p:sldId id="2134805684" r:id="rId9"/>
    <p:sldId id="2134805689" r:id="rId10"/>
    <p:sldId id="2134805688" r:id="rId11"/>
    <p:sldId id="2134805679" r:id="rId12"/>
    <p:sldId id="2134805687" r:id="rId13"/>
    <p:sldId id="2134805693" r:id="rId14"/>
    <p:sldId id="2134805692" r:id="rId15"/>
    <p:sldId id="2134805702" r:id="rId16"/>
    <p:sldId id="2134805703" r:id="rId17"/>
    <p:sldId id="2134805690" r:id="rId18"/>
    <p:sldId id="2134805696" r:id="rId19"/>
    <p:sldId id="2134805698" r:id="rId20"/>
    <p:sldId id="2134805697" r:id="rId21"/>
    <p:sldId id="2134805675" r:id="rId22"/>
    <p:sldId id="2134805668" r:id="rId23"/>
  </p:sldIdLst>
  <p:sldSz cx="12192000" cy="6858000"/>
  <p:notesSz cx="6797675" cy="9982200"/>
  <p:defaultTextStyle>
    <a:defPPr>
      <a:defRPr lang="en-US"/>
    </a:defPPr>
    <a:lvl1pPr algn="l" rtl="0" fontAlgn="base">
      <a:spcBef>
        <a:spcPct val="0"/>
      </a:spcBef>
      <a:spcAft>
        <a:spcPct val="0"/>
      </a:spcAft>
      <a:defRPr sz="2400" i="1" kern="1200">
        <a:solidFill>
          <a:schemeClr val="tx1"/>
        </a:solidFill>
        <a:latin typeface="Arial" charset="0"/>
        <a:ea typeface="+mn-ea"/>
        <a:cs typeface="Arial" charset="0"/>
      </a:defRPr>
    </a:lvl1pPr>
    <a:lvl2pPr marL="457200" algn="l" rtl="0" fontAlgn="base">
      <a:spcBef>
        <a:spcPct val="0"/>
      </a:spcBef>
      <a:spcAft>
        <a:spcPct val="0"/>
      </a:spcAft>
      <a:defRPr sz="2400" i="1" kern="1200">
        <a:solidFill>
          <a:schemeClr val="tx1"/>
        </a:solidFill>
        <a:latin typeface="Arial" charset="0"/>
        <a:ea typeface="+mn-ea"/>
        <a:cs typeface="Arial" charset="0"/>
      </a:defRPr>
    </a:lvl2pPr>
    <a:lvl3pPr marL="914400" algn="l" rtl="0" fontAlgn="base">
      <a:spcBef>
        <a:spcPct val="0"/>
      </a:spcBef>
      <a:spcAft>
        <a:spcPct val="0"/>
      </a:spcAft>
      <a:defRPr sz="2400" i="1" kern="1200">
        <a:solidFill>
          <a:schemeClr val="tx1"/>
        </a:solidFill>
        <a:latin typeface="Arial" charset="0"/>
        <a:ea typeface="+mn-ea"/>
        <a:cs typeface="Arial" charset="0"/>
      </a:defRPr>
    </a:lvl3pPr>
    <a:lvl4pPr marL="1371600" algn="l" rtl="0" fontAlgn="base">
      <a:spcBef>
        <a:spcPct val="0"/>
      </a:spcBef>
      <a:spcAft>
        <a:spcPct val="0"/>
      </a:spcAft>
      <a:defRPr sz="2400" i="1" kern="1200">
        <a:solidFill>
          <a:schemeClr val="tx1"/>
        </a:solidFill>
        <a:latin typeface="Arial" charset="0"/>
        <a:ea typeface="+mn-ea"/>
        <a:cs typeface="Arial" charset="0"/>
      </a:defRPr>
    </a:lvl4pPr>
    <a:lvl5pPr marL="1828800" algn="l" rtl="0" fontAlgn="base">
      <a:spcBef>
        <a:spcPct val="0"/>
      </a:spcBef>
      <a:spcAft>
        <a:spcPct val="0"/>
      </a:spcAft>
      <a:defRPr sz="2400" i="1" kern="1200">
        <a:solidFill>
          <a:schemeClr val="tx1"/>
        </a:solidFill>
        <a:latin typeface="Arial" charset="0"/>
        <a:ea typeface="+mn-ea"/>
        <a:cs typeface="Arial" charset="0"/>
      </a:defRPr>
    </a:lvl5pPr>
    <a:lvl6pPr marL="2286000" algn="l" defTabSz="914400" rtl="0" eaLnBrk="1" latinLnBrk="0" hangingPunct="1">
      <a:defRPr sz="2400" i="1" kern="1200">
        <a:solidFill>
          <a:schemeClr val="tx1"/>
        </a:solidFill>
        <a:latin typeface="Arial" charset="0"/>
        <a:ea typeface="+mn-ea"/>
        <a:cs typeface="Arial" charset="0"/>
      </a:defRPr>
    </a:lvl6pPr>
    <a:lvl7pPr marL="2743200" algn="l" defTabSz="914400" rtl="0" eaLnBrk="1" latinLnBrk="0" hangingPunct="1">
      <a:defRPr sz="2400" i="1" kern="1200">
        <a:solidFill>
          <a:schemeClr val="tx1"/>
        </a:solidFill>
        <a:latin typeface="Arial" charset="0"/>
        <a:ea typeface="+mn-ea"/>
        <a:cs typeface="Arial" charset="0"/>
      </a:defRPr>
    </a:lvl7pPr>
    <a:lvl8pPr marL="3200400" algn="l" defTabSz="914400" rtl="0" eaLnBrk="1" latinLnBrk="0" hangingPunct="1">
      <a:defRPr sz="2400" i="1" kern="1200">
        <a:solidFill>
          <a:schemeClr val="tx1"/>
        </a:solidFill>
        <a:latin typeface="Arial" charset="0"/>
        <a:ea typeface="+mn-ea"/>
        <a:cs typeface="Arial" charset="0"/>
      </a:defRPr>
    </a:lvl8pPr>
    <a:lvl9pPr marL="3657600" algn="l" defTabSz="914400" rtl="0" eaLnBrk="1" latinLnBrk="0" hangingPunct="1">
      <a:defRPr sz="2400" i="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45" userDrawn="1">
          <p15:clr>
            <a:srgbClr val="A4A3A4"/>
          </p15:clr>
        </p15:guide>
        <p15:guide id="2" pos="214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c BERNARD" initials="LB" lastIdx="1" clrIdx="0">
    <p:extLst>
      <p:ext uri="{19B8F6BF-5375-455C-9EA6-DF929625EA0E}">
        <p15:presenceInfo xmlns:p15="http://schemas.microsoft.com/office/powerpoint/2012/main" userId="S-1-5-21-2052111302-1844823847-839522115-95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DE8A24"/>
    <a:srgbClr val="FDFDFD"/>
    <a:srgbClr val="B44E7A"/>
    <a:srgbClr val="E7F2FA"/>
    <a:srgbClr val="CBE4F5"/>
    <a:srgbClr val="FFFFFF"/>
    <a:srgbClr val="EAEAEA"/>
    <a:srgbClr val="000099"/>
    <a:srgbClr val="0000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17" autoAdjust="0"/>
    <p:restoredTop sz="96462" autoAdjust="0"/>
  </p:normalViewPr>
  <p:slideViewPr>
    <p:cSldViewPr snapToGrid="0">
      <p:cViewPr varScale="1">
        <p:scale>
          <a:sx n="111" d="100"/>
          <a:sy n="111" d="100"/>
        </p:scale>
        <p:origin x="1146"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2976" y="-60"/>
      </p:cViewPr>
      <p:guideLst>
        <p:guide orient="horz" pos="3145"/>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7" y="2"/>
            <a:ext cx="2954325" cy="463685"/>
          </a:xfrm>
          <a:prstGeom prst="rect">
            <a:avLst/>
          </a:prstGeom>
          <a:noFill/>
          <a:ln w="9525">
            <a:noFill/>
            <a:miter lim="800000"/>
            <a:headEnd/>
            <a:tailEnd/>
          </a:ln>
          <a:effectLst/>
        </p:spPr>
        <p:txBody>
          <a:bodyPr vert="horz" wrap="square" lIns="92483" tIns="46243" rIns="92483" bIns="46243" numCol="1" anchor="t" anchorCtr="0" compatLnSpc="1">
            <a:prstTxWarp prst="textNoShape">
              <a:avLst/>
            </a:prstTxWarp>
          </a:bodyPr>
          <a:lstStyle>
            <a:lvl1pPr algn="l" defTabSz="925231" eaLnBrk="0" hangingPunct="0">
              <a:defRPr sz="1200" i="0">
                <a:latin typeface="Arial" charset="0"/>
                <a:cs typeface="+mn-cs"/>
              </a:defRPr>
            </a:lvl1pPr>
          </a:lstStyle>
          <a:p>
            <a:pPr>
              <a:defRPr/>
            </a:pPr>
            <a:endParaRPr lang="fr-FR"/>
          </a:p>
        </p:txBody>
      </p:sp>
      <p:sp>
        <p:nvSpPr>
          <p:cNvPr id="140291" name="Rectangle 3"/>
          <p:cNvSpPr>
            <a:spLocks noGrp="1" noChangeArrowheads="1"/>
          </p:cNvSpPr>
          <p:nvPr>
            <p:ph type="dt" sz="quarter" idx="1"/>
          </p:nvPr>
        </p:nvSpPr>
        <p:spPr bwMode="auto">
          <a:xfrm>
            <a:off x="3888290" y="2"/>
            <a:ext cx="2875693" cy="463685"/>
          </a:xfrm>
          <a:prstGeom prst="rect">
            <a:avLst/>
          </a:prstGeom>
          <a:noFill/>
          <a:ln w="9525">
            <a:noFill/>
            <a:miter lim="800000"/>
            <a:headEnd/>
            <a:tailEnd/>
          </a:ln>
          <a:effectLst/>
        </p:spPr>
        <p:txBody>
          <a:bodyPr vert="horz" wrap="square" lIns="92483" tIns="46243" rIns="92483" bIns="46243" numCol="1" anchor="t" anchorCtr="0" compatLnSpc="1">
            <a:prstTxWarp prst="textNoShape">
              <a:avLst/>
            </a:prstTxWarp>
          </a:bodyPr>
          <a:lstStyle>
            <a:lvl1pPr algn="r" defTabSz="925231" eaLnBrk="0" hangingPunct="0">
              <a:defRPr sz="1200" i="0">
                <a:latin typeface="Arial" charset="0"/>
                <a:cs typeface="+mn-cs"/>
              </a:defRPr>
            </a:lvl1pPr>
          </a:lstStyle>
          <a:p>
            <a:pPr>
              <a:defRPr/>
            </a:pPr>
            <a:endParaRPr lang="fr-FR"/>
          </a:p>
        </p:txBody>
      </p:sp>
      <p:sp>
        <p:nvSpPr>
          <p:cNvPr id="140292" name="Rectangle 4"/>
          <p:cNvSpPr>
            <a:spLocks noGrp="1" noChangeArrowheads="1"/>
          </p:cNvSpPr>
          <p:nvPr>
            <p:ph type="ftr" sz="quarter" idx="2"/>
          </p:nvPr>
        </p:nvSpPr>
        <p:spPr bwMode="auto">
          <a:xfrm>
            <a:off x="7" y="9482851"/>
            <a:ext cx="2954325" cy="462063"/>
          </a:xfrm>
          <a:prstGeom prst="rect">
            <a:avLst/>
          </a:prstGeom>
          <a:noFill/>
          <a:ln w="9525">
            <a:noFill/>
            <a:miter lim="800000"/>
            <a:headEnd/>
            <a:tailEnd/>
          </a:ln>
          <a:effectLst/>
        </p:spPr>
        <p:txBody>
          <a:bodyPr vert="horz" wrap="square" lIns="92483" tIns="46243" rIns="92483" bIns="46243" numCol="1" anchor="b" anchorCtr="0" compatLnSpc="1">
            <a:prstTxWarp prst="textNoShape">
              <a:avLst/>
            </a:prstTxWarp>
          </a:bodyPr>
          <a:lstStyle>
            <a:lvl1pPr algn="l" defTabSz="925231" eaLnBrk="0" hangingPunct="0">
              <a:defRPr sz="1200" i="0">
                <a:latin typeface="Arial" charset="0"/>
                <a:cs typeface="+mn-cs"/>
              </a:defRPr>
            </a:lvl1pPr>
          </a:lstStyle>
          <a:p>
            <a:pPr>
              <a:defRPr/>
            </a:pPr>
            <a:endParaRPr lang="fr-FR"/>
          </a:p>
        </p:txBody>
      </p:sp>
      <p:sp>
        <p:nvSpPr>
          <p:cNvPr id="140293" name="Rectangle 5"/>
          <p:cNvSpPr>
            <a:spLocks noGrp="1" noChangeArrowheads="1"/>
          </p:cNvSpPr>
          <p:nvPr>
            <p:ph type="sldNum" sz="quarter" idx="3"/>
          </p:nvPr>
        </p:nvSpPr>
        <p:spPr bwMode="auto">
          <a:xfrm>
            <a:off x="3888290" y="9482851"/>
            <a:ext cx="2875693" cy="462063"/>
          </a:xfrm>
          <a:prstGeom prst="rect">
            <a:avLst/>
          </a:prstGeom>
          <a:noFill/>
          <a:ln w="9525">
            <a:noFill/>
            <a:miter lim="800000"/>
            <a:headEnd/>
            <a:tailEnd/>
          </a:ln>
          <a:effectLst/>
        </p:spPr>
        <p:txBody>
          <a:bodyPr vert="horz" wrap="square" lIns="92483" tIns="46243" rIns="92483" bIns="46243" numCol="1" anchor="b" anchorCtr="0" compatLnSpc="1">
            <a:prstTxWarp prst="textNoShape">
              <a:avLst/>
            </a:prstTxWarp>
          </a:bodyPr>
          <a:lstStyle>
            <a:lvl1pPr algn="r" defTabSz="925231" eaLnBrk="0" hangingPunct="0">
              <a:defRPr sz="1200" i="0">
                <a:latin typeface="Arial" charset="0"/>
                <a:cs typeface="+mn-cs"/>
              </a:defRPr>
            </a:lvl1pPr>
          </a:lstStyle>
          <a:p>
            <a:pPr>
              <a:defRPr/>
            </a:pPr>
            <a:fld id="{D5B53CB4-38CB-4A69-A529-E1D12E04E375}" type="slidenum">
              <a:rPr lang="fr-FR"/>
              <a:pPr>
                <a:defRPr/>
              </a:pPr>
              <a:t>‹N°›</a:t>
            </a:fld>
            <a:endParaRPr lang="fr-FR"/>
          </a:p>
        </p:txBody>
      </p:sp>
    </p:spTree>
    <p:extLst>
      <p:ext uri="{BB962C8B-B14F-4D97-AF65-F5344CB8AC3E}">
        <p14:creationId xmlns:p14="http://schemas.microsoft.com/office/powerpoint/2010/main" val="13003908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7" y="3"/>
            <a:ext cx="2946301" cy="500975"/>
          </a:xfrm>
          <a:prstGeom prst="rect">
            <a:avLst/>
          </a:prstGeom>
          <a:noFill/>
          <a:ln w="9525">
            <a:noFill/>
            <a:miter lim="800000"/>
            <a:headEnd/>
            <a:tailEnd/>
          </a:ln>
          <a:effectLst/>
        </p:spPr>
        <p:txBody>
          <a:bodyPr vert="horz" wrap="square" lIns="92483" tIns="46243" rIns="92483" bIns="46243" numCol="1" anchor="t" anchorCtr="0" compatLnSpc="1">
            <a:prstTxWarp prst="textNoShape">
              <a:avLst/>
            </a:prstTxWarp>
          </a:bodyPr>
          <a:lstStyle>
            <a:lvl1pPr algn="l" defTabSz="925231" eaLnBrk="0" hangingPunct="0">
              <a:defRPr sz="1200" i="0">
                <a:latin typeface="Arial" charset="0"/>
                <a:cs typeface="+mn-cs"/>
              </a:defRPr>
            </a:lvl1pPr>
          </a:lstStyle>
          <a:p>
            <a:pPr>
              <a:defRPr/>
            </a:pPr>
            <a:endParaRPr lang="fr-FR"/>
          </a:p>
        </p:txBody>
      </p:sp>
      <p:sp>
        <p:nvSpPr>
          <p:cNvPr id="3075" name="Rectangle 3"/>
          <p:cNvSpPr>
            <a:spLocks noGrp="1" noChangeArrowheads="1"/>
          </p:cNvSpPr>
          <p:nvPr>
            <p:ph type="dt" idx="1"/>
          </p:nvPr>
        </p:nvSpPr>
        <p:spPr bwMode="auto">
          <a:xfrm>
            <a:off x="3851381" y="3"/>
            <a:ext cx="2946301" cy="500975"/>
          </a:xfrm>
          <a:prstGeom prst="rect">
            <a:avLst/>
          </a:prstGeom>
          <a:noFill/>
          <a:ln w="9525">
            <a:noFill/>
            <a:miter lim="800000"/>
            <a:headEnd/>
            <a:tailEnd/>
          </a:ln>
          <a:effectLst/>
        </p:spPr>
        <p:txBody>
          <a:bodyPr vert="horz" wrap="square" lIns="92483" tIns="46243" rIns="92483" bIns="46243" numCol="1" anchor="t" anchorCtr="0" compatLnSpc="1">
            <a:prstTxWarp prst="textNoShape">
              <a:avLst/>
            </a:prstTxWarp>
          </a:bodyPr>
          <a:lstStyle>
            <a:lvl1pPr algn="r" defTabSz="925231" eaLnBrk="0" hangingPunct="0">
              <a:defRPr sz="1200" i="0">
                <a:latin typeface="Arial" charset="0"/>
                <a:cs typeface="+mn-cs"/>
              </a:defRPr>
            </a:lvl1pPr>
          </a:lstStyle>
          <a:p>
            <a:pPr>
              <a:defRPr/>
            </a:pPr>
            <a:endParaRPr lang="fr-FR"/>
          </a:p>
        </p:txBody>
      </p:sp>
      <p:sp>
        <p:nvSpPr>
          <p:cNvPr id="24580" name="Rectangle 4"/>
          <p:cNvSpPr>
            <a:spLocks noGrp="1" noRot="1" noChangeAspect="1" noChangeArrowheads="1" noTextEdit="1"/>
          </p:cNvSpPr>
          <p:nvPr>
            <p:ph type="sldImg" idx="2"/>
          </p:nvPr>
        </p:nvSpPr>
        <p:spPr bwMode="auto">
          <a:xfrm>
            <a:off x="76200" y="750888"/>
            <a:ext cx="6643688" cy="3738562"/>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6679" y="4740615"/>
            <a:ext cx="4984320" cy="4490936"/>
          </a:xfrm>
          <a:prstGeom prst="rect">
            <a:avLst/>
          </a:prstGeom>
          <a:noFill/>
          <a:ln w="9525">
            <a:noFill/>
            <a:miter lim="800000"/>
            <a:headEnd/>
            <a:tailEnd/>
          </a:ln>
          <a:effectLst/>
        </p:spPr>
        <p:txBody>
          <a:bodyPr vert="horz" wrap="square" lIns="92483" tIns="46243" rIns="92483" bIns="46243"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078" name="Rectangle 6"/>
          <p:cNvSpPr>
            <a:spLocks noGrp="1" noChangeArrowheads="1"/>
          </p:cNvSpPr>
          <p:nvPr>
            <p:ph type="ftr" sz="quarter" idx="4"/>
          </p:nvPr>
        </p:nvSpPr>
        <p:spPr bwMode="auto">
          <a:xfrm>
            <a:off x="7" y="9482850"/>
            <a:ext cx="2946301" cy="499353"/>
          </a:xfrm>
          <a:prstGeom prst="rect">
            <a:avLst/>
          </a:prstGeom>
          <a:noFill/>
          <a:ln w="9525">
            <a:noFill/>
            <a:miter lim="800000"/>
            <a:headEnd/>
            <a:tailEnd/>
          </a:ln>
          <a:effectLst/>
        </p:spPr>
        <p:txBody>
          <a:bodyPr vert="horz" wrap="square" lIns="92483" tIns="46243" rIns="92483" bIns="46243" numCol="1" anchor="b" anchorCtr="0" compatLnSpc="1">
            <a:prstTxWarp prst="textNoShape">
              <a:avLst/>
            </a:prstTxWarp>
          </a:bodyPr>
          <a:lstStyle>
            <a:lvl1pPr algn="l" defTabSz="925231" eaLnBrk="0" hangingPunct="0">
              <a:defRPr sz="1200" i="0">
                <a:latin typeface="Arial" charset="0"/>
                <a:cs typeface="+mn-cs"/>
              </a:defRPr>
            </a:lvl1pPr>
          </a:lstStyle>
          <a:p>
            <a:pPr>
              <a:defRPr/>
            </a:pPr>
            <a:endParaRPr lang="fr-FR"/>
          </a:p>
        </p:txBody>
      </p:sp>
      <p:sp>
        <p:nvSpPr>
          <p:cNvPr id="3079" name="Rectangle 7"/>
          <p:cNvSpPr>
            <a:spLocks noGrp="1" noChangeArrowheads="1"/>
          </p:cNvSpPr>
          <p:nvPr>
            <p:ph type="sldNum" sz="quarter" idx="5"/>
          </p:nvPr>
        </p:nvSpPr>
        <p:spPr bwMode="auto">
          <a:xfrm>
            <a:off x="3851381" y="9482850"/>
            <a:ext cx="2946301" cy="499353"/>
          </a:xfrm>
          <a:prstGeom prst="rect">
            <a:avLst/>
          </a:prstGeom>
          <a:noFill/>
          <a:ln w="9525">
            <a:noFill/>
            <a:miter lim="800000"/>
            <a:headEnd/>
            <a:tailEnd/>
          </a:ln>
          <a:effectLst/>
        </p:spPr>
        <p:txBody>
          <a:bodyPr vert="horz" wrap="square" lIns="92483" tIns="46243" rIns="92483" bIns="46243" numCol="1" anchor="b" anchorCtr="0" compatLnSpc="1">
            <a:prstTxWarp prst="textNoShape">
              <a:avLst/>
            </a:prstTxWarp>
          </a:bodyPr>
          <a:lstStyle>
            <a:lvl1pPr algn="r" defTabSz="925231" eaLnBrk="0" hangingPunct="0">
              <a:defRPr sz="1200" i="0">
                <a:latin typeface="Arial" charset="0"/>
                <a:cs typeface="+mn-cs"/>
              </a:defRPr>
            </a:lvl1pPr>
          </a:lstStyle>
          <a:p>
            <a:pPr>
              <a:defRPr/>
            </a:pPr>
            <a:fld id="{7640E587-A3FD-4CCA-9163-18B21DE2C5EC}" type="slidenum">
              <a:rPr lang="fr-FR"/>
              <a:pPr>
                <a:defRPr/>
              </a:pPr>
              <a:t>‹N°›</a:t>
            </a:fld>
            <a:endParaRPr lang="fr-FR"/>
          </a:p>
        </p:txBody>
      </p:sp>
    </p:spTree>
    <p:extLst>
      <p:ext uri="{BB962C8B-B14F-4D97-AF65-F5344CB8AC3E}">
        <p14:creationId xmlns:p14="http://schemas.microsoft.com/office/powerpoint/2010/main" val="2514976286"/>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4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hemeOverride" Target="../theme/themeOverride1.xml"/><Relationship Id="rId6" Type="http://schemas.openxmlformats.org/officeDocument/2006/relationships/image" Target="../media/image6.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p:spTree>
      <p:nvGrpSpPr>
        <p:cNvPr id="1" name=""/>
        <p:cNvGrpSpPr/>
        <p:nvPr/>
      </p:nvGrpSpPr>
      <p:grpSpPr>
        <a:xfrm>
          <a:off x="0" y="0"/>
          <a:ext cx="0" cy="0"/>
          <a:chOff x="0" y="0"/>
          <a:chExt cx="0" cy="0"/>
        </a:xfrm>
      </p:grpSpPr>
      <p:pic>
        <p:nvPicPr>
          <p:cNvPr id="43" name="Image 42">
            <a:extLst>
              <a:ext uri="{FF2B5EF4-FFF2-40B4-BE49-F238E27FC236}">
                <a16:creationId xmlns:a16="http://schemas.microsoft.com/office/drawing/2014/main" id="{CC898E49-08F9-756E-C022-5DB947343C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84" y="-118185"/>
            <a:ext cx="6352045" cy="6352045"/>
          </a:xfrm>
          <a:prstGeom prst="rect">
            <a:avLst/>
          </a:prstGeom>
        </p:spPr>
      </p:pic>
      <p:pic>
        <p:nvPicPr>
          <p:cNvPr id="41" name="Image 40">
            <a:extLst>
              <a:ext uri="{FF2B5EF4-FFF2-40B4-BE49-F238E27FC236}">
                <a16:creationId xmlns:a16="http://schemas.microsoft.com/office/drawing/2014/main" id="{AA123E74-F4AB-96D3-CF16-D150439ABD4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71335"/>
          <a:stretch/>
        </p:blipFill>
        <p:spPr>
          <a:xfrm>
            <a:off x="10396485" y="804"/>
            <a:ext cx="1820825" cy="6352045"/>
          </a:xfrm>
          <a:prstGeom prst="rect">
            <a:avLst/>
          </a:prstGeom>
        </p:spPr>
      </p:pic>
      <p:pic>
        <p:nvPicPr>
          <p:cNvPr id="22" name="Image 21">
            <a:extLst>
              <a:ext uri="{FF2B5EF4-FFF2-40B4-BE49-F238E27FC236}">
                <a16:creationId xmlns:a16="http://schemas.microsoft.com/office/drawing/2014/main" id="{9C7096BC-1A97-7E8A-D253-66E50DD141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3714" y="-1705488"/>
            <a:ext cx="11132573" cy="11132573"/>
          </a:xfrm>
          <a:prstGeom prst="rect">
            <a:avLst/>
          </a:prstGeom>
        </p:spPr>
      </p:pic>
      <p:sp>
        <p:nvSpPr>
          <p:cNvPr id="487428" name="Rectangle 4"/>
          <p:cNvSpPr>
            <a:spLocks noGrp="1" noChangeArrowheads="1"/>
          </p:cNvSpPr>
          <p:nvPr>
            <p:ph type="subTitle" sz="quarter" idx="1" hasCustomPrompt="1"/>
          </p:nvPr>
        </p:nvSpPr>
        <p:spPr>
          <a:xfrm>
            <a:off x="1818217" y="3860799"/>
            <a:ext cx="8534400" cy="1674119"/>
          </a:xfrm>
          <a:prstGeom prst="rect">
            <a:avLst/>
          </a:prstGeom>
        </p:spPr>
        <p:txBody>
          <a:bodyPr lIns="91440" tIns="45720" rIns="91440" bIns="45720" anchor="ctr"/>
          <a:lstStyle>
            <a:lvl1pPr marL="0" indent="0" algn="ctr">
              <a:lnSpc>
                <a:spcPct val="80000"/>
              </a:lnSpc>
              <a:buFontTx/>
              <a:buNone/>
              <a:defRPr lang="fr-FR" sz="4000" b="1" i="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0000"/>
              </a:lnSpc>
              <a:spcBef>
                <a:spcPct val="75000"/>
              </a:spcBef>
              <a:spcAft>
                <a:spcPct val="0"/>
              </a:spcAft>
              <a:buClrTx/>
              <a:buSzPct val="125000"/>
              <a:buFontTx/>
              <a:buNone/>
              <a:tabLst/>
              <a:defRPr/>
            </a:pPr>
            <a:r>
              <a:rPr lang="en-US" sz="4000" b="1" spc="-293" dirty="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(Nom de </a:t>
            </a:r>
            <a:r>
              <a:rPr lang="en-US" sz="4000" b="1" spc="-293" dirty="0"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l’organisme</a:t>
            </a:r>
            <a:r>
              <a:rPr lang="en-US" sz="4000" b="1" spc="-293" dirty="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et) GIP-MDS</a:t>
            </a:r>
          </a:p>
          <a:p>
            <a:endParaRPr lang="fr-FR" dirty="0"/>
          </a:p>
        </p:txBody>
      </p:sp>
      <p:sp>
        <p:nvSpPr>
          <p:cNvPr id="8" name="Rectangle 3"/>
          <p:cNvSpPr>
            <a:spLocks noGrp="1" noChangeArrowheads="1"/>
          </p:cNvSpPr>
          <p:nvPr>
            <p:ph type="sldNum" sz="quarter" idx="10"/>
          </p:nvPr>
        </p:nvSpPr>
        <p:spPr>
          <a:xfrm>
            <a:off x="5823186" y="6583378"/>
            <a:ext cx="526815" cy="244475"/>
          </a:xfrm>
          <a:prstGeom prst="rect">
            <a:avLst/>
          </a:prstGeom>
        </p:spPr>
        <p:txBody>
          <a:bodyPr/>
          <a:lstStyle>
            <a:lvl1pPr>
              <a:defRPr/>
            </a:lvl1pPr>
          </a:lstStyle>
          <a:p>
            <a:pPr>
              <a:defRPr/>
            </a:pPr>
            <a:fld id="{95DE83F6-75E3-43CD-A36A-6C631845BB8E}" type="slidenum">
              <a:rPr lang="fr-FR"/>
              <a:pPr>
                <a:defRPr/>
              </a:pPr>
              <a:t>‹N°›</a:t>
            </a:fld>
            <a:endParaRPr lang="fr-FR"/>
          </a:p>
        </p:txBody>
      </p:sp>
      <p:sp>
        <p:nvSpPr>
          <p:cNvPr id="17" name="Titre 1">
            <a:extLst>
              <a:ext uri="{FF2B5EF4-FFF2-40B4-BE49-F238E27FC236}">
                <a16:creationId xmlns:a16="http://schemas.microsoft.com/office/drawing/2014/main" id="{3FD91522-C5B7-FEF3-6067-03F3D2892E4E}"/>
              </a:ext>
            </a:extLst>
          </p:cNvPr>
          <p:cNvSpPr>
            <a:spLocks noGrp="1"/>
          </p:cNvSpPr>
          <p:nvPr>
            <p:ph type="title" hasCustomPrompt="1"/>
          </p:nvPr>
        </p:nvSpPr>
        <p:spPr>
          <a:xfrm>
            <a:off x="914400" y="2854960"/>
            <a:ext cx="10363200" cy="927359"/>
          </a:xfrm>
          <a:prstGeom prst="rect">
            <a:avLst/>
          </a:prstGeom>
        </p:spPr>
        <p:txBody>
          <a:bodyPr/>
          <a:lstStyle>
            <a:lvl1pPr algn="ctr">
              <a:defRPr lang="fr-FR" sz="6000" b="1" i="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90"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90"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a:t>
            </a:r>
            <a:r>
              <a:rPr lang="en-US" sz="6000" b="1" spc="-390"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conférence</a:t>
            </a:r>
            <a:endParaRPr lang="fr-FR" dirty="0"/>
          </a:p>
        </p:txBody>
      </p:sp>
      <p:pic>
        <p:nvPicPr>
          <p:cNvPr id="5" name="Image 4">
            <a:extLst>
              <a:ext uri="{FF2B5EF4-FFF2-40B4-BE49-F238E27FC236}">
                <a16:creationId xmlns:a16="http://schemas.microsoft.com/office/drawing/2014/main" id="{A22FBA3A-5868-1880-2BA6-78A82D960A9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7" name="Image 6">
            <a:extLst>
              <a:ext uri="{FF2B5EF4-FFF2-40B4-BE49-F238E27FC236}">
                <a16:creationId xmlns:a16="http://schemas.microsoft.com/office/drawing/2014/main" id="{136E9742-B67F-C13D-6BF6-BCA489B0958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80168" y="4797032"/>
            <a:ext cx="1555817" cy="1555817"/>
          </a:xfrm>
          <a:prstGeom prst="rect">
            <a:avLst/>
          </a:prstGeom>
        </p:spPr>
      </p:pic>
      <p:pic>
        <p:nvPicPr>
          <p:cNvPr id="10" name="Image 9">
            <a:extLst>
              <a:ext uri="{FF2B5EF4-FFF2-40B4-BE49-F238E27FC236}">
                <a16:creationId xmlns:a16="http://schemas.microsoft.com/office/drawing/2014/main" id="{8019C5AE-DD23-4CDB-8837-7B01B255AC6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437123" y="4797032"/>
            <a:ext cx="1187894" cy="1187894"/>
          </a:xfrm>
          <a:prstGeom prst="rect">
            <a:avLst/>
          </a:prstGeom>
        </p:spPr>
      </p:pic>
      <p:pic>
        <p:nvPicPr>
          <p:cNvPr id="31" name="Image 30">
            <a:extLst>
              <a:ext uri="{FF2B5EF4-FFF2-40B4-BE49-F238E27FC236}">
                <a16:creationId xmlns:a16="http://schemas.microsoft.com/office/drawing/2014/main" id="{043595AE-2759-638E-CBBE-72A1EAF09A1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088307">
            <a:off x="8730931" y="115786"/>
            <a:ext cx="1067637" cy="1067637"/>
          </a:xfrm>
          <a:prstGeom prst="rect">
            <a:avLst/>
          </a:prstGeom>
        </p:spPr>
      </p:pic>
      <p:pic>
        <p:nvPicPr>
          <p:cNvPr id="33" name="Image 32">
            <a:extLst>
              <a:ext uri="{FF2B5EF4-FFF2-40B4-BE49-F238E27FC236}">
                <a16:creationId xmlns:a16="http://schemas.microsoft.com/office/drawing/2014/main" id="{568E4EA9-451D-0B9C-8A27-B6BE2F7ABD5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5713" y="1125528"/>
            <a:ext cx="714719" cy="714719"/>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u puces">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07/09/2026</a:t>
            </a:fld>
            <a:endParaRPr kumimoji="0" lang="fr-FR"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3" name="Espace réservé du contenu 2">
            <a:extLst>
              <a:ext uri="{FF2B5EF4-FFF2-40B4-BE49-F238E27FC236}">
                <a16:creationId xmlns:a16="http://schemas.microsoft.com/office/drawing/2014/main" id="{E9D84B44-83C5-FEFF-78DE-088C2912C5E4}"/>
              </a:ext>
            </a:extLst>
          </p:cNvPr>
          <p:cNvSpPr>
            <a:spLocks noGrp="1"/>
          </p:cNvSpPr>
          <p:nvPr>
            <p:ph idx="1" hasCustomPrompt="1"/>
          </p:nvPr>
        </p:nvSpPr>
        <p:spPr>
          <a:xfrm>
            <a:off x="596523" y="1377944"/>
            <a:ext cx="10942696" cy="4799012"/>
          </a:xfrm>
          <a:prstGeom prst="rect">
            <a:avLst/>
          </a:prstGeom>
        </p:spPr>
        <p:txBody>
          <a:bodyPr/>
          <a:lstStyle>
            <a:lvl1pPr marL="0" indent="0">
              <a:spcBef>
                <a:spcPts val="0"/>
              </a:spcBef>
              <a:spcAft>
                <a:spcPts val="1200"/>
              </a:spcAft>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1"/>
            <a:r>
              <a:rPr lang="fr-FR" dirty="0"/>
              <a:t>Texte</a:t>
            </a:r>
          </a:p>
          <a:p>
            <a:pPr lvl="1"/>
            <a:r>
              <a:rPr lang="fr-FR" dirty="0"/>
              <a:t>Texte</a:t>
            </a:r>
          </a:p>
          <a:p>
            <a:pPr lvl="1"/>
            <a:r>
              <a:rPr lang="fr-FR" dirty="0"/>
              <a:t>Texte</a:t>
            </a:r>
          </a:p>
          <a:p>
            <a:pPr lvl="1"/>
            <a:r>
              <a:rPr lang="fr-FR" dirty="0"/>
              <a:t>Texte</a:t>
            </a:r>
          </a:p>
          <a:p>
            <a:pPr lvl="1"/>
            <a:r>
              <a:rPr lang="fr-FR" dirty="0"/>
              <a:t>Texte</a:t>
            </a:r>
          </a:p>
          <a:p>
            <a:pPr lvl="1"/>
            <a:endParaRPr lang="fr-FR" dirty="0"/>
          </a:p>
          <a:p>
            <a:pPr lvl="1"/>
            <a:endParaRPr lang="fr-FR" dirty="0"/>
          </a:p>
          <a:p>
            <a:pPr lvl="1"/>
            <a:endParaRPr lang="fr-FR" dirty="0"/>
          </a:p>
          <a:p>
            <a:pPr lvl="1"/>
            <a:endParaRPr lang="fr-FR" dirty="0"/>
          </a:p>
          <a:p>
            <a:pPr lvl="1"/>
            <a:endParaRPr lang="fr-FR" dirty="0"/>
          </a:p>
        </p:txBody>
      </p:sp>
      <p:sp>
        <p:nvSpPr>
          <p:cNvPr id="10" name="TextBox 22">
            <a:extLst>
              <a:ext uri="{FF2B5EF4-FFF2-40B4-BE49-F238E27FC236}">
                <a16:creationId xmlns:a16="http://schemas.microsoft.com/office/drawing/2014/main" id="{B9605A3F-43C9-30EC-9B5A-5668A105E611}"/>
              </a:ext>
            </a:extLst>
          </p:cNvPr>
          <p:cNvSpPr txBox="1"/>
          <p:nvPr userDrawn="1"/>
        </p:nvSpPr>
        <p:spPr>
          <a:xfrm>
            <a:off x="652781" y="151573"/>
            <a:ext cx="3512529" cy="820738"/>
          </a:xfrm>
          <a:prstGeom prst="rect">
            <a:avLst/>
          </a:prstGeom>
        </p:spPr>
        <p:txBody>
          <a:bodyPr lIns="0" tIns="0" rIns="0" bIns="0" rtlCol="0" anchor="t">
            <a:spAutoFit/>
          </a:bodyPr>
          <a:lstStyle/>
          <a:p>
            <a:pPr>
              <a:lnSpc>
                <a:spcPts val="6400"/>
              </a:lnSpc>
              <a:spcBef>
                <a:spcPct val="0"/>
              </a:spcBef>
            </a:pPr>
            <a:r>
              <a:rPr lang="en-US" sz="5334" b="1" i="0"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Sommaire</a:t>
            </a:r>
            <a:endParaRPr lang="en-US" sz="5334" b="1" i="0"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endParaRPr>
          </a:p>
        </p:txBody>
      </p:sp>
      <p:pic>
        <p:nvPicPr>
          <p:cNvPr id="5" name="Image 4">
            <a:extLst>
              <a:ext uri="{FF2B5EF4-FFF2-40B4-BE49-F238E27FC236}">
                <a16:creationId xmlns:a16="http://schemas.microsoft.com/office/drawing/2014/main" id="{F4ECBA97-9BAE-9970-1DDB-5B7BD54B336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1996"/>
          <a:stretch/>
        </p:blipFill>
        <p:spPr>
          <a:xfrm>
            <a:off x="9777977" y="-125911"/>
            <a:ext cx="2414023" cy="6352045"/>
          </a:xfrm>
          <a:prstGeom prst="rect">
            <a:avLst/>
          </a:prstGeom>
        </p:spPr>
      </p:pic>
      <p:pic>
        <p:nvPicPr>
          <p:cNvPr id="7" name="Image 6">
            <a:extLst>
              <a:ext uri="{FF2B5EF4-FFF2-40B4-BE49-F238E27FC236}">
                <a16:creationId xmlns:a16="http://schemas.microsoft.com/office/drawing/2014/main" id="{A2409753-91E5-0B3B-DB57-DCC03826D1F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51982" r="55101"/>
          <a:stretch/>
        </p:blipFill>
        <p:spPr>
          <a:xfrm>
            <a:off x="9339976" y="0"/>
            <a:ext cx="2852024" cy="3050111"/>
          </a:xfrm>
          <a:prstGeom prst="rect">
            <a:avLst/>
          </a:prstGeom>
        </p:spPr>
      </p:pic>
    </p:spTree>
    <p:extLst>
      <p:ext uri="{BB962C8B-B14F-4D97-AF65-F5344CB8AC3E}">
        <p14:creationId xmlns:p14="http://schemas.microsoft.com/office/powerpoint/2010/main" val="1136230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éparateur de partie jaun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lvl1pPr>
          </a:lstStyle>
          <a:p>
            <a:pPr>
              <a:defRPr/>
            </a:pPr>
            <a:fld id="{FE673E09-FDDB-423A-90EF-688F0CF0AEA9}" type="slidenum">
              <a:rPr lang="fr-FR"/>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07/09/2026</a:t>
            </a:fld>
            <a:endParaRPr kumimoji="0" lang="fr-FR"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10" name="Titre 1">
            <a:extLst>
              <a:ext uri="{FF2B5EF4-FFF2-40B4-BE49-F238E27FC236}">
                <a16:creationId xmlns:a16="http://schemas.microsoft.com/office/drawing/2014/main" id="{23E82EF2-F0A0-C52D-6A68-D7AF8287DD98}"/>
              </a:ext>
            </a:extLst>
          </p:cNvPr>
          <p:cNvSpPr>
            <a:spLocks noGrp="1"/>
          </p:cNvSpPr>
          <p:nvPr>
            <p:ph type="title" hasCustomPrompt="1"/>
          </p:nvPr>
        </p:nvSpPr>
        <p:spPr>
          <a:xfrm>
            <a:off x="855890" y="3050112"/>
            <a:ext cx="9860842" cy="927359"/>
          </a:xfrm>
          <a:prstGeom prst="rect">
            <a:avLst/>
          </a:prstGeom>
        </p:spPr>
        <p:txBody>
          <a:bodyPr/>
          <a:lstStyle>
            <a:lvl1pPr algn="ctr">
              <a:defRPr kumimoji="0" lang="fr-FR" sz="6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25"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25"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6000" b="1" spc="-325"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partie</a:t>
            </a:r>
            <a:br>
              <a:rPr lang="en-US" sz="6000" b="1" spc="-325"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dirty="0"/>
          </a:p>
        </p:txBody>
      </p:sp>
      <p:sp>
        <p:nvSpPr>
          <p:cNvPr id="6" name="Freeform 2">
            <a:extLst>
              <a:ext uri="{FF2B5EF4-FFF2-40B4-BE49-F238E27FC236}">
                <a16:creationId xmlns:a16="http://schemas.microsoft.com/office/drawing/2014/main" id="{003C132E-0ED5-6FEA-1270-9A359C3B0533}"/>
              </a:ext>
            </a:extLst>
          </p:cNvPr>
          <p:cNvSpPr/>
          <p:nvPr userDrawn="1"/>
        </p:nvSpPr>
        <p:spPr>
          <a:xfrm>
            <a:off x="0" y="1"/>
            <a:ext cx="685800" cy="6858000"/>
          </a:xfrm>
          <a:custGeom>
            <a:avLst/>
            <a:gdLst/>
            <a:ahLst/>
            <a:cxnLst/>
            <a:rect l="l" t="t" r="r" b="b"/>
            <a:pathLst>
              <a:path w="1460980" h="11015529">
                <a:moveTo>
                  <a:pt x="0" y="0"/>
                </a:moveTo>
                <a:lnTo>
                  <a:pt x="1460980" y="0"/>
                </a:lnTo>
                <a:lnTo>
                  <a:pt x="1460980" y="11015529"/>
                </a:lnTo>
                <a:lnTo>
                  <a:pt x="0" y="11015529"/>
                </a:lnTo>
                <a:lnTo>
                  <a:pt x="0" y="0"/>
                </a:lnTo>
                <a:close/>
              </a:path>
            </a:pathLst>
          </a:custGeom>
          <a:solidFill>
            <a:schemeClr val="tx1"/>
          </a:solidFill>
        </p:spPr>
        <p:txBody>
          <a:bodyPr/>
          <a:lstStyle/>
          <a:p>
            <a:endParaRPr lang="fr-FR" dirty="0"/>
          </a:p>
        </p:txBody>
      </p:sp>
      <p:pic>
        <p:nvPicPr>
          <p:cNvPr id="7" name="Image 6">
            <a:extLst>
              <a:ext uri="{FF2B5EF4-FFF2-40B4-BE49-F238E27FC236}">
                <a16:creationId xmlns:a16="http://schemas.microsoft.com/office/drawing/2014/main" id="{F3CAB553-8D16-657C-4696-ACD3241FD5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66959" y="4092530"/>
            <a:ext cx="1187894" cy="1187894"/>
          </a:xfrm>
          <a:prstGeom prst="rect">
            <a:avLst/>
          </a:prstGeom>
        </p:spPr>
      </p:pic>
      <p:pic>
        <p:nvPicPr>
          <p:cNvPr id="30" name="Image 29">
            <a:extLst>
              <a:ext uri="{FF2B5EF4-FFF2-40B4-BE49-F238E27FC236}">
                <a16:creationId xmlns:a16="http://schemas.microsoft.com/office/drawing/2014/main" id="{AA511A1F-2B64-A926-F4FB-78861A6B2F0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131666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07/09/2026</a:t>
            </a:fld>
            <a:endParaRPr kumimoji="0" lang="fr-FR"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16" name="Titre 1">
            <a:extLst>
              <a:ext uri="{FF2B5EF4-FFF2-40B4-BE49-F238E27FC236}">
                <a16:creationId xmlns:a16="http://schemas.microsoft.com/office/drawing/2014/main" id="{41333AAA-BB71-02F0-7423-476EA8AED6A4}"/>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dirty="0"/>
          </a:p>
        </p:txBody>
      </p:sp>
      <p:sp>
        <p:nvSpPr>
          <p:cNvPr id="20" name="Espace réservé du contenu 2">
            <a:extLst>
              <a:ext uri="{FF2B5EF4-FFF2-40B4-BE49-F238E27FC236}">
                <a16:creationId xmlns:a16="http://schemas.microsoft.com/office/drawing/2014/main" id="{9C177A99-F45D-2C93-489C-1727D740C94A}"/>
              </a:ext>
            </a:extLst>
          </p:cNvPr>
          <p:cNvSpPr>
            <a:spLocks noGrp="1"/>
          </p:cNvSpPr>
          <p:nvPr>
            <p:ph idx="1" hasCustomPrompt="1"/>
          </p:nvPr>
        </p:nvSpPr>
        <p:spPr>
          <a:xfrm>
            <a:off x="634812" y="1434148"/>
            <a:ext cx="10942696" cy="557210"/>
          </a:xfrm>
          <a:prstGeom prst="rect">
            <a:avLst/>
          </a:prstGeom>
        </p:spPr>
        <p:txBody>
          <a:bodyPr/>
          <a:lstStyle>
            <a:lvl1pPr marL="0" indent="0">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3200" b="1" spc="-205" dirty="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Sous-</a:t>
            </a:r>
            <a:r>
              <a:rPr lang="en-US" sz="3200" b="1" spc="-205" dirty="0"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titre</a:t>
            </a:r>
            <a:endParaRPr lang="en-US" sz="3200" b="1" spc="-205" dirty="0">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a:p>
            <a:pPr lvl="0"/>
            <a:endParaRPr lang="fr-FR" dirty="0"/>
          </a:p>
        </p:txBody>
      </p:sp>
      <p:sp>
        <p:nvSpPr>
          <p:cNvPr id="21" name="Espace réservé du contenu 2">
            <a:extLst>
              <a:ext uri="{FF2B5EF4-FFF2-40B4-BE49-F238E27FC236}">
                <a16:creationId xmlns:a16="http://schemas.microsoft.com/office/drawing/2014/main" id="{94B15464-AE9A-7523-43A1-990019533A08}"/>
              </a:ext>
            </a:extLst>
          </p:cNvPr>
          <p:cNvSpPr>
            <a:spLocks noGrp="1"/>
          </p:cNvSpPr>
          <p:nvPr>
            <p:ph idx="12" hasCustomPrompt="1"/>
          </p:nvPr>
        </p:nvSpPr>
        <p:spPr>
          <a:xfrm>
            <a:off x="692687" y="2140100"/>
            <a:ext cx="10942696" cy="2137257"/>
          </a:xfrm>
          <a:prstGeom prst="rect">
            <a:avLst/>
          </a:prstGeom>
        </p:spPr>
        <p:txBody>
          <a:bodyPr/>
          <a:lstStyle>
            <a:lvl1pPr marL="0" indent="0">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2000"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a:rPr>
              <a:t>Texte</a:t>
            </a:r>
          </a:p>
          <a:p>
            <a:pPr lvl="0"/>
            <a:endParaRPr lang="fr-FR" dirty="0"/>
          </a:p>
        </p:txBody>
      </p:sp>
      <p:sp>
        <p:nvSpPr>
          <p:cNvPr id="2" name="AutoShape 3">
            <a:extLst>
              <a:ext uri="{FF2B5EF4-FFF2-40B4-BE49-F238E27FC236}">
                <a16:creationId xmlns:a16="http://schemas.microsoft.com/office/drawing/2014/main" id="{08D02A05-CF2C-41D1-66FF-E6C4636A9DAA}"/>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sp>
      <p:pic>
        <p:nvPicPr>
          <p:cNvPr id="5" name="Image 4">
            <a:extLst>
              <a:ext uri="{FF2B5EF4-FFF2-40B4-BE49-F238E27FC236}">
                <a16:creationId xmlns:a16="http://schemas.microsoft.com/office/drawing/2014/main" id="{5FF9FC63-2E21-0510-49A1-E32D1099B8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8307">
            <a:off x="10784390" y="62761"/>
            <a:ext cx="1067637" cy="1067637"/>
          </a:xfrm>
          <a:prstGeom prst="rect">
            <a:avLst/>
          </a:prstGeom>
        </p:spPr>
      </p:pic>
      <p:pic>
        <p:nvPicPr>
          <p:cNvPr id="6" name="Image 5">
            <a:extLst>
              <a:ext uri="{FF2B5EF4-FFF2-40B4-BE49-F238E27FC236}">
                <a16:creationId xmlns:a16="http://schemas.microsoft.com/office/drawing/2014/main" id="{C94F4D0A-DE4C-CAC5-0ADA-300AB8427F2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éparateur de partie jaun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lvl1pPr>
          </a:lstStyle>
          <a:p>
            <a:pPr>
              <a:defRPr/>
            </a:pPr>
            <a:fld id="{FE673E09-FDDB-423A-90EF-688F0CF0AEA9}" type="slidenum">
              <a:rPr lang="fr-FR"/>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07/09/2026</a:t>
            </a:fld>
            <a:endParaRPr kumimoji="0" lang="fr-FR"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5" name="Titre 1">
            <a:extLst>
              <a:ext uri="{FF2B5EF4-FFF2-40B4-BE49-F238E27FC236}">
                <a16:creationId xmlns:a16="http://schemas.microsoft.com/office/drawing/2014/main" id="{BF825B58-1A99-1B50-2BC7-A6AAA2919909}"/>
              </a:ext>
            </a:extLst>
          </p:cNvPr>
          <p:cNvSpPr>
            <a:spLocks noGrp="1"/>
          </p:cNvSpPr>
          <p:nvPr>
            <p:ph type="title" hasCustomPrompt="1"/>
          </p:nvPr>
        </p:nvSpPr>
        <p:spPr>
          <a:xfrm>
            <a:off x="855890" y="3050112"/>
            <a:ext cx="9860842" cy="927359"/>
          </a:xfrm>
          <a:prstGeom prst="rect">
            <a:avLst/>
          </a:prstGeom>
        </p:spPr>
        <p:txBody>
          <a:bodyPr/>
          <a:lstStyle>
            <a:lvl1pPr algn="ctr">
              <a:defRPr kumimoji="0" lang="fr-FR" sz="6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25"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25"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a:t>
            </a:r>
            <a:r>
              <a:rPr lang="en-US" sz="6000" b="1" spc="-325"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partie</a:t>
            </a:r>
            <a:br>
              <a:rPr lang="en-US" sz="6000" b="1" spc="-325"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dirty="0"/>
          </a:p>
        </p:txBody>
      </p:sp>
      <p:sp>
        <p:nvSpPr>
          <p:cNvPr id="6" name="Freeform 2">
            <a:extLst>
              <a:ext uri="{FF2B5EF4-FFF2-40B4-BE49-F238E27FC236}">
                <a16:creationId xmlns:a16="http://schemas.microsoft.com/office/drawing/2014/main" id="{14722EB6-6415-4531-4A17-5E4F363962DE}"/>
              </a:ext>
            </a:extLst>
          </p:cNvPr>
          <p:cNvSpPr/>
          <p:nvPr userDrawn="1"/>
        </p:nvSpPr>
        <p:spPr>
          <a:xfrm>
            <a:off x="0" y="1"/>
            <a:ext cx="685800" cy="6858000"/>
          </a:xfrm>
          <a:custGeom>
            <a:avLst/>
            <a:gdLst/>
            <a:ahLst/>
            <a:cxnLst/>
            <a:rect l="l" t="t" r="r" b="b"/>
            <a:pathLst>
              <a:path w="1460980" h="11015529">
                <a:moveTo>
                  <a:pt x="0" y="0"/>
                </a:moveTo>
                <a:lnTo>
                  <a:pt x="1460980" y="0"/>
                </a:lnTo>
                <a:lnTo>
                  <a:pt x="1460980" y="11015529"/>
                </a:lnTo>
                <a:lnTo>
                  <a:pt x="0" y="11015529"/>
                </a:lnTo>
                <a:lnTo>
                  <a:pt x="0" y="0"/>
                </a:lnTo>
                <a:close/>
              </a:path>
            </a:pathLst>
          </a:custGeom>
          <a:solidFill>
            <a:schemeClr val="tx1"/>
          </a:solidFill>
        </p:spPr>
        <p:txBody>
          <a:bodyPr/>
          <a:lstStyle/>
          <a:p>
            <a:endParaRPr lang="fr-FR" dirty="0"/>
          </a:p>
        </p:txBody>
      </p:sp>
      <p:pic>
        <p:nvPicPr>
          <p:cNvPr id="3" name="Image 2">
            <a:extLst>
              <a:ext uri="{FF2B5EF4-FFF2-40B4-BE49-F238E27FC236}">
                <a16:creationId xmlns:a16="http://schemas.microsoft.com/office/drawing/2014/main" id="{44DFB997-CA39-86C8-919E-B8C96B418B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8" name="Image 7">
            <a:extLst>
              <a:ext uri="{FF2B5EF4-FFF2-40B4-BE49-F238E27FC236}">
                <a16:creationId xmlns:a16="http://schemas.microsoft.com/office/drawing/2014/main" id="{51E37657-EF2D-6FA9-6FA7-A107816DCB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66959" y="4092530"/>
            <a:ext cx="1187894" cy="1187894"/>
          </a:xfrm>
          <a:prstGeom prst="rect">
            <a:avLst/>
          </a:prstGeom>
        </p:spPr>
      </p:pic>
    </p:spTree>
    <p:extLst>
      <p:ext uri="{BB962C8B-B14F-4D97-AF65-F5344CB8AC3E}">
        <p14:creationId xmlns:p14="http://schemas.microsoft.com/office/powerpoint/2010/main" val="2825643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puces">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07/09/2026</a:t>
            </a:fld>
            <a:endParaRPr kumimoji="0" lang="fr-FR"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3" name="Espace réservé du contenu 2">
            <a:extLst>
              <a:ext uri="{FF2B5EF4-FFF2-40B4-BE49-F238E27FC236}">
                <a16:creationId xmlns:a16="http://schemas.microsoft.com/office/drawing/2014/main" id="{E9D84B44-83C5-FEFF-78DE-088C2912C5E4}"/>
              </a:ext>
            </a:extLst>
          </p:cNvPr>
          <p:cNvSpPr>
            <a:spLocks noGrp="1"/>
          </p:cNvSpPr>
          <p:nvPr>
            <p:ph idx="1" hasCustomPrompt="1"/>
          </p:nvPr>
        </p:nvSpPr>
        <p:spPr>
          <a:xfrm>
            <a:off x="624652" y="1525588"/>
            <a:ext cx="10942696" cy="4799012"/>
          </a:xfrm>
          <a:prstGeom prst="rect">
            <a:avLst/>
          </a:prstGeom>
        </p:spPr>
        <p:txBody>
          <a:bodyPr/>
          <a:lstStyle>
            <a:lvl1pPr marL="0" indent="0">
              <a:spcBef>
                <a:spcPts val="0"/>
              </a:spcBef>
              <a:spcAft>
                <a:spcPts val="1200"/>
              </a:spcAft>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Premier niveau de lecture</a:t>
            </a:r>
          </a:p>
          <a:p>
            <a:pPr lvl="1"/>
            <a:r>
              <a:rPr lang="fr-FR" dirty="0"/>
              <a:t>Deuxième niveau de lecture</a:t>
            </a:r>
          </a:p>
          <a:p>
            <a:pPr lvl="1"/>
            <a:endParaRPr lang="fr-FR" dirty="0"/>
          </a:p>
          <a:p>
            <a:pPr lvl="2"/>
            <a:r>
              <a:rPr lang="fr-FR" dirty="0"/>
              <a:t>Troisième niveau de lecture</a:t>
            </a:r>
          </a:p>
          <a:p>
            <a:pPr lvl="3"/>
            <a:r>
              <a:rPr lang="fr-FR" dirty="0"/>
              <a:t>Quatrième niveau de lecture</a:t>
            </a:r>
          </a:p>
          <a:p>
            <a:pPr lvl="4"/>
            <a:r>
              <a:rPr lang="fr-FR" dirty="0"/>
              <a:t>Cinquième niveau de lecture</a:t>
            </a:r>
          </a:p>
        </p:txBody>
      </p:sp>
      <p:sp>
        <p:nvSpPr>
          <p:cNvPr id="5" name="AutoShape 3">
            <a:extLst>
              <a:ext uri="{FF2B5EF4-FFF2-40B4-BE49-F238E27FC236}">
                <a16:creationId xmlns:a16="http://schemas.microsoft.com/office/drawing/2014/main" id="{9BC5EB6E-8AE3-3FD8-17F3-05E997C58FDB}"/>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sp>
      <p:sp>
        <p:nvSpPr>
          <p:cNvPr id="8" name="Titre 1">
            <a:extLst>
              <a:ext uri="{FF2B5EF4-FFF2-40B4-BE49-F238E27FC236}">
                <a16:creationId xmlns:a16="http://schemas.microsoft.com/office/drawing/2014/main" id="{9FF29589-F4E0-52BC-C11E-2DAADEB1C54A}"/>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dirty="0"/>
          </a:p>
        </p:txBody>
      </p:sp>
      <p:pic>
        <p:nvPicPr>
          <p:cNvPr id="2" name="Image 1">
            <a:extLst>
              <a:ext uri="{FF2B5EF4-FFF2-40B4-BE49-F238E27FC236}">
                <a16:creationId xmlns:a16="http://schemas.microsoft.com/office/drawing/2014/main" id="{234E5E8F-4462-605F-C2CC-00904D8C1A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6" name="Image 5">
            <a:extLst>
              <a:ext uri="{FF2B5EF4-FFF2-40B4-BE49-F238E27FC236}">
                <a16:creationId xmlns:a16="http://schemas.microsoft.com/office/drawing/2014/main" id="{D324B8C0-2C25-7FAF-3526-E49B842AF7F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56344" y="82699"/>
            <a:ext cx="1011004" cy="1011004"/>
          </a:xfrm>
          <a:prstGeom prst="rect">
            <a:avLst/>
          </a:prstGeom>
        </p:spPr>
      </p:pic>
    </p:spTree>
    <p:extLst>
      <p:ext uri="{BB962C8B-B14F-4D97-AF65-F5344CB8AC3E}">
        <p14:creationId xmlns:p14="http://schemas.microsoft.com/office/powerpoint/2010/main" val="1427836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zones de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A391C77A-664F-4F98-8A41-54F31964B865}" type="slidenum">
              <a:rPr lang="fr-FR" smtClean="0"/>
              <a:pPr>
                <a:defRPr/>
              </a:pPr>
              <a:t>‹N°›</a:t>
            </a:fld>
            <a:endParaRPr lang="fr-FR"/>
          </a:p>
        </p:txBody>
      </p:sp>
      <p:sp>
        <p:nvSpPr>
          <p:cNvPr id="8" name="Espace réservé du contenu 2">
            <a:extLst>
              <a:ext uri="{FF2B5EF4-FFF2-40B4-BE49-F238E27FC236}">
                <a16:creationId xmlns:a16="http://schemas.microsoft.com/office/drawing/2014/main" id="{A16274D7-AAA3-489B-B20B-C8862CAB9F03}"/>
              </a:ext>
            </a:extLst>
          </p:cNvPr>
          <p:cNvSpPr>
            <a:spLocks noGrp="1"/>
          </p:cNvSpPr>
          <p:nvPr>
            <p:ph idx="1" hasCustomPrompt="1"/>
          </p:nvPr>
        </p:nvSpPr>
        <p:spPr>
          <a:xfrm>
            <a:off x="619010" y="152558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Texte</a:t>
            </a:r>
          </a:p>
        </p:txBody>
      </p:sp>
      <p:sp>
        <p:nvSpPr>
          <p:cNvPr id="11" name="Espace réservé de la date 3">
            <a:extLst>
              <a:ext uri="{FF2B5EF4-FFF2-40B4-BE49-F238E27FC236}">
                <a16:creationId xmlns:a16="http://schemas.microsoft.com/office/drawing/2014/main" id="{53265714-CD30-B26E-6BA1-9CAF3793CC3A}"/>
              </a:ext>
            </a:extLst>
          </p:cNvPr>
          <p:cNvSpPr>
            <a:spLocks noGrp="1"/>
          </p:cNvSpPr>
          <p:nvPr>
            <p:ph type="dt" sz="half" idx="13"/>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07/09/2026</a:t>
            </a:fld>
            <a:endParaRPr kumimoji="0" lang="fr-FR"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13" name="Espace réservé du contenu 2">
            <a:extLst>
              <a:ext uri="{FF2B5EF4-FFF2-40B4-BE49-F238E27FC236}">
                <a16:creationId xmlns:a16="http://schemas.microsoft.com/office/drawing/2014/main" id="{9C7B1C54-8200-47A5-40BE-D2063D4165AD}"/>
              </a:ext>
            </a:extLst>
          </p:cNvPr>
          <p:cNvSpPr>
            <a:spLocks noGrp="1"/>
          </p:cNvSpPr>
          <p:nvPr>
            <p:ph idx="14" hasCustomPrompt="1"/>
          </p:nvPr>
        </p:nvSpPr>
        <p:spPr>
          <a:xfrm>
            <a:off x="619010" y="320274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Texte</a:t>
            </a:r>
          </a:p>
        </p:txBody>
      </p:sp>
      <p:sp>
        <p:nvSpPr>
          <p:cNvPr id="14" name="Espace réservé du contenu 2">
            <a:extLst>
              <a:ext uri="{FF2B5EF4-FFF2-40B4-BE49-F238E27FC236}">
                <a16:creationId xmlns:a16="http://schemas.microsoft.com/office/drawing/2014/main" id="{B5C5E4D8-F71D-DCBE-8913-D94E9E35467D}"/>
              </a:ext>
            </a:extLst>
          </p:cNvPr>
          <p:cNvSpPr>
            <a:spLocks noGrp="1"/>
          </p:cNvSpPr>
          <p:nvPr>
            <p:ph idx="15" hasCustomPrompt="1"/>
          </p:nvPr>
        </p:nvSpPr>
        <p:spPr>
          <a:xfrm>
            <a:off x="619010" y="4893063"/>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Texte</a:t>
            </a:r>
          </a:p>
        </p:txBody>
      </p:sp>
      <p:sp>
        <p:nvSpPr>
          <p:cNvPr id="7" name="AutoShape 3">
            <a:extLst>
              <a:ext uri="{FF2B5EF4-FFF2-40B4-BE49-F238E27FC236}">
                <a16:creationId xmlns:a16="http://schemas.microsoft.com/office/drawing/2014/main" id="{FD08B587-01C9-F056-154B-E4768111A9A6}"/>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sp>
      <p:sp>
        <p:nvSpPr>
          <p:cNvPr id="9" name="Titre 1">
            <a:extLst>
              <a:ext uri="{FF2B5EF4-FFF2-40B4-BE49-F238E27FC236}">
                <a16:creationId xmlns:a16="http://schemas.microsoft.com/office/drawing/2014/main" id="{21ACEF5E-2457-EDD7-7FD9-536805B1B28D}"/>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dirty="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dirty="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dirty="0"/>
          </a:p>
        </p:txBody>
      </p:sp>
      <p:pic>
        <p:nvPicPr>
          <p:cNvPr id="5" name="Image 4">
            <a:extLst>
              <a:ext uri="{FF2B5EF4-FFF2-40B4-BE49-F238E27FC236}">
                <a16:creationId xmlns:a16="http://schemas.microsoft.com/office/drawing/2014/main" id="{C21570C7-5D89-990E-71C6-85403B135B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96600" y="46190"/>
            <a:ext cx="923214" cy="923214"/>
          </a:xfrm>
          <a:prstGeom prst="rect">
            <a:avLst/>
          </a:prstGeom>
        </p:spPr>
      </p:pic>
      <p:pic>
        <p:nvPicPr>
          <p:cNvPr id="6" name="Image 5">
            <a:extLst>
              <a:ext uri="{FF2B5EF4-FFF2-40B4-BE49-F238E27FC236}">
                <a16:creationId xmlns:a16="http://schemas.microsoft.com/office/drawing/2014/main" id="{38925E5A-5502-9216-6374-7B2B648374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venants">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6D99D882-4D90-4F86-BC7E-0835001810EB}" type="slidenum">
              <a:rPr lang="fr-FR" smtClean="0"/>
              <a:pPr>
                <a:defRPr/>
              </a:pPr>
              <a:t>‹N°›</a:t>
            </a:fld>
            <a:endParaRPr lang="fr-FR" dirty="0"/>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lvl1pPr>
              <a:defRPr>
                <a:solidFill>
                  <a:schemeClr val="tx1">
                    <a:lumMod val="50000"/>
                  </a:schemeClr>
                </a:solidFill>
              </a:defRPr>
            </a:lvl1pPr>
          </a:lstStyle>
          <a:p>
            <a:pPr fontAlgn="auto">
              <a:spcBef>
                <a:spcPts val="0"/>
              </a:spcBef>
              <a:spcAft>
                <a:spcPts val="0"/>
              </a:spcAft>
              <a:defRPr/>
            </a:pPr>
            <a:fld id="{48A2D2EB-1507-4955-B13B-8B7DB1C119BE}" type="datetime1">
              <a:rPr lang="fr-FR" sz="1200" i="0" smtClean="0">
                <a:latin typeface="Aptos" panose="02110004020202020204"/>
                <a:cs typeface="+mn-cs"/>
              </a:rPr>
              <a:pPr fontAlgn="auto">
                <a:spcBef>
                  <a:spcPts val="0"/>
                </a:spcBef>
                <a:spcAft>
                  <a:spcPts val="0"/>
                </a:spcAft>
                <a:defRPr/>
              </a:pPr>
              <a:t>07/09/2026</a:t>
            </a:fld>
            <a:endParaRPr lang="fr-FR" sz="1200" i="0" dirty="0">
              <a:latin typeface="Aptos" panose="02110004020202020204"/>
              <a:cs typeface="+mn-cs"/>
            </a:endParaRPr>
          </a:p>
        </p:txBody>
      </p:sp>
      <p:sp>
        <p:nvSpPr>
          <p:cNvPr id="20" name="Rectangle 19">
            <a:extLst>
              <a:ext uri="{FF2B5EF4-FFF2-40B4-BE49-F238E27FC236}">
                <a16:creationId xmlns:a16="http://schemas.microsoft.com/office/drawing/2014/main" id="{E2C08A2F-6210-BBF9-FAAB-D845A8E67E2B}"/>
              </a:ext>
            </a:extLst>
          </p:cNvPr>
          <p:cNvSpPr/>
          <p:nvPr userDrawn="1"/>
        </p:nvSpPr>
        <p:spPr bwMode="auto">
          <a:xfrm>
            <a:off x="0" y="0"/>
            <a:ext cx="12192000" cy="6858000"/>
          </a:xfrm>
          <a:prstGeom prst="rect">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000" b="0" i="0" u="none" strike="noStrike" cap="none" normalizeH="0" baseline="0" dirty="0">
              <a:ln>
                <a:noFill/>
              </a:ln>
              <a:solidFill>
                <a:schemeClr val="tx1"/>
              </a:solidFill>
              <a:effectLst/>
              <a:latin typeface="Times New Roman" pitchFamily="18" charset="0"/>
            </a:endParaRPr>
          </a:p>
        </p:txBody>
      </p:sp>
      <p:pic>
        <p:nvPicPr>
          <p:cNvPr id="22" name="Image 21">
            <a:extLst>
              <a:ext uri="{FF2B5EF4-FFF2-40B4-BE49-F238E27FC236}">
                <a16:creationId xmlns:a16="http://schemas.microsoft.com/office/drawing/2014/main" id="{21E6D764-FDE0-0F4E-86EC-734DD3177A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9772" y="2729482"/>
            <a:ext cx="8092456" cy="1399035"/>
          </a:xfrm>
          <a:prstGeom prst="rect">
            <a:avLst/>
          </a:prstGeom>
        </p:spPr>
      </p:pic>
      <p:pic>
        <p:nvPicPr>
          <p:cNvPr id="25" name="Image 24">
            <a:extLst>
              <a:ext uri="{FF2B5EF4-FFF2-40B4-BE49-F238E27FC236}">
                <a16:creationId xmlns:a16="http://schemas.microsoft.com/office/drawing/2014/main" id="{05D298F1-73A9-973C-23D6-F2613D862A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13223" y="3977764"/>
            <a:ext cx="1187894" cy="1187894"/>
          </a:xfrm>
          <a:prstGeom prst="rect">
            <a:avLst/>
          </a:prstGeom>
        </p:spPr>
      </p:pic>
    </p:spTree>
    <p:extLst>
      <p:ext uri="{BB962C8B-B14F-4D97-AF65-F5344CB8AC3E}">
        <p14:creationId xmlns:p14="http://schemas.microsoft.com/office/powerpoint/2010/main" val="268728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24652" y="533400"/>
            <a:ext cx="10942696" cy="839788"/>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p>
            <a:pPr lvl="0"/>
            <a:r>
              <a:rPr lang="fr-FR"/>
              <a:t>Cliquez et modifiez le titre</a:t>
            </a:r>
          </a:p>
        </p:txBody>
      </p:sp>
      <p:sp>
        <p:nvSpPr>
          <p:cNvPr id="1028" name="Rectangle 3"/>
          <p:cNvSpPr>
            <a:spLocks noGrp="1" noChangeArrowheads="1"/>
          </p:cNvSpPr>
          <p:nvPr>
            <p:ph type="body" idx="1"/>
          </p:nvPr>
        </p:nvSpPr>
        <p:spPr bwMode="auto">
          <a:xfrm>
            <a:off x="624652" y="1525588"/>
            <a:ext cx="10942696" cy="479901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p>
            <a:pPr lvl="0"/>
            <a:r>
              <a:rPr lang="fr-FR" dirty="0"/>
              <a:t>Premier niveau</a:t>
            </a:r>
          </a:p>
          <a:p>
            <a:pPr lvl="1"/>
            <a:r>
              <a:rPr lang="fr-FR" dirty="0"/>
              <a:t>Deuxième niveau</a:t>
            </a:r>
          </a:p>
          <a:p>
            <a:pPr lvl="2"/>
            <a:r>
              <a:rPr lang="fr-FR" dirty="0"/>
              <a:t>Troisième niveau</a:t>
            </a:r>
          </a:p>
        </p:txBody>
      </p:sp>
      <p:sp>
        <p:nvSpPr>
          <p:cNvPr id="486404" name="Rectangle 4"/>
          <p:cNvSpPr>
            <a:spLocks noGrp="1" noChangeArrowheads="1"/>
          </p:cNvSpPr>
          <p:nvPr>
            <p:ph type="sldNum" sz="quarter" idx="4"/>
          </p:nvPr>
        </p:nvSpPr>
        <p:spPr bwMode="auto">
          <a:xfrm>
            <a:off x="5826951" y="6583378"/>
            <a:ext cx="526815" cy="244475"/>
          </a:xfrm>
          <a:prstGeom prst="rect">
            <a:avLst/>
          </a:prstGeom>
          <a:noFill/>
          <a:ln w="9525">
            <a:noFill/>
            <a:miter lim="800000"/>
            <a:headEnd/>
            <a:tailEnd/>
          </a:ln>
          <a:effectLst/>
        </p:spPr>
        <p:txBody>
          <a:bodyPr vert="horz" wrap="square" lIns="18105" tIns="45984" rIns="18105" bIns="45984" numCol="1" anchor="t" anchorCtr="0" compatLnSpc="1">
            <a:prstTxWarp prst="textNoShape">
              <a:avLst/>
            </a:prstTxWarp>
            <a:spAutoFit/>
          </a:bodyPr>
          <a:lstStyle>
            <a:lvl1pPr algn="ctr">
              <a:defRPr sz="1000" b="1">
                <a:solidFill>
                  <a:schemeClr val="bg1"/>
                </a:solidFill>
                <a:latin typeface="Arial" charset="0"/>
                <a:cs typeface="Arial" charset="0"/>
              </a:defRPr>
            </a:lvl1pPr>
          </a:lstStyle>
          <a:p>
            <a:pPr>
              <a:defRPr/>
            </a:pPr>
            <a:fld id="{29FE2D25-256F-4251-A10F-6DF5E8B50819}" type="slidenum">
              <a:rPr lang="fr-FR"/>
              <a:pPr>
                <a:defRPr/>
              </a:pPr>
              <a:t>‹N°›</a:t>
            </a:fld>
            <a:endParaRPr lang="fr-FR"/>
          </a:p>
        </p:txBody>
      </p:sp>
      <p:sp>
        <p:nvSpPr>
          <p:cNvPr id="3" name="ZoneTexte 2">
            <a:extLst>
              <a:ext uri="{FF2B5EF4-FFF2-40B4-BE49-F238E27FC236}">
                <a16:creationId xmlns:a16="http://schemas.microsoft.com/office/drawing/2014/main" id="{40616056-891D-4A74-C506-D565361DD4F5}"/>
              </a:ext>
            </a:extLst>
          </p:cNvPr>
          <p:cNvSpPr txBox="1"/>
          <p:nvPr userDrawn="1">
            <p:extLst>
              <p:ext uri="{1162E1C5-73C7-4A58-AE30-91384D911F3F}">
                <p184:classification xmlns:p184="http://schemas.microsoft.com/office/powerpoint/2018/4/main" val="ftr"/>
              </p:ext>
            </p:extLst>
          </p:nvPr>
        </p:nvSpPr>
        <p:spPr>
          <a:xfrm>
            <a:off x="63500" y="6642100"/>
            <a:ext cx="407988" cy="152400"/>
          </a:xfrm>
          <a:prstGeom prst="rect">
            <a:avLst/>
          </a:prstGeom>
        </p:spPr>
        <p:txBody>
          <a:bodyPr horzOverflow="overflow" lIns="0" tIns="0" rIns="0" bIns="0">
            <a:spAutoFit/>
          </a:bodyPr>
          <a:lstStyle/>
          <a:p>
            <a:pPr algn="l"/>
            <a:r>
              <a:rPr lang="fr-FR" sz="1000">
                <a:solidFill>
                  <a:srgbClr val="FF0000">
                    <a:alpha val="50000"/>
                  </a:srgbClr>
                </a:solidFill>
                <a:latin typeface="Calibri" panose="020F0502020204030204" pitchFamily="34" charset="0"/>
                <a:ea typeface="Calibri" panose="020F0502020204030204" pitchFamily="34" charset="0"/>
                <a:cs typeface="Calibri" panose="020F0502020204030204" pitchFamily="34" charset="0"/>
              </a:rPr>
              <a:t>Interne</a:t>
            </a:r>
          </a:p>
        </p:txBody>
      </p:sp>
    </p:spTree>
  </p:cSld>
  <p:clrMap bg1="lt1" tx1="dk1" bg2="lt2" tx2="dk2" accent1="accent1" accent2="accent2" accent3="accent3" accent4="accent4" accent5="accent5" accent6="accent6" hlink="hlink" folHlink="folHlink"/>
  <p:sldLayoutIdLst>
    <p:sldLayoutId id="2147484845" r:id="rId1"/>
    <p:sldLayoutId id="2147484862" r:id="rId2"/>
    <p:sldLayoutId id="2147484848" r:id="rId3"/>
    <p:sldLayoutId id="2147484834" r:id="rId4"/>
    <p:sldLayoutId id="2147484861" r:id="rId5"/>
    <p:sldLayoutId id="2147484847" r:id="rId6"/>
    <p:sldLayoutId id="2147484835" r:id="rId7"/>
    <p:sldLayoutId id="2147484850" r:id="rId8"/>
  </p:sldLayoutIdLst>
  <p:hf hdr="0" ftr="0" dt="0"/>
  <p:txStyles>
    <p:titleStyle>
      <a:lvl1pPr algn="l" rtl="0" eaLnBrk="0" fontAlgn="base" hangingPunct="0">
        <a:lnSpc>
          <a:spcPct val="85000"/>
        </a:lnSpc>
        <a:spcBef>
          <a:spcPct val="0"/>
        </a:spcBef>
        <a:spcAft>
          <a:spcPct val="0"/>
        </a:spcAft>
        <a:defRPr sz="2800" b="1">
          <a:solidFill>
            <a:srgbClr val="004272"/>
          </a:solidFill>
          <a:latin typeface="+mj-lt"/>
          <a:ea typeface="+mj-ea"/>
          <a:cs typeface="+mj-cs"/>
        </a:defRPr>
      </a:lvl1pPr>
      <a:lvl2pPr algn="l" rtl="0" eaLnBrk="0" fontAlgn="base" hangingPunct="0">
        <a:lnSpc>
          <a:spcPct val="85000"/>
        </a:lnSpc>
        <a:spcBef>
          <a:spcPct val="0"/>
        </a:spcBef>
        <a:spcAft>
          <a:spcPct val="0"/>
        </a:spcAft>
        <a:defRPr sz="2800" b="1">
          <a:solidFill>
            <a:srgbClr val="004272"/>
          </a:solidFill>
          <a:latin typeface="Arial" charset="0"/>
          <a:cs typeface="Arial" charset="0"/>
        </a:defRPr>
      </a:lvl2pPr>
      <a:lvl3pPr algn="l" rtl="0" eaLnBrk="0" fontAlgn="base" hangingPunct="0">
        <a:lnSpc>
          <a:spcPct val="85000"/>
        </a:lnSpc>
        <a:spcBef>
          <a:spcPct val="0"/>
        </a:spcBef>
        <a:spcAft>
          <a:spcPct val="0"/>
        </a:spcAft>
        <a:defRPr sz="2800" b="1">
          <a:solidFill>
            <a:srgbClr val="004272"/>
          </a:solidFill>
          <a:latin typeface="Arial" charset="0"/>
          <a:cs typeface="Arial" charset="0"/>
        </a:defRPr>
      </a:lvl3pPr>
      <a:lvl4pPr algn="l" rtl="0" eaLnBrk="0" fontAlgn="base" hangingPunct="0">
        <a:lnSpc>
          <a:spcPct val="85000"/>
        </a:lnSpc>
        <a:spcBef>
          <a:spcPct val="0"/>
        </a:spcBef>
        <a:spcAft>
          <a:spcPct val="0"/>
        </a:spcAft>
        <a:defRPr sz="2800" b="1">
          <a:solidFill>
            <a:srgbClr val="004272"/>
          </a:solidFill>
          <a:latin typeface="Arial" charset="0"/>
          <a:cs typeface="Arial" charset="0"/>
        </a:defRPr>
      </a:lvl4pPr>
      <a:lvl5pPr algn="l" rtl="0" eaLnBrk="0" fontAlgn="base" hangingPunct="0">
        <a:lnSpc>
          <a:spcPct val="85000"/>
        </a:lnSpc>
        <a:spcBef>
          <a:spcPct val="0"/>
        </a:spcBef>
        <a:spcAft>
          <a:spcPct val="0"/>
        </a:spcAft>
        <a:defRPr sz="2800" b="1">
          <a:solidFill>
            <a:srgbClr val="004272"/>
          </a:solidFill>
          <a:latin typeface="Arial" charset="0"/>
          <a:cs typeface="Arial" charset="0"/>
        </a:defRPr>
      </a:lvl5pPr>
      <a:lvl6pPr marL="457200" algn="l" rtl="0" fontAlgn="base">
        <a:lnSpc>
          <a:spcPct val="85000"/>
        </a:lnSpc>
        <a:spcBef>
          <a:spcPct val="0"/>
        </a:spcBef>
        <a:spcAft>
          <a:spcPct val="0"/>
        </a:spcAft>
        <a:defRPr sz="2800" b="1">
          <a:solidFill>
            <a:srgbClr val="004272"/>
          </a:solidFill>
          <a:latin typeface="Arial" charset="0"/>
          <a:cs typeface="Arial" charset="0"/>
        </a:defRPr>
      </a:lvl6pPr>
      <a:lvl7pPr marL="914400" algn="l" rtl="0" fontAlgn="base">
        <a:lnSpc>
          <a:spcPct val="85000"/>
        </a:lnSpc>
        <a:spcBef>
          <a:spcPct val="0"/>
        </a:spcBef>
        <a:spcAft>
          <a:spcPct val="0"/>
        </a:spcAft>
        <a:defRPr sz="2800" b="1">
          <a:solidFill>
            <a:srgbClr val="004272"/>
          </a:solidFill>
          <a:latin typeface="Arial" charset="0"/>
          <a:cs typeface="Arial" charset="0"/>
        </a:defRPr>
      </a:lvl7pPr>
      <a:lvl8pPr marL="1371600" algn="l" rtl="0" fontAlgn="base">
        <a:lnSpc>
          <a:spcPct val="85000"/>
        </a:lnSpc>
        <a:spcBef>
          <a:spcPct val="0"/>
        </a:spcBef>
        <a:spcAft>
          <a:spcPct val="0"/>
        </a:spcAft>
        <a:defRPr sz="2800" b="1">
          <a:solidFill>
            <a:srgbClr val="004272"/>
          </a:solidFill>
          <a:latin typeface="Arial" charset="0"/>
          <a:cs typeface="Arial" charset="0"/>
        </a:defRPr>
      </a:lvl8pPr>
      <a:lvl9pPr marL="1828800" algn="l" rtl="0" fontAlgn="base">
        <a:lnSpc>
          <a:spcPct val="85000"/>
        </a:lnSpc>
        <a:spcBef>
          <a:spcPct val="0"/>
        </a:spcBef>
        <a:spcAft>
          <a:spcPct val="0"/>
        </a:spcAft>
        <a:defRPr sz="2800" b="1">
          <a:solidFill>
            <a:srgbClr val="004272"/>
          </a:solidFill>
          <a:latin typeface="Arial" charset="0"/>
          <a:cs typeface="Arial" charset="0"/>
        </a:defRPr>
      </a:lvl9pPr>
    </p:titleStyle>
    <p:bodyStyle>
      <a:lvl1pPr marL="342900" indent="-342900" algn="l" rtl="0" eaLnBrk="0" fontAlgn="base" hangingPunct="0">
        <a:lnSpc>
          <a:spcPct val="90000"/>
        </a:lnSpc>
        <a:spcBef>
          <a:spcPct val="75000"/>
        </a:spcBef>
        <a:spcAft>
          <a:spcPct val="0"/>
        </a:spcAft>
        <a:buSzPct val="125000"/>
        <a:buBlip>
          <a:blip r:embed="rId10"/>
        </a:buBlip>
        <a:defRPr sz="2000" b="1">
          <a:solidFill>
            <a:schemeClr val="tx1"/>
          </a:solidFill>
          <a:latin typeface="+mn-lt"/>
          <a:ea typeface="+mn-ea"/>
          <a:cs typeface="+mn-cs"/>
        </a:defRPr>
      </a:lvl1pPr>
      <a:lvl2pPr marL="742950" indent="-285750" algn="l" rtl="0" eaLnBrk="0" fontAlgn="base" hangingPunct="0">
        <a:lnSpc>
          <a:spcPct val="90000"/>
        </a:lnSpc>
        <a:spcBef>
          <a:spcPct val="75000"/>
        </a:spcBef>
        <a:spcAft>
          <a:spcPct val="0"/>
        </a:spcAft>
        <a:buSzPct val="125000"/>
        <a:buBlip>
          <a:blip r:embed="rId11"/>
        </a:buBlip>
        <a:defRPr>
          <a:solidFill>
            <a:schemeClr val="tx1"/>
          </a:solidFill>
          <a:latin typeface="+mn-lt"/>
          <a:cs typeface="+mn-cs"/>
        </a:defRPr>
      </a:lvl2pPr>
      <a:lvl3pPr marL="1143000" indent="-228600" algn="l" rtl="0" eaLnBrk="0" fontAlgn="base" hangingPunct="0">
        <a:lnSpc>
          <a:spcPct val="90000"/>
        </a:lnSpc>
        <a:spcBef>
          <a:spcPct val="75000"/>
        </a:spcBef>
        <a:spcAft>
          <a:spcPct val="0"/>
        </a:spcAft>
        <a:buSzPct val="125000"/>
        <a:buFont typeface="Arial" charset="0"/>
        <a:buChar char="−"/>
        <a:defRPr sz="1600">
          <a:solidFill>
            <a:srgbClr val="505050"/>
          </a:solidFill>
          <a:latin typeface="+mn-lt"/>
          <a:cs typeface="+mn-cs"/>
        </a:defRPr>
      </a:lvl3pPr>
      <a:lvl4pPr marL="1600200" indent="-228600" algn="l" rtl="0" eaLnBrk="0" fontAlgn="base" hangingPunct="0">
        <a:lnSpc>
          <a:spcPct val="90000"/>
        </a:lnSpc>
        <a:spcBef>
          <a:spcPct val="75000"/>
        </a:spcBef>
        <a:spcAft>
          <a:spcPct val="0"/>
        </a:spcAft>
        <a:defRPr sz="1000">
          <a:solidFill>
            <a:schemeClr val="tx1"/>
          </a:solidFill>
          <a:latin typeface="+mn-lt"/>
          <a:cs typeface="+mn-cs"/>
        </a:defRPr>
      </a:lvl4pPr>
      <a:lvl5pPr marL="2057400" indent="-228600" algn="l" rtl="0" eaLnBrk="0" fontAlgn="base" hangingPunct="0">
        <a:lnSpc>
          <a:spcPct val="90000"/>
        </a:lnSpc>
        <a:spcBef>
          <a:spcPct val="75000"/>
        </a:spcBef>
        <a:spcAft>
          <a:spcPct val="0"/>
        </a:spcAft>
        <a:defRPr sz="800">
          <a:solidFill>
            <a:schemeClr val="tx1"/>
          </a:solidFill>
          <a:latin typeface="+mn-lt"/>
          <a:cs typeface="+mn-cs"/>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hyperlink" Target="https://financeurs.moncompteformation.gouv.fr/espace-public/" TargetMode="External"/><Relationship Id="rId5" Type="http://schemas.openxmlformats.org/officeDocument/2006/relationships/hyperlink" Target="http://www.net-entreprises.fr/" TargetMode="Externa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40B4BD8-2B7B-B1A6-E5DB-52A55B407173}"/>
              </a:ext>
            </a:extLst>
          </p:cNvPr>
          <p:cNvSpPr>
            <a:spLocks noGrp="1"/>
          </p:cNvSpPr>
          <p:nvPr>
            <p:ph type="subTitle" sz="quarter" idx="1"/>
          </p:nvPr>
        </p:nvSpPr>
        <p:spPr>
          <a:xfrm>
            <a:off x="1828800" y="4047411"/>
            <a:ext cx="8534400" cy="1674119"/>
          </a:xfrm>
        </p:spPr>
        <p:txBody>
          <a:bodyPr/>
          <a:lstStyle/>
          <a:p>
            <a:r>
              <a:rPr lang="fr-FR" dirty="0"/>
              <a:t>Caisse des Dépôts et GIP-MDS</a:t>
            </a:r>
          </a:p>
        </p:txBody>
      </p:sp>
      <p:sp>
        <p:nvSpPr>
          <p:cNvPr id="3" name="Titre 2">
            <a:extLst>
              <a:ext uri="{FF2B5EF4-FFF2-40B4-BE49-F238E27FC236}">
                <a16:creationId xmlns:a16="http://schemas.microsoft.com/office/drawing/2014/main" id="{751DAB02-4FD1-D15C-DC49-9B8286320D4E}"/>
              </a:ext>
            </a:extLst>
          </p:cNvPr>
          <p:cNvSpPr>
            <a:spLocks noGrp="1"/>
          </p:cNvSpPr>
          <p:nvPr>
            <p:ph type="title"/>
          </p:nvPr>
        </p:nvSpPr>
        <p:spPr>
          <a:xfrm>
            <a:off x="2558445" y="2136503"/>
            <a:ext cx="7053943" cy="927359"/>
          </a:xfrm>
        </p:spPr>
        <p:txBody>
          <a:bodyPr/>
          <a:lstStyle/>
          <a:p>
            <a:r>
              <a:rPr lang="fr-FR" dirty="0"/>
              <a:t>CPF – Un véritable outil RH pour vous et vos clients</a:t>
            </a:r>
          </a:p>
        </p:txBody>
      </p:sp>
      <p:pic>
        <p:nvPicPr>
          <p:cNvPr id="1026" name="Picture 2" descr="Accueil - AB Conseil">
            <a:extLst>
              <a:ext uri="{FF2B5EF4-FFF2-40B4-BE49-F238E27FC236}">
                <a16:creationId xmlns:a16="http://schemas.microsoft.com/office/drawing/2014/main" id="{2E59F943-306A-DA26-1C1E-9739CE5E1A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6297" r="36392"/>
          <a:stretch/>
        </p:blipFill>
        <p:spPr bwMode="auto">
          <a:xfrm>
            <a:off x="8433200" y="5926347"/>
            <a:ext cx="762557" cy="778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74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50B01A2-84A2-D9A6-9433-B84B38E64E82}"/>
              </a:ext>
            </a:extLst>
          </p:cNvPr>
          <p:cNvSpPr>
            <a:spLocks noGrp="1"/>
          </p:cNvSpPr>
          <p:nvPr>
            <p:ph type="sldNum" sz="quarter" idx="10"/>
          </p:nvPr>
        </p:nvSpPr>
        <p:spPr/>
        <p:txBody>
          <a:bodyPr/>
          <a:lstStyle/>
          <a:p>
            <a:pPr>
              <a:defRPr/>
            </a:pPr>
            <a:fld id="{FE673E09-FDDB-423A-90EF-688F0CF0AEA9}" type="slidenum">
              <a:rPr lang="fr-FR" smtClean="0"/>
              <a:pPr>
                <a:defRPr/>
              </a:pPr>
              <a:t>2</a:t>
            </a:fld>
            <a:endParaRPr lang="fr-FR"/>
          </a:p>
        </p:txBody>
      </p:sp>
      <p:sp>
        <p:nvSpPr>
          <p:cNvPr id="3" name="Titre 2">
            <a:extLst>
              <a:ext uri="{FF2B5EF4-FFF2-40B4-BE49-F238E27FC236}">
                <a16:creationId xmlns:a16="http://schemas.microsoft.com/office/drawing/2014/main" id="{69FD71C7-2AC5-8B25-98D6-BB5FA02C320B}"/>
              </a:ext>
            </a:extLst>
          </p:cNvPr>
          <p:cNvSpPr>
            <a:spLocks noGrp="1"/>
          </p:cNvSpPr>
          <p:nvPr>
            <p:ph type="title"/>
          </p:nvPr>
        </p:nvSpPr>
        <p:spPr/>
        <p:txBody>
          <a:bodyPr/>
          <a:lstStyle/>
          <a:p>
            <a:r>
              <a:rPr lang="fr-FR" dirty="0"/>
              <a:t>Quelques rappels sur le CPF</a:t>
            </a:r>
          </a:p>
        </p:txBody>
      </p:sp>
    </p:spTree>
    <p:extLst>
      <p:ext uri="{BB962C8B-B14F-4D97-AF65-F5344CB8AC3E}">
        <p14:creationId xmlns:p14="http://schemas.microsoft.com/office/powerpoint/2010/main" val="1855883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64051A-B046-F52D-92A1-9E6B705746DA}"/>
              </a:ext>
            </a:extLst>
          </p:cNvPr>
          <p:cNvSpPr>
            <a:spLocks noGrp="1"/>
          </p:cNvSpPr>
          <p:nvPr>
            <p:ph type="sldNum" sz="quarter" idx="10"/>
          </p:nvPr>
        </p:nvSpPr>
        <p:spPr/>
        <p:txBody>
          <a:bodyPr/>
          <a:lstStyle/>
          <a:p>
            <a:pPr>
              <a:defRPr/>
            </a:pPr>
            <a:fld id="{A391C77A-664F-4F98-8A41-54F31964B865}" type="slidenum">
              <a:rPr lang="fr-FR" smtClean="0"/>
              <a:pPr>
                <a:defRPr/>
              </a:pPr>
              <a:t>3</a:t>
            </a:fld>
            <a:endParaRPr lang="fr-FR"/>
          </a:p>
        </p:txBody>
      </p:sp>
      <p:sp>
        <p:nvSpPr>
          <p:cNvPr id="6" name="Titre 5">
            <a:extLst>
              <a:ext uri="{FF2B5EF4-FFF2-40B4-BE49-F238E27FC236}">
                <a16:creationId xmlns:a16="http://schemas.microsoft.com/office/drawing/2014/main" id="{54B09D80-437C-D40F-0803-429DDDCA93BD}"/>
              </a:ext>
            </a:extLst>
          </p:cNvPr>
          <p:cNvSpPr>
            <a:spLocks noGrp="1"/>
          </p:cNvSpPr>
          <p:nvPr>
            <p:ph type="title"/>
          </p:nvPr>
        </p:nvSpPr>
        <p:spPr>
          <a:xfrm>
            <a:off x="0" y="82699"/>
            <a:ext cx="11066106" cy="678603"/>
          </a:xfrm>
        </p:spPr>
        <p:txBody>
          <a:bodyPr/>
          <a:lstStyle/>
          <a:p>
            <a:r>
              <a:rPr lang="fr-FR" dirty="0"/>
              <a:t>Qu’est-ce que le Compte Personnel de Formation ?</a:t>
            </a:r>
          </a:p>
        </p:txBody>
      </p:sp>
      <p:grpSp>
        <p:nvGrpSpPr>
          <p:cNvPr id="7" name="Groupe 6">
            <a:extLst>
              <a:ext uri="{FF2B5EF4-FFF2-40B4-BE49-F238E27FC236}">
                <a16:creationId xmlns:a16="http://schemas.microsoft.com/office/drawing/2014/main" id="{6DA2044B-62C4-41AA-04F8-3C4CFE0C6AFA}"/>
              </a:ext>
            </a:extLst>
          </p:cNvPr>
          <p:cNvGrpSpPr/>
          <p:nvPr/>
        </p:nvGrpSpPr>
        <p:grpSpPr>
          <a:xfrm>
            <a:off x="1085827" y="2670058"/>
            <a:ext cx="10020346" cy="830997"/>
            <a:chOff x="1163469" y="3708199"/>
            <a:chExt cx="10020346" cy="830997"/>
          </a:xfrm>
        </p:grpSpPr>
        <p:sp>
          <p:nvSpPr>
            <p:cNvPr id="8" name="ZoneTexte 7">
              <a:extLst>
                <a:ext uri="{FF2B5EF4-FFF2-40B4-BE49-F238E27FC236}">
                  <a16:creationId xmlns:a16="http://schemas.microsoft.com/office/drawing/2014/main" id="{01C0C98E-4965-0F01-5B22-88ABA386C3D3}"/>
                </a:ext>
              </a:extLst>
            </p:cNvPr>
            <p:cNvSpPr txBox="1"/>
            <p:nvPr/>
          </p:nvSpPr>
          <p:spPr>
            <a:xfrm>
              <a:off x="1617725" y="3708199"/>
              <a:ext cx="956609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Acquisition de</a:t>
              </a:r>
              <a:r>
                <a:rPr kumimoji="0" lang="fr-FR"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droits à formation </a:t>
              </a: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à partir de 16 ans et jusqu’à la retraite (maximum 67 ans). Ce sont des </a:t>
              </a:r>
              <a:r>
                <a:rPr kumimoji="0" lang="fr-FR"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droits sociaux </a:t>
              </a: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qui ne deviennent de l’argent qu’au moment de l’achat de formation. On ne peut rien acheter d’autre que de la formation avec ses droits CPF…</a:t>
              </a:r>
            </a:p>
          </p:txBody>
        </p:sp>
        <p:pic>
          <p:nvPicPr>
            <p:cNvPr id="9" name="Image 8">
              <a:extLst>
                <a:ext uri="{FF2B5EF4-FFF2-40B4-BE49-F238E27FC236}">
                  <a16:creationId xmlns:a16="http://schemas.microsoft.com/office/drawing/2014/main" id="{EDA5E78F-61BA-14D3-EA77-B028E4FC0E24}"/>
                </a:ext>
              </a:extLst>
            </p:cNvPr>
            <p:cNvPicPr>
              <a:picLocks noChangeAspect="1"/>
            </p:cNvPicPr>
            <p:nvPr/>
          </p:nvPicPr>
          <p:blipFill>
            <a:blip r:embed="rId2"/>
            <a:stretch>
              <a:fillRect/>
            </a:stretch>
          </p:blipFill>
          <p:spPr>
            <a:xfrm>
              <a:off x="1163469" y="3974454"/>
              <a:ext cx="338553" cy="338553"/>
            </a:xfrm>
            <a:prstGeom prst="rect">
              <a:avLst/>
            </a:prstGeom>
          </p:spPr>
        </p:pic>
      </p:grpSp>
      <p:grpSp>
        <p:nvGrpSpPr>
          <p:cNvPr id="10" name="Groupe 9">
            <a:extLst>
              <a:ext uri="{FF2B5EF4-FFF2-40B4-BE49-F238E27FC236}">
                <a16:creationId xmlns:a16="http://schemas.microsoft.com/office/drawing/2014/main" id="{034C0757-0515-99A2-A8E7-852B225901CA}"/>
              </a:ext>
            </a:extLst>
          </p:cNvPr>
          <p:cNvGrpSpPr/>
          <p:nvPr/>
        </p:nvGrpSpPr>
        <p:grpSpPr>
          <a:xfrm>
            <a:off x="1085827" y="3543038"/>
            <a:ext cx="10006750" cy="830997"/>
            <a:chOff x="1163468" y="4429688"/>
            <a:chExt cx="10315483" cy="830997"/>
          </a:xfrm>
        </p:grpSpPr>
        <p:sp>
          <p:nvSpPr>
            <p:cNvPr id="11" name="ZoneTexte 10">
              <a:extLst>
                <a:ext uri="{FF2B5EF4-FFF2-40B4-BE49-F238E27FC236}">
                  <a16:creationId xmlns:a16="http://schemas.microsoft.com/office/drawing/2014/main" id="{92BAACA7-7019-D316-C5BD-54710BC1DA5D}"/>
                </a:ext>
              </a:extLst>
            </p:cNvPr>
            <p:cNvSpPr txBox="1"/>
            <p:nvPr/>
          </p:nvSpPr>
          <p:spPr>
            <a:xfrm>
              <a:off x="1617723" y="4429688"/>
              <a:ext cx="9861228"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Chaque personne (hors agents publics) dispose d’un </a:t>
              </a:r>
              <a:r>
                <a:rPr kumimoji="0" lang="fr-FR"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espace personnel</a:t>
              </a: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sécurisé lui permettant de visualiser ses droits CPF (site officiel : moncompteformation.gouv.fr) de choisir une formation et de l’acheter. Attention, seuls les salariés peuvent acheter une formation en ligne avec leurs droits en euros.</a:t>
              </a:r>
            </a:p>
          </p:txBody>
        </p:sp>
        <p:pic>
          <p:nvPicPr>
            <p:cNvPr id="12" name="Image 11">
              <a:extLst>
                <a:ext uri="{FF2B5EF4-FFF2-40B4-BE49-F238E27FC236}">
                  <a16:creationId xmlns:a16="http://schemas.microsoft.com/office/drawing/2014/main" id="{B81107FB-D07A-5698-DDEC-C6D475FCA5CE}"/>
                </a:ext>
              </a:extLst>
            </p:cNvPr>
            <p:cNvPicPr>
              <a:picLocks noChangeAspect="1"/>
            </p:cNvPicPr>
            <p:nvPr/>
          </p:nvPicPr>
          <p:blipFill>
            <a:blip r:embed="rId2"/>
            <a:stretch>
              <a:fillRect/>
            </a:stretch>
          </p:blipFill>
          <p:spPr>
            <a:xfrm>
              <a:off x="1163468" y="4639060"/>
              <a:ext cx="338553" cy="338553"/>
            </a:xfrm>
            <a:prstGeom prst="rect">
              <a:avLst/>
            </a:prstGeom>
          </p:spPr>
        </p:pic>
      </p:grpSp>
      <p:grpSp>
        <p:nvGrpSpPr>
          <p:cNvPr id="13" name="Groupe 12">
            <a:extLst>
              <a:ext uri="{FF2B5EF4-FFF2-40B4-BE49-F238E27FC236}">
                <a16:creationId xmlns:a16="http://schemas.microsoft.com/office/drawing/2014/main" id="{5F36D6EC-383C-987C-3203-8A8C8CF556A1}"/>
              </a:ext>
            </a:extLst>
          </p:cNvPr>
          <p:cNvGrpSpPr/>
          <p:nvPr/>
        </p:nvGrpSpPr>
        <p:grpSpPr>
          <a:xfrm>
            <a:off x="1075694" y="5846201"/>
            <a:ext cx="10016883" cy="584775"/>
            <a:chOff x="1153332" y="5485598"/>
            <a:chExt cx="10016883" cy="584775"/>
          </a:xfrm>
        </p:grpSpPr>
        <p:sp>
          <p:nvSpPr>
            <p:cNvPr id="14" name="ZoneTexte 13">
              <a:extLst>
                <a:ext uri="{FF2B5EF4-FFF2-40B4-BE49-F238E27FC236}">
                  <a16:creationId xmlns:a16="http://schemas.microsoft.com/office/drawing/2014/main" id="{3B69A376-526B-0226-79C2-95F55FD81CB0}"/>
                </a:ext>
              </a:extLst>
            </p:cNvPr>
            <p:cNvSpPr txBox="1"/>
            <p:nvPr/>
          </p:nvSpPr>
          <p:spPr>
            <a:xfrm>
              <a:off x="1617722" y="5485598"/>
              <a:ext cx="9552493" cy="5847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 plateforme </a:t>
              </a:r>
              <a:r>
                <a:rPr kumimoji="0" lang="fr-FR"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Mon Compte Formation </a:t>
              </a: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permet à</a:t>
              </a:r>
              <a:r>
                <a:rPr kumimoji="0" lang="fr-FR"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fr-FR"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tous les financeurs </a:t>
              </a:r>
              <a:r>
                <a:rPr kumimoji="0" lang="fr-FR"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 compléter les droits </a:t>
              </a: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dont disposent tous les actifs par un processus d’abondement ou dotation</a:t>
              </a:r>
            </a:p>
          </p:txBody>
        </p:sp>
        <p:pic>
          <p:nvPicPr>
            <p:cNvPr id="15" name="Image 14">
              <a:extLst>
                <a:ext uri="{FF2B5EF4-FFF2-40B4-BE49-F238E27FC236}">
                  <a16:creationId xmlns:a16="http://schemas.microsoft.com/office/drawing/2014/main" id="{DC34E01D-4C76-223C-9475-042CBC7C11C6}"/>
                </a:ext>
              </a:extLst>
            </p:cNvPr>
            <p:cNvPicPr>
              <a:picLocks noChangeAspect="1"/>
            </p:cNvPicPr>
            <p:nvPr/>
          </p:nvPicPr>
          <p:blipFill>
            <a:blip r:embed="rId2"/>
            <a:stretch>
              <a:fillRect/>
            </a:stretch>
          </p:blipFill>
          <p:spPr>
            <a:xfrm>
              <a:off x="1153332" y="5608708"/>
              <a:ext cx="338553" cy="338553"/>
            </a:xfrm>
            <a:prstGeom prst="rect">
              <a:avLst/>
            </a:prstGeom>
          </p:spPr>
        </p:pic>
      </p:grpSp>
      <p:grpSp>
        <p:nvGrpSpPr>
          <p:cNvPr id="16" name="Groupe 15">
            <a:extLst>
              <a:ext uri="{FF2B5EF4-FFF2-40B4-BE49-F238E27FC236}">
                <a16:creationId xmlns:a16="http://schemas.microsoft.com/office/drawing/2014/main" id="{4325ECDD-F07F-7FC1-080F-2F855AB320C1}"/>
              </a:ext>
            </a:extLst>
          </p:cNvPr>
          <p:cNvGrpSpPr/>
          <p:nvPr/>
        </p:nvGrpSpPr>
        <p:grpSpPr>
          <a:xfrm>
            <a:off x="989532" y="1150432"/>
            <a:ext cx="10212936" cy="1197388"/>
            <a:chOff x="479424" y="1899559"/>
            <a:chExt cx="10212936" cy="1197388"/>
          </a:xfrm>
        </p:grpSpPr>
        <p:pic>
          <p:nvPicPr>
            <p:cNvPr id="17" name="Image 16">
              <a:extLst>
                <a:ext uri="{FF2B5EF4-FFF2-40B4-BE49-F238E27FC236}">
                  <a16:creationId xmlns:a16="http://schemas.microsoft.com/office/drawing/2014/main" id="{D57DE26A-BD63-8669-A604-EB3497A4A6AA}"/>
                </a:ext>
              </a:extLst>
            </p:cNvPr>
            <p:cNvPicPr>
              <a:picLocks noChangeAspect="1"/>
            </p:cNvPicPr>
            <p:nvPr/>
          </p:nvPicPr>
          <p:blipFill rotWithShape="1">
            <a:blip r:embed="rId3"/>
            <a:srcRect l="758"/>
            <a:stretch/>
          </p:blipFill>
          <p:spPr>
            <a:xfrm>
              <a:off x="1473506" y="2077630"/>
              <a:ext cx="8302172" cy="1019317"/>
            </a:xfrm>
            <a:prstGeom prst="rect">
              <a:avLst/>
            </a:prstGeom>
          </p:spPr>
        </p:pic>
        <p:pic>
          <p:nvPicPr>
            <p:cNvPr id="18" name="Graphique 17" descr="Homme avec canne avec un remplissage uni">
              <a:extLst>
                <a:ext uri="{FF2B5EF4-FFF2-40B4-BE49-F238E27FC236}">
                  <a16:creationId xmlns:a16="http://schemas.microsoft.com/office/drawing/2014/main" id="{DF48069E-CEEC-7232-79C8-71B6C4D836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77960" y="2038640"/>
              <a:ext cx="914400" cy="914400"/>
            </a:xfrm>
            <a:prstGeom prst="rect">
              <a:avLst/>
            </a:prstGeom>
          </p:spPr>
        </p:pic>
        <p:pic>
          <p:nvPicPr>
            <p:cNvPr id="19" name="Picture 2" descr="Boy">
              <a:extLst>
                <a:ext uri="{FF2B5EF4-FFF2-40B4-BE49-F238E27FC236}">
                  <a16:creationId xmlns:a16="http://schemas.microsoft.com/office/drawing/2014/main" id="{2B61FAA4-6CC5-88FB-B7B9-2BA4927C13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424" y="2200686"/>
              <a:ext cx="771070" cy="77107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Logo-Mon-Compte-Formation-Appli-CPF - Butte Ronde">
              <a:extLst>
                <a:ext uri="{FF2B5EF4-FFF2-40B4-BE49-F238E27FC236}">
                  <a16:creationId xmlns:a16="http://schemas.microsoft.com/office/drawing/2014/main" id="{BB6BB9EE-CF4B-4CF6-EE41-F999ED0383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0841" y="2517651"/>
              <a:ext cx="534819" cy="35614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Logo-Mon-Compte-Formation-Appli-CPF - Butte Ronde">
              <a:extLst>
                <a:ext uri="{FF2B5EF4-FFF2-40B4-BE49-F238E27FC236}">
                  <a16:creationId xmlns:a16="http://schemas.microsoft.com/office/drawing/2014/main" id="{3BBDDAAF-EEB6-C4B1-FE29-887083B5FC3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06460" y="2236511"/>
              <a:ext cx="534819" cy="35614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Logo-Mon-Compte-Formation-Appli-CPF - Butte Ronde">
              <a:extLst>
                <a:ext uri="{FF2B5EF4-FFF2-40B4-BE49-F238E27FC236}">
                  <a16:creationId xmlns:a16="http://schemas.microsoft.com/office/drawing/2014/main" id="{3FD2B10E-E6C7-D5F9-8437-FF004F38C73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89131" y="1899559"/>
              <a:ext cx="534819" cy="35614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Logo-Mon-Compte-Formation-Appli-CPF - Butte Ronde">
              <a:extLst>
                <a:ext uri="{FF2B5EF4-FFF2-40B4-BE49-F238E27FC236}">
                  <a16:creationId xmlns:a16="http://schemas.microsoft.com/office/drawing/2014/main" id="{73374879-9E6D-74D2-CE10-6F03D417AA1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74591" y="2740806"/>
              <a:ext cx="534819" cy="3561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e 23">
            <a:extLst>
              <a:ext uri="{FF2B5EF4-FFF2-40B4-BE49-F238E27FC236}">
                <a16:creationId xmlns:a16="http://schemas.microsoft.com/office/drawing/2014/main" id="{9C32BD38-9D0A-1DDC-F8AF-5BCA002BD538}"/>
              </a:ext>
            </a:extLst>
          </p:cNvPr>
          <p:cNvGrpSpPr/>
          <p:nvPr/>
        </p:nvGrpSpPr>
        <p:grpSpPr>
          <a:xfrm>
            <a:off x="1072644" y="5297339"/>
            <a:ext cx="10471823" cy="338554"/>
            <a:chOff x="1160690" y="4542486"/>
            <a:chExt cx="10471823" cy="338554"/>
          </a:xfrm>
        </p:grpSpPr>
        <p:sp>
          <p:nvSpPr>
            <p:cNvPr id="25" name="ZoneTexte 24">
              <a:extLst>
                <a:ext uri="{FF2B5EF4-FFF2-40B4-BE49-F238E27FC236}">
                  <a16:creationId xmlns:a16="http://schemas.microsoft.com/office/drawing/2014/main" id="{319B82AA-9FA7-1CDF-3D28-E4BDC42C8314}"/>
                </a:ext>
              </a:extLst>
            </p:cNvPr>
            <p:cNvSpPr txBox="1"/>
            <p:nvPr/>
          </p:nvSpPr>
          <p:spPr>
            <a:xfrm>
              <a:off x="1658004" y="4542486"/>
              <a:ext cx="997450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 droits CPF sont portables mais incessibles</a:t>
              </a:r>
            </a:p>
          </p:txBody>
        </p:sp>
        <p:pic>
          <p:nvPicPr>
            <p:cNvPr id="26" name="Image 25">
              <a:extLst>
                <a:ext uri="{FF2B5EF4-FFF2-40B4-BE49-F238E27FC236}">
                  <a16:creationId xmlns:a16="http://schemas.microsoft.com/office/drawing/2014/main" id="{E8F7EA6B-FF9A-EEA0-7CD8-AA232C2087C8}"/>
                </a:ext>
              </a:extLst>
            </p:cNvPr>
            <p:cNvPicPr>
              <a:picLocks noChangeAspect="1"/>
            </p:cNvPicPr>
            <p:nvPr/>
          </p:nvPicPr>
          <p:blipFill>
            <a:blip r:embed="rId2"/>
            <a:stretch>
              <a:fillRect/>
            </a:stretch>
          </p:blipFill>
          <p:spPr>
            <a:xfrm>
              <a:off x="1160690" y="4542486"/>
              <a:ext cx="338553" cy="338553"/>
            </a:xfrm>
            <a:prstGeom prst="rect">
              <a:avLst/>
            </a:prstGeom>
          </p:spPr>
        </p:pic>
      </p:grpSp>
      <p:grpSp>
        <p:nvGrpSpPr>
          <p:cNvPr id="27" name="Groupe 26">
            <a:extLst>
              <a:ext uri="{FF2B5EF4-FFF2-40B4-BE49-F238E27FC236}">
                <a16:creationId xmlns:a16="http://schemas.microsoft.com/office/drawing/2014/main" id="{377DA875-10C7-24ED-0582-40335E7B6F90}"/>
              </a:ext>
            </a:extLst>
          </p:cNvPr>
          <p:cNvGrpSpPr/>
          <p:nvPr/>
        </p:nvGrpSpPr>
        <p:grpSpPr>
          <a:xfrm>
            <a:off x="1072644" y="4507374"/>
            <a:ext cx="10033530" cy="584775"/>
            <a:chOff x="1160690" y="4542486"/>
            <a:chExt cx="10471823" cy="584775"/>
          </a:xfrm>
        </p:grpSpPr>
        <p:sp>
          <p:nvSpPr>
            <p:cNvPr id="28" name="ZoneTexte 27">
              <a:extLst>
                <a:ext uri="{FF2B5EF4-FFF2-40B4-BE49-F238E27FC236}">
                  <a16:creationId xmlns:a16="http://schemas.microsoft.com/office/drawing/2014/main" id="{4F73368E-2E49-3B61-CE31-586C9ACDD5A5}"/>
                </a:ext>
              </a:extLst>
            </p:cNvPr>
            <p:cNvSpPr txBox="1"/>
            <p:nvPr/>
          </p:nvSpPr>
          <p:spPr>
            <a:xfrm>
              <a:off x="1658004" y="4542486"/>
              <a:ext cx="997450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 titulaires peuvent convertir les euros en heures s’ils sont agents publics (et inversement) jusqu’à la limite du plafond prévu par les textes.</a:t>
              </a:r>
            </a:p>
          </p:txBody>
        </p:sp>
        <p:pic>
          <p:nvPicPr>
            <p:cNvPr id="29" name="Image 28">
              <a:extLst>
                <a:ext uri="{FF2B5EF4-FFF2-40B4-BE49-F238E27FC236}">
                  <a16:creationId xmlns:a16="http://schemas.microsoft.com/office/drawing/2014/main" id="{A7EDDF4A-B043-B76A-A151-C8E9574C7A13}"/>
                </a:ext>
              </a:extLst>
            </p:cNvPr>
            <p:cNvPicPr>
              <a:picLocks noChangeAspect="1"/>
            </p:cNvPicPr>
            <p:nvPr/>
          </p:nvPicPr>
          <p:blipFill>
            <a:blip r:embed="rId2"/>
            <a:stretch>
              <a:fillRect/>
            </a:stretch>
          </p:blipFill>
          <p:spPr>
            <a:xfrm>
              <a:off x="1160690" y="4542486"/>
              <a:ext cx="338553" cy="338553"/>
            </a:xfrm>
            <a:prstGeom prst="rect">
              <a:avLst/>
            </a:prstGeom>
          </p:spPr>
        </p:pic>
      </p:grpSp>
    </p:spTree>
    <p:extLst>
      <p:ext uri="{BB962C8B-B14F-4D97-AF65-F5344CB8AC3E}">
        <p14:creationId xmlns:p14="http://schemas.microsoft.com/office/powerpoint/2010/main" val="3248208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D036F-21BD-B52F-B49F-9DF38568F405}"/>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F322CAC-F404-2AC1-2CB1-296FB14D1368}"/>
              </a:ext>
            </a:extLst>
          </p:cNvPr>
          <p:cNvSpPr>
            <a:spLocks noGrp="1"/>
          </p:cNvSpPr>
          <p:nvPr>
            <p:ph type="sldNum" sz="quarter" idx="10"/>
          </p:nvPr>
        </p:nvSpPr>
        <p:spPr/>
        <p:txBody>
          <a:bodyPr/>
          <a:lstStyle/>
          <a:p>
            <a:pPr>
              <a:defRPr/>
            </a:pPr>
            <a:fld id="{A391C77A-664F-4F98-8A41-54F31964B865}" type="slidenum">
              <a:rPr lang="fr-FR" smtClean="0"/>
              <a:pPr>
                <a:defRPr/>
              </a:pPr>
              <a:t>4</a:t>
            </a:fld>
            <a:endParaRPr lang="fr-FR"/>
          </a:p>
        </p:txBody>
      </p:sp>
      <p:sp>
        <p:nvSpPr>
          <p:cNvPr id="6" name="Titre 5">
            <a:extLst>
              <a:ext uri="{FF2B5EF4-FFF2-40B4-BE49-F238E27FC236}">
                <a16:creationId xmlns:a16="http://schemas.microsoft.com/office/drawing/2014/main" id="{2F0AD56A-11DB-BAB0-B9B7-BB081AB4E0FF}"/>
              </a:ext>
            </a:extLst>
          </p:cNvPr>
          <p:cNvSpPr>
            <a:spLocks noGrp="1"/>
          </p:cNvSpPr>
          <p:nvPr>
            <p:ph type="title"/>
          </p:nvPr>
        </p:nvSpPr>
        <p:spPr>
          <a:xfrm>
            <a:off x="0" y="82699"/>
            <a:ext cx="11066106" cy="678603"/>
          </a:xfrm>
        </p:spPr>
        <p:txBody>
          <a:bodyPr/>
          <a:lstStyle/>
          <a:p>
            <a:r>
              <a:rPr lang="fr-FR" dirty="0"/>
              <a:t>Comment le CPF est-il alimenté ?</a:t>
            </a:r>
          </a:p>
        </p:txBody>
      </p:sp>
      <p:grpSp>
        <p:nvGrpSpPr>
          <p:cNvPr id="3" name="Groupe 2">
            <a:extLst>
              <a:ext uri="{FF2B5EF4-FFF2-40B4-BE49-F238E27FC236}">
                <a16:creationId xmlns:a16="http://schemas.microsoft.com/office/drawing/2014/main" id="{627A30FD-32FC-A2F3-EA04-6BA66202511D}"/>
              </a:ext>
            </a:extLst>
          </p:cNvPr>
          <p:cNvGrpSpPr/>
          <p:nvPr/>
        </p:nvGrpSpPr>
        <p:grpSpPr>
          <a:xfrm>
            <a:off x="1281726" y="1321462"/>
            <a:ext cx="9090449" cy="4431780"/>
            <a:chOff x="584102" y="1661160"/>
            <a:chExt cx="8595200" cy="4017240"/>
          </a:xfrm>
        </p:grpSpPr>
        <p:pic>
          <p:nvPicPr>
            <p:cNvPr id="4" name="Picture 4" descr="Man ">
              <a:extLst>
                <a:ext uri="{FF2B5EF4-FFF2-40B4-BE49-F238E27FC236}">
                  <a16:creationId xmlns:a16="http://schemas.microsoft.com/office/drawing/2014/main" id="{7AB765D0-9B31-E404-27E9-1469B0B411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407" y="1661160"/>
              <a:ext cx="1219199" cy="12191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Girl ">
              <a:extLst>
                <a:ext uri="{FF2B5EF4-FFF2-40B4-BE49-F238E27FC236}">
                  <a16:creationId xmlns:a16="http://schemas.microsoft.com/office/drawing/2014/main" id="{98122771-942E-7FEF-C95F-AADBFAFFF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4359" y="166116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0" name="ZoneTexte 29">
              <a:extLst>
                <a:ext uri="{FF2B5EF4-FFF2-40B4-BE49-F238E27FC236}">
                  <a16:creationId xmlns:a16="http://schemas.microsoft.com/office/drawing/2014/main" id="{82BC27F9-7B1A-B4EB-2223-72C0E8673022}"/>
                </a:ext>
              </a:extLst>
            </p:cNvPr>
            <p:cNvSpPr txBox="1"/>
            <p:nvPr/>
          </p:nvSpPr>
          <p:spPr>
            <a:xfrm>
              <a:off x="584102" y="2880359"/>
              <a:ext cx="17865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Je suis </a:t>
              </a:r>
              <a:r>
                <a:rPr kumimoji="0" lang="fr-FR" sz="1600" b="1" i="0" u="none" strike="noStrike" kern="1200" cap="none" spc="0" normalizeH="0" baseline="0" noProof="0" dirty="0">
                  <a:ln>
                    <a:noFill/>
                  </a:ln>
                  <a:solidFill>
                    <a:srgbClr val="000000"/>
                  </a:solidFill>
                  <a:effectLst/>
                  <a:uLnTx/>
                  <a:uFillTx/>
                  <a:latin typeface="Arial"/>
                  <a:ea typeface="+mn-ea"/>
                  <a:cs typeface="+mn-cs"/>
                </a:rPr>
                <a:t>salariée</a:t>
              </a:r>
            </a:p>
          </p:txBody>
        </p:sp>
        <p:sp>
          <p:nvSpPr>
            <p:cNvPr id="31" name="ZoneTexte 30">
              <a:extLst>
                <a:ext uri="{FF2B5EF4-FFF2-40B4-BE49-F238E27FC236}">
                  <a16:creationId xmlns:a16="http://schemas.microsoft.com/office/drawing/2014/main" id="{FC13731E-EB83-0936-F898-D4BA9255411F}"/>
                </a:ext>
              </a:extLst>
            </p:cNvPr>
            <p:cNvSpPr txBox="1"/>
            <p:nvPr/>
          </p:nvSpPr>
          <p:spPr>
            <a:xfrm>
              <a:off x="2433658" y="2880359"/>
              <a:ext cx="225068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Je suis </a:t>
              </a:r>
              <a:r>
                <a:rPr kumimoji="0" lang="fr-FR" sz="1600" b="1" i="0" u="none" strike="noStrike" kern="1200" cap="none" spc="0" normalizeH="0" baseline="0" noProof="0">
                  <a:ln>
                    <a:noFill/>
                  </a:ln>
                  <a:solidFill>
                    <a:srgbClr val="000000"/>
                  </a:solidFill>
                  <a:effectLst/>
                  <a:uLnTx/>
                  <a:uFillTx/>
                  <a:latin typeface="Arial"/>
                  <a:ea typeface="+mn-ea"/>
                  <a:cs typeface="+mn-cs"/>
                </a:rPr>
                <a:t>indépendant</a:t>
              </a:r>
            </a:p>
          </p:txBody>
        </p:sp>
        <p:sp>
          <p:nvSpPr>
            <p:cNvPr id="32" name="ZoneTexte 31">
              <a:extLst>
                <a:ext uri="{FF2B5EF4-FFF2-40B4-BE49-F238E27FC236}">
                  <a16:creationId xmlns:a16="http://schemas.microsoft.com/office/drawing/2014/main" id="{D94BE3B6-ADE8-D087-3EC2-6C411FDE5ABC}"/>
                </a:ext>
              </a:extLst>
            </p:cNvPr>
            <p:cNvSpPr txBox="1"/>
            <p:nvPr/>
          </p:nvSpPr>
          <p:spPr>
            <a:xfrm>
              <a:off x="4813301" y="2880359"/>
              <a:ext cx="225068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Je suis </a:t>
              </a:r>
              <a:r>
                <a:rPr kumimoji="0" lang="fr-FR" sz="1600" b="1" i="0" u="none" strike="noStrike" kern="1200" cap="none" spc="0" normalizeH="0" baseline="0" noProof="0">
                  <a:ln>
                    <a:noFill/>
                  </a:ln>
                  <a:solidFill>
                    <a:srgbClr val="000000"/>
                  </a:solidFill>
                  <a:effectLst/>
                  <a:uLnTx/>
                  <a:uFillTx/>
                  <a:latin typeface="Arial"/>
                  <a:ea typeface="+mn-ea"/>
                  <a:cs typeface="+mn-cs"/>
                </a:rPr>
                <a:t>moins qualifié</a:t>
              </a:r>
            </a:p>
          </p:txBody>
        </p:sp>
        <p:sp>
          <p:nvSpPr>
            <p:cNvPr id="33" name="ZoneTexte 32">
              <a:extLst>
                <a:ext uri="{FF2B5EF4-FFF2-40B4-BE49-F238E27FC236}">
                  <a16:creationId xmlns:a16="http://schemas.microsoft.com/office/drawing/2014/main" id="{F9E9239B-383F-31EA-EC84-856462D507ED}"/>
                </a:ext>
              </a:extLst>
            </p:cNvPr>
            <p:cNvSpPr txBox="1"/>
            <p:nvPr/>
          </p:nvSpPr>
          <p:spPr>
            <a:xfrm>
              <a:off x="6928616" y="2881279"/>
              <a:ext cx="225068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Je suis </a:t>
              </a:r>
              <a:r>
                <a:rPr kumimoji="0" lang="fr-FR" sz="1600" b="1" i="0" u="none" strike="noStrike" kern="1200" cap="none" spc="0" normalizeH="0" baseline="0" noProof="0">
                  <a:ln>
                    <a:noFill/>
                  </a:ln>
                  <a:solidFill>
                    <a:srgbClr val="000000"/>
                  </a:solidFill>
                  <a:effectLst/>
                  <a:uLnTx/>
                  <a:uFillTx/>
                  <a:latin typeface="Arial"/>
                  <a:ea typeface="+mn-ea"/>
                  <a:cs typeface="+mn-cs"/>
                </a:rPr>
                <a:t>en situation de handicap</a:t>
              </a:r>
            </a:p>
          </p:txBody>
        </p:sp>
        <p:sp>
          <p:nvSpPr>
            <p:cNvPr id="34" name="Rectangle : coins arrondis 33">
              <a:extLst>
                <a:ext uri="{FF2B5EF4-FFF2-40B4-BE49-F238E27FC236}">
                  <a16:creationId xmlns:a16="http://schemas.microsoft.com/office/drawing/2014/main" id="{C925A46F-DC9E-7E06-5414-0458AF173DB2}"/>
                </a:ext>
              </a:extLst>
            </p:cNvPr>
            <p:cNvSpPr/>
            <p:nvPr/>
          </p:nvSpPr>
          <p:spPr>
            <a:xfrm>
              <a:off x="724287" y="3658461"/>
              <a:ext cx="3730028" cy="64633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Je perçois </a:t>
              </a:r>
              <a:r>
                <a:rPr kumimoji="0" lang="fr-FR" sz="1600" b="1" i="0" u="none" strike="noStrike" kern="1200" cap="none" spc="0" normalizeH="0" baseline="0" noProof="0" dirty="0">
                  <a:ln>
                    <a:noFill/>
                  </a:ln>
                  <a:solidFill>
                    <a:srgbClr val="000000"/>
                  </a:solidFill>
                  <a:effectLst/>
                  <a:uLnTx/>
                  <a:uFillTx/>
                  <a:latin typeface="Arial"/>
                  <a:ea typeface="+mn-ea"/>
                  <a:cs typeface="+mn-cs"/>
                </a:rPr>
                <a:t>500€ par an </a:t>
              </a:r>
              <a:r>
                <a:rPr kumimoji="0" lang="fr-FR" sz="1600" b="0" i="0" u="none" strike="noStrike" kern="1200" cap="none" spc="0" normalizeH="0" baseline="0" noProof="0" dirty="0">
                  <a:ln>
                    <a:noFill/>
                  </a:ln>
                  <a:solidFill>
                    <a:srgbClr val="000000"/>
                  </a:solidFill>
                  <a:effectLst/>
                  <a:uLnTx/>
                  <a:uFillTx/>
                  <a:latin typeface="Arial"/>
                  <a:ea typeface="+mn-ea"/>
                  <a:cs typeface="+mn-cs"/>
                </a:rPr>
                <a:t>sur mon CPF pour une </a:t>
              </a:r>
              <a:r>
                <a:rPr kumimoji="0" lang="fr-FR" sz="1600" b="1" i="0" u="none" strike="noStrike" kern="1200" cap="none" spc="0" normalizeH="0" baseline="0" noProof="0" dirty="0">
                  <a:ln>
                    <a:noFill/>
                  </a:ln>
                  <a:solidFill>
                    <a:srgbClr val="000000"/>
                  </a:solidFill>
                  <a:effectLst/>
                  <a:uLnTx/>
                  <a:uFillTx/>
                  <a:latin typeface="Arial"/>
                  <a:ea typeface="+mn-ea"/>
                  <a:cs typeface="+mn-cs"/>
                </a:rPr>
                <a:t>limite de 5000€</a:t>
              </a:r>
            </a:p>
          </p:txBody>
        </p:sp>
        <p:sp>
          <p:nvSpPr>
            <p:cNvPr id="35" name="Rectangle : coins arrondis 34">
              <a:extLst>
                <a:ext uri="{FF2B5EF4-FFF2-40B4-BE49-F238E27FC236}">
                  <a16:creationId xmlns:a16="http://schemas.microsoft.com/office/drawing/2014/main" id="{E6EEA81B-489C-7531-42E8-B1808DF6A9AC}"/>
                </a:ext>
              </a:extLst>
            </p:cNvPr>
            <p:cNvSpPr/>
            <p:nvPr/>
          </p:nvSpPr>
          <p:spPr>
            <a:xfrm>
              <a:off x="5063602" y="3658462"/>
              <a:ext cx="3730028" cy="64633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Je perçois </a:t>
              </a:r>
              <a:r>
                <a:rPr kumimoji="0" lang="fr-FR" sz="1600" b="1" i="0" u="none" strike="noStrike" kern="1200" cap="none" spc="0" normalizeH="0" baseline="0" noProof="0">
                  <a:ln>
                    <a:noFill/>
                  </a:ln>
                  <a:solidFill>
                    <a:srgbClr val="000000"/>
                  </a:solidFill>
                  <a:effectLst/>
                  <a:uLnTx/>
                  <a:uFillTx/>
                  <a:latin typeface="Arial"/>
                  <a:ea typeface="+mn-ea"/>
                  <a:cs typeface="+mn-cs"/>
                </a:rPr>
                <a:t>800€ par an </a:t>
              </a:r>
              <a:r>
                <a:rPr kumimoji="0" lang="fr-FR" sz="1600" b="0" i="0" u="none" strike="noStrike" kern="1200" cap="none" spc="0" normalizeH="0" baseline="0" noProof="0">
                  <a:ln>
                    <a:noFill/>
                  </a:ln>
                  <a:solidFill>
                    <a:srgbClr val="000000"/>
                  </a:solidFill>
                  <a:effectLst/>
                  <a:uLnTx/>
                  <a:uFillTx/>
                  <a:latin typeface="Arial"/>
                  <a:ea typeface="+mn-ea"/>
                  <a:cs typeface="+mn-cs"/>
                </a:rPr>
                <a:t>sur mon CPF pour une </a:t>
              </a:r>
              <a:r>
                <a:rPr kumimoji="0" lang="fr-FR" sz="1600" b="1" i="0" u="none" strike="noStrike" kern="1200" cap="none" spc="0" normalizeH="0" baseline="0" noProof="0">
                  <a:ln>
                    <a:noFill/>
                  </a:ln>
                  <a:solidFill>
                    <a:srgbClr val="000000"/>
                  </a:solidFill>
                  <a:effectLst/>
                  <a:uLnTx/>
                  <a:uFillTx/>
                  <a:latin typeface="Arial"/>
                  <a:ea typeface="+mn-ea"/>
                  <a:cs typeface="+mn-cs"/>
                </a:rPr>
                <a:t>limite de 8000€</a:t>
              </a:r>
            </a:p>
          </p:txBody>
        </p:sp>
        <p:sp>
          <p:nvSpPr>
            <p:cNvPr id="36" name="Rectangle : coins arrondis 35">
              <a:extLst>
                <a:ext uri="{FF2B5EF4-FFF2-40B4-BE49-F238E27FC236}">
                  <a16:creationId xmlns:a16="http://schemas.microsoft.com/office/drawing/2014/main" id="{82DE6BD8-B1DF-54AA-88BD-8402AE628D3C}"/>
                </a:ext>
              </a:extLst>
            </p:cNvPr>
            <p:cNvSpPr/>
            <p:nvPr/>
          </p:nvSpPr>
          <p:spPr>
            <a:xfrm>
              <a:off x="7018290" y="4474593"/>
              <a:ext cx="1775340" cy="120380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0"/>
                  </a:solidFill>
                  <a:effectLst/>
                  <a:uLnTx/>
                  <a:uFillTx/>
                  <a:latin typeface="Arial"/>
                  <a:ea typeface="+mn-ea"/>
                  <a:cs typeface="+mn-cs"/>
                </a:rPr>
                <a:t>Quel que soit le temps d’activité</a:t>
              </a:r>
              <a:endParaRPr kumimoji="0" lang="fr-FR" sz="1600" b="1" i="0" u="none" strike="noStrike" kern="1200" cap="none" spc="0" normalizeH="0" baseline="0" noProof="0">
                <a:ln>
                  <a:noFill/>
                </a:ln>
                <a:solidFill>
                  <a:srgbClr val="000000"/>
                </a:solidFill>
                <a:effectLst/>
                <a:uLnTx/>
                <a:uFillTx/>
                <a:latin typeface="Arial"/>
                <a:ea typeface="+mn-ea"/>
                <a:cs typeface="+mn-cs"/>
              </a:endParaRPr>
            </a:p>
          </p:txBody>
        </p:sp>
        <p:sp>
          <p:nvSpPr>
            <p:cNvPr id="37" name="Rectangle : coins arrondis 36">
              <a:extLst>
                <a:ext uri="{FF2B5EF4-FFF2-40B4-BE49-F238E27FC236}">
                  <a16:creationId xmlns:a16="http://schemas.microsoft.com/office/drawing/2014/main" id="{0D080B9B-6EDA-F570-6918-79EF2345BB2B}"/>
                </a:ext>
              </a:extLst>
            </p:cNvPr>
            <p:cNvSpPr/>
            <p:nvPr/>
          </p:nvSpPr>
          <p:spPr>
            <a:xfrm>
              <a:off x="2678975" y="4474592"/>
              <a:ext cx="1775340" cy="120380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Au prorata du temps d’activités</a:t>
              </a:r>
              <a:endParaRPr kumimoji="0" lang="fr-FR" sz="1600" b="1" i="0" u="none" strike="noStrike" kern="1200" cap="none" spc="0" normalizeH="0" baseline="0" noProof="0" dirty="0">
                <a:ln>
                  <a:noFill/>
                </a:ln>
                <a:solidFill>
                  <a:srgbClr val="000000"/>
                </a:solidFill>
                <a:effectLst/>
                <a:uLnTx/>
                <a:uFillTx/>
                <a:latin typeface="Arial"/>
                <a:ea typeface="+mn-ea"/>
                <a:cs typeface="+mn-cs"/>
              </a:endParaRPr>
            </a:p>
          </p:txBody>
        </p:sp>
        <p:sp>
          <p:nvSpPr>
            <p:cNvPr id="38" name="Rectangle : coins arrondis 37">
              <a:extLst>
                <a:ext uri="{FF2B5EF4-FFF2-40B4-BE49-F238E27FC236}">
                  <a16:creationId xmlns:a16="http://schemas.microsoft.com/office/drawing/2014/main" id="{1E9917FD-D2D4-D745-74A3-B1A081223DFC}"/>
                </a:ext>
              </a:extLst>
            </p:cNvPr>
            <p:cNvSpPr/>
            <p:nvPr/>
          </p:nvSpPr>
          <p:spPr>
            <a:xfrm>
              <a:off x="5080681" y="4474593"/>
              <a:ext cx="1775340" cy="120380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Plus d’un mi-temps </a:t>
              </a:r>
              <a:r>
                <a:rPr kumimoji="0" lang="fr-FR" sz="1200" b="0" i="0" u="none" strike="noStrike" kern="1200" cap="none" spc="0" normalizeH="0" baseline="0" noProof="0" dirty="0">
                  <a:ln>
                    <a:noFill/>
                  </a:ln>
                  <a:solidFill>
                    <a:srgbClr val="000000"/>
                  </a:solidFill>
                  <a:effectLst/>
                  <a:uLnTx/>
                  <a:uFillTx/>
                  <a:latin typeface="Arial"/>
                  <a:ea typeface="+mn-ea"/>
                  <a:cs typeface="+mn-cs"/>
                </a:rPr>
                <a:t>: 800€ par 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Moins d’un mi-temps </a:t>
              </a:r>
              <a:r>
                <a:rPr kumimoji="0" lang="fr-FR" sz="1200" b="0" i="0" u="none" strike="noStrike" kern="1200" cap="none" spc="0" normalizeH="0" baseline="0" noProof="0" dirty="0">
                  <a:ln>
                    <a:noFill/>
                  </a:ln>
                  <a:solidFill>
                    <a:srgbClr val="000000"/>
                  </a:solidFill>
                  <a:effectLst/>
                  <a:uLnTx/>
                  <a:uFillTx/>
                  <a:latin typeface="Arial"/>
                  <a:ea typeface="+mn-ea"/>
                  <a:cs typeface="+mn-cs"/>
                </a:rPr>
                <a:t>: au prorata du temps d’activité</a:t>
              </a:r>
            </a:p>
          </p:txBody>
        </p:sp>
        <p:sp>
          <p:nvSpPr>
            <p:cNvPr id="39" name="Rectangle : coins arrondis 38">
              <a:extLst>
                <a:ext uri="{FF2B5EF4-FFF2-40B4-BE49-F238E27FC236}">
                  <a16:creationId xmlns:a16="http://schemas.microsoft.com/office/drawing/2014/main" id="{3CE84D27-804E-FB15-9BB5-3D21EED87126}"/>
                </a:ext>
              </a:extLst>
            </p:cNvPr>
            <p:cNvSpPr/>
            <p:nvPr/>
          </p:nvSpPr>
          <p:spPr>
            <a:xfrm>
              <a:off x="724287" y="4474592"/>
              <a:ext cx="1775340" cy="120380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Plus d’un mi-temps : 5</a:t>
              </a:r>
              <a:r>
                <a:rPr kumimoji="0" lang="fr-FR" sz="1200" b="0" i="0" u="none" strike="noStrike" kern="1200" cap="none" spc="0" normalizeH="0" baseline="0" noProof="0" dirty="0">
                  <a:ln>
                    <a:noFill/>
                  </a:ln>
                  <a:solidFill>
                    <a:srgbClr val="000000"/>
                  </a:solidFill>
                  <a:effectLst/>
                  <a:uLnTx/>
                  <a:uFillTx/>
                  <a:latin typeface="Arial"/>
                  <a:ea typeface="+mn-ea"/>
                  <a:cs typeface="+mn-cs"/>
                </a:rPr>
                <a:t>00€ par 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a:ea typeface="+mn-ea"/>
                  <a:cs typeface="+mn-cs"/>
                </a:rPr>
                <a:t>Moins d’un mi-temps : </a:t>
              </a:r>
              <a:r>
                <a:rPr kumimoji="0" lang="fr-FR" sz="1200" b="0" i="0" u="none" strike="noStrike" kern="1200" cap="none" spc="0" normalizeH="0" baseline="0" noProof="0" dirty="0">
                  <a:ln>
                    <a:noFill/>
                  </a:ln>
                  <a:solidFill>
                    <a:srgbClr val="000000"/>
                  </a:solidFill>
                  <a:effectLst/>
                  <a:uLnTx/>
                  <a:uFillTx/>
                  <a:latin typeface="Arial"/>
                  <a:ea typeface="+mn-ea"/>
                  <a:cs typeface="+mn-cs"/>
                </a:rPr>
                <a:t>au prorata du temps d’activité</a:t>
              </a:r>
            </a:p>
          </p:txBody>
        </p:sp>
        <p:pic>
          <p:nvPicPr>
            <p:cNvPr id="40" name="Image 39" descr="Une image contenant dessin humoristique, clipart, illustration, Dessin animé&#10;&#10;Le contenu généré par l’IA peut être incorrect.">
              <a:extLst>
                <a:ext uri="{FF2B5EF4-FFF2-40B4-BE49-F238E27FC236}">
                  <a16:creationId xmlns:a16="http://schemas.microsoft.com/office/drawing/2014/main" id="{269FAA2F-28AE-7E51-A75C-4C57BEDD3076}"/>
                </a:ext>
              </a:extLst>
            </p:cNvPr>
            <p:cNvPicPr>
              <a:picLocks noChangeAspect="1"/>
            </p:cNvPicPr>
            <p:nvPr/>
          </p:nvPicPr>
          <p:blipFill>
            <a:blip r:embed="rId4"/>
            <a:stretch>
              <a:fillRect/>
            </a:stretch>
          </p:blipFill>
          <p:spPr>
            <a:xfrm>
              <a:off x="1038225" y="1668304"/>
              <a:ext cx="1066801" cy="1209675"/>
            </a:xfrm>
            <a:prstGeom prst="rect">
              <a:avLst/>
            </a:prstGeom>
          </p:spPr>
        </p:pic>
        <p:pic>
          <p:nvPicPr>
            <p:cNvPr id="41" name="Image 40" descr="Boy ">
              <a:extLst>
                <a:ext uri="{FF2B5EF4-FFF2-40B4-BE49-F238E27FC236}">
                  <a16:creationId xmlns:a16="http://schemas.microsoft.com/office/drawing/2014/main" id="{231F1512-6BCB-2932-9B61-F8720FDB7DAF}"/>
                </a:ext>
              </a:extLst>
            </p:cNvPr>
            <p:cNvPicPr>
              <a:picLocks noChangeAspect="1"/>
            </p:cNvPicPr>
            <p:nvPr/>
          </p:nvPicPr>
          <p:blipFill>
            <a:blip r:embed="rId5"/>
            <a:stretch>
              <a:fillRect/>
            </a:stretch>
          </p:blipFill>
          <p:spPr>
            <a:xfrm>
              <a:off x="5360194" y="1668304"/>
              <a:ext cx="1209675" cy="1209675"/>
            </a:xfrm>
            <a:prstGeom prst="rect">
              <a:avLst/>
            </a:prstGeom>
          </p:spPr>
        </p:pic>
      </p:grpSp>
    </p:spTree>
    <p:extLst>
      <p:ext uri="{BB962C8B-B14F-4D97-AF65-F5344CB8AC3E}">
        <p14:creationId xmlns:p14="http://schemas.microsoft.com/office/powerpoint/2010/main" val="551808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78387-D51D-9501-D734-671E89F78FA4}"/>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4E6D213-443C-294D-511D-F24FF7B6FDEA}"/>
              </a:ext>
            </a:extLst>
          </p:cNvPr>
          <p:cNvSpPr>
            <a:spLocks noGrp="1"/>
          </p:cNvSpPr>
          <p:nvPr>
            <p:ph type="sldNum" sz="quarter" idx="10"/>
          </p:nvPr>
        </p:nvSpPr>
        <p:spPr/>
        <p:txBody>
          <a:bodyPr/>
          <a:lstStyle/>
          <a:p>
            <a:pPr>
              <a:defRPr/>
            </a:pPr>
            <a:fld id="{A391C77A-664F-4F98-8A41-54F31964B865}" type="slidenum">
              <a:rPr lang="fr-FR" smtClean="0"/>
              <a:pPr>
                <a:defRPr/>
              </a:pPr>
              <a:t>5</a:t>
            </a:fld>
            <a:endParaRPr lang="fr-FR"/>
          </a:p>
        </p:txBody>
      </p:sp>
      <p:sp>
        <p:nvSpPr>
          <p:cNvPr id="6" name="Titre 5">
            <a:extLst>
              <a:ext uri="{FF2B5EF4-FFF2-40B4-BE49-F238E27FC236}">
                <a16:creationId xmlns:a16="http://schemas.microsoft.com/office/drawing/2014/main" id="{945088A4-50C5-6BA7-389A-0F93166C920C}"/>
              </a:ext>
            </a:extLst>
          </p:cNvPr>
          <p:cNvSpPr>
            <a:spLocks noGrp="1"/>
          </p:cNvSpPr>
          <p:nvPr>
            <p:ph type="title"/>
          </p:nvPr>
        </p:nvSpPr>
        <p:spPr>
          <a:xfrm>
            <a:off x="0" y="82699"/>
            <a:ext cx="11066106" cy="678603"/>
          </a:xfrm>
        </p:spPr>
        <p:txBody>
          <a:bodyPr/>
          <a:lstStyle/>
          <a:p>
            <a:r>
              <a:rPr lang="fr-FR" dirty="0"/>
              <a:t>Quelles formations sont éligibles ?</a:t>
            </a:r>
          </a:p>
        </p:txBody>
      </p:sp>
      <p:grpSp>
        <p:nvGrpSpPr>
          <p:cNvPr id="3" name="Groupe 2">
            <a:extLst>
              <a:ext uri="{FF2B5EF4-FFF2-40B4-BE49-F238E27FC236}">
                <a16:creationId xmlns:a16="http://schemas.microsoft.com/office/drawing/2014/main" id="{28E3497D-B159-831F-C027-D9DEB4823886}"/>
              </a:ext>
            </a:extLst>
          </p:cNvPr>
          <p:cNvGrpSpPr/>
          <p:nvPr/>
        </p:nvGrpSpPr>
        <p:grpSpPr>
          <a:xfrm>
            <a:off x="245412" y="831413"/>
            <a:ext cx="11959544" cy="5083563"/>
            <a:chOff x="284831" y="782214"/>
            <a:chExt cx="11959542" cy="4748499"/>
          </a:xfrm>
        </p:grpSpPr>
        <p:grpSp>
          <p:nvGrpSpPr>
            <p:cNvPr id="4" name="Groupe 3">
              <a:extLst>
                <a:ext uri="{FF2B5EF4-FFF2-40B4-BE49-F238E27FC236}">
                  <a16:creationId xmlns:a16="http://schemas.microsoft.com/office/drawing/2014/main" id="{85E5C9CA-1505-E1A5-BA09-F564E248446D}"/>
                </a:ext>
              </a:extLst>
            </p:cNvPr>
            <p:cNvGrpSpPr/>
            <p:nvPr/>
          </p:nvGrpSpPr>
          <p:grpSpPr>
            <a:xfrm>
              <a:off x="4425889" y="1982092"/>
              <a:ext cx="3633380" cy="3548621"/>
              <a:chOff x="4165000" y="1570991"/>
              <a:chExt cx="3633380" cy="3548621"/>
            </a:xfrm>
          </p:grpSpPr>
          <p:sp>
            <p:nvSpPr>
              <p:cNvPr id="11" name="Google Shape;805;p30">
                <a:extLst>
                  <a:ext uri="{FF2B5EF4-FFF2-40B4-BE49-F238E27FC236}">
                    <a16:creationId xmlns:a16="http://schemas.microsoft.com/office/drawing/2014/main" id="{6DF20EAC-80E9-E6E7-2274-CC7AA05267F1}"/>
                  </a:ext>
                </a:extLst>
              </p:cNvPr>
              <p:cNvSpPr/>
              <p:nvPr/>
            </p:nvSpPr>
            <p:spPr>
              <a:xfrm>
                <a:off x="5294918" y="3983485"/>
                <a:ext cx="1257261" cy="1009021"/>
              </a:xfrm>
              <a:custGeom>
                <a:avLst/>
                <a:gdLst/>
                <a:ahLst/>
                <a:cxnLst/>
                <a:rect l="l" t="t" r="r" b="b"/>
                <a:pathLst>
                  <a:path w="5460" h="4382" extrusionOk="0">
                    <a:moveTo>
                      <a:pt x="1336" y="0"/>
                    </a:moveTo>
                    <a:lnTo>
                      <a:pt x="306" y="111"/>
                    </a:lnTo>
                    <a:lnTo>
                      <a:pt x="0" y="4118"/>
                    </a:lnTo>
                    <a:lnTo>
                      <a:pt x="1405" y="4297"/>
                    </a:lnTo>
                    <a:cubicBezTo>
                      <a:pt x="1861" y="3989"/>
                      <a:pt x="2419" y="3830"/>
                      <a:pt x="2984" y="3830"/>
                    </a:cubicBezTo>
                    <a:cubicBezTo>
                      <a:pt x="3585" y="3830"/>
                      <a:pt x="4193" y="4010"/>
                      <a:pt x="4692" y="4381"/>
                    </a:cubicBezTo>
                    <a:lnTo>
                      <a:pt x="5391" y="4318"/>
                    </a:lnTo>
                    <a:lnTo>
                      <a:pt x="5460" y="42"/>
                    </a:lnTo>
                    <a:lnTo>
                      <a:pt x="4671" y="0"/>
                    </a:lnTo>
                    <a:cubicBezTo>
                      <a:pt x="4179" y="345"/>
                      <a:pt x="3586" y="527"/>
                      <a:pt x="2990" y="527"/>
                    </a:cubicBezTo>
                    <a:cubicBezTo>
                      <a:pt x="2413" y="527"/>
                      <a:pt x="1833" y="357"/>
                      <a:pt x="1336" y="0"/>
                    </a:cubicBezTo>
                    <a:close/>
                  </a:path>
                </a:pathLst>
              </a:custGeom>
              <a:solidFill>
                <a:schemeClr val="tx2">
                  <a:lumMod val="60000"/>
                  <a:lumOff val="40000"/>
                </a:schemeClr>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2" name="Google Shape;806;p30">
                <a:extLst>
                  <a:ext uri="{FF2B5EF4-FFF2-40B4-BE49-F238E27FC236}">
                    <a16:creationId xmlns:a16="http://schemas.microsoft.com/office/drawing/2014/main" id="{D1F56689-47B1-B63F-BBE7-9D364A127DB6}"/>
                  </a:ext>
                </a:extLst>
              </p:cNvPr>
              <p:cNvSpPr/>
              <p:nvPr/>
            </p:nvSpPr>
            <p:spPr>
              <a:xfrm>
                <a:off x="6319373" y="3095580"/>
                <a:ext cx="1311834" cy="1412446"/>
              </a:xfrm>
              <a:custGeom>
                <a:avLst/>
                <a:gdLst/>
                <a:ahLst/>
                <a:cxnLst/>
                <a:rect l="l" t="t" r="r" b="b"/>
                <a:pathLst>
                  <a:path w="5697" h="6134" extrusionOk="0">
                    <a:moveTo>
                      <a:pt x="1405" y="1"/>
                    </a:moveTo>
                    <a:lnTo>
                      <a:pt x="1095" y="743"/>
                    </a:lnTo>
                    <a:lnTo>
                      <a:pt x="1053" y="853"/>
                    </a:lnTo>
                    <a:cubicBezTo>
                      <a:pt x="1405" y="1994"/>
                      <a:pt x="1074" y="3178"/>
                      <a:pt x="174" y="3877"/>
                    </a:cubicBezTo>
                    <a:lnTo>
                      <a:pt x="1" y="5192"/>
                    </a:lnTo>
                    <a:lnTo>
                      <a:pt x="4098" y="6133"/>
                    </a:lnTo>
                    <a:lnTo>
                      <a:pt x="4514" y="5213"/>
                    </a:lnTo>
                    <a:lnTo>
                      <a:pt x="4514" y="5192"/>
                    </a:lnTo>
                    <a:cubicBezTo>
                      <a:pt x="4077" y="4009"/>
                      <a:pt x="4514" y="2715"/>
                      <a:pt x="5481" y="2015"/>
                    </a:cubicBezTo>
                    <a:lnTo>
                      <a:pt x="5697" y="1247"/>
                    </a:lnTo>
                    <a:lnTo>
                      <a:pt x="1405" y="1"/>
                    </a:lnTo>
                    <a:close/>
                  </a:path>
                </a:pathLst>
              </a:custGeom>
              <a:solidFill>
                <a:srgbClr val="0070C0"/>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3" name="Google Shape;807;p30">
                <a:extLst>
                  <a:ext uri="{FF2B5EF4-FFF2-40B4-BE49-F238E27FC236}">
                    <a16:creationId xmlns:a16="http://schemas.microsoft.com/office/drawing/2014/main" id="{E3C44E32-12C9-F723-BD59-7E20B47D3C94}"/>
                  </a:ext>
                </a:extLst>
              </p:cNvPr>
              <p:cNvSpPr/>
              <p:nvPr/>
            </p:nvSpPr>
            <p:spPr>
              <a:xfrm>
                <a:off x="4341845" y="3095580"/>
                <a:ext cx="1306998" cy="1412446"/>
              </a:xfrm>
              <a:custGeom>
                <a:avLst/>
                <a:gdLst/>
                <a:ahLst/>
                <a:cxnLst/>
                <a:rect l="l" t="t" r="r" b="b"/>
                <a:pathLst>
                  <a:path w="5676" h="6134" extrusionOk="0">
                    <a:moveTo>
                      <a:pt x="4292" y="1"/>
                    </a:moveTo>
                    <a:lnTo>
                      <a:pt x="0" y="1247"/>
                    </a:lnTo>
                    <a:lnTo>
                      <a:pt x="216" y="2015"/>
                    </a:lnTo>
                    <a:cubicBezTo>
                      <a:pt x="1184" y="2715"/>
                      <a:pt x="1599" y="4009"/>
                      <a:pt x="1184" y="5192"/>
                    </a:cubicBezTo>
                    <a:lnTo>
                      <a:pt x="1157" y="5213"/>
                    </a:lnTo>
                    <a:lnTo>
                      <a:pt x="1578" y="6133"/>
                    </a:lnTo>
                    <a:lnTo>
                      <a:pt x="5675" y="5192"/>
                    </a:lnTo>
                    <a:lnTo>
                      <a:pt x="5475" y="3877"/>
                    </a:lnTo>
                    <a:cubicBezTo>
                      <a:pt x="4555" y="3157"/>
                      <a:pt x="4250" y="1926"/>
                      <a:pt x="4602" y="790"/>
                    </a:cubicBezTo>
                    <a:lnTo>
                      <a:pt x="4602" y="743"/>
                    </a:lnTo>
                    <a:lnTo>
                      <a:pt x="4292" y="1"/>
                    </a:lnTo>
                    <a:close/>
                  </a:path>
                </a:pathLst>
              </a:custGeom>
              <a:solidFill>
                <a:schemeClr val="tx2">
                  <a:lumMod val="75000"/>
                </a:schemeClr>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4" name="Google Shape;808;p30">
                <a:extLst>
                  <a:ext uri="{FF2B5EF4-FFF2-40B4-BE49-F238E27FC236}">
                    <a16:creationId xmlns:a16="http://schemas.microsoft.com/office/drawing/2014/main" id="{729D7281-0519-54BA-90B0-58DAEAB0C69A}"/>
                  </a:ext>
                </a:extLst>
              </p:cNvPr>
              <p:cNvSpPr/>
              <p:nvPr/>
            </p:nvSpPr>
            <p:spPr>
              <a:xfrm>
                <a:off x="4603427" y="1884613"/>
                <a:ext cx="1544404" cy="1544387"/>
              </a:xfrm>
              <a:custGeom>
                <a:avLst/>
                <a:gdLst/>
                <a:ahLst/>
                <a:cxnLst/>
                <a:rect l="l" t="t" r="r" b="b"/>
                <a:pathLst>
                  <a:path w="6707" h="6707" extrusionOk="0">
                    <a:moveTo>
                      <a:pt x="4034" y="1"/>
                    </a:moveTo>
                    <a:lnTo>
                      <a:pt x="3398" y="479"/>
                    </a:lnTo>
                    <a:cubicBezTo>
                      <a:pt x="3072" y="1620"/>
                      <a:pt x="2020" y="2478"/>
                      <a:pt x="747" y="2478"/>
                    </a:cubicBezTo>
                    <a:lnTo>
                      <a:pt x="0" y="3177"/>
                    </a:lnTo>
                    <a:lnTo>
                      <a:pt x="2304" y="6706"/>
                    </a:lnTo>
                    <a:lnTo>
                      <a:pt x="3466" y="6049"/>
                    </a:lnTo>
                    <a:cubicBezTo>
                      <a:pt x="3834" y="4950"/>
                      <a:pt x="4865" y="4140"/>
                      <a:pt x="6096" y="4140"/>
                    </a:cubicBezTo>
                    <a:lnTo>
                      <a:pt x="6117" y="4140"/>
                    </a:lnTo>
                    <a:lnTo>
                      <a:pt x="6706" y="3614"/>
                    </a:lnTo>
                    <a:lnTo>
                      <a:pt x="4034" y="1"/>
                    </a:lnTo>
                    <a:close/>
                  </a:path>
                </a:pathLst>
              </a:custGeom>
              <a:solidFill>
                <a:schemeClr val="tx2">
                  <a:lumMod val="50000"/>
                </a:schemeClr>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5" name="Google Shape;809;p30">
                <a:extLst>
                  <a:ext uri="{FF2B5EF4-FFF2-40B4-BE49-F238E27FC236}">
                    <a16:creationId xmlns:a16="http://schemas.microsoft.com/office/drawing/2014/main" id="{54B0C1E6-6068-6189-54DA-F1A7C31D1930}"/>
                  </a:ext>
                </a:extLst>
              </p:cNvPr>
              <p:cNvSpPr/>
              <p:nvPr/>
            </p:nvSpPr>
            <p:spPr>
              <a:xfrm>
                <a:off x="5825452" y="1889448"/>
                <a:ext cx="1538187" cy="1539552"/>
              </a:xfrm>
              <a:custGeom>
                <a:avLst/>
                <a:gdLst/>
                <a:ahLst/>
                <a:cxnLst/>
                <a:rect l="l" t="t" r="r" b="b"/>
                <a:pathLst>
                  <a:path w="6680" h="6686" extrusionOk="0">
                    <a:moveTo>
                      <a:pt x="2651" y="1"/>
                    </a:moveTo>
                    <a:lnTo>
                      <a:pt x="0" y="3593"/>
                    </a:lnTo>
                    <a:lnTo>
                      <a:pt x="589" y="4140"/>
                    </a:lnTo>
                    <a:lnTo>
                      <a:pt x="610" y="4140"/>
                    </a:lnTo>
                    <a:cubicBezTo>
                      <a:pt x="1815" y="4140"/>
                      <a:pt x="2824" y="4955"/>
                      <a:pt x="3177" y="6049"/>
                    </a:cubicBezTo>
                    <a:lnTo>
                      <a:pt x="4381" y="6685"/>
                    </a:lnTo>
                    <a:lnTo>
                      <a:pt x="6680" y="3177"/>
                    </a:lnTo>
                    <a:lnTo>
                      <a:pt x="5959" y="2457"/>
                    </a:lnTo>
                    <a:lnTo>
                      <a:pt x="5938" y="2457"/>
                    </a:lnTo>
                    <a:cubicBezTo>
                      <a:pt x="4686" y="2457"/>
                      <a:pt x="3613" y="1620"/>
                      <a:pt x="3287" y="458"/>
                    </a:cubicBezTo>
                    <a:lnTo>
                      <a:pt x="2651" y="1"/>
                    </a:lnTo>
                    <a:close/>
                  </a:path>
                </a:pathLst>
              </a:custGeom>
              <a:solidFill>
                <a:srgbClr val="00B0F0"/>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Google Shape;810;p30">
                <a:extLst>
                  <a:ext uri="{FF2B5EF4-FFF2-40B4-BE49-F238E27FC236}">
                    <a16:creationId xmlns:a16="http://schemas.microsoft.com/office/drawing/2014/main" id="{949D237E-24A8-304D-438D-48C78ABFCCF9}"/>
                  </a:ext>
                </a:extLst>
              </p:cNvPr>
              <p:cNvSpPr/>
              <p:nvPr/>
            </p:nvSpPr>
            <p:spPr>
              <a:xfrm>
                <a:off x="5173798" y="2660839"/>
                <a:ext cx="1625458" cy="1625441"/>
              </a:xfrm>
              <a:custGeom>
                <a:avLst/>
                <a:gdLst/>
                <a:ahLst/>
                <a:cxnLst/>
                <a:rect l="l" t="t" r="r" b="b"/>
                <a:pathLst>
                  <a:path w="7059" h="7059" extrusionOk="0">
                    <a:moveTo>
                      <a:pt x="3530" y="1"/>
                    </a:moveTo>
                    <a:cubicBezTo>
                      <a:pt x="1578" y="1"/>
                      <a:pt x="1" y="1579"/>
                      <a:pt x="1" y="3530"/>
                    </a:cubicBezTo>
                    <a:cubicBezTo>
                      <a:pt x="1" y="5481"/>
                      <a:pt x="1578" y="7059"/>
                      <a:pt x="3530" y="7059"/>
                    </a:cubicBezTo>
                    <a:cubicBezTo>
                      <a:pt x="5481" y="7059"/>
                      <a:pt x="7059" y="5481"/>
                      <a:pt x="7059" y="3530"/>
                    </a:cubicBezTo>
                    <a:cubicBezTo>
                      <a:pt x="7059" y="1579"/>
                      <a:pt x="5481" y="1"/>
                      <a:pt x="353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7" name="Google Shape;811;p30">
                <a:extLst>
                  <a:ext uri="{FF2B5EF4-FFF2-40B4-BE49-F238E27FC236}">
                    <a16:creationId xmlns:a16="http://schemas.microsoft.com/office/drawing/2014/main" id="{D99CB7A9-E26C-863F-1E2D-EC95B55A977D}"/>
                  </a:ext>
                </a:extLst>
              </p:cNvPr>
              <p:cNvSpPr/>
              <p:nvPr/>
            </p:nvSpPr>
            <p:spPr>
              <a:xfrm>
                <a:off x="6117199" y="3847858"/>
                <a:ext cx="1271767" cy="1271754"/>
              </a:xfrm>
              <a:custGeom>
                <a:avLst/>
                <a:gdLst/>
                <a:ahLst/>
                <a:cxnLst/>
                <a:rect l="l" t="t" r="r" b="b"/>
                <a:pathLst>
                  <a:path w="5523" h="5523" extrusionOk="0">
                    <a:moveTo>
                      <a:pt x="2762" y="0"/>
                    </a:moveTo>
                    <a:cubicBezTo>
                      <a:pt x="1231" y="0"/>
                      <a:pt x="1" y="1226"/>
                      <a:pt x="1" y="2761"/>
                    </a:cubicBezTo>
                    <a:cubicBezTo>
                      <a:pt x="1" y="4271"/>
                      <a:pt x="1231" y="5522"/>
                      <a:pt x="2762" y="5522"/>
                    </a:cubicBezTo>
                    <a:cubicBezTo>
                      <a:pt x="4277" y="5522"/>
                      <a:pt x="5523" y="4271"/>
                      <a:pt x="5523" y="2761"/>
                    </a:cubicBezTo>
                    <a:cubicBezTo>
                      <a:pt x="5523" y="1226"/>
                      <a:pt x="4277" y="0"/>
                      <a:pt x="2762" y="0"/>
                    </a:cubicBezTo>
                    <a:close/>
                  </a:path>
                </a:pathLst>
              </a:custGeom>
              <a:solidFill>
                <a:srgbClr val="0070C0"/>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Google Shape;812;p30">
                <a:extLst>
                  <a:ext uri="{FF2B5EF4-FFF2-40B4-BE49-F238E27FC236}">
                    <a16:creationId xmlns:a16="http://schemas.microsoft.com/office/drawing/2014/main" id="{57A40797-048E-F274-74E9-1CD63A323CE3}"/>
                  </a:ext>
                </a:extLst>
              </p:cNvPr>
              <p:cNvSpPr/>
              <p:nvPr/>
            </p:nvSpPr>
            <p:spPr>
              <a:xfrm>
                <a:off x="6193418" y="3922925"/>
                <a:ext cx="1120482" cy="1120469"/>
              </a:xfrm>
              <a:custGeom>
                <a:avLst/>
                <a:gdLst/>
                <a:ahLst/>
                <a:cxnLst/>
                <a:rect l="l" t="t" r="r" b="b"/>
                <a:pathLst>
                  <a:path w="4866" h="4866" extrusionOk="0">
                    <a:moveTo>
                      <a:pt x="2431" y="174"/>
                    </a:moveTo>
                    <a:cubicBezTo>
                      <a:pt x="3067" y="174"/>
                      <a:pt x="3614" y="416"/>
                      <a:pt x="4030" y="831"/>
                    </a:cubicBezTo>
                    <a:cubicBezTo>
                      <a:pt x="4450" y="1252"/>
                      <a:pt x="4687" y="1799"/>
                      <a:pt x="4687" y="2435"/>
                    </a:cubicBezTo>
                    <a:cubicBezTo>
                      <a:pt x="4687" y="3045"/>
                      <a:pt x="4450" y="3619"/>
                      <a:pt x="4030" y="4034"/>
                    </a:cubicBezTo>
                    <a:cubicBezTo>
                      <a:pt x="3614" y="4450"/>
                      <a:pt x="3067" y="4692"/>
                      <a:pt x="2431" y="4692"/>
                    </a:cubicBezTo>
                    <a:cubicBezTo>
                      <a:pt x="1794" y="4692"/>
                      <a:pt x="1247" y="4450"/>
                      <a:pt x="832" y="4034"/>
                    </a:cubicBezTo>
                    <a:cubicBezTo>
                      <a:pt x="416" y="3619"/>
                      <a:pt x="175" y="3045"/>
                      <a:pt x="175" y="2435"/>
                    </a:cubicBezTo>
                    <a:cubicBezTo>
                      <a:pt x="175" y="1799"/>
                      <a:pt x="416" y="1252"/>
                      <a:pt x="832" y="831"/>
                    </a:cubicBezTo>
                    <a:cubicBezTo>
                      <a:pt x="1247" y="416"/>
                      <a:pt x="1794" y="174"/>
                      <a:pt x="2431" y="174"/>
                    </a:cubicBezTo>
                    <a:close/>
                    <a:moveTo>
                      <a:pt x="2431" y="0"/>
                    </a:moveTo>
                    <a:cubicBezTo>
                      <a:pt x="1074" y="0"/>
                      <a:pt x="1" y="1073"/>
                      <a:pt x="1" y="2435"/>
                    </a:cubicBezTo>
                    <a:cubicBezTo>
                      <a:pt x="1" y="3771"/>
                      <a:pt x="1074" y="4865"/>
                      <a:pt x="2431" y="4865"/>
                    </a:cubicBezTo>
                    <a:cubicBezTo>
                      <a:pt x="3767" y="4865"/>
                      <a:pt x="4866" y="3771"/>
                      <a:pt x="4866" y="2435"/>
                    </a:cubicBezTo>
                    <a:cubicBezTo>
                      <a:pt x="4866" y="1073"/>
                      <a:pt x="3767" y="0"/>
                      <a:pt x="2431" y="0"/>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Google Shape;813;p30">
                <a:extLst>
                  <a:ext uri="{FF2B5EF4-FFF2-40B4-BE49-F238E27FC236}">
                    <a16:creationId xmlns:a16="http://schemas.microsoft.com/office/drawing/2014/main" id="{80C38F83-27AA-5A87-5449-BAE4E275347D}"/>
                  </a:ext>
                </a:extLst>
              </p:cNvPr>
              <p:cNvSpPr/>
              <p:nvPr/>
            </p:nvSpPr>
            <p:spPr>
              <a:xfrm>
                <a:off x="4584085" y="3847858"/>
                <a:ext cx="1265780" cy="1271754"/>
              </a:xfrm>
              <a:custGeom>
                <a:avLst/>
                <a:gdLst/>
                <a:ahLst/>
                <a:cxnLst/>
                <a:rect l="l" t="t" r="r" b="b"/>
                <a:pathLst>
                  <a:path w="5497" h="5523" extrusionOk="0">
                    <a:moveTo>
                      <a:pt x="2761" y="0"/>
                    </a:moveTo>
                    <a:cubicBezTo>
                      <a:pt x="1226" y="0"/>
                      <a:pt x="0" y="1226"/>
                      <a:pt x="0" y="2761"/>
                    </a:cubicBezTo>
                    <a:cubicBezTo>
                      <a:pt x="0" y="4271"/>
                      <a:pt x="1226" y="5522"/>
                      <a:pt x="2761" y="5522"/>
                    </a:cubicBezTo>
                    <a:cubicBezTo>
                      <a:pt x="4271" y="5522"/>
                      <a:pt x="5496" y="4271"/>
                      <a:pt x="5496" y="2761"/>
                    </a:cubicBezTo>
                    <a:cubicBezTo>
                      <a:pt x="5496" y="1226"/>
                      <a:pt x="4271" y="0"/>
                      <a:pt x="2761" y="0"/>
                    </a:cubicBezTo>
                    <a:close/>
                  </a:path>
                </a:pathLst>
              </a:custGeom>
              <a:solidFill>
                <a:schemeClr val="tx2">
                  <a:lumMod val="60000"/>
                  <a:lumOff val="40000"/>
                </a:schemeClr>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Google Shape;814;p30">
                <a:extLst>
                  <a:ext uri="{FF2B5EF4-FFF2-40B4-BE49-F238E27FC236}">
                    <a16:creationId xmlns:a16="http://schemas.microsoft.com/office/drawing/2014/main" id="{3038CCE4-0782-3FC9-F8C7-A0C72963DFBB}"/>
                  </a:ext>
                </a:extLst>
              </p:cNvPr>
              <p:cNvSpPr/>
              <p:nvPr/>
            </p:nvSpPr>
            <p:spPr>
              <a:xfrm>
                <a:off x="4654316" y="3922925"/>
                <a:ext cx="1125317" cy="1120469"/>
              </a:xfrm>
              <a:custGeom>
                <a:avLst/>
                <a:gdLst/>
                <a:ahLst/>
                <a:cxnLst/>
                <a:rect l="l" t="t" r="r" b="b"/>
                <a:pathLst>
                  <a:path w="4887" h="4866" extrusionOk="0">
                    <a:moveTo>
                      <a:pt x="2456" y="174"/>
                    </a:moveTo>
                    <a:cubicBezTo>
                      <a:pt x="3066" y="174"/>
                      <a:pt x="3640" y="416"/>
                      <a:pt x="4055" y="831"/>
                    </a:cubicBezTo>
                    <a:cubicBezTo>
                      <a:pt x="4450" y="1252"/>
                      <a:pt x="4713" y="1799"/>
                      <a:pt x="4713" y="2435"/>
                    </a:cubicBezTo>
                    <a:cubicBezTo>
                      <a:pt x="4713" y="3045"/>
                      <a:pt x="4450" y="3619"/>
                      <a:pt x="4055" y="4034"/>
                    </a:cubicBezTo>
                    <a:cubicBezTo>
                      <a:pt x="3640" y="4450"/>
                      <a:pt x="3066" y="4692"/>
                      <a:pt x="2456" y="4692"/>
                    </a:cubicBezTo>
                    <a:cubicBezTo>
                      <a:pt x="1820" y="4692"/>
                      <a:pt x="1247" y="4450"/>
                      <a:pt x="831" y="4034"/>
                    </a:cubicBezTo>
                    <a:cubicBezTo>
                      <a:pt x="437" y="3619"/>
                      <a:pt x="174" y="3045"/>
                      <a:pt x="174" y="2435"/>
                    </a:cubicBezTo>
                    <a:cubicBezTo>
                      <a:pt x="174" y="1799"/>
                      <a:pt x="437" y="1252"/>
                      <a:pt x="831" y="831"/>
                    </a:cubicBezTo>
                    <a:cubicBezTo>
                      <a:pt x="1247" y="416"/>
                      <a:pt x="1820" y="174"/>
                      <a:pt x="2456" y="174"/>
                    </a:cubicBezTo>
                    <a:close/>
                    <a:moveTo>
                      <a:pt x="2456" y="0"/>
                    </a:moveTo>
                    <a:cubicBezTo>
                      <a:pt x="1094" y="0"/>
                      <a:pt x="0" y="1073"/>
                      <a:pt x="0" y="2435"/>
                    </a:cubicBezTo>
                    <a:cubicBezTo>
                      <a:pt x="0" y="3771"/>
                      <a:pt x="1094" y="4865"/>
                      <a:pt x="2456" y="4865"/>
                    </a:cubicBezTo>
                    <a:cubicBezTo>
                      <a:pt x="3792" y="4865"/>
                      <a:pt x="4886" y="3771"/>
                      <a:pt x="4886" y="2435"/>
                    </a:cubicBezTo>
                    <a:cubicBezTo>
                      <a:pt x="4886" y="1073"/>
                      <a:pt x="3792" y="0"/>
                      <a:pt x="2456" y="0"/>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Google Shape;815;p30">
                <a:extLst>
                  <a:ext uri="{FF2B5EF4-FFF2-40B4-BE49-F238E27FC236}">
                    <a16:creationId xmlns:a16="http://schemas.microsoft.com/office/drawing/2014/main" id="{5FEE114A-E244-AA7B-A3B7-301FF5E77A33}"/>
                  </a:ext>
                </a:extLst>
              </p:cNvPr>
              <p:cNvSpPr/>
              <p:nvPr/>
            </p:nvSpPr>
            <p:spPr>
              <a:xfrm>
                <a:off x="5350642" y="1570991"/>
                <a:ext cx="1271767" cy="1271754"/>
              </a:xfrm>
              <a:custGeom>
                <a:avLst/>
                <a:gdLst/>
                <a:ahLst/>
                <a:cxnLst/>
                <a:rect l="l" t="t" r="r" b="b"/>
                <a:pathLst>
                  <a:path w="5523" h="5523" extrusionOk="0">
                    <a:moveTo>
                      <a:pt x="2762" y="0"/>
                    </a:moveTo>
                    <a:cubicBezTo>
                      <a:pt x="1226" y="0"/>
                      <a:pt x="0" y="1252"/>
                      <a:pt x="0" y="2762"/>
                    </a:cubicBezTo>
                    <a:cubicBezTo>
                      <a:pt x="0" y="4297"/>
                      <a:pt x="1226" y="5523"/>
                      <a:pt x="2762" y="5523"/>
                    </a:cubicBezTo>
                    <a:cubicBezTo>
                      <a:pt x="4271" y="5523"/>
                      <a:pt x="5523" y="4297"/>
                      <a:pt x="5523" y="2762"/>
                    </a:cubicBezTo>
                    <a:cubicBezTo>
                      <a:pt x="5523" y="1252"/>
                      <a:pt x="4271" y="0"/>
                      <a:pt x="2762" y="0"/>
                    </a:cubicBezTo>
                    <a:close/>
                  </a:path>
                </a:pathLst>
              </a:custGeom>
              <a:solidFill>
                <a:schemeClr val="tx2">
                  <a:lumMod val="50000"/>
                </a:schemeClr>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Google Shape;816;p30">
                <a:extLst>
                  <a:ext uri="{FF2B5EF4-FFF2-40B4-BE49-F238E27FC236}">
                    <a16:creationId xmlns:a16="http://schemas.microsoft.com/office/drawing/2014/main" id="{8513D145-09DA-1086-B323-F6CE2B83B555}"/>
                  </a:ext>
                </a:extLst>
              </p:cNvPr>
              <p:cNvSpPr/>
              <p:nvPr/>
            </p:nvSpPr>
            <p:spPr>
              <a:xfrm>
                <a:off x="5425709" y="1647209"/>
                <a:ext cx="1120482" cy="1125305"/>
              </a:xfrm>
              <a:custGeom>
                <a:avLst/>
                <a:gdLst/>
                <a:ahLst/>
                <a:cxnLst/>
                <a:rect l="l" t="t" r="r" b="b"/>
                <a:pathLst>
                  <a:path w="4866" h="4887" extrusionOk="0">
                    <a:moveTo>
                      <a:pt x="2436" y="174"/>
                    </a:moveTo>
                    <a:cubicBezTo>
                      <a:pt x="3051" y="174"/>
                      <a:pt x="3619" y="416"/>
                      <a:pt x="4034" y="832"/>
                    </a:cubicBezTo>
                    <a:cubicBezTo>
                      <a:pt x="4450" y="1247"/>
                      <a:pt x="4692" y="1820"/>
                      <a:pt x="4692" y="2431"/>
                    </a:cubicBezTo>
                    <a:cubicBezTo>
                      <a:pt x="4692" y="3067"/>
                      <a:pt x="4450" y="3640"/>
                      <a:pt x="4034" y="4035"/>
                    </a:cubicBezTo>
                    <a:cubicBezTo>
                      <a:pt x="3619" y="4450"/>
                      <a:pt x="3051" y="4713"/>
                      <a:pt x="2436" y="4713"/>
                    </a:cubicBezTo>
                    <a:cubicBezTo>
                      <a:pt x="1799" y="4713"/>
                      <a:pt x="1252" y="4450"/>
                      <a:pt x="837" y="4035"/>
                    </a:cubicBezTo>
                    <a:cubicBezTo>
                      <a:pt x="421" y="3640"/>
                      <a:pt x="179" y="3067"/>
                      <a:pt x="179" y="2431"/>
                    </a:cubicBezTo>
                    <a:cubicBezTo>
                      <a:pt x="179" y="1820"/>
                      <a:pt x="421" y="1247"/>
                      <a:pt x="837" y="832"/>
                    </a:cubicBezTo>
                    <a:cubicBezTo>
                      <a:pt x="1252" y="416"/>
                      <a:pt x="1799" y="174"/>
                      <a:pt x="2436" y="174"/>
                    </a:cubicBezTo>
                    <a:close/>
                    <a:moveTo>
                      <a:pt x="2436" y="1"/>
                    </a:moveTo>
                    <a:cubicBezTo>
                      <a:pt x="1079" y="1"/>
                      <a:pt x="0" y="1095"/>
                      <a:pt x="0" y="2431"/>
                    </a:cubicBezTo>
                    <a:cubicBezTo>
                      <a:pt x="0" y="3793"/>
                      <a:pt x="1079" y="4887"/>
                      <a:pt x="2436" y="4887"/>
                    </a:cubicBezTo>
                    <a:cubicBezTo>
                      <a:pt x="3771" y="4887"/>
                      <a:pt x="4865" y="3793"/>
                      <a:pt x="4865" y="2431"/>
                    </a:cubicBezTo>
                    <a:cubicBezTo>
                      <a:pt x="4865" y="1095"/>
                      <a:pt x="3771" y="1"/>
                      <a:pt x="2436" y="1"/>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Google Shape;817;p30">
                <a:extLst>
                  <a:ext uri="{FF2B5EF4-FFF2-40B4-BE49-F238E27FC236}">
                    <a16:creationId xmlns:a16="http://schemas.microsoft.com/office/drawing/2014/main" id="{7EC8516C-77C8-3737-150C-5D5F98D8C4F5}"/>
                  </a:ext>
                </a:extLst>
              </p:cNvPr>
              <p:cNvSpPr/>
              <p:nvPr/>
            </p:nvSpPr>
            <p:spPr>
              <a:xfrm>
                <a:off x="6526613" y="2448994"/>
                <a:ext cx="1271767" cy="1271754"/>
              </a:xfrm>
              <a:custGeom>
                <a:avLst/>
                <a:gdLst/>
                <a:ahLst/>
                <a:cxnLst/>
                <a:rect l="l" t="t" r="r" b="b"/>
                <a:pathLst>
                  <a:path w="5523" h="5523" extrusionOk="0">
                    <a:moveTo>
                      <a:pt x="2761" y="0"/>
                    </a:moveTo>
                    <a:cubicBezTo>
                      <a:pt x="1247" y="0"/>
                      <a:pt x="0" y="1252"/>
                      <a:pt x="0" y="2762"/>
                    </a:cubicBezTo>
                    <a:cubicBezTo>
                      <a:pt x="0" y="4297"/>
                      <a:pt x="1247" y="5523"/>
                      <a:pt x="2761" y="5523"/>
                    </a:cubicBezTo>
                    <a:cubicBezTo>
                      <a:pt x="4292" y="5523"/>
                      <a:pt x="5523" y="4297"/>
                      <a:pt x="5523" y="2762"/>
                    </a:cubicBezTo>
                    <a:cubicBezTo>
                      <a:pt x="5523" y="1252"/>
                      <a:pt x="4292" y="0"/>
                      <a:pt x="2761" y="0"/>
                    </a:cubicBezTo>
                    <a:close/>
                  </a:path>
                </a:pathLst>
              </a:custGeom>
              <a:solidFill>
                <a:srgbClr val="00B0F0"/>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Google Shape;818;p30">
                <a:extLst>
                  <a:ext uri="{FF2B5EF4-FFF2-40B4-BE49-F238E27FC236}">
                    <a16:creationId xmlns:a16="http://schemas.microsoft.com/office/drawing/2014/main" id="{D376F1E7-B1EB-15B7-44A8-1E7BE12B2732}"/>
                  </a:ext>
                </a:extLst>
              </p:cNvPr>
              <p:cNvSpPr/>
              <p:nvPr/>
            </p:nvSpPr>
            <p:spPr>
              <a:xfrm>
                <a:off x="6622174" y="2545936"/>
                <a:ext cx="1080645" cy="1084088"/>
              </a:xfrm>
              <a:custGeom>
                <a:avLst/>
                <a:gdLst/>
                <a:ahLst/>
                <a:cxnLst/>
                <a:rect l="l" t="t" r="r" b="b"/>
                <a:pathLst>
                  <a:path w="4693" h="4708" extrusionOk="0">
                    <a:moveTo>
                      <a:pt x="2346" y="0"/>
                    </a:moveTo>
                    <a:cubicBezTo>
                      <a:pt x="1053" y="0"/>
                      <a:pt x="1" y="1052"/>
                      <a:pt x="1" y="2341"/>
                    </a:cubicBezTo>
                    <a:cubicBezTo>
                      <a:pt x="1" y="3656"/>
                      <a:pt x="1053" y="4707"/>
                      <a:pt x="2346" y="4707"/>
                    </a:cubicBezTo>
                    <a:cubicBezTo>
                      <a:pt x="3640" y="4707"/>
                      <a:pt x="4692" y="3656"/>
                      <a:pt x="4692" y="2341"/>
                    </a:cubicBezTo>
                    <a:cubicBezTo>
                      <a:pt x="4692" y="1052"/>
                      <a:pt x="3640" y="0"/>
                      <a:pt x="2346" y="0"/>
                    </a:cubicBezTo>
                    <a:close/>
                  </a:path>
                </a:pathLst>
              </a:custGeom>
              <a:solidFill>
                <a:srgbClr val="00B0F0"/>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5" name="Google Shape;819;p30">
                <a:extLst>
                  <a:ext uri="{FF2B5EF4-FFF2-40B4-BE49-F238E27FC236}">
                    <a16:creationId xmlns:a16="http://schemas.microsoft.com/office/drawing/2014/main" id="{750A1A20-7D1E-3ECB-87A2-26A4652093F5}"/>
                  </a:ext>
                </a:extLst>
              </p:cNvPr>
              <p:cNvSpPr/>
              <p:nvPr/>
            </p:nvSpPr>
            <p:spPr>
              <a:xfrm>
                <a:off x="6601680" y="2525212"/>
                <a:ext cx="1120482" cy="1125305"/>
              </a:xfrm>
              <a:custGeom>
                <a:avLst/>
                <a:gdLst/>
                <a:ahLst/>
                <a:cxnLst/>
                <a:rect l="l" t="t" r="r" b="b"/>
                <a:pathLst>
                  <a:path w="4866" h="4887" extrusionOk="0">
                    <a:moveTo>
                      <a:pt x="2435" y="174"/>
                    </a:moveTo>
                    <a:cubicBezTo>
                      <a:pt x="3072" y="174"/>
                      <a:pt x="3619" y="437"/>
                      <a:pt x="4034" y="832"/>
                    </a:cubicBezTo>
                    <a:cubicBezTo>
                      <a:pt x="4450" y="1247"/>
                      <a:pt x="4692" y="1821"/>
                      <a:pt x="4692" y="2431"/>
                    </a:cubicBezTo>
                    <a:cubicBezTo>
                      <a:pt x="4692" y="3067"/>
                      <a:pt x="4450" y="3640"/>
                      <a:pt x="4034" y="4035"/>
                    </a:cubicBezTo>
                    <a:cubicBezTo>
                      <a:pt x="3619" y="4450"/>
                      <a:pt x="3072" y="4713"/>
                      <a:pt x="2435" y="4713"/>
                    </a:cubicBezTo>
                    <a:cubicBezTo>
                      <a:pt x="1820" y="4713"/>
                      <a:pt x="1252" y="4450"/>
                      <a:pt x="837" y="4035"/>
                    </a:cubicBezTo>
                    <a:cubicBezTo>
                      <a:pt x="416" y="3640"/>
                      <a:pt x="179" y="3067"/>
                      <a:pt x="179" y="2431"/>
                    </a:cubicBezTo>
                    <a:cubicBezTo>
                      <a:pt x="179" y="1821"/>
                      <a:pt x="416" y="1247"/>
                      <a:pt x="837" y="832"/>
                    </a:cubicBezTo>
                    <a:cubicBezTo>
                      <a:pt x="1252" y="437"/>
                      <a:pt x="1820" y="174"/>
                      <a:pt x="2435" y="174"/>
                    </a:cubicBezTo>
                    <a:close/>
                    <a:moveTo>
                      <a:pt x="2435" y="1"/>
                    </a:moveTo>
                    <a:cubicBezTo>
                      <a:pt x="1100" y="1"/>
                      <a:pt x="0" y="1095"/>
                      <a:pt x="0" y="2431"/>
                    </a:cubicBezTo>
                    <a:cubicBezTo>
                      <a:pt x="0" y="3793"/>
                      <a:pt x="1100" y="4887"/>
                      <a:pt x="2435" y="4887"/>
                    </a:cubicBezTo>
                    <a:cubicBezTo>
                      <a:pt x="3792" y="4887"/>
                      <a:pt x="4865" y="3793"/>
                      <a:pt x="4865" y="2431"/>
                    </a:cubicBezTo>
                    <a:cubicBezTo>
                      <a:pt x="4865" y="1095"/>
                      <a:pt x="3792" y="1"/>
                      <a:pt x="2435" y="1"/>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6" name="Google Shape;820;p30">
                <a:extLst>
                  <a:ext uri="{FF2B5EF4-FFF2-40B4-BE49-F238E27FC236}">
                    <a16:creationId xmlns:a16="http://schemas.microsoft.com/office/drawing/2014/main" id="{53C87782-B9C1-50D1-14D7-97F555111C2D}"/>
                  </a:ext>
                </a:extLst>
              </p:cNvPr>
              <p:cNvSpPr/>
              <p:nvPr/>
            </p:nvSpPr>
            <p:spPr>
              <a:xfrm>
                <a:off x="4165000" y="2448994"/>
                <a:ext cx="1266932" cy="1271754"/>
              </a:xfrm>
              <a:custGeom>
                <a:avLst/>
                <a:gdLst/>
                <a:ahLst/>
                <a:cxnLst/>
                <a:rect l="l" t="t" r="r" b="b"/>
                <a:pathLst>
                  <a:path w="5502" h="5523" extrusionOk="0">
                    <a:moveTo>
                      <a:pt x="2762" y="0"/>
                    </a:moveTo>
                    <a:cubicBezTo>
                      <a:pt x="1226" y="0"/>
                      <a:pt x="0" y="1252"/>
                      <a:pt x="0" y="2762"/>
                    </a:cubicBezTo>
                    <a:cubicBezTo>
                      <a:pt x="0" y="4297"/>
                      <a:pt x="1226" y="5523"/>
                      <a:pt x="2762" y="5523"/>
                    </a:cubicBezTo>
                    <a:cubicBezTo>
                      <a:pt x="4271" y="5523"/>
                      <a:pt x="5502" y="4297"/>
                      <a:pt x="5502" y="2762"/>
                    </a:cubicBezTo>
                    <a:cubicBezTo>
                      <a:pt x="5502" y="1252"/>
                      <a:pt x="4271" y="0"/>
                      <a:pt x="2762" y="0"/>
                    </a:cubicBezTo>
                    <a:close/>
                  </a:path>
                </a:pathLst>
              </a:custGeom>
              <a:solidFill>
                <a:schemeClr val="tx2">
                  <a:lumMod val="75000"/>
                </a:schemeClr>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7" name="Google Shape;821;p30">
                <a:extLst>
                  <a:ext uri="{FF2B5EF4-FFF2-40B4-BE49-F238E27FC236}">
                    <a16:creationId xmlns:a16="http://schemas.microsoft.com/office/drawing/2014/main" id="{35E57BEE-3A2B-F132-07F1-B05C4CDD712A}"/>
                  </a:ext>
                </a:extLst>
              </p:cNvPr>
              <p:cNvSpPr/>
              <p:nvPr/>
            </p:nvSpPr>
            <p:spPr>
              <a:xfrm>
                <a:off x="4235231" y="2525212"/>
                <a:ext cx="1125317" cy="1125305"/>
              </a:xfrm>
              <a:custGeom>
                <a:avLst/>
                <a:gdLst/>
                <a:ahLst/>
                <a:cxnLst/>
                <a:rect l="l" t="t" r="r" b="b"/>
                <a:pathLst>
                  <a:path w="4887" h="4887" extrusionOk="0">
                    <a:moveTo>
                      <a:pt x="2457" y="174"/>
                    </a:moveTo>
                    <a:cubicBezTo>
                      <a:pt x="3067" y="174"/>
                      <a:pt x="3640" y="437"/>
                      <a:pt x="4055" y="832"/>
                    </a:cubicBezTo>
                    <a:cubicBezTo>
                      <a:pt x="4450" y="1247"/>
                      <a:pt x="4713" y="1821"/>
                      <a:pt x="4713" y="2431"/>
                    </a:cubicBezTo>
                    <a:cubicBezTo>
                      <a:pt x="4713" y="3067"/>
                      <a:pt x="4450" y="3640"/>
                      <a:pt x="4055" y="4035"/>
                    </a:cubicBezTo>
                    <a:cubicBezTo>
                      <a:pt x="3640" y="4450"/>
                      <a:pt x="3067" y="4713"/>
                      <a:pt x="2457" y="4713"/>
                    </a:cubicBezTo>
                    <a:cubicBezTo>
                      <a:pt x="1820" y="4713"/>
                      <a:pt x="1252" y="4450"/>
                      <a:pt x="858" y="4035"/>
                    </a:cubicBezTo>
                    <a:cubicBezTo>
                      <a:pt x="437" y="3640"/>
                      <a:pt x="174" y="3067"/>
                      <a:pt x="174" y="2431"/>
                    </a:cubicBezTo>
                    <a:cubicBezTo>
                      <a:pt x="174" y="1821"/>
                      <a:pt x="437" y="1247"/>
                      <a:pt x="858" y="832"/>
                    </a:cubicBezTo>
                    <a:cubicBezTo>
                      <a:pt x="1252" y="437"/>
                      <a:pt x="1820" y="174"/>
                      <a:pt x="2457" y="174"/>
                    </a:cubicBezTo>
                    <a:close/>
                    <a:moveTo>
                      <a:pt x="2457" y="1"/>
                    </a:moveTo>
                    <a:cubicBezTo>
                      <a:pt x="1094" y="1"/>
                      <a:pt x="0" y="1095"/>
                      <a:pt x="0" y="2431"/>
                    </a:cubicBezTo>
                    <a:cubicBezTo>
                      <a:pt x="0" y="3793"/>
                      <a:pt x="1094" y="4887"/>
                      <a:pt x="2457" y="4887"/>
                    </a:cubicBezTo>
                    <a:cubicBezTo>
                      <a:pt x="3793" y="4887"/>
                      <a:pt x="4886" y="3793"/>
                      <a:pt x="4886" y="2431"/>
                    </a:cubicBezTo>
                    <a:cubicBezTo>
                      <a:pt x="4886" y="1095"/>
                      <a:pt x="3793" y="1"/>
                      <a:pt x="2457" y="1"/>
                    </a:cubicBezTo>
                    <a:close/>
                  </a:path>
                </a:pathLst>
              </a:custGeom>
              <a:solidFill>
                <a:srgbClr val="F3F3F3"/>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Google Shape;822;p30">
                <a:extLst>
                  <a:ext uri="{FF2B5EF4-FFF2-40B4-BE49-F238E27FC236}">
                    <a16:creationId xmlns:a16="http://schemas.microsoft.com/office/drawing/2014/main" id="{34BC7556-0321-0218-01A3-1D2E7BB96DBB}"/>
                  </a:ext>
                </a:extLst>
              </p:cNvPr>
              <p:cNvSpPr/>
              <p:nvPr/>
            </p:nvSpPr>
            <p:spPr>
              <a:xfrm>
                <a:off x="6966564" y="2890508"/>
                <a:ext cx="390675" cy="388732"/>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000000"/>
                  </a:solidFill>
                  <a:effectLst/>
                  <a:uLnTx/>
                  <a:uFillTx/>
                  <a:latin typeface="Fira Sans"/>
                  <a:ea typeface="Fira Sans"/>
                  <a:cs typeface="Fira Sans"/>
                  <a:sym typeface="Fira Sans"/>
                </a:endParaRPr>
              </a:p>
            </p:txBody>
          </p:sp>
          <p:sp>
            <p:nvSpPr>
              <p:cNvPr id="29" name="Google Shape;823;p30">
                <a:extLst>
                  <a:ext uri="{FF2B5EF4-FFF2-40B4-BE49-F238E27FC236}">
                    <a16:creationId xmlns:a16="http://schemas.microsoft.com/office/drawing/2014/main" id="{2AC7309A-2916-DBFB-48F8-218360C97F28}"/>
                  </a:ext>
                </a:extLst>
              </p:cNvPr>
              <p:cNvSpPr/>
              <p:nvPr/>
            </p:nvSpPr>
            <p:spPr>
              <a:xfrm>
                <a:off x="5021719" y="4287884"/>
                <a:ext cx="390526" cy="390526"/>
              </a:xfrm>
              <a:custGeom>
                <a:avLst/>
                <a:gdLst/>
                <a:ahLst/>
                <a:cxnLst/>
                <a:rect l="l" t="t" r="r" b="b"/>
                <a:pathLst>
                  <a:path w="2613" h="2613" extrusionOk="0">
                    <a:moveTo>
                      <a:pt x="1307" y="0"/>
                    </a:moveTo>
                    <a:cubicBezTo>
                      <a:pt x="585" y="0"/>
                      <a:pt x="0" y="588"/>
                      <a:pt x="0" y="1306"/>
                    </a:cubicBezTo>
                    <a:cubicBezTo>
                      <a:pt x="0" y="2028"/>
                      <a:pt x="585" y="2613"/>
                      <a:pt x="1307" y="2613"/>
                    </a:cubicBezTo>
                    <a:cubicBezTo>
                      <a:pt x="2028" y="2613"/>
                      <a:pt x="2613" y="2028"/>
                      <a:pt x="2613" y="1306"/>
                    </a:cubicBezTo>
                    <a:cubicBezTo>
                      <a:pt x="2613" y="588"/>
                      <a:pt x="2028" y="0"/>
                      <a:pt x="130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000000"/>
                  </a:solidFill>
                  <a:effectLst/>
                  <a:uLnTx/>
                  <a:uFillTx/>
                  <a:latin typeface="Arial"/>
                  <a:ea typeface="+mn-ea"/>
                  <a:cs typeface="+mn-cs"/>
                </a:endParaRPr>
              </a:p>
            </p:txBody>
          </p:sp>
          <p:sp>
            <p:nvSpPr>
              <p:cNvPr id="30" name="Google Shape;824;p30">
                <a:extLst>
                  <a:ext uri="{FF2B5EF4-FFF2-40B4-BE49-F238E27FC236}">
                    <a16:creationId xmlns:a16="http://schemas.microsoft.com/office/drawing/2014/main" id="{8E76307D-3760-921E-7836-BC9C68D499FE}"/>
                  </a:ext>
                </a:extLst>
              </p:cNvPr>
              <p:cNvSpPr/>
              <p:nvPr/>
            </p:nvSpPr>
            <p:spPr>
              <a:xfrm flipH="1">
                <a:off x="5786371" y="2015508"/>
                <a:ext cx="390675" cy="388732"/>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000000"/>
                  </a:solidFill>
                  <a:effectLst/>
                  <a:uLnTx/>
                  <a:uFillTx/>
                  <a:latin typeface="Fira Sans"/>
                  <a:ea typeface="Fira Sans"/>
                  <a:cs typeface="Fira Sans"/>
                  <a:sym typeface="Fira Sans"/>
                </a:endParaRPr>
              </a:p>
            </p:txBody>
          </p:sp>
          <p:sp>
            <p:nvSpPr>
              <p:cNvPr id="31" name="Google Shape;825;p30">
                <a:extLst>
                  <a:ext uri="{FF2B5EF4-FFF2-40B4-BE49-F238E27FC236}">
                    <a16:creationId xmlns:a16="http://schemas.microsoft.com/office/drawing/2014/main" id="{E250B804-416E-F53F-EC7D-6C7C9ECF5359}"/>
                  </a:ext>
                </a:extLst>
              </p:cNvPr>
              <p:cNvSpPr/>
              <p:nvPr/>
            </p:nvSpPr>
            <p:spPr>
              <a:xfrm flipH="1">
                <a:off x="6557822" y="4287884"/>
                <a:ext cx="390526" cy="390526"/>
              </a:xfrm>
              <a:custGeom>
                <a:avLst/>
                <a:gdLst/>
                <a:ahLst/>
                <a:cxnLst/>
                <a:rect l="l" t="t" r="r" b="b"/>
                <a:pathLst>
                  <a:path w="2613" h="2613" extrusionOk="0">
                    <a:moveTo>
                      <a:pt x="1307" y="0"/>
                    </a:moveTo>
                    <a:cubicBezTo>
                      <a:pt x="585" y="0"/>
                      <a:pt x="0" y="588"/>
                      <a:pt x="0" y="1306"/>
                    </a:cubicBezTo>
                    <a:cubicBezTo>
                      <a:pt x="0" y="2028"/>
                      <a:pt x="585" y="2613"/>
                      <a:pt x="1307" y="2613"/>
                    </a:cubicBezTo>
                    <a:cubicBezTo>
                      <a:pt x="2028" y="2613"/>
                      <a:pt x="2613" y="2028"/>
                      <a:pt x="2613" y="1306"/>
                    </a:cubicBezTo>
                    <a:cubicBezTo>
                      <a:pt x="2613" y="588"/>
                      <a:pt x="2028" y="0"/>
                      <a:pt x="1307"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000000"/>
                  </a:solidFill>
                  <a:effectLst/>
                  <a:uLnTx/>
                  <a:uFillTx/>
                  <a:latin typeface="Fira Sans"/>
                  <a:ea typeface="Fira Sans"/>
                  <a:cs typeface="Fira Sans"/>
                  <a:sym typeface="Fira Sans"/>
                </a:endParaRPr>
              </a:p>
            </p:txBody>
          </p:sp>
          <p:sp>
            <p:nvSpPr>
              <p:cNvPr id="32" name="Google Shape;826;p30">
                <a:extLst>
                  <a:ext uri="{FF2B5EF4-FFF2-40B4-BE49-F238E27FC236}">
                    <a16:creationId xmlns:a16="http://schemas.microsoft.com/office/drawing/2014/main" id="{827D6D09-98FA-B18E-A6C0-1D5E003DED49}"/>
                  </a:ext>
                </a:extLst>
              </p:cNvPr>
              <p:cNvSpPr/>
              <p:nvPr/>
            </p:nvSpPr>
            <p:spPr>
              <a:xfrm flipH="1">
                <a:off x="4602539" y="2889527"/>
                <a:ext cx="390675" cy="390675"/>
              </a:xfrm>
              <a:custGeom>
                <a:avLst/>
                <a:gdLst/>
                <a:ahLst/>
                <a:cxnLst/>
                <a:rect l="l" t="t" r="r" b="b"/>
                <a:pathLst>
                  <a:path w="2614" h="2614" extrusionOk="0">
                    <a:moveTo>
                      <a:pt x="1307" y="1"/>
                    </a:moveTo>
                    <a:cubicBezTo>
                      <a:pt x="585" y="1"/>
                      <a:pt x="1" y="585"/>
                      <a:pt x="1" y="1307"/>
                    </a:cubicBezTo>
                    <a:cubicBezTo>
                      <a:pt x="1" y="2029"/>
                      <a:pt x="585" y="2614"/>
                      <a:pt x="1307" y="2614"/>
                    </a:cubicBezTo>
                    <a:cubicBezTo>
                      <a:pt x="2025" y="2614"/>
                      <a:pt x="2613" y="2029"/>
                      <a:pt x="2613" y="1307"/>
                    </a:cubicBezTo>
                    <a:cubicBezTo>
                      <a:pt x="2613" y="585"/>
                      <a:pt x="2025" y="1"/>
                      <a:pt x="130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000000"/>
                  </a:solidFill>
                  <a:effectLst/>
                  <a:uLnTx/>
                  <a:uFillTx/>
                  <a:latin typeface="Fira Sans"/>
                  <a:ea typeface="Fira Sans"/>
                  <a:cs typeface="Fira Sans"/>
                  <a:sym typeface="Fira Sans"/>
                </a:endParaRPr>
              </a:p>
            </p:txBody>
          </p:sp>
        </p:grpSp>
        <p:sp>
          <p:nvSpPr>
            <p:cNvPr id="5" name="Google Shape;974;p37">
              <a:extLst>
                <a:ext uri="{FF2B5EF4-FFF2-40B4-BE49-F238E27FC236}">
                  <a16:creationId xmlns:a16="http://schemas.microsoft.com/office/drawing/2014/main" id="{1BD4422F-C4EF-A524-08E7-58B4359B1E6B}"/>
                </a:ext>
              </a:extLst>
            </p:cNvPr>
            <p:cNvSpPr txBox="1"/>
            <p:nvPr/>
          </p:nvSpPr>
          <p:spPr>
            <a:xfrm>
              <a:off x="7892096" y="782214"/>
              <a:ext cx="3975129" cy="2048406"/>
            </a:xfrm>
            <a:prstGeom prst="rect">
              <a:avLst/>
            </a:prstGeom>
            <a:noFill/>
            <a:ln>
              <a:noFill/>
            </a:ln>
          </p:spPr>
          <p:txBody>
            <a:bodyPr spcFirstLastPara="1" wrap="square" lIns="91425" tIns="91425" rIns="91425" bIns="91425" anchor="t"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Roboto"/>
                  <a:cs typeface="Roboto"/>
                  <a:sym typeface="Roboto"/>
                </a:rPr>
                <a:t>Les diplômes, les titres à finalité professionnelle, les certificats de qualification professionnelle (CQP), un ou des blocs de compétences d’un titre, à condition que ceux-ci soient inscrits au </a:t>
              </a:r>
              <a:r>
                <a:rPr kumimoji="0" lang="fr-FR" sz="1600" b="1" i="0" u="none" strike="noStrike" kern="1200" cap="none" spc="0" normalizeH="0" baseline="0" noProof="0" dirty="0">
                  <a:ln>
                    <a:noFill/>
                  </a:ln>
                  <a:solidFill>
                    <a:srgbClr val="00B0F0"/>
                  </a:solidFill>
                  <a:effectLst/>
                  <a:uLnTx/>
                  <a:uFillTx/>
                  <a:latin typeface="Arial"/>
                  <a:ea typeface="Roboto"/>
                  <a:cs typeface="Roboto"/>
                  <a:sym typeface="Roboto"/>
                </a:rPr>
                <a:t>Répertoire national des certifications professionnelles (RNCP)</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Arial"/>
                  <a:ea typeface="Roboto"/>
                  <a:cs typeface="Roboto"/>
                  <a:sym typeface="Roboto"/>
                </a:rPr>
                <a:t>sans limite de plafond</a:t>
              </a:r>
            </a:p>
          </p:txBody>
        </p:sp>
        <p:sp>
          <p:nvSpPr>
            <p:cNvPr id="7" name="Google Shape;960;p37">
              <a:extLst>
                <a:ext uri="{FF2B5EF4-FFF2-40B4-BE49-F238E27FC236}">
                  <a16:creationId xmlns:a16="http://schemas.microsoft.com/office/drawing/2014/main" id="{343C9113-207F-A003-AD9D-DBD680E92405}"/>
                </a:ext>
              </a:extLst>
            </p:cNvPr>
            <p:cNvSpPr txBox="1"/>
            <p:nvPr/>
          </p:nvSpPr>
          <p:spPr>
            <a:xfrm>
              <a:off x="8079763" y="3194583"/>
              <a:ext cx="4164610" cy="1894929"/>
            </a:xfrm>
            <a:prstGeom prst="rect">
              <a:avLst/>
            </a:prstGeom>
            <a:noFill/>
            <a:ln>
              <a:noFill/>
            </a:ln>
          </p:spPr>
          <p:txBody>
            <a:bodyPr spcFirstLastPara="1" wrap="square" lIns="91425" tIns="91425" rIns="91425" bIns="91425" anchor="t"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000000"/>
                  </a:solidFill>
                  <a:effectLst/>
                  <a:uLnTx/>
                  <a:uFillTx/>
                  <a:latin typeface="Arial"/>
                  <a:ea typeface="Roboto"/>
                  <a:cs typeface="Roboto"/>
                  <a:sym typeface="Roboto"/>
                </a:rPr>
                <a:t>La préparation à l’épreuve théorique </a:t>
              </a:r>
              <a:r>
                <a:rPr kumimoji="0" lang="fr-FR" sz="1867" b="0" i="0" u="none" strike="noStrike" kern="1200" cap="none" spc="0" normalizeH="0" baseline="0" noProof="0" dirty="0">
                  <a:ln>
                    <a:noFill/>
                  </a:ln>
                  <a:solidFill>
                    <a:srgbClr val="0070C0"/>
                  </a:solidFill>
                  <a:effectLst/>
                  <a:uLnTx/>
                  <a:uFillTx/>
                  <a:latin typeface="Arial"/>
                  <a:ea typeface="Roboto"/>
                  <a:cs typeface="Roboto"/>
                  <a:sym typeface="Roboto"/>
                </a:rPr>
                <a:t>du code de la route </a:t>
              </a:r>
              <a:r>
                <a:rPr kumimoji="0" lang="fr-FR" sz="1867" b="0" i="0" u="none" strike="noStrike" kern="1200" cap="none" spc="0" normalizeH="0" baseline="0" noProof="0" dirty="0">
                  <a:ln>
                    <a:noFill/>
                  </a:ln>
                  <a:solidFill>
                    <a:srgbClr val="000000"/>
                  </a:solidFill>
                  <a:effectLst/>
                  <a:uLnTx/>
                  <a:uFillTx/>
                  <a:latin typeface="Arial"/>
                  <a:ea typeface="Roboto"/>
                  <a:cs typeface="Roboto"/>
                  <a:sym typeface="Roboto"/>
                </a:rPr>
                <a:t>et à </a:t>
              </a:r>
              <a:r>
                <a:rPr kumimoji="0" lang="fr-FR" sz="1867" b="0" i="0" u="none" strike="noStrike" kern="1200" cap="none" spc="0" normalizeH="0" baseline="0" noProof="0" dirty="0">
                  <a:ln>
                    <a:noFill/>
                  </a:ln>
                  <a:solidFill>
                    <a:srgbClr val="0070C0"/>
                  </a:solidFill>
                  <a:effectLst/>
                  <a:uLnTx/>
                  <a:uFillTx/>
                  <a:latin typeface="Arial"/>
                  <a:ea typeface="Roboto"/>
                  <a:cs typeface="Roboto"/>
                  <a:sym typeface="Roboto"/>
                </a:rPr>
                <a:t>l’épreuve pratique du permis de conduire</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FF0000"/>
                  </a:solidFill>
                  <a:effectLst/>
                  <a:uLnTx/>
                  <a:uFillTx/>
                  <a:latin typeface="Arial"/>
                  <a:ea typeface="Roboto"/>
                  <a:cs typeface="Roboto"/>
                  <a:sym typeface="Roboto"/>
                </a:rPr>
                <a:t>dans la limite </a:t>
              </a: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d’un seul permis léger </a:t>
              </a:r>
              <a:r>
                <a:rPr kumimoji="0" lang="fr-FR" sz="1867" b="0" i="0" u="none" strike="noStrike" kern="1200" cap="none" spc="0" normalizeH="0" baseline="0" noProof="0" dirty="0">
                  <a:ln>
                    <a:noFill/>
                  </a:ln>
                  <a:solidFill>
                    <a:srgbClr val="FF0000"/>
                  </a:solidFill>
                  <a:effectLst/>
                  <a:uLnTx/>
                  <a:uFillTx/>
                  <a:latin typeface="Arial"/>
                  <a:ea typeface="Roboto"/>
                  <a:cs typeface="Roboto"/>
                  <a:sym typeface="Roboto"/>
                </a:rPr>
                <a:t>(A, B, BE), d’un </a:t>
              </a: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plafond de 900€ </a:t>
              </a:r>
              <a:r>
                <a:rPr kumimoji="0" lang="fr-FR" sz="1867" b="0" i="0" u="none" strike="noStrike" kern="1200" cap="none" spc="0" normalizeH="0" baseline="0" noProof="0" dirty="0">
                  <a:ln>
                    <a:noFill/>
                  </a:ln>
                  <a:solidFill>
                    <a:srgbClr val="FF0000"/>
                  </a:solidFill>
                  <a:effectLst/>
                  <a:uLnTx/>
                  <a:uFillTx/>
                  <a:latin typeface="Arial"/>
                  <a:ea typeface="Roboto"/>
                  <a:cs typeface="Roboto"/>
                  <a:sym typeface="Roboto"/>
                </a:rPr>
                <a:t>et d’un </a:t>
              </a: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public restreint (DE)</a:t>
              </a:r>
              <a:r>
                <a:rPr kumimoji="0" lang="fr-FR" sz="1867" b="0" i="0" u="none" strike="noStrike" kern="1200" cap="none" spc="0" normalizeH="0" baseline="0" noProof="0" dirty="0">
                  <a:ln>
                    <a:noFill/>
                  </a:ln>
                  <a:solidFill>
                    <a:srgbClr val="FF0000"/>
                  </a:solidFill>
                  <a:effectLst/>
                  <a:uLnTx/>
                  <a:uFillTx/>
                  <a:latin typeface="Arial"/>
                  <a:ea typeface="Roboto"/>
                  <a:cs typeface="Roboto"/>
                  <a:sym typeface="Roboto"/>
                </a:rPr>
                <a:t>. Les salariés recevant </a:t>
              </a: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une dotation de 100€</a:t>
              </a:r>
              <a:r>
                <a:rPr kumimoji="0" lang="fr-FR" sz="1867" b="0" i="0" u="none" strike="noStrike" kern="1200" cap="none" spc="0" normalizeH="0" baseline="0" noProof="0" dirty="0">
                  <a:ln>
                    <a:noFill/>
                  </a:ln>
                  <a:solidFill>
                    <a:srgbClr val="FF0000"/>
                  </a:solidFill>
                  <a:effectLst/>
                  <a:uLnTx/>
                  <a:uFillTx/>
                  <a:latin typeface="Arial"/>
                  <a:ea typeface="Roboto"/>
                  <a:cs typeface="Roboto"/>
                  <a:sym typeface="Roboto"/>
                </a:rPr>
                <a:t> peuvent y prétendre avec le même plafond.</a:t>
              </a:r>
            </a:p>
          </p:txBody>
        </p:sp>
        <p:sp>
          <p:nvSpPr>
            <p:cNvPr id="8" name="Google Shape;967;p37">
              <a:extLst>
                <a:ext uri="{FF2B5EF4-FFF2-40B4-BE49-F238E27FC236}">
                  <a16:creationId xmlns:a16="http://schemas.microsoft.com/office/drawing/2014/main" id="{0835E706-742F-299C-AD2C-94FDA0E11E87}"/>
                </a:ext>
              </a:extLst>
            </p:cNvPr>
            <p:cNvSpPr txBox="1"/>
            <p:nvPr/>
          </p:nvSpPr>
          <p:spPr>
            <a:xfrm>
              <a:off x="284831" y="1561534"/>
              <a:ext cx="4457927" cy="1271753"/>
            </a:xfrm>
            <a:prstGeom prst="rect">
              <a:avLst/>
            </a:prstGeom>
            <a:noFill/>
            <a:ln>
              <a:noFill/>
            </a:ln>
          </p:spPr>
          <p:txBody>
            <a:bodyPr spcFirstLastPara="1" wrap="square" lIns="91425" tIns="91425" rIns="91425" bIns="91425" anchor="t"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000000"/>
                  </a:solidFill>
                  <a:effectLst/>
                  <a:uLnTx/>
                  <a:uFillTx/>
                  <a:latin typeface="Arial"/>
                  <a:ea typeface="Roboto"/>
                  <a:cs typeface="Roboto"/>
                  <a:sym typeface="Roboto"/>
                </a:rPr>
                <a:t>Les certifications et habilitations enregistrées dans le </a:t>
              </a:r>
              <a:r>
                <a:rPr kumimoji="0" lang="fr-FR" sz="1867" b="1" i="0" u="none" strike="noStrike" kern="1200" cap="none" spc="0" normalizeH="0" baseline="0" noProof="0" dirty="0">
                  <a:ln>
                    <a:noFill/>
                  </a:ln>
                  <a:solidFill>
                    <a:srgbClr val="000048"/>
                  </a:solidFill>
                  <a:effectLst/>
                  <a:uLnTx/>
                  <a:uFillTx/>
                  <a:latin typeface="Arial"/>
                  <a:ea typeface="Roboto"/>
                  <a:cs typeface="Roboto"/>
                  <a:sym typeface="Roboto"/>
                </a:rPr>
                <a:t>« répertoire spécifique » (RS) </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dans la limite d’un plafond de 1500€</a:t>
              </a:r>
            </a:p>
          </p:txBody>
        </p:sp>
        <p:sp>
          <p:nvSpPr>
            <p:cNvPr id="9" name="Google Shape;960;p37">
              <a:extLst>
                <a:ext uri="{FF2B5EF4-FFF2-40B4-BE49-F238E27FC236}">
                  <a16:creationId xmlns:a16="http://schemas.microsoft.com/office/drawing/2014/main" id="{CBFD7A0C-52CE-6755-46F7-7FB161961684}"/>
                </a:ext>
              </a:extLst>
            </p:cNvPr>
            <p:cNvSpPr txBox="1"/>
            <p:nvPr/>
          </p:nvSpPr>
          <p:spPr>
            <a:xfrm>
              <a:off x="334670" y="3253846"/>
              <a:ext cx="3649865" cy="669828"/>
            </a:xfrm>
            <a:prstGeom prst="rect">
              <a:avLst/>
            </a:prstGeom>
            <a:noFill/>
            <a:ln>
              <a:noFill/>
            </a:ln>
          </p:spPr>
          <p:txBody>
            <a:bodyPr spcFirstLastPara="1" wrap="square" lIns="91425" tIns="91425" rIns="91425" bIns="91425" anchor="t"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000000"/>
                  </a:solidFill>
                  <a:effectLst/>
                  <a:uLnTx/>
                  <a:uFillTx/>
                  <a:latin typeface="Arial"/>
                  <a:ea typeface="Roboto"/>
                  <a:cs typeface="Roboto"/>
                  <a:sym typeface="Roboto"/>
                </a:rPr>
                <a:t>Le </a:t>
              </a:r>
              <a:r>
                <a:rPr kumimoji="0" lang="fr-FR" sz="1867" b="1" i="0" u="none" strike="noStrike" kern="1200" cap="none" spc="0" normalizeH="0" baseline="0" noProof="0" dirty="0">
                  <a:ln>
                    <a:noFill/>
                  </a:ln>
                  <a:solidFill>
                    <a:srgbClr val="00006D"/>
                  </a:solidFill>
                  <a:effectLst/>
                  <a:uLnTx/>
                  <a:uFillTx/>
                  <a:latin typeface="Arial"/>
                  <a:ea typeface="Roboto"/>
                  <a:cs typeface="Roboto"/>
                  <a:sym typeface="Roboto"/>
                </a:rPr>
                <a:t>B</a:t>
              </a:r>
              <a:r>
                <a:rPr kumimoji="0" lang="fr-FR" sz="1867" b="1" i="0" u="none" strike="noStrike" kern="1200" cap="none" spc="0" normalizeH="0" baseline="0" noProof="0" dirty="0" err="1">
                  <a:ln>
                    <a:noFill/>
                  </a:ln>
                  <a:solidFill>
                    <a:srgbClr val="00006D"/>
                  </a:solidFill>
                  <a:effectLst/>
                  <a:uLnTx/>
                  <a:uFillTx/>
                  <a:latin typeface="Arial"/>
                  <a:ea typeface="Roboto"/>
                  <a:cs typeface="Roboto"/>
                  <a:sym typeface="Roboto"/>
                </a:rPr>
                <a:t>ilan</a:t>
              </a:r>
              <a:r>
                <a:rPr kumimoji="0" lang="fr-FR" sz="1867" b="1" i="0" u="none" strike="noStrike" kern="1200" cap="none" spc="0" normalizeH="0" baseline="0" noProof="0" dirty="0">
                  <a:ln>
                    <a:noFill/>
                  </a:ln>
                  <a:solidFill>
                    <a:srgbClr val="00006D"/>
                  </a:solidFill>
                  <a:effectLst/>
                  <a:uLnTx/>
                  <a:uFillTx/>
                  <a:latin typeface="Arial"/>
                  <a:ea typeface="Roboto"/>
                  <a:cs typeface="Roboto"/>
                  <a:sym typeface="Roboto"/>
                </a:rPr>
                <a:t> de C</a:t>
              </a:r>
              <a:r>
                <a:rPr kumimoji="0" lang="fr-FR" sz="1867" b="1" i="0" u="none" strike="noStrike" kern="1200" cap="none" spc="0" normalizeH="0" baseline="0" noProof="0" dirty="0" err="1">
                  <a:ln>
                    <a:noFill/>
                  </a:ln>
                  <a:solidFill>
                    <a:srgbClr val="00006D"/>
                  </a:solidFill>
                  <a:effectLst/>
                  <a:uLnTx/>
                  <a:uFillTx/>
                  <a:latin typeface="Arial"/>
                  <a:ea typeface="Roboto"/>
                  <a:cs typeface="Roboto"/>
                  <a:sym typeface="Roboto"/>
                </a:rPr>
                <a:t>ompétences</a:t>
              </a:r>
              <a:r>
                <a:rPr kumimoji="0" lang="fr-FR" sz="1867" b="1" i="0" u="none" strike="noStrike" kern="1200" cap="none" spc="0" normalizeH="0" baseline="0" noProof="0" dirty="0">
                  <a:ln>
                    <a:noFill/>
                  </a:ln>
                  <a:solidFill>
                    <a:srgbClr val="00006D"/>
                  </a:solidFill>
                  <a:effectLst/>
                  <a:uLnTx/>
                  <a:uFillTx/>
                  <a:latin typeface="Arial"/>
                  <a:ea typeface="Roboto"/>
                  <a:cs typeface="Roboto"/>
                  <a:sym typeface="Roboto"/>
                </a:rPr>
                <a:t> (BC)</a:t>
              </a: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 </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1" i="0" u="none" strike="noStrike" kern="1200" cap="none" spc="0" normalizeH="0" baseline="0" noProof="0" dirty="0">
                  <a:ln>
                    <a:noFill/>
                  </a:ln>
                  <a:solidFill>
                    <a:srgbClr val="FF0000"/>
                  </a:solidFill>
                  <a:effectLst/>
                  <a:uLnTx/>
                  <a:uFillTx/>
                  <a:latin typeface="Arial"/>
                  <a:ea typeface="Roboto"/>
                  <a:cs typeface="Roboto"/>
                  <a:sym typeface="Roboto"/>
                </a:rPr>
                <a:t>dans la limite d’un plafond de 1600€ (et 1 fois tous les 5 ans)</a:t>
              </a:r>
            </a:p>
          </p:txBody>
        </p:sp>
        <p:sp>
          <p:nvSpPr>
            <p:cNvPr id="10" name="Google Shape;981;p37">
              <a:extLst>
                <a:ext uri="{FF2B5EF4-FFF2-40B4-BE49-F238E27FC236}">
                  <a16:creationId xmlns:a16="http://schemas.microsoft.com/office/drawing/2014/main" id="{0A6CD492-EF17-9FB2-728B-E2F3665D0EB7}"/>
                </a:ext>
              </a:extLst>
            </p:cNvPr>
            <p:cNvSpPr txBox="1"/>
            <p:nvPr/>
          </p:nvSpPr>
          <p:spPr>
            <a:xfrm>
              <a:off x="372380" y="4538305"/>
              <a:ext cx="3847302" cy="865303"/>
            </a:xfrm>
            <a:prstGeom prst="rect">
              <a:avLst/>
            </a:prstGeom>
            <a:noFill/>
            <a:ln>
              <a:noFill/>
            </a:ln>
          </p:spPr>
          <p:txBody>
            <a:bodyPr spcFirstLastPara="1" wrap="square" lIns="91425" tIns="91425" rIns="91425" bIns="91425" anchor="t"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0" i="0" u="none" strike="noStrike" kern="1200" cap="none" spc="0" normalizeH="0" baseline="0" noProof="0" dirty="0">
                  <a:ln>
                    <a:noFill/>
                  </a:ln>
                  <a:solidFill>
                    <a:srgbClr val="000000"/>
                  </a:solidFill>
                  <a:effectLst/>
                  <a:uLnTx/>
                  <a:uFillTx/>
                  <a:latin typeface="Arial"/>
                  <a:ea typeface="Roboto"/>
                  <a:cs typeface="Roboto"/>
                  <a:sym typeface="Roboto"/>
                </a:rPr>
                <a:t>Les actions de </a:t>
              </a:r>
              <a:r>
                <a:rPr kumimoji="0" lang="fr-FR" sz="1867" b="1" i="0" u="none" strike="noStrike" kern="1200" cap="none" spc="0" normalizeH="0" baseline="0" noProof="0" dirty="0">
                  <a:ln>
                    <a:noFill/>
                  </a:ln>
                  <a:solidFill>
                    <a:srgbClr val="2424FF"/>
                  </a:solidFill>
                  <a:effectLst/>
                  <a:uLnTx/>
                  <a:uFillTx/>
                  <a:latin typeface="Arial"/>
                  <a:ea typeface="Roboto"/>
                  <a:cs typeface="Roboto"/>
                  <a:sym typeface="Roboto"/>
                </a:rPr>
                <a:t>validation des acquis de l’expérience (VAE)</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fr-FR" sz="1867" b="1" i="0" u="none" strike="noStrike" kern="1200" cap="none" spc="0" normalizeH="0" baseline="0" noProof="0" dirty="0">
                  <a:ln>
                    <a:noFill/>
                  </a:ln>
                  <a:solidFill>
                    <a:prstClr val="black"/>
                  </a:solidFill>
                  <a:effectLst/>
                  <a:uLnTx/>
                  <a:uFillTx/>
                  <a:latin typeface="Arial"/>
                  <a:ea typeface="Roboto"/>
                  <a:cs typeface="Roboto"/>
                  <a:sym typeface="Roboto"/>
                </a:rPr>
                <a:t>sans limite de plafond</a:t>
              </a:r>
            </a:p>
          </p:txBody>
        </p:sp>
      </p:grpSp>
    </p:spTree>
    <p:extLst>
      <p:ext uri="{BB962C8B-B14F-4D97-AF65-F5344CB8AC3E}">
        <p14:creationId xmlns:p14="http://schemas.microsoft.com/office/powerpoint/2010/main" val="319901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38BFF-1CE2-E353-77E4-8BDDE02BE70C}"/>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67AB87E-1708-3D9E-4C44-E1D1C74C99F3}"/>
              </a:ext>
            </a:extLst>
          </p:cNvPr>
          <p:cNvSpPr>
            <a:spLocks noGrp="1"/>
          </p:cNvSpPr>
          <p:nvPr>
            <p:ph type="sldNum" sz="quarter" idx="10"/>
          </p:nvPr>
        </p:nvSpPr>
        <p:spPr/>
        <p:txBody>
          <a:bodyPr/>
          <a:lstStyle/>
          <a:p>
            <a:pPr>
              <a:defRPr/>
            </a:pPr>
            <a:fld id="{A391C77A-664F-4F98-8A41-54F31964B865}" type="slidenum">
              <a:rPr lang="fr-FR" smtClean="0"/>
              <a:pPr>
                <a:defRPr/>
              </a:pPr>
              <a:t>6</a:t>
            </a:fld>
            <a:endParaRPr lang="fr-FR"/>
          </a:p>
        </p:txBody>
      </p:sp>
      <p:sp>
        <p:nvSpPr>
          <p:cNvPr id="6" name="Titre 5">
            <a:extLst>
              <a:ext uri="{FF2B5EF4-FFF2-40B4-BE49-F238E27FC236}">
                <a16:creationId xmlns:a16="http://schemas.microsoft.com/office/drawing/2014/main" id="{43F1ED79-4C93-01F3-4319-3FFF9E73E9B7}"/>
              </a:ext>
            </a:extLst>
          </p:cNvPr>
          <p:cNvSpPr>
            <a:spLocks noGrp="1"/>
          </p:cNvSpPr>
          <p:nvPr>
            <p:ph type="title"/>
          </p:nvPr>
        </p:nvSpPr>
        <p:spPr>
          <a:xfrm>
            <a:off x="0" y="82699"/>
            <a:ext cx="11066106" cy="678603"/>
          </a:xfrm>
        </p:spPr>
        <p:txBody>
          <a:bodyPr/>
          <a:lstStyle/>
          <a:p>
            <a:r>
              <a:rPr lang="fr-FR" dirty="0"/>
              <a:t>La Participation Financière Obligatoire</a:t>
            </a:r>
          </a:p>
        </p:txBody>
      </p:sp>
      <p:sp>
        <p:nvSpPr>
          <p:cNvPr id="3" name="Espace réservé du texte 5">
            <a:extLst>
              <a:ext uri="{FF2B5EF4-FFF2-40B4-BE49-F238E27FC236}">
                <a16:creationId xmlns:a16="http://schemas.microsoft.com/office/drawing/2014/main" id="{1D0A3936-F886-9D18-BD4A-CCDF62C0600B}"/>
              </a:ext>
            </a:extLst>
          </p:cNvPr>
          <p:cNvSpPr txBox="1">
            <a:spLocks/>
          </p:cNvSpPr>
          <p:nvPr/>
        </p:nvSpPr>
        <p:spPr bwMode="gray">
          <a:xfrm>
            <a:off x="1844466" y="2224918"/>
            <a:ext cx="8044703" cy="2404951"/>
          </a:xfrm>
          <a:prstGeom prst="rect">
            <a:avLst/>
          </a:prstGeom>
        </p:spPr>
        <p:txBody>
          <a:bodyPr vert="horz" lIns="0" tIns="0" rIns="0" bIns="0" rtlCol="0" anchor="t" anchorCtr="0">
            <a:noAutofit/>
          </a:bodyPr>
          <a:lstStyle>
            <a:lvl1pPr marL="191995" indent="-191995" algn="l" defTabSz="1219170" rtl="0" eaLnBrk="1" latinLnBrk="0" hangingPunct="1">
              <a:lnSpc>
                <a:spcPct val="100000"/>
              </a:lnSpc>
              <a:spcBef>
                <a:spcPts val="533"/>
              </a:spcBef>
              <a:spcAft>
                <a:spcPts val="1067"/>
              </a:spcAft>
              <a:buFont typeface="+mj-lt"/>
              <a:buAutoNum type="arabicPeriod"/>
              <a:tabLst/>
              <a:defRPr sz="1867" b="1" kern="1200">
                <a:solidFill>
                  <a:schemeClr val="tx1"/>
                </a:solidFill>
                <a:latin typeface="+mn-lt"/>
                <a:ea typeface="+mn-ea"/>
                <a:cs typeface="+mn-cs"/>
              </a:defRPr>
            </a:lvl1pPr>
            <a:lvl2pPr marL="431989" indent="-191995" algn="l" defTabSz="1219170" rtl="0" eaLnBrk="1" latinLnBrk="0" hangingPunct="1">
              <a:lnSpc>
                <a:spcPct val="100000"/>
              </a:lnSpc>
              <a:spcBef>
                <a:spcPts val="800"/>
              </a:spcBef>
              <a:spcAft>
                <a:spcPts val="1067"/>
              </a:spcAft>
              <a:buSzPct val="100000"/>
              <a:buFont typeface="+mj-lt"/>
              <a:buAutoNum type="alphaLcPeriod"/>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just" defTabSz="1219140" rtl="0" eaLnBrk="1" fontAlgn="auto" latinLnBrk="0" hangingPunct="1">
              <a:lnSpc>
                <a:spcPct val="100000"/>
              </a:lnSpc>
              <a:spcBef>
                <a:spcPts val="533"/>
              </a:spcBef>
              <a:spcAft>
                <a:spcPts val="480"/>
              </a:spcAft>
              <a:buClrTx/>
              <a:buSzTx/>
              <a:buFont typeface="+mj-lt"/>
              <a:buNone/>
              <a:tabLst/>
              <a:defRPr/>
            </a:pP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Modalités d’exonération qui s’appliquent aux souscriptions de formation : </a:t>
            </a:r>
          </a:p>
          <a:p>
            <a:pPr marL="285737" marR="0" lvl="0" indent="-285737" algn="just" defTabSz="1219140" rtl="0" eaLnBrk="1" fontAlgn="auto" latinLnBrk="0" hangingPunct="1">
              <a:lnSpc>
                <a:spcPct val="100000"/>
              </a:lnSpc>
              <a:spcBef>
                <a:spcPts val="533"/>
              </a:spcBef>
              <a:spcAft>
                <a:spcPts val="48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De tous les </a:t>
            </a: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demandeurs d’emploi,</a:t>
            </a:r>
          </a:p>
          <a:p>
            <a:pPr marL="285737" marR="0" lvl="0" indent="-285737" algn="just" defTabSz="1219140" rtl="0" eaLnBrk="1" fontAlgn="auto" latinLnBrk="0" hangingPunct="1">
              <a:lnSpc>
                <a:spcPct val="100000"/>
              </a:lnSpc>
              <a:spcBef>
                <a:spcPts val="533"/>
              </a:spcBef>
              <a:spcAft>
                <a:spcPts val="48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Des salariés </a:t>
            </a: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dès lors que la formation fait l’objet </a:t>
            </a: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d’un abondement de leur OPCO </a:t>
            </a: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ou </a:t>
            </a: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d’une dotation par leur employeur</a:t>
            </a:r>
          </a:p>
          <a:p>
            <a:pPr marL="285737" marR="0" lvl="0" indent="-285737" algn="just" defTabSz="1219140" rtl="0" eaLnBrk="1" fontAlgn="auto" latinLnBrk="0" hangingPunct="1">
              <a:lnSpc>
                <a:spcPct val="100000"/>
              </a:lnSpc>
              <a:spcBef>
                <a:spcPts val="533"/>
              </a:spcBef>
              <a:spcAft>
                <a:spcPts val="48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Des titulaires </a:t>
            </a:r>
            <a:r>
              <a:rPr kumimoji="0" lang="fr-FR" sz="1800" b="0" i="0" u="none" strike="noStrike" kern="1200" cap="none" spc="0" normalizeH="0" baseline="0" noProof="0" dirty="0">
                <a:ln>
                  <a:noFill/>
                </a:ln>
                <a:solidFill>
                  <a:srgbClr val="000000"/>
                </a:solidFill>
                <a:effectLst/>
                <a:uLnTx/>
                <a:uFillTx/>
                <a:latin typeface="Arial"/>
                <a:ea typeface="+mn-ea"/>
                <a:cs typeface="+mn-cs"/>
              </a:rPr>
              <a:t>qui mobilisent leurs droits dans le cadre de leur </a:t>
            </a:r>
            <a:r>
              <a:rPr kumimoji="0" lang="fr-FR" sz="1800" b="1" i="0" u="none" strike="noStrike" kern="1200" cap="none" spc="0" normalizeH="0" baseline="0" noProof="0" dirty="0">
                <a:ln>
                  <a:noFill/>
                </a:ln>
                <a:solidFill>
                  <a:srgbClr val="000000"/>
                </a:solidFill>
                <a:effectLst/>
                <a:uLnTx/>
                <a:uFillTx/>
                <a:latin typeface="Arial"/>
                <a:ea typeface="+mn-ea"/>
                <a:cs typeface="+mn-cs"/>
              </a:rPr>
              <a:t>Compte professionnel de prévention (C2P) ou qui bénéficient d’un abondement « accident du travail ou maladie professionnelle » (AT/MP).</a:t>
            </a:r>
          </a:p>
          <a:p>
            <a:pPr marL="976174" marR="0" lvl="0" indent="-342882" algn="just" defTabSz="1219140" rtl="0" eaLnBrk="1" fontAlgn="auto" latinLnBrk="0" hangingPunct="1">
              <a:lnSpc>
                <a:spcPct val="100000"/>
              </a:lnSpc>
              <a:spcBef>
                <a:spcPts val="533"/>
              </a:spcBef>
              <a:spcAft>
                <a:spcPts val="480"/>
              </a:spcAft>
              <a:buClrTx/>
              <a:buSzTx/>
              <a:buFont typeface="Arial" panose="020B0604020202020204" pitchFamily="34" charset="0"/>
              <a:buChar char="•"/>
              <a:tabLst/>
              <a:defRPr/>
            </a:pPr>
            <a:endPar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endParaRPr>
          </a:p>
        </p:txBody>
      </p:sp>
      <p:pic>
        <p:nvPicPr>
          <p:cNvPr id="4" name="Picture 4" descr="Cancel ">
            <a:extLst>
              <a:ext uri="{FF2B5EF4-FFF2-40B4-BE49-F238E27FC236}">
                <a16:creationId xmlns:a16="http://schemas.microsoft.com/office/drawing/2014/main" id="{94430EA9-E862-0C61-93C8-8955DCED9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897" y="3157392"/>
            <a:ext cx="720000" cy="720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3F094458-561D-15B2-12B8-52045D60B531}"/>
              </a:ext>
            </a:extLst>
          </p:cNvPr>
          <p:cNvGrpSpPr/>
          <p:nvPr/>
        </p:nvGrpSpPr>
        <p:grpSpPr>
          <a:xfrm>
            <a:off x="817898" y="1290336"/>
            <a:ext cx="10723345" cy="720000"/>
            <a:chOff x="1195343" y="2129985"/>
            <a:chExt cx="10723345" cy="720000"/>
          </a:xfrm>
        </p:grpSpPr>
        <p:pic>
          <p:nvPicPr>
            <p:cNvPr id="7" name="Picture 2" descr="Euro ">
              <a:extLst>
                <a:ext uri="{FF2B5EF4-FFF2-40B4-BE49-F238E27FC236}">
                  <a16:creationId xmlns:a16="http://schemas.microsoft.com/office/drawing/2014/main" id="{ABF87642-24BD-C486-4596-EEFA480467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343" y="2129985"/>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87A8CF01-6334-3641-E81D-72F424BBCD89}"/>
                </a:ext>
              </a:extLst>
            </p:cNvPr>
            <p:cNvSpPr txBox="1"/>
            <p:nvPr/>
          </p:nvSpPr>
          <p:spPr>
            <a:xfrm>
              <a:off x="2221912" y="2300653"/>
              <a:ext cx="9696776" cy="369332"/>
            </a:xfrm>
            <a:prstGeom prst="rect">
              <a:avLst/>
            </a:prstGeom>
            <a:noFill/>
          </p:spPr>
          <p:txBody>
            <a:bodyPr wrap="square">
              <a:spAutoFit/>
            </a:bodyPr>
            <a:lstStyle/>
            <a:p>
              <a:pPr marL="0" marR="0" lvl="0" indent="0" algn="just" defTabSz="914354" rtl="0" eaLnBrk="1" fontAlgn="auto" latinLnBrk="0" hangingPunct="1">
                <a:lnSpc>
                  <a:spcPct val="100000"/>
                </a:lnSpc>
                <a:spcBef>
                  <a:spcPts val="0"/>
                </a:spcBef>
                <a:spcAft>
                  <a:spcPts val="48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Depuis le 2 avril 2026, </a:t>
              </a: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la participation financière obligatoire</a:t>
              </a: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 est désormais de</a:t>
              </a: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 150€.</a:t>
              </a: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 </a:t>
              </a:r>
            </a:p>
          </p:txBody>
        </p:sp>
      </p:grpSp>
      <p:sp>
        <p:nvSpPr>
          <p:cNvPr id="9" name="ZoneTexte 8">
            <a:extLst>
              <a:ext uri="{FF2B5EF4-FFF2-40B4-BE49-F238E27FC236}">
                <a16:creationId xmlns:a16="http://schemas.microsoft.com/office/drawing/2014/main" id="{B3671E81-7E0D-2B4B-B81A-4CCFC2FD2FAE}"/>
              </a:ext>
            </a:extLst>
          </p:cNvPr>
          <p:cNvSpPr txBox="1"/>
          <p:nvPr/>
        </p:nvSpPr>
        <p:spPr>
          <a:xfrm>
            <a:off x="1453014" y="4924177"/>
            <a:ext cx="8827607" cy="646331"/>
          </a:xfrm>
          <a:prstGeom prst="rect">
            <a:avLst/>
          </a:prstGeom>
          <a:noFill/>
        </p:spPr>
        <p:txBody>
          <a:bodyPr wrap="square">
            <a:spAutoFit/>
          </a:bodyPr>
          <a:lstStyle/>
          <a:p>
            <a:pPr marL="0" marR="0" lvl="0" indent="0" algn="just" defTabSz="914354" rtl="0" eaLnBrk="1" fontAlgn="auto" latinLnBrk="0" hangingPunct="1">
              <a:lnSpc>
                <a:spcPct val="100000"/>
              </a:lnSpc>
              <a:spcBef>
                <a:spcPts val="0"/>
              </a:spcBef>
              <a:spcAft>
                <a:spcPts val="48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RAPPEL : la participation financière obligatoire</a:t>
            </a:r>
            <a:r>
              <a:rPr kumimoji="0" lang="fr-FR" sz="1800" b="0" i="0" u="none" strike="noStrike" kern="120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rPr>
              <a:t> n’est pas due quand le reste à charge est supérieur au montant de cette PFO.</a:t>
            </a:r>
          </a:p>
        </p:txBody>
      </p:sp>
    </p:spTree>
    <p:extLst>
      <p:ext uri="{BB962C8B-B14F-4D97-AF65-F5344CB8AC3E}">
        <p14:creationId xmlns:p14="http://schemas.microsoft.com/office/powerpoint/2010/main" val="3756760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D84955C-E9B4-05B7-3FC0-49BC56110043}"/>
              </a:ext>
            </a:extLst>
          </p:cNvPr>
          <p:cNvSpPr>
            <a:spLocks noGrp="1"/>
          </p:cNvSpPr>
          <p:nvPr>
            <p:ph type="sldNum" sz="quarter" idx="10"/>
          </p:nvPr>
        </p:nvSpPr>
        <p:spPr/>
        <p:txBody>
          <a:bodyPr/>
          <a:lstStyle/>
          <a:p>
            <a:pPr>
              <a:defRPr/>
            </a:pPr>
            <a:fld id="{FE673E09-FDDB-423A-90EF-688F0CF0AEA9}" type="slidenum">
              <a:rPr lang="fr-FR" smtClean="0"/>
              <a:pPr>
                <a:defRPr/>
              </a:pPr>
              <a:t>7</a:t>
            </a:fld>
            <a:endParaRPr lang="fr-FR"/>
          </a:p>
        </p:txBody>
      </p:sp>
      <p:sp>
        <p:nvSpPr>
          <p:cNvPr id="3" name="Titre 2">
            <a:extLst>
              <a:ext uri="{FF2B5EF4-FFF2-40B4-BE49-F238E27FC236}">
                <a16:creationId xmlns:a16="http://schemas.microsoft.com/office/drawing/2014/main" id="{1241D234-6898-D05A-0AF0-3DEBD0F21F37}"/>
              </a:ext>
            </a:extLst>
          </p:cNvPr>
          <p:cNvSpPr>
            <a:spLocks noGrp="1"/>
          </p:cNvSpPr>
          <p:nvPr>
            <p:ph type="title"/>
          </p:nvPr>
        </p:nvSpPr>
        <p:spPr>
          <a:xfrm>
            <a:off x="896530" y="1613198"/>
            <a:ext cx="9860842" cy="927359"/>
          </a:xfrm>
        </p:spPr>
        <p:txBody>
          <a:bodyPr/>
          <a:lstStyle/>
          <a:p>
            <a:r>
              <a:rPr lang="fr-FR" dirty="0"/>
              <a:t>Et si le stagiaire n’a pas suffisamment d’argent sur son CPF pour acheter une formation ?</a:t>
            </a:r>
          </a:p>
        </p:txBody>
      </p:sp>
    </p:spTree>
    <p:extLst>
      <p:ext uri="{BB962C8B-B14F-4D97-AF65-F5344CB8AC3E}">
        <p14:creationId xmlns:p14="http://schemas.microsoft.com/office/powerpoint/2010/main" val="61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55B95-289C-62A5-8740-C850B5FFB5B1}"/>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418D1BC-3A17-1411-2C9E-767533E80727}"/>
              </a:ext>
            </a:extLst>
          </p:cNvPr>
          <p:cNvSpPr>
            <a:spLocks noGrp="1"/>
          </p:cNvSpPr>
          <p:nvPr>
            <p:ph type="sldNum" sz="quarter" idx="10"/>
          </p:nvPr>
        </p:nvSpPr>
        <p:spPr/>
        <p:txBody>
          <a:bodyPr/>
          <a:lstStyle/>
          <a:p>
            <a:pPr>
              <a:defRPr/>
            </a:pPr>
            <a:fld id="{A391C77A-664F-4F98-8A41-54F31964B865}" type="slidenum">
              <a:rPr lang="fr-FR" smtClean="0"/>
              <a:pPr>
                <a:defRPr/>
              </a:pPr>
              <a:t>8</a:t>
            </a:fld>
            <a:endParaRPr lang="fr-FR"/>
          </a:p>
        </p:txBody>
      </p:sp>
      <p:sp>
        <p:nvSpPr>
          <p:cNvPr id="6" name="Titre 5">
            <a:extLst>
              <a:ext uri="{FF2B5EF4-FFF2-40B4-BE49-F238E27FC236}">
                <a16:creationId xmlns:a16="http://schemas.microsoft.com/office/drawing/2014/main" id="{56A0E13B-7C33-15C4-6241-5DC0B3A534A3}"/>
              </a:ext>
            </a:extLst>
          </p:cNvPr>
          <p:cNvSpPr>
            <a:spLocks noGrp="1"/>
          </p:cNvSpPr>
          <p:nvPr>
            <p:ph type="title"/>
          </p:nvPr>
        </p:nvSpPr>
        <p:spPr>
          <a:xfrm>
            <a:off x="-1" y="82699"/>
            <a:ext cx="11411339" cy="678603"/>
          </a:xfrm>
        </p:spPr>
        <p:txBody>
          <a:bodyPr/>
          <a:lstStyle/>
          <a:p>
            <a:r>
              <a:rPr lang="fr-FR" dirty="0"/>
              <a:t>Que se passe-t-il lorsque les droits CPF sont insuffisants ?</a:t>
            </a:r>
          </a:p>
        </p:txBody>
      </p:sp>
      <p:grpSp>
        <p:nvGrpSpPr>
          <p:cNvPr id="3" name="Google Shape;432;p21">
            <a:extLst>
              <a:ext uri="{FF2B5EF4-FFF2-40B4-BE49-F238E27FC236}">
                <a16:creationId xmlns:a16="http://schemas.microsoft.com/office/drawing/2014/main" id="{437DE105-5B33-894C-2D6C-13A38D9E129B}"/>
              </a:ext>
            </a:extLst>
          </p:cNvPr>
          <p:cNvGrpSpPr/>
          <p:nvPr/>
        </p:nvGrpSpPr>
        <p:grpSpPr>
          <a:xfrm>
            <a:off x="231175" y="1349606"/>
            <a:ext cx="4717198" cy="1499583"/>
            <a:chOff x="7301622" y="3768497"/>
            <a:chExt cx="992755" cy="461580"/>
          </a:xfrm>
        </p:grpSpPr>
        <p:sp>
          <p:nvSpPr>
            <p:cNvPr id="4" name="Google Shape;433;p21">
              <a:extLst>
                <a:ext uri="{FF2B5EF4-FFF2-40B4-BE49-F238E27FC236}">
                  <a16:creationId xmlns:a16="http://schemas.microsoft.com/office/drawing/2014/main" id="{4898D7FD-307D-8C99-E160-2A4D5BE0D694}"/>
                </a:ext>
              </a:extLst>
            </p:cNvPr>
            <p:cNvSpPr/>
            <p:nvPr/>
          </p:nvSpPr>
          <p:spPr>
            <a:xfrm flipH="1">
              <a:off x="7356791" y="3823119"/>
              <a:ext cx="878755" cy="356241"/>
            </a:xfrm>
            <a:custGeom>
              <a:avLst/>
              <a:gdLst/>
              <a:ahLst/>
              <a:cxnLst/>
              <a:rect l="l" t="t" r="r" b="b"/>
              <a:pathLst>
                <a:path w="28814" h="11681" extrusionOk="0">
                  <a:moveTo>
                    <a:pt x="0" y="1"/>
                  </a:moveTo>
                  <a:lnTo>
                    <a:pt x="941" y="11062"/>
                  </a:lnTo>
                  <a:lnTo>
                    <a:pt x="28182" y="11681"/>
                  </a:lnTo>
                  <a:lnTo>
                    <a:pt x="28813" y="477"/>
                  </a:lnTo>
                  <a:lnTo>
                    <a:pt x="0" y="1"/>
                  </a:lnTo>
                  <a:close/>
                </a:path>
              </a:pathLst>
            </a:custGeom>
            <a:solidFill>
              <a:srgbClr val="0070C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Arial"/>
                  <a:ea typeface="Fira Sans Extra Condensed"/>
                  <a:cs typeface="Fira Sans Extra Condensed"/>
                  <a:sym typeface="Fira Sans Extra Condensed"/>
                </a:rPr>
                <a:t>Le stagiaire peut co-financer lui-même l’achat de formation</a:t>
              </a:r>
            </a:p>
          </p:txBody>
        </p:sp>
        <p:sp>
          <p:nvSpPr>
            <p:cNvPr id="5" name="Google Shape;434;p21">
              <a:extLst>
                <a:ext uri="{FF2B5EF4-FFF2-40B4-BE49-F238E27FC236}">
                  <a16:creationId xmlns:a16="http://schemas.microsoft.com/office/drawing/2014/main" id="{D8920C35-9133-0574-4408-D60E90EDD968}"/>
                </a:ext>
              </a:extLst>
            </p:cNvPr>
            <p:cNvSpPr/>
            <p:nvPr/>
          </p:nvSpPr>
          <p:spPr>
            <a:xfrm flipH="1">
              <a:off x="7301622" y="3768497"/>
              <a:ext cx="992755" cy="461580"/>
            </a:xfrm>
            <a:custGeom>
              <a:avLst/>
              <a:gdLst/>
              <a:ahLst/>
              <a:cxnLst/>
              <a:rect l="l" t="t" r="r" b="b"/>
              <a:pathLst>
                <a:path w="32552" h="15135" extrusionOk="0">
                  <a:moveTo>
                    <a:pt x="15299" y="1"/>
                  </a:moveTo>
                  <a:cubicBezTo>
                    <a:pt x="10246" y="1"/>
                    <a:pt x="5197" y="234"/>
                    <a:pt x="215" y="815"/>
                  </a:cubicBezTo>
                  <a:cubicBezTo>
                    <a:pt x="12" y="839"/>
                    <a:pt x="0" y="1149"/>
                    <a:pt x="215" y="1149"/>
                  </a:cubicBezTo>
                  <a:cubicBezTo>
                    <a:pt x="334" y="1149"/>
                    <a:pt x="441" y="1137"/>
                    <a:pt x="548" y="1137"/>
                  </a:cubicBezTo>
                  <a:cubicBezTo>
                    <a:pt x="227" y="5280"/>
                    <a:pt x="584" y="9483"/>
                    <a:pt x="929" y="13615"/>
                  </a:cubicBezTo>
                  <a:cubicBezTo>
                    <a:pt x="953" y="13847"/>
                    <a:pt x="1146" y="13963"/>
                    <a:pt x="1328" y="13963"/>
                  </a:cubicBezTo>
                  <a:cubicBezTo>
                    <a:pt x="1509" y="13963"/>
                    <a:pt x="1679" y="13847"/>
                    <a:pt x="1655" y="13615"/>
                  </a:cubicBezTo>
                  <a:cubicBezTo>
                    <a:pt x="1215" y="9459"/>
                    <a:pt x="1191" y="5292"/>
                    <a:pt x="893" y="1125"/>
                  </a:cubicBezTo>
                  <a:cubicBezTo>
                    <a:pt x="5509" y="1013"/>
                    <a:pt x="10107" y="913"/>
                    <a:pt x="14701" y="913"/>
                  </a:cubicBezTo>
                  <a:cubicBezTo>
                    <a:pt x="20344" y="913"/>
                    <a:pt x="25983" y="1064"/>
                    <a:pt x="31647" y="1530"/>
                  </a:cubicBezTo>
                  <a:cubicBezTo>
                    <a:pt x="31683" y="3613"/>
                    <a:pt x="31659" y="5697"/>
                    <a:pt x="31588" y="7781"/>
                  </a:cubicBezTo>
                  <a:cubicBezTo>
                    <a:pt x="31504" y="9757"/>
                    <a:pt x="31171" y="11805"/>
                    <a:pt x="31183" y="13793"/>
                  </a:cubicBezTo>
                  <a:cubicBezTo>
                    <a:pt x="31139" y="13771"/>
                    <a:pt x="31091" y="13757"/>
                    <a:pt x="31043" y="13757"/>
                  </a:cubicBezTo>
                  <a:cubicBezTo>
                    <a:pt x="30986" y="13757"/>
                    <a:pt x="30930" y="13777"/>
                    <a:pt x="30885" y="13829"/>
                  </a:cubicBezTo>
                  <a:cubicBezTo>
                    <a:pt x="30597" y="14117"/>
                    <a:pt x="30111" y="14206"/>
                    <a:pt x="29576" y="14206"/>
                  </a:cubicBezTo>
                  <a:cubicBezTo>
                    <a:pt x="28785" y="14206"/>
                    <a:pt x="27886" y="14012"/>
                    <a:pt x="27361" y="13984"/>
                  </a:cubicBezTo>
                  <a:cubicBezTo>
                    <a:pt x="26135" y="13912"/>
                    <a:pt x="24908" y="13853"/>
                    <a:pt x="23682" y="13793"/>
                  </a:cubicBezTo>
                  <a:cubicBezTo>
                    <a:pt x="21122" y="13686"/>
                    <a:pt x="18562" y="13615"/>
                    <a:pt x="16002" y="13579"/>
                  </a:cubicBezTo>
                  <a:cubicBezTo>
                    <a:pt x="14776" y="13561"/>
                    <a:pt x="13550" y="13549"/>
                    <a:pt x="12323" y="13549"/>
                  </a:cubicBezTo>
                  <a:cubicBezTo>
                    <a:pt x="11097" y="13549"/>
                    <a:pt x="9871" y="13561"/>
                    <a:pt x="8644" y="13591"/>
                  </a:cubicBezTo>
                  <a:cubicBezTo>
                    <a:pt x="6227" y="13650"/>
                    <a:pt x="3584" y="13472"/>
                    <a:pt x="1239" y="14043"/>
                  </a:cubicBezTo>
                  <a:cubicBezTo>
                    <a:pt x="1096" y="14079"/>
                    <a:pt x="1072" y="14317"/>
                    <a:pt x="1239" y="14341"/>
                  </a:cubicBezTo>
                  <a:cubicBezTo>
                    <a:pt x="2193" y="14491"/>
                    <a:pt x="3181" y="14538"/>
                    <a:pt x="4178" y="14538"/>
                  </a:cubicBezTo>
                  <a:cubicBezTo>
                    <a:pt x="5879" y="14538"/>
                    <a:pt x="7608" y="14400"/>
                    <a:pt x="9251" y="14400"/>
                  </a:cubicBezTo>
                  <a:cubicBezTo>
                    <a:pt x="11918" y="14400"/>
                    <a:pt x="14574" y="14412"/>
                    <a:pt x="17241" y="14484"/>
                  </a:cubicBezTo>
                  <a:cubicBezTo>
                    <a:pt x="19896" y="14555"/>
                    <a:pt x="22551" y="14662"/>
                    <a:pt x="25206" y="14817"/>
                  </a:cubicBezTo>
                  <a:cubicBezTo>
                    <a:pt x="26635" y="14901"/>
                    <a:pt x="28063" y="15031"/>
                    <a:pt x="29504" y="15115"/>
                  </a:cubicBezTo>
                  <a:cubicBezTo>
                    <a:pt x="29694" y="15124"/>
                    <a:pt x="29877" y="15135"/>
                    <a:pt x="30053" y="15135"/>
                  </a:cubicBezTo>
                  <a:cubicBezTo>
                    <a:pt x="30539" y="15135"/>
                    <a:pt x="30970" y="15056"/>
                    <a:pt x="31338" y="14662"/>
                  </a:cubicBezTo>
                  <a:cubicBezTo>
                    <a:pt x="31403" y="14706"/>
                    <a:pt x="31483" y="14730"/>
                    <a:pt x="31561" y="14730"/>
                  </a:cubicBezTo>
                  <a:cubicBezTo>
                    <a:pt x="31697" y="14730"/>
                    <a:pt x="31828" y="14657"/>
                    <a:pt x="31873" y="14484"/>
                  </a:cubicBezTo>
                  <a:cubicBezTo>
                    <a:pt x="32397" y="12448"/>
                    <a:pt x="32361" y="10174"/>
                    <a:pt x="32445" y="8078"/>
                  </a:cubicBezTo>
                  <a:cubicBezTo>
                    <a:pt x="32552" y="5768"/>
                    <a:pt x="32552" y="3447"/>
                    <a:pt x="32492" y="1137"/>
                  </a:cubicBezTo>
                  <a:cubicBezTo>
                    <a:pt x="32481" y="899"/>
                    <a:pt x="32302" y="732"/>
                    <a:pt x="32064" y="708"/>
                  </a:cubicBezTo>
                  <a:cubicBezTo>
                    <a:pt x="26526" y="289"/>
                    <a:pt x="20910" y="1"/>
                    <a:pt x="1529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1" i="0" u="none" strike="noStrike" kern="1200" cap="none" spc="0" normalizeH="0" baseline="0" noProof="0">
                <a:ln>
                  <a:noFill/>
                </a:ln>
                <a:solidFill>
                  <a:srgbClr val="FFFFFF"/>
                </a:solidFill>
                <a:effectLst/>
                <a:uLnTx/>
                <a:uFillTx/>
                <a:latin typeface="Arial"/>
                <a:ea typeface="Fira Sans Extra Condensed"/>
                <a:cs typeface="Fira Sans Extra Condensed"/>
                <a:sym typeface="Fira Sans Extra Condensed"/>
              </a:endParaRPr>
            </a:p>
          </p:txBody>
        </p:sp>
      </p:grpSp>
      <p:grpSp>
        <p:nvGrpSpPr>
          <p:cNvPr id="7" name="Groupe 6">
            <a:extLst>
              <a:ext uri="{FF2B5EF4-FFF2-40B4-BE49-F238E27FC236}">
                <a16:creationId xmlns:a16="http://schemas.microsoft.com/office/drawing/2014/main" id="{8A0D2856-0A95-850B-95CD-FDE77F8183B4}"/>
              </a:ext>
            </a:extLst>
          </p:cNvPr>
          <p:cNvGrpSpPr/>
          <p:nvPr/>
        </p:nvGrpSpPr>
        <p:grpSpPr>
          <a:xfrm>
            <a:off x="493317" y="3026645"/>
            <a:ext cx="11280889" cy="2594119"/>
            <a:chOff x="632585" y="1819240"/>
            <a:chExt cx="11280889" cy="2594119"/>
          </a:xfrm>
        </p:grpSpPr>
        <p:grpSp>
          <p:nvGrpSpPr>
            <p:cNvPr id="8" name="Google Shape;432;p21">
              <a:extLst>
                <a:ext uri="{FF2B5EF4-FFF2-40B4-BE49-F238E27FC236}">
                  <a16:creationId xmlns:a16="http://schemas.microsoft.com/office/drawing/2014/main" id="{0CC5807B-5ACF-E44F-F84D-36C2B5725198}"/>
                </a:ext>
              </a:extLst>
            </p:cNvPr>
            <p:cNvGrpSpPr/>
            <p:nvPr/>
          </p:nvGrpSpPr>
          <p:grpSpPr>
            <a:xfrm>
              <a:off x="632585" y="2439123"/>
              <a:ext cx="4079585" cy="1499583"/>
              <a:chOff x="7301622" y="3768497"/>
              <a:chExt cx="992755" cy="461580"/>
            </a:xfrm>
          </p:grpSpPr>
          <p:sp>
            <p:nvSpPr>
              <p:cNvPr id="13" name="Google Shape;433;p21">
                <a:extLst>
                  <a:ext uri="{FF2B5EF4-FFF2-40B4-BE49-F238E27FC236}">
                    <a16:creationId xmlns:a16="http://schemas.microsoft.com/office/drawing/2014/main" id="{074433D7-F5DB-0D1F-AF56-0BD8189F7206}"/>
                  </a:ext>
                </a:extLst>
              </p:cNvPr>
              <p:cNvSpPr/>
              <p:nvPr/>
            </p:nvSpPr>
            <p:spPr>
              <a:xfrm flipH="1">
                <a:off x="7356791" y="3823119"/>
                <a:ext cx="878755" cy="356241"/>
              </a:xfrm>
              <a:custGeom>
                <a:avLst/>
                <a:gdLst/>
                <a:ahLst/>
                <a:cxnLst/>
                <a:rect l="l" t="t" r="r" b="b"/>
                <a:pathLst>
                  <a:path w="28814" h="11681" extrusionOk="0">
                    <a:moveTo>
                      <a:pt x="0" y="1"/>
                    </a:moveTo>
                    <a:lnTo>
                      <a:pt x="941" y="11062"/>
                    </a:lnTo>
                    <a:lnTo>
                      <a:pt x="28182" y="11681"/>
                    </a:lnTo>
                    <a:lnTo>
                      <a:pt x="28813" y="477"/>
                    </a:lnTo>
                    <a:lnTo>
                      <a:pt x="0" y="1"/>
                    </a:lnTo>
                    <a:close/>
                  </a:path>
                </a:pathLst>
              </a:custGeom>
              <a:solidFill>
                <a:srgbClr val="0070C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Arial"/>
                    <a:ea typeface="Fira Sans Extra Condensed"/>
                    <a:cs typeface="Fira Sans Extra Condensed"/>
                    <a:sym typeface="Fira Sans Extra Condensed"/>
                  </a:rPr>
                  <a:t>Le stagiaire peut solliciter un cofinancement</a:t>
                </a:r>
              </a:p>
            </p:txBody>
          </p:sp>
          <p:sp>
            <p:nvSpPr>
              <p:cNvPr id="14" name="Google Shape;434;p21">
                <a:extLst>
                  <a:ext uri="{FF2B5EF4-FFF2-40B4-BE49-F238E27FC236}">
                    <a16:creationId xmlns:a16="http://schemas.microsoft.com/office/drawing/2014/main" id="{B4F3D43B-3402-2177-7480-EB6D22B5FB3E}"/>
                  </a:ext>
                </a:extLst>
              </p:cNvPr>
              <p:cNvSpPr/>
              <p:nvPr/>
            </p:nvSpPr>
            <p:spPr>
              <a:xfrm flipH="1">
                <a:off x="7301622" y="3768497"/>
                <a:ext cx="992755" cy="461580"/>
              </a:xfrm>
              <a:custGeom>
                <a:avLst/>
                <a:gdLst/>
                <a:ahLst/>
                <a:cxnLst/>
                <a:rect l="l" t="t" r="r" b="b"/>
                <a:pathLst>
                  <a:path w="32552" h="15135" extrusionOk="0">
                    <a:moveTo>
                      <a:pt x="15299" y="1"/>
                    </a:moveTo>
                    <a:cubicBezTo>
                      <a:pt x="10246" y="1"/>
                      <a:pt x="5197" y="234"/>
                      <a:pt x="215" y="815"/>
                    </a:cubicBezTo>
                    <a:cubicBezTo>
                      <a:pt x="12" y="839"/>
                      <a:pt x="0" y="1149"/>
                      <a:pt x="215" y="1149"/>
                    </a:cubicBezTo>
                    <a:cubicBezTo>
                      <a:pt x="334" y="1149"/>
                      <a:pt x="441" y="1137"/>
                      <a:pt x="548" y="1137"/>
                    </a:cubicBezTo>
                    <a:cubicBezTo>
                      <a:pt x="227" y="5280"/>
                      <a:pt x="584" y="9483"/>
                      <a:pt x="929" y="13615"/>
                    </a:cubicBezTo>
                    <a:cubicBezTo>
                      <a:pt x="953" y="13847"/>
                      <a:pt x="1146" y="13963"/>
                      <a:pt x="1328" y="13963"/>
                    </a:cubicBezTo>
                    <a:cubicBezTo>
                      <a:pt x="1509" y="13963"/>
                      <a:pt x="1679" y="13847"/>
                      <a:pt x="1655" y="13615"/>
                    </a:cubicBezTo>
                    <a:cubicBezTo>
                      <a:pt x="1215" y="9459"/>
                      <a:pt x="1191" y="5292"/>
                      <a:pt x="893" y="1125"/>
                    </a:cubicBezTo>
                    <a:cubicBezTo>
                      <a:pt x="5509" y="1013"/>
                      <a:pt x="10107" y="913"/>
                      <a:pt x="14701" y="913"/>
                    </a:cubicBezTo>
                    <a:cubicBezTo>
                      <a:pt x="20344" y="913"/>
                      <a:pt x="25983" y="1064"/>
                      <a:pt x="31647" y="1530"/>
                    </a:cubicBezTo>
                    <a:cubicBezTo>
                      <a:pt x="31683" y="3613"/>
                      <a:pt x="31659" y="5697"/>
                      <a:pt x="31588" y="7781"/>
                    </a:cubicBezTo>
                    <a:cubicBezTo>
                      <a:pt x="31504" y="9757"/>
                      <a:pt x="31171" y="11805"/>
                      <a:pt x="31183" y="13793"/>
                    </a:cubicBezTo>
                    <a:cubicBezTo>
                      <a:pt x="31139" y="13771"/>
                      <a:pt x="31091" y="13757"/>
                      <a:pt x="31043" y="13757"/>
                    </a:cubicBezTo>
                    <a:cubicBezTo>
                      <a:pt x="30986" y="13757"/>
                      <a:pt x="30930" y="13777"/>
                      <a:pt x="30885" y="13829"/>
                    </a:cubicBezTo>
                    <a:cubicBezTo>
                      <a:pt x="30597" y="14117"/>
                      <a:pt x="30111" y="14206"/>
                      <a:pt x="29576" y="14206"/>
                    </a:cubicBezTo>
                    <a:cubicBezTo>
                      <a:pt x="28785" y="14206"/>
                      <a:pt x="27886" y="14012"/>
                      <a:pt x="27361" y="13984"/>
                    </a:cubicBezTo>
                    <a:cubicBezTo>
                      <a:pt x="26135" y="13912"/>
                      <a:pt x="24908" y="13853"/>
                      <a:pt x="23682" y="13793"/>
                    </a:cubicBezTo>
                    <a:cubicBezTo>
                      <a:pt x="21122" y="13686"/>
                      <a:pt x="18562" y="13615"/>
                      <a:pt x="16002" y="13579"/>
                    </a:cubicBezTo>
                    <a:cubicBezTo>
                      <a:pt x="14776" y="13561"/>
                      <a:pt x="13550" y="13549"/>
                      <a:pt x="12323" y="13549"/>
                    </a:cubicBezTo>
                    <a:cubicBezTo>
                      <a:pt x="11097" y="13549"/>
                      <a:pt x="9871" y="13561"/>
                      <a:pt x="8644" y="13591"/>
                    </a:cubicBezTo>
                    <a:cubicBezTo>
                      <a:pt x="6227" y="13650"/>
                      <a:pt x="3584" y="13472"/>
                      <a:pt x="1239" y="14043"/>
                    </a:cubicBezTo>
                    <a:cubicBezTo>
                      <a:pt x="1096" y="14079"/>
                      <a:pt x="1072" y="14317"/>
                      <a:pt x="1239" y="14341"/>
                    </a:cubicBezTo>
                    <a:cubicBezTo>
                      <a:pt x="2193" y="14491"/>
                      <a:pt x="3181" y="14538"/>
                      <a:pt x="4178" y="14538"/>
                    </a:cubicBezTo>
                    <a:cubicBezTo>
                      <a:pt x="5879" y="14538"/>
                      <a:pt x="7608" y="14400"/>
                      <a:pt x="9251" y="14400"/>
                    </a:cubicBezTo>
                    <a:cubicBezTo>
                      <a:pt x="11918" y="14400"/>
                      <a:pt x="14574" y="14412"/>
                      <a:pt x="17241" y="14484"/>
                    </a:cubicBezTo>
                    <a:cubicBezTo>
                      <a:pt x="19896" y="14555"/>
                      <a:pt x="22551" y="14662"/>
                      <a:pt x="25206" y="14817"/>
                    </a:cubicBezTo>
                    <a:cubicBezTo>
                      <a:pt x="26635" y="14901"/>
                      <a:pt x="28063" y="15031"/>
                      <a:pt x="29504" y="15115"/>
                    </a:cubicBezTo>
                    <a:cubicBezTo>
                      <a:pt x="29694" y="15124"/>
                      <a:pt x="29877" y="15135"/>
                      <a:pt x="30053" y="15135"/>
                    </a:cubicBezTo>
                    <a:cubicBezTo>
                      <a:pt x="30539" y="15135"/>
                      <a:pt x="30970" y="15056"/>
                      <a:pt x="31338" y="14662"/>
                    </a:cubicBezTo>
                    <a:cubicBezTo>
                      <a:pt x="31403" y="14706"/>
                      <a:pt x="31483" y="14730"/>
                      <a:pt x="31561" y="14730"/>
                    </a:cubicBezTo>
                    <a:cubicBezTo>
                      <a:pt x="31697" y="14730"/>
                      <a:pt x="31828" y="14657"/>
                      <a:pt x="31873" y="14484"/>
                    </a:cubicBezTo>
                    <a:cubicBezTo>
                      <a:pt x="32397" y="12448"/>
                      <a:pt x="32361" y="10174"/>
                      <a:pt x="32445" y="8078"/>
                    </a:cubicBezTo>
                    <a:cubicBezTo>
                      <a:pt x="32552" y="5768"/>
                      <a:pt x="32552" y="3447"/>
                      <a:pt x="32492" y="1137"/>
                    </a:cubicBezTo>
                    <a:cubicBezTo>
                      <a:pt x="32481" y="899"/>
                      <a:pt x="32302" y="732"/>
                      <a:pt x="32064" y="708"/>
                    </a:cubicBezTo>
                    <a:cubicBezTo>
                      <a:pt x="26526" y="289"/>
                      <a:pt x="20910" y="1"/>
                      <a:pt x="15299"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a:ln>
                    <a:noFill/>
                  </a:ln>
                  <a:solidFill>
                    <a:srgbClr val="FFFFFF"/>
                  </a:solidFill>
                  <a:effectLst/>
                  <a:uLnTx/>
                  <a:uFillTx/>
                  <a:latin typeface="Arial"/>
                  <a:ea typeface="Fira Sans Extra Condensed"/>
                  <a:cs typeface="Fira Sans Extra Condensed"/>
                  <a:sym typeface="Fira Sans Extra Condensed"/>
                </a:endParaRPr>
              </a:p>
            </p:txBody>
          </p:sp>
        </p:grpSp>
        <p:sp>
          <p:nvSpPr>
            <p:cNvPr id="9" name="Rectangle : coins arrondis 8">
              <a:extLst>
                <a:ext uri="{FF2B5EF4-FFF2-40B4-BE49-F238E27FC236}">
                  <a16:creationId xmlns:a16="http://schemas.microsoft.com/office/drawing/2014/main" id="{87F59A3C-1C99-89ED-92B4-C67C90BF37C9}"/>
                </a:ext>
              </a:extLst>
            </p:cNvPr>
            <p:cNvSpPr/>
            <p:nvPr/>
          </p:nvSpPr>
          <p:spPr>
            <a:xfrm>
              <a:off x="5686515" y="1819240"/>
              <a:ext cx="6226959" cy="1199301"/>
            </a:xfrm>
            <a:prstGeom prst="roundRect">
              <a:avLst/>
            </a:prstGeom>
            <a:solidFill>
              <a:srgbClr val="D1E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0000"/>
                  </a:solidFill>
                  <a:effectLst/>
                  <a:uLnTx/>
                  <a:uFillTx/>
                  <a:latin typeface="Arial"/>
                  <a:ea typeface="+mn-ea"/>
                  <a:cs typeface="+mn-cs"/>
                </a:rPr>
                <a:t>Son employeur </a:t>
              </a:r>
              <a:r>
                <a:rPr kumimoji="0" lang="fr-FR" sz="1600" b="0" i="0" u="none" strike="noStrike" kern="1200" cap="none" spc="0" normalizeH="0" baseline="0" noProof="0" dirty="0">
                  <a:ln>
                    <a:noFill/>
                  </a:ln>
                  <a:solidFill>
                    <a:srgbClr val="000000"/>
                  </a:solidFill>
                  <a:effectLst/>
                  <a:uLnTx/>
                  <a:uFillTx/>
                  <a:latin typeface="Arial"/>
                  <a:ea typeface="+mn-ea"/>
                  <a:cs typeface="+mn-cs"/>
                </a:rPr>
                <a:t>souhaite l’a</a:t>
              </a:r>
              <a:r>
                <a:rPr kumimoji="0" lang="fr-FR" sz="1600" b="0" i="0" u="none" strike="noStrike" kern="1200" cap="none" spc="0" normalizeH="0" baseline="0" noProof="0" dirty="0" err="1">
                  <a:ln>
                    <a:noFill/>
                  </a:ln>
                  <a:solidFill>
                    <a:srgbClr val="000000"/>
                  </a:solidFill>
                  <a:effectLst/>
                  <a:uLnTx/>
                  <a:uFillTx/>
                  <a:latin typeface="Arial"/>
                  <a:ea typeface="+mn-ea"/>
                  <a:cs typeface="+mn-cs"/>
                </a:rPr>
                <a:t>ider</a:t>
              </a:r>
              <a:r>
                <a:rPr kumimoji="0" lang="fr-FR" sz="1600" b="0" i="0" u="none" strike="noStrike" kern="1200" cap="none" spc="0" normalizeH="0" baseline="0" noProof="0" dirty="0">
                  <a:ln>
                    <a:noFill/>
                  </a:ln>
                  <a:solidFill>
                    <a:srgbClr val="000000"/>
                  </a:solidFill>
                  <a:effectLst/>
                  <a:uLnTx/>
                  <a:uFillTx/>
                  <a:latin typeface="Arial"/>
                  <a:ea typeface="+mn-ea"/>
                  <a:cs typeface="+mn-cs"/>
                </a:rPr>
                <a:t> à monter en compétences. Il peut alors </a:t>
              </a:r>
              <a:r>
                <a:rPr kumimoji="0" lang="fr-FR" sz="1600" b="1" i="0" u="none" strike="noStrike" kern="1200" cap="none" spc="0" normalizeH="0" baseline="0" noProof="0" dirty="0">
                  <a:ln>
                    <a:noFill/>
                  </a:ln>
                  <a:solidFill>
                    <a:srgbClr val="000000"/>
                  </a:solidFill>
                  <a:effectLst/>
                  <a:uLnTx/>
                  <a:uFillTx/>
                  <a:latin typeface="Arial"/>
                  <a:ea typeface="+mn-ea"/>
                  <a:cs typeface="+mn-cs"/>
                </a:rPr>
                <a:t>cofinancer</a:t>
              </a:r>
              <a:r>
                <a:rPr kumimoji="0" lang="fr-FR" sz="1600" b="0" i="0" u="none" strike="noStrike" kern="1200" cap="none" spc="0" normalizeH="0" baseline="0" noProof="0" dirty="0">
                  <a:ln>
                    <a:noFill/>
                  </a:ln>
                  <a:solidFill>
                    <a:srgbClr val="000000"/>
                  </a:solidFill>
                  <a:effectLst/>
                  <a:uLnTx/>
                  <a:uFillTx/>
                  <a:latin typeface="Arial"/>
                  <a:ea typeface="+mn-ea"/>
                  <a:cs typeface="+mn-cs"/>
                </a:rPr>
                <a:t> tout </a:t>
              </a:r>
              <a:r>
                <a:rPr lang="fr-FR" sz="1600" dirty="0">
                  <a:solidFill>
                    <a:srgbClr val="000000"/>
                  </a:solidFill>
                  <a:latin typeface="Arial"/>
                </a:rPr>
                <a:t>ou partie de la formation en versant une dotation </a:t>
              </a:r>
              <a:r>
                <a:rPr kumimoji="0" lang="fr-FR" sz="1600" b="0" i="0" u="none" strike="noStrike" kern="1200" cap="none" spc="0" normalizeH="0" baseline="0" noProof="0" dirty="0">
                  <a:ln>
                    <a:noFill/>
                  </a:ln>
                  <a:solidFill>
                    <a:srgbClr val="000000"/>
                  </a:solidFill>
                  <a:effectLst/>
                  <a:uLnTx/>
                  <a:uFillTx/>
                  <a:latin typeface="Arial"/>
                  <a:ea typeface="+mn-ea"/>
                  <a:cs typeface="+mn-cs"/>
                </a:rPr>
                <a:t>sur son compteur CPF.</a:t>
              </a:r>
              <a:endParaRPr kumimoji="0" lang="fr-FR" sz="1600" b="0" i="0" u="none" strike="noStrike" kern="1200" cap="none" spc="0" normalizeH="0" baseline="0" noProof="0" dirty="0">
                <a:ln>
                  <a:noFill/>
                </a:ln>
                <a:solidFill>
                  <a:srgbClr val="FF0000"/>
                </a:solidFill>
                <a:effectLst/>
                <a:uLnTx/>
                <a:uFillTx/>
                <a:latin typeface="Arial"/>
                <a:ea typeface="+mn-ea"/>
                <a:cs typeface="+mn-cs"/>
              </a:endParaRPr>
            </a:p>
          </p:txBody>
        </p:sp>
        <p:sp>
          <p:nvSpPr>
            <p:cNvPr id="10" name="Rectangle : coins arrondis 9">
              <a:extLst>
                <a:ext uri="{FF2B5EF4-FFF2-40B4-BE49-F238E27FC236}">
                  <a16:creationId xmlns:a16="http://schemas.microsoft.com/office/drawing/2014/main" id="{79E34F58-37B8-C369-3BF2-FC9E2503A88C}"/>
                </a:ext>
              </a:extLst>
            </p:cNvPr>
            <p:cNvSpPr/>
            <p:nvPr/>
          </p:nvSpPr>
          <p:spPr>
            <a:xfrm>
              <a:off x="5686515" y="3214058"/>
              <a:ext cx="6226959" cy="1199301"/>
            </a:xfrm>
            <a:prstGeom prst="roundRect">
              <a:avLst/>
            </a:prstGeom>
            <a:solidFill>
              <a:srgbClr val="D1EBF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Il coche les critères d’éligibilité d’une </a:t>
              </a:r>
              <a:r>
                <a:rPr kumimoji="0" lang="fr-FR" sz="1600" b="1" i="0" u="none" strike="noStrike" kern="1200" cap="none" spc="0" normalizeH="0" baseline="0" noProof="0" dirty="0">
                  <a:ln>
                    <a:noFill/>
                  </a:ln>
                  <a:solidFill>
                    <a:srgbClr val="000000"/>
                  </a:solidFill>
                  <a:effectLst/>
                  <a:uLnTx/>
                  <a:uFillTx/>
                  <a:latin typeface="Arial"/>
                  <a:ea typeface="+mn-ea"/>
                  <a:cs typeface="+mn-cs"/>
                </a:rPr>
                <a:t>politique de cofinancement </a:t>
              </a:r>
              <a:r>
                <a:rPr kumimoji="0" lang="fr-FR" sz="1600" b="0" i="0" u="none" strike="noStrike" kern="1200" cap="none" spc="0" normalizeH="0" baseline="0" noProof="0" dirty="0">
                  <a:ln>
                    <a:noFill/>
                  </a:ln>
                  <a:solidFill>
                    <a:srgbClr val="000000"/>
                  </a:solidFill>
                  <a:effectLst/>
                  <a:uLnTx/>
                  <a:uFillTx/>
                  <a:latin typeface="Arial"/>
                  <a:ea typeface="+mn-ea"/>
                  <a:cs typeface="+mn-cs"/>
                </a:rPr>
                <a:t>d’une </a:t>
              </a:r>
              <a:r>
                <a:rPr kumimoji="0" lang="fr-FR" sz="1600" b="1" i="0" u="none" strike="noStrike" kern="1200" cap="none" spc="0" normalizeH="0" baseline="0" noProof="0" dirty="0">
                  <a:ln>
                    <a:noFill/>
                  </a:ln>
                  <a:solidFill>
                    <a:srgbClr val="000000"/>
                  </a:solidFill>
                  <a:effectLst/>
                  <a:uLnTx/>
                  <a:uFillTx/>
                  <a:latin typeface="Arial"/>
                  <a:ea typeface="+mn-ea"/>
                  <a:cs typeface="+mn-cs"/>
                </a:rPr>
                <a:t>R</a:t>
              </a:r>
              <a:r>
                <a:rPr kumimoji="0" lang="fr-FR" sz="1600" b="1" i="0" u="none" strike="noStrike" kern="1200" cap="none" spc="0" normalizeH="0" baseline="0" noProof="0" dirty="0" err="1">
                  <a:ln>
                    <a:noFill/>
                  </a:ln>
                  <a:solidFill>
                    <a:srgbClr val="000000"/>
                  </a:solidFill>
                  <a:effectLst/>
                  <a:uLnTx/>
                  <a:uFillTx/>
                  <a:latin typeface="Arial"/>
                  <a:ea typeface="+mn-ea"/>
                  <a:cs typeface="+mn-cs"/>
                </a:rPr>
                <a:t>égion</a:t>
              </a:r>
              <a:r>
                <a:rPr kumimoji="0" lang="fr-FR" sz="1600" b="1" i="0" u="none" strike="noStrike" kern="1200" cap="none" spc="0" normalizeH="0" baseline="0" noProof="0" dirty="0">
                  <a:ln>
                    <a:noFill/>
                  </a:ln>
                  <a:solidFill>
                    <a:srgbClr val="000000"/>
                  </a:solidFill>
                  <a:effectLst/>
                  <a:uLnTx/>
                  <a:uFillTx/>
                  <a:latin typeface="Arial"/>
                  <a:ea typeface="+mn-ea"/>
                  <a:cs typeface="+mn-cs"/>
                </a:rPr>
                <a:t>, d’un OPCO, d’un FAF ou branche professionnelle</a:t>
              </a:r>
              <a:r>
                <a:rPr kumimoji="0" lang="fr-FR" sz="1600" b="0" i="0" u="none" strike="noStrike" kern="1200" cap="none" spc="0" normalizeH="0" baseline="0" noProof="0" dirty="0">
                  <a:ln>
                    <a:noFill/>
                  </a:ln>
                  <a:solidFill>
                    <a:srgbClr val="000000"/>
                  </a:solidFill>
                  <a:effectLst/>
                  <a:uLnTx/>
                  <a:uFillTx/>
                  <a:latin typeface="Arial"/>
                  <a:ea typeface="+mn-ea"/>
                  <a:cs typeface="+mn-cs"/>
                </a:rPr>
                <a:t>, il verra </a:t>
              </a:r>
              <a:r>
                <a:rPr kumimoji="0" lang="fr-FR" sz="1600" b="1" i="0" u="none" strike="noStrike" kern="1200" cap="none" spc="0" normalizeH="0" baseline="0" noProof="0" dirty="0">
                  <a:ln>
                    <a:noFill/>
                  </a:ln>
                  <a:solidFill>
                    <a:srgbClr val="000000"/>
                  </a:solidFill>
                  <a:effectLst/>
                  <a:uLnTx/>
                  <a:uFillTx/>
                  <a:latin typeface="Arial"/>
                  <a:ea typeface="+mn-ea"/>
                  <a:cs typeface="+mn-cs"/>
                </a:rPr>
                <a:t>automatiquement</a:t>
              </a:r>
              <a:r>
                <a:rPr kumimoji="0" lang="fr-FR" sz="1600" b="0" i="0" u="none" strike="noStrike" kern="1200" cap="none" spc="0" normalizeH="0" baseline="0" noProof="0" dirty="0">
                  <a:ln>
                    <a:noFill/>
                  </a:ln>
                  <a:solidFill>
                    <a:srgbClr val="FF0000"/>
                  </a:solidFill>
                  <a:effectLst/>
                  <a:uLnTx/>
                  <a:uFillTx/>
                  <a:latin typeface="Arial"/>
                  <a:ea typeface="+mn-ea"/>
                  <a:cs typeface="+mn-cs"/>
                </a:rPr>
                <a:t> </a:t>
              </a:r>
              <a:r>
                <a:rPr kumimoji="0" lang="fr-FR" sz="1600" b="0" i="0" u="none" strike="noStrike" kern="1200" cap="none" spc="0" normalizeH="0" baseline="0" noProof="0" dirty="0">
                  <a:ln>
                    <a:noFill/>
                  </a:ln>
                  <a:solidFill>
                    <a:srgbClr val="000000"/>
                  </a:solidFill>
                  <a:effectLst/>
                  <a:uLnTx/>
                  <a:uFillTx/>
                  <a:latin typeface="Arial"/>
                  <a:ea typeface="+mn-ea"/>
                  <a:cs typeface="+mn-cs"/>
                </a:rPr>
                <a:t>apparaître le cofinancement au moment de l’achat de la formation.</a:t>
              </a:r>
            </a:p>
          </p:txBody>
        </p:sp>
        <p:sp>
          <p:nvSpPr>
            <p:cNvPr id="11" name="Flèche : droite 10">
              <a:extLst>
                <a:ext uri="{FF2B5EF4-FFF2-40B4-BE49-F238E27FC236}">
                  <a16:creationId xmlns:a16="http://schemas.microsoft.com/office/drawing/2014/main" id="{A3B00A06-83A9-7602-733C-93E87DB4F50D}"/>
                </a:ext>
              </a:extLst>
            </p:cNvPr>
            <p:cNvSpPr/>
            <p:nvPr/>
          </p:nvSpPr>
          <p:spPr>
            <a:xfrm rot="20420409">
              <a:off x="4893622" y="2330162"/>
              <a:ext cx="403411" cy="177456"/>
            </a:xfrm>
            <a:prstGeom prst="right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Flèche : droite 11">
              <a:extLst>
                <a:ext uri="{FF2B5EF4-FFF2-40B4-BE49-F238E27FC236}">
                  <a16:creationId xmlns:a16="http://schemas.microsoft.com/office/drawing/2014/main" id="{7F5A5E2F-B7FD-2A86-A19A-9DE998E19718}"/>
                </a:ext>
              </a:extLst>
            </p:cNvPr>
            <p:cNvSpPr/>
            <p:nvPr/>
          </p:nvSpPr>
          <p:spPr>
            <a:xfrm rot="1268501">
              <a:off x="4893622" y="3724980"/>
              <a:ext cx="403411" cy="177456"/>
            </a:xfrm>
            <a:prstGeom prst="right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15" name="Groupe 14">
            <a:extLst>
              <a:ext uri="{FF2B5EF4-FFF2-40B4-BE49-F238E27FC236}">
                <a16:creationId xmlns:a16="http://schemas.microsoft.com/office/drawing/2014/main" id="{E815EEDE-5190-5FB2-B1CE-3A175199A381}"/>
              </a:ext>
            </a:extLst>
          </p:cNvPr>
          <p:cNvGrpSpPr/>
          <p:nvPr/>
        </p:nvGrpSpPr>
        <p:grpSpPr>
          <a:xfrm>
            <a:off x="5539560" y="1316118"/>
            <a:ext cx="6226959" cy="1444378"/>
            <a:chOff x="5686515" y="5111531"/>
            <a:chExt cx="6226959" cy="1233434"/>
          </a:xfrm>
        </p:grpSpPr>
        <p:sp>
          <p:nvSpPr>
            <p:cNvPr id="16" name="Rectangle : coins arrondis 15">
              <a:extLst>
                <a:ext uri="{FF2B5EF4-FFF2-40B4-BE49-F238E27FC236}">
                  <a16:creationId xmlns:a16="http://schemas.microsoft.com/office/drawing/2014/main" id="{B7E8E668-51EC-E8EC-6A30-DEFFE09B0007}"/>
                </a:ext>
              </a:extLst>
            </p:cNvPr>
            <p:cNvSpPr/>
            <p:nvPr/>
          </p:nvSpPr>
          <p:spPr>
            <a:xfrm>
              <a:off x="5686515" y="5111531"/>
              <a:ext cx="6226959" cy="1199301"/>
            </a:xfrm>
            <a:prstGeom prst="roundRect">
              <a:avLst/>
            </a:prstGeom>
            <a:solidFill>
              <a:srgbClr val="D1EBF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Il peut effectuer </a:t>
              </a:r>
              <a:r>
                <a:rPr kumimoji="0" lang="fr-FR" sz="1600" b="1" i="0" u="none" strike="noStrike" kern="1200" cap="none" spc="0" normalizeH="0" baseline="0" noProof="0" dirty="0">
                  <a:ln>
                    <a:noFill/>
                  </a:ln>
                  <a:solidFill>
                    <a:srgbClr val="000000"/>
                  </a:solidFill>
                  <a:effectLst/>
                  <a:uLnTx/>
                  <a:uFillTx/>
                  <a:latin typeface="Arial"/>
                  <a:ea typeface="+mn-ea"/>
                  <a:cs typeface="+mn-cs"/>
                </a:rPr>
                <a:t>en ligne et directement</a:t>
              </a:r>
              <a:r>
                <a:rPr kumimoji="0" lang="fr-FR" sz="1600" b="0" i="0" u="none" strike="noStrike" kern="1200" cap="none" spc="0" normalizeH="0" baseline="0" noProof="0" dirty="0">
                  <a:ln>
                    <a:noFill/>
                  </a:ln>
                  <a:solidFill>
                    <a:srgbClr val="000000"/>
                  </a:solidFill>
                  <a:effectLst/>
                  <a:uLnTx/>
                  <a:uFillTx/>
                  <a:latin typeface="Arial"/>
                  <a:ea typeface="+mn-ea"/>
                  <a:cs typeface="+mn-cs"/>
                </a:rPr>
                <a:t> sur son Compte Formation le paiement en carte bancaire.</a:t>
              </a:r>
            </a:p>
          </p:txBody>
        </p:sp>
        <p:pic>
          <p:nvPicPr>
            <p:cNvPr id="17" name="Picture 2" descr="Debit card ">
              <a:extLst>
                <a:ext uri="{FF2B5EF4-FFF2-40B4-BE49-F238E27FC236}">
                  <a16:creationId xmlns:a16="http://schemas.microsoft.com/office/drawing/2014/main" id="{B04553EC-6F23-24DA-81A8-F344C54F2C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62785" y="5816047"/>
              <a:ext cx="528918" cy="52891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Rectangle : coins arrondis 17">
            <a:extLst>
              <a:ext uri="{FF2B5EF4-FFF2-40B4-BE49-F238E27FC236}">
                <a16:creationId xmlns:a16="http://schemas.microsoft.com/office/drawing/2014/main" id="{A5890282-E2DA-8C98-9918-FC61AD2908E9}"/>
              </a:ext>
            </a:extLst>
          </p:cNvPr>
          <p:cNvSpPr/>
          <p:nvPr/>
        </p:nvSpPr>
        <p:spPr>
          <a:xfrm>
            <a:off x="720026" y="5772554"/>
            <a:ext cx="10560816" cy="417529"/>
          </a:xfrm>
          <a:prstGeom prst="roundRect">
            <a:avLst/>
          </a:prstGeom>
          <a:solidFill>
            <a:srgbClr val="0070C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FFFFFF"/>
                </a:solidFill>
                <a:effectLst/>
                <a:uLnTx/>
                <a:uFillTx/>
                <a:latin typeface="Arial"/>
                <a:ea typeface="+mn-ea"/>
                <a:cs typeface="+mn-cs"/>
              </a:rPr>
              <a:t>La dotation et l’abondement OPCO </a:t>
            </a:r>
            <a:r>
              <a:rPr kumimoji="0" lang="fr-FR" sz="1800" b="1" i="0" u="none" strike="noStrike" kern="0" cap="none" spc="0" normalizeH="0" baseline="0" noProof="0" dirty="0">
                <a:ln>
                  <a:noFill/>
                </a:ln>
                <a:solidFill>
                  <a:srgbClr val="FFFFFF"/>
                </a:solidFill>
                <a:effectLst/>
                <a:uLnTx/>
                <a:uFillTx/>
                <a:latin typeface="Arial"/>
                <a:ea typeface="+mn-ea"/>
                <a:cs typeface="+mn-cs"/>
              </a:rPr>
              <a:t>exonèrent</a:t>
            </a:r>
            <a:r>
              <a:rPr kumimoji="0" lang="fr-FR" sz="1800" b="0" i="0" u="none" strike="noStrike" kern="0" cap="none" spc="0" normalizeH="0" baseline="0" noProof="0" dirty="0">
                <a:ln>
                  <a:noFill/>
                </a:ln>
                <a:solidFill>
                  <a:srgbClr val="FFFFFF"/>
                </a:solidFill>
                <a:effectLst/>
                <a:uLnTx/>
                <a:uFillTx/>
                <a:latin typeface="Arial"/>
                <a:ea typeface="+mn-ea"/>
                <a:cs typeface="+mn-cs"/>
              </a:rPr>
              <a:t> de la participation financière obligatoire (150€).</a:t>
            </a:r>
          </a:p>
        </p:txBody>
      </p:sp>
      <p:pic>
        <p:nvPicPr>
          <p:cNvPr id="19" name="Picture 2" descr="Euro ">
            <a:extLst>
              <a:ext uri="{FF2B5EF4-FFF2-40B4-BE49-F238E27FC236}">
                <a16:creationId xmlns:a16="http://schemas.microsoft.com/office/drawing/2014/main" id="{2AF64F4E-6036-1346-BBFE-87F70B534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175" y="5661003"/>
            <a:ext cx="640629" cy="640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544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1450F-36B8-0EB5-32AD-2F1D5042BD4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BE69AB-6910-00B5-465D-F8D339F38E05}"/>
              </a:ext>
            </a:extLst>
          </p:cNvPr>
          <p:cNvSpPr>
            <a:spLocks noGrp="1"/>
          </p:cNvSpPr>
          <p:nvPr>
            <p:ph type="sldNum" sz="quarter" idx="10"/>
          </p:nvPr>
        </p:nvSpPr>
        <p:spPr/>
        <p:txBody>
          <a:bodyPr/>
          <a:lstStyle/>
          <a:p>
            <a:pPr>
              <a:defRPr/>
            </a:pPr>
            <a:fld id="{FE673E09-FDDB-423A-90EF-688F0CF0AEA9}" type="slidenum">
              <a:rPr lang="fr-FR" smtClean="0"/>
              <a:pPr>
                <a:defRPr/>
              </a:pPr>
              <a:t>9</a:t>
            </a:fld>
            <a:endParaRPr lang="fr-FR"/>
          </a:p>
        </p:txBody>
      </p:sp>
      <p:sp>
        <p:nvSpPr>
          <p:cNvPr id="3" name="Titre 2">
            <a:extLst>
              <a:ext uri="{FF2B5EF4-FFF2-40B4-BE49-F238E27FC236}">
                <a16:creationId xmlns:a16="http://schemas.microsoft.com/office/drawing/2014/main" id="{378E6194-6261-D297-CFE2-907715741DA9}"/>
              </a:ext>
            </a:extLst>
          </p:cNvPr>
          <p:cNvSpPr>
            <a:spLocks noGrp="1"/>
          </p:cNvSpPr>
          <p:nvPr>
            <p:ph type="title"/>
          </p:nvPr>
        </p:nvSpPr>
        <p:spPr>
          <a:xfrm>
            <a:off x="1055150" y="2322324"/>
            <a:ext cx="9860842" cy="927359"/>
          </a:xfrm>
        </p:spPr>
        <p:txBody>
          <a:bodyPr/>
          <a:lstStyle/>
          <a:p>
            <a:r>
              <a:rPr lang="fr-FR" dirty="0"/>
              <a:t>Qu’est-ce qu’une dotation ?</a:t>
            </a:r>
            <a:br>
              <a:rPr lang="fr-FR" dirty="0"/>
            </a:br>
            <a:r>
              <a:rPr lang="fr-FR" dirty="0"/>
              <a:t>Comment ça fonctionne ?</a:t>
            </a:r>
          </a:p>
        </p:txBody>
      </p:sp>
    </p:spTree>
    <p:extLst>
      <p:ext uri="{BB962C8B-B14F-4D97-AF65-F5344CB8AC3E}">
        <p14:creationId xmlns:p14="http://schemas.microsoft.com/office/powerpoint/2010/main" val="241320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F42EA-C2D4-1AAA-A479-384ECAD89668}"/>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1A8479A-C725-8571-A809-3554B0407C86}"/>
              </a:ext>
            </a:extLst>
          </p:cNvPr>
          <p:cNvSpPr>
            <a:spLocks noGrp="1"/>
          </p:cNvSpPr>
          <p:nvPr>
            <p:ph type="sldNum" sz="quarter" idx="10"/>
          </p:nvPr>
        </p:nvSpPr>
        <p:spPr/>
        <p:txBody>
          <a:bodyPr/>
          <a:lstStyle/>
          <a:p>
            <a:pPr>
              <a:defRPr/>
            </a:pPr>
            <a:fld id="{A391C77A-664F-4F98-8A41-54F31964B865}" type="slidenum">
              <a:rPr lang="fr-FR" smtClean="0"/>
              <a:pPr>
                <a:defRPr/>
              </a:pPr>
              <a:t>10</a:t>
            </a:fld>
            <a:endParaRPr lang="fr-FR"/>
          </a:p>
        </p:txBody>
      </p:sp>
      <p:sp>
        <p:nvSpPr>
          <p:cNvPr id="6" name="Titre 5">
            <a:extLst>
              <a:ext uri="{FF2B5EF4-FFF2-40B4-BE49-F238E27FC236}">
                <a16:creationId xmlns:a16="http://schemas.microsoft.com/office/drawing/2014/main" id="{14027393-04CB-5402-4FD2-E849867448A5}"/>
              </a:ext>
            </a:extLst>
          </p:cNvPr>
          <p:cNvSpPr>
            <a:spLocks noGrp="1"/>
          </p:cNvSpPr>
          <p:nvPr>
            <p:ph type="title"/>
          </p:nvPr>
        </p:nvSpPr>
        <p:spPr>
          <a:xfrm>
            <a:off x="0" y="82699"/>
            <a:ext cx="11066106" cy="678603"/>
          </a:xfrm>
        </p:spPr>
        <p:txBody>
          <a:bodyPr/>
          <a:lstStyle/>
          <a:p>
            <a:r>
              <a:rPr lang="fr-FR" dirty="0"/>
              <a:t>Que signifie « doter » ? </a:t>
            </a:r>
          </a:p>
        </p:txBody>
      </p:sp>
      <p:sp>
        <p:nvSpPr>
          <p:cNvPr id="3" name="Espace réservé du texte 3">
            <a:extLst>
              <a:ext uri="{FF2B5EF4-FFF2-40B4-BE49-F238E27FC236}">
                <a16:creationId xmlns:a16="http://schemas.microsoft.com/office/drawing/2014/main" id="{5B36F0F2-0B3E-E064-9ABE-340FDB76FD6B}"/>
              </a:ext>
            </a:extLst>
          </p:cNvPr>
          <p:cNvSpPr txBox="1">
            <a:spLocks/>
          </p:cNvSpPr>
          <p:nvPr/>
        </p:nvSpPr>
        <p:spPr>
          <a:xfrm>
            <a:off x="394479" y="994311"/>
            <a:ext cx="11232819" cy="323935"/>
          </a:xfrm>
          <a:prstGeom prst="rect">
            <a:avLst/>
          </a:prstGeom>
        </p:spPr>
        <p:txBody>
          <a:bodyPr/>
          <a:lstStyle>
            <a:defPPr>
              <a:defRPr lang="en-US"/>
            </a:defPPr>
            <a:lvl1pPr algn="l" rtl="0" fontAlgn="base">
              <a:spcBef>
                <a:spcPct val="0"/>
              </a:spcBef>
              <a:spcAft>
                <a:spcPct val="0"/>
              </a:spcAft>
              <a:defRPr sz="2400" i="1" kern="1200">
                <a:solidFill>
                  <a:schemeClr val="tx1"/>
                </a:solidFill>
                <a:latin typeface="Arial" charset="0"/>
                <a:ea typeface="+mn-ea"/>
                <a:cs typeface="Arial" charset="0"/>
              </a:defRPr>
            </a:lvl1pPr>
            <a:lvl2pPr marL="457200" algn="l" rtl="0" fontAlgn="base">
              <a:spcBef>
                <a:spcPct val="0"/>
              </a:spcBef>
              <a:spcAft>
                <a:spcPct val="0"/>
              </a:spcAft>
              <a:defRPr sz="2400" i="1" kern="1200">
                <a:solidFill>
                  <a:schemeClr val="tx1"/>
                </a:solidFill>
                <a:latin typeface="Arial" charset="0"/>
                <a:ea typeface="+mn-ea"/>
                <a:cs typeface="Arial" charset="0"/>
              </a:defRPr>
            </a:lvl2pPr>
            <a:lvl3pPr marL="914400" algn="l" rtl="0" fontAlgn="base">
              <a:spcBef>
                <a:spcPct val="0"/>
              </a:spcBef>
              <a:spcAft>
                <a:spcPct val="0"/>
              </a:spcAft>
              <a:defRPr sz="2400" i="1" kern="1200">
                <a:solidFill>
                  <a:schemeClr val="tx1"/>
                </a:solidFill>
                <a:latin typeface="Arial" charset="0"/>
                <a:ea typeface="+mn-ea"/>
                <a:cs typeface="Arial" charset="0"/>
              </a:defRPr>
            </a:lvl3pPr>
            <a:lvl4pPr marL="1371600" algn="l" rtl="0" fontAlgn="base">
              <a:spcBef>
                <a:spcPct val="0"/>
              </a:spcBef>
              <a:spcAft>
                <a:spcPct val="0"/>
              </a:spcAft>
              <a:defRPr sz="2400" i="1" kern="1200">
                <a:solidFill>
                  <a:schemeClr val="tx1"/>
                </a:solidFill>
                <a:latin typeface="Arial" charset="0"/>
                <a:ea typeface="+mn-ea"/>
                <a:cs typeface="Arial" charset="0"/>
              </a:defRPr>
            </a:lvl4pPr>
            <a:lvl5pPr marL="1828800" algn="l" rtl="0" fontAlgn="base">
              <a:spcBef>
                <a:spcPct val="0"/>
              </a:spcBef>
              <a:spcAft>
                <a:spcPct val="0"/>
              </a:spcAft>
              <a:defRPr sz="2400" i="1" kern="1200">
                <a:solidFill>
                  <a:schemeClr val="tx1"/>
                </a:solidFill>
                <a:latin typeface="Arial" charset="0"/>
                <a:ea typeface="+mn-ea"/>
                <a:cs typeface="Arial" charset="0"/>
              </a:defRPr>
            </a:lvl5pPr>
            <a:lvl6pPr marL="2286000" algn="l" defTabSz="914400" rtl="0" eaLnBrk="1" latinLnBrk="0" hangingPunct="1">
              <a:defRPr sz="2400" i="1" kern="1200">
                <a:solidFill>
                  <a:schemeClr val="tx1"/>
                </a:solidFill>
                <a:latin typeface="Arial" charset="0"/>
                <a:ea typeface="+mn-ea"/>
                <a:cs typeface="Arial" charset="0"/>
              </a:defRPr>
            </a:lvl6pPr>
            <a:lvl7pPr marL="2743200" algn="l" defTabSz="914400" rtl="0" eaLnBrk="1" latinLnBrk="0" hangingPunct="1">
              <a:defRPr sz="2400" i="1" kern="1200">
                <a:solidFill>
                  <a:schemeClr val="tx1"/>
                </a:solidFill>
                <a:latin typeface="Arial" charset="0"/>
                <a:ea typeface="+mn-ea"/>
                <a:cs typeface="Arial" charset="0"/>
              </a:defRPr>
            </a:lvl7pPr>
            <a:lvl8pPr marL="3200400" algn="l" defTabSz="914400" rtl="0" eaLnBrk="1" latinLnBrk="0" hangingPunct="1">
              <a:defRPr sz="2400" i="1" kern="1200">
                <a:solidFill>
                  <a:schemeClr val="tx1"/>
                </a:solidFill>
                <a:latin typeface="Arial" charset="0"/>
                <a:ea typeface="+mn-ea"/>
                <a:cs typeface="Arial" charset="0"/>
              </a:defRPr>
            </a:lvl8pPr>
            <a:lvl9pPr marL="3657600" algn="l" defTabSz="914400" rtl="0" eaLnBrk="1" latinLnBrk="0" hangingPunct="1">
              <a:defRPr sz="2400" i="1" kern="1200">
                <a:solidFill>
                  <a:schemeClr val="tx1"/>
                </a:solidFill>
                <a:latin typeface="Arial" charset="0"/>
                <a:ea typeface="+mn-ea"/>
                <a:cs typeface="Arial" charset="0"/>
              </a:defRPr>
            </a:lvl9pPr>
          </a:lstStyle>
          <a:p>
            <a:r>
              <a:rPr lang="fr-FR"/>
              <a:t>Prenons un exemple</a:t>
            </a:r>
            <a:endParaRPr lang="fr-FR" dirty="0"/>
          </a:p>
        </p:txBody>
      </p:sp>
      <p:sp>
        <p:nvSpPr>
          <p:cNvPr id="4" name="Espace réservé du texte 5">
            <a:extLst>
              <a:ext uri="{FF2B5EF4-FFF2-40B4-BE49-F238E27FC236}">
                <a16:creationId xmlns:a16="http://schemas.microsoft.com/office/drawing/2014/main" id="{215691C9-48C1-AAD3-C531-56FEF738D524}"/>
              </a:ext>
            </a:extLst>
          </p:cNvPr>
          <p:cNvSpPr txBox="1">
            <a:spLocks/>
          </p:cNvSpPr>
          <p:nvPr/>
        </p:nvSpPr>
        <p:spPr bwMode="auto">
          <a:xfrm>
            <a:off x="2153973" y="3732295"/>
            <a:ext cx="8956569" cy="914902"/>
          </a:xfrm>
          <a:prstGeom prst="rect">
            <a:avLst/>
          </a:prstGeom>
          <a:noFill/>
          <a:ln w="9525">
            <a:noFill/>
            <a:miter lim="800000"/>
            <a:headEnd/>
            <a:tailEnd/>
          </a:ln>
        </p:spPr>
        <p:txBody>
          <a:bodyPr vert="horz" wrap="square" lIns="91969" tIns="45984" rIns="91969" bIns="45984" numCol="1" anchor="t" anchorCtr="0" compatLnSpc="1">
            <a:prstTxWarp prst="textNoShape">
              <a:avLst/>
            </a:prstTxWarp>
          </a:bodyPr>
          <a:lstStyle>
            <a:lvl1pPr marL="457200" indent="-457200" algn="l" rtl="0" eaLnBrk="0" fontAlgn="base" hangingPunct="0">
              <a:lnSpc>
                <a:spcPct val="90000"/>
              </a:lnSpc>
              <a:spcBef>
                <a:spcPts val="0"/>
              </a:spcBef>
              <a:spcAft>
                <a:spcPts val="1200"/>
              </a:spcAft>
              <a:buSzPct val="125000"/>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gn="l" rtl="0" eaLnBrk="0" fontAlgn="base" hangingPunct="0">
              <a:lnSpc>
                <a:spcPct val="100000"/>
              </a:lnSpc>
              <a:spcBef>
                <a:spcPts val="0"/>
              </a:spcBef>
              <a:spcAft>
                <a:spcPct val="0"/>
              </a:spcAft>
              <a:buSzPct val="1250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gn="l" rtl="0" eaLnBrk="0" fontAlgn="base" hangingPunct="0">
              <a:lnSpc>
                <a:spcPct val="100000"/>
              </a:lnSpc>
              <a:spcBef>
                <a:spcPts val="0"/>
              </a:spcBef>
              <a:spcAft>
                <a:spcPct val="0"/>
              </a:spcAft>
              <a:buSzPct val="125000"/>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rtl="0" eaLnBrk="0" fontAlgn="base" hangingPunct="0">
              <a:lnSpc>
                <a:spcPct val="100000"/>
              </a:lnSpc>
              <a:spcBef>
                <a:spcPts val="0"/>
              </a:spcBef>
              <a:spcAft>
                <a:spcPct val="0"/>
              </a:spcAft>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rtl="0" eaLnBrk="0" fontAlgn="base" hangingPunct="0">
              <a:lnSpc>
                <a:spcPct val="100000"/>
              </a:lnSpc>
              <a:spcBef>
                <a:spcPts val="0"/>
              </a:spcBef>
              <a:spcAft>
                <a:spcPct val="0"/>
              </a:spcAft>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rtl="0" fontAlgn="base">
              <a:lnSpc>
                <a:spcPct val="90000"/>
              </a:lnSpc>
              <a:spcBef>
                <a:spcPct val="75000"/>
              </a:spcBef>
              <a:spcAft>
                <a:spcPct val="0"/>
              </a:spcAft>
              <a:defRPr sz="800">
                <a:solidFill>
                  <a:schemeClr val="tx1"/>
                </a:solidFill>
                <a:latin typeface="+mn-lt"/>
                <a:cs typeface="+mn-cs"/>
              </a:defRPr>
            </a:lvl6pPr>
            <a:lvl7pPr marL="2971800" indent="-228600" algn="l" rtl="0" fontAlgn="base">
              <a:lnSpc>
                <a:spcPct val="90000"/>
              </a:lnSpc>
              <a:spcBef>
                <a:spcPct val="75000"/>
              </a:spcBef>
              <a:spcAft>
                <a:spcPct val="0"/>
              </a:spcAft>
              <a:defRPr sz="800">
                <a:solidFill>
                  <a:schemeClr val="tx1"/>
                </a:solidFill>
                <a:latin typeface="+mn-lt"/>
                <a:cs typeface="+mn-cs"/>
              </a:defRPr>
            </a:lvl7pPr>
            <a:lvl8pPr marL="3429000" indent="-228600" algn="l" rtl="0" fontAlgn="base">
              <a:lnSpc>
                <a:spcPct val="90000"/>
              </a:lnSpc>
              <a:spcBef>
                <a:spcPct val="75000"/>
              </a:spcBef>
              <a:spcAft>
                <a:spcPct val="0"/>
              </a:spcAft>
              <a:defRPr sz="800">
                <a:solidFill>
                  <a:schemeClr val="tx1"/>
                </a:solidFill>
                <a:latin typeface="+mn-lt"/>
                <a:cs typeface="+mn-cs"/>
              </a:defRPr>
            </a:lvl8pPr>
            <a:lvl9pPr marL="3886200" indent="-228600" algn="l" rtl="0" fontAlgn="base">
              <a:lnSpc>
                <a:spcPct val="90000"/>
              </a:lnSpc>
              <a:spcBef>
                <a:spcPct val="75000"/>
              </a:spcBef>
              <a:spcAft>
                <a:spcPct val="0"/>
              </a:spcAft>
              <a:defRPr sz="800">
                <a:solidFill>
                  <a:schemeClr val="tx1"/>
                </a:solidFill>
                <a:latin typeface="+mn-lt"/>
                <a:cs typeface="+mn-cs"/>
              </a:defRPr>
            </a:lvl9pPr>
          </a:lstStyle>
          <a:p>
            <a:pPr algn="ctr"/>
            <a:r>
              <a:rPr lang="fr-FR" sz="1600" i="0" dirty="0"/>
              <a:t>Pour cela, vous utilisez le portail prévu à cet effet et vous remplissez 3 champs obligatoires et 2  champs optionnels… Il vous reste à faire le virement à la CDC et c’est tout !</a:t>
            </a:r>
          </a:p>
        </p:txBody>
      </p:sp>
      <p:pic>
        <p:nvPicPr>
          <p:cNvPr id="5" name="Picture 2" descr="Question">
            <a:extLst>
              <a:ext uri="{FF2B5EF4-FFF2-40B4-BE49-F238E27FC236}">
                <a16:creationId xmlns:a16="http://schemas.microsoft.com/office/drawing/2014/main" id="{BF767080-748B-1A2F-DCCD-DF7DF4A40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530" y="2229312"/>
            <a:ext cx="1529086" cy="152908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 coins arrondis 6">
            <a:extLst>
              <a:ext uri="{FF2B5EF4-FFF2-40B4-BE49-F238E27FC236}">
                <a16:creationId xmlns:a16="http://schemas.microsoft.com/office/drawing/2014/main" id="{513CDC42-2F7C-CD5E-40D2-8D4DD25A663F}"/>
              </a:ext>
            </a:extLst>
          </p:cNvPr>
          <p:cNvSpPr/>
          <p:nvPr/>
        </p:nvSpPr>
        <p:spPr>
          <a:xfrm>
            <a:off x="620118" y="1474958"/>
            <a:ext cx="10491429" cy="476141"/>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FFFFFF"/>
                </a:solidFill>
                <a:effectLst/>
                <a:uLnTx/>
                <a:uFillTx/>
                <a:latin typeface="Arial"/>
                <a:ea typeface="+mn-ea"/>
                <a:cs typeface="+mn-cs"/>
              </a:rPr>
              <a:t>En tant qu’employeur, vous voulez aider un de vos salariés à monter en compétences</a:t>
            </a:r>
            <a:endParaRPr kumimoji="0" lang="fr-FR"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8" name="ZoneTexte 7">
            <a:extLst>
              <a:ext uri="{FF2B5EF4-FFF2-40B4-BE49-F238E27FC236}">
                <a16:creationId xmlns:a16="http://schemas.microsoft.com/office/drawing/2014/main" id="{0321C92A-0BDA-02B6-C78D-07828DFE94AC}"/>
              </a:ext>
            </a:extLst>
          </p:cNvPr>
          <p:cNvSpPr txBox="1"/>
          <p:nvPr/>
        </p:nvSpPr>
        <p:spPr>
          <a:xfrm>
            <a:off x="2145348" y="2401122"/>
            <a:ext cx="8956569"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Votre salarié a un CPF et il est d’accord pour l’utiliser. Toutefois, il n’a pas suffisamment d’argent pour acheter la formation qu’il souhaite et vous êtes prêt à l’aider. Vous décidez de cofinancer son projet en lui versant tout ou partie de la différence directement sur son CPF.</a:t>
            </a:r>
          </a:p>
        </p:txBody>
      </p:sp>
      <p:sp>
        <p:nvSpPr>
          <p:cNvPr id="9" name="Espace réservé du texte 5">
            <a:extLst>
              <a:ext uri="{FF2B5EF4-FFF2-40B4-BE49-F238E27FC236}">
                <a16:creationId xmlns:a16="http://schemas.microsoft.com/office/drawing/2014/main" id="{5E5C3F30-BA18-9BD0-DA92-23710F07EA63}"/>
              </a:ext>
            </a:extLst>
          </p:cNvPr>
          <p:cNvSpPr txBox="1">
            <a:spLocks/>
          </p:cNvSpPr>
          <p:nvPr/>
        </p:nvSpPr>
        <p:spPr bwMode="gray">
          <a:xfrm>
            <a:off x="2153973" y="4787597"/>
            <a:ext cx="8956569" cy="914902"/>
          </a:xfrm>
          <a:prstGeom prst="rect">
            <a:avLst/>
          </a:prstGeom>
        </p:spPr>
        <p:txBody>
          <a:bodyPr vert="horz" lIns="0" tIns="0" rIns="0" bIns="0" rtlCol="0" anchor="t" anchorCtr="0">
            <a:noAutofit/>
          </a:bodyPr>
          <a:lstStyle>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baseline="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2555" marR="0" lvl="0" indent="0" algn="ctr" defTabSz="1219170" rtl="0" eaLnBrk="1" fontAlgn="auto" latinLnBrk="0" hangingPunct="1">
              <a:lnSpc>
                <a:spcPct val="100000"/>
              </a:lnSpc>
              <a:spcBef>
                <a:spcPts val="0"/>
              </a:spcBef>
              <a:spcAft>
                <a:spcPts val="667"/>
              </a:spcAft>
              <a:buClrTx/>
              <a:buSzTx/>
              <a:buFont typeface="Arial" pitchFamily="34" charset="0"/>
              <a:buNone/>
              <a:tabLst/>
              <a:defRPr/>
            </a:pPr>
            <a:r>
              <a:rPr kumimoji="0" lang="fr-FR" sz="1600" b="0" i="0" u="none" strike="noStrike" kern="1200" cap="none" spc="0" normalizeH="0" baseline="0" noProof="0" dirty="0">
                <a:ln>
                  <a:noFill/>
                </a:ln>
                <a:solidFill>
                  <a:srgbClr val="000000"/>
                </a:solidFill>
                <a:effectLst/>
                <a:uLnTx/>
                <a:uFillTx/>
                <a:latin typeface="Arial"/>
                <a:ea typeface="+mn-ea"/>
                <a:cs typeface="+mn-cs"/>
              </a:rPr>
              <a:t>Ensuite, votre salarié doit se connecter sur son compte CPF, choisir sa formation et l'acheter. Votre dotation est automatiquement mobilisée dans le plan de financement !</a:t>
            </a:r>
          </a:p>
        </p:txBody>
      </p:sp>
    </p:spTree>
    <p:extLst>
      <p:ext uri="{BB962C8B-B14F-4D97-AF65-F5344CB8AC3E}">
        <p14:creationId xmlns:p14="http://schemas.microsoft.com/office/powerpoint/2010/main" val="331349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5CE1D05-6FFE-5E3D-0ADD-E2AC9C409E30}"/>
              </a:ext>
            </a:extLst>
          </p:cNvPr>
          <p:cNvSpPr>
            <a:spLocks noGrp="1"/>
          </p:cNvSpPr>
          <p:nvPr>
            <p:ph type="sldNum" sz="quarter" idx="10"/>
          </p:nvPr>
        </p:nvSpPr>
        <p:spPr/>
        <p:txBody>
          <a:bodyPr/>
          <a:lstStyle/>
          <a:p>
            <a:pPr>
              <a:defRPr/>
            </a:pPr>
            <a:fld id="{FE673E09-FDDB-423A-90EF-688F0CF0AEA9}" type="slidenum">
              <a:rPr lang="fr-FR" smtClean="0"/>
              <a:pPr>
                <a:defRPr/>
              </a:pPr>
              <a:t>11</a:t>
            </a:fld>
            <a:endParaRPr lang="fr-FR"/>
          </a:p>
        </p:txBody>
      </p:sp>
      <p:sp>
        <p:nvSpPr>
          <p:cNvPr id="3" name="Titre 2">
            <a:extLst>
              <a:ext uri="{FF2B5EF4-FFF2-40B4-BE49-F238E27FC236}">
                <a16:creationId xmlns:a16="http://schemas.microsoft.com/office/drawing/2014/main" id="{FD04EB46-0288-76AE-0513-B47CDAEC5C1B}"/>
              </a:ext>
            </a:extLst>
          </p:cNvPr>
          <p:cNvSpPr>
            <a:spLocks noGrp="1"/>
          </p:cNvSpPr>
          <p:nvPr>
            <p:ph type="title"/>
          </p:nvPr>
        </p:nvSpPr>
        <p:spPr/>
        <p:txBody>
          <a:bodyPr/>
          <a:lstStyle/>
          <a:p>
            <a:r>
              <a:rPr lang="fr-FR" dirty="0"/>
              <a:t>Se connecter au service</a:t>
            </a:r>
          </a:p>
        </p:txBody>
      </p:sp>
      <p:pic>
        <p:nvPicPr>
          <p:cNvPr id="7" name="Image 6">
            <a:extLst>
              <a:ext uri="{FF2B5EF4-FFF2-40B4-BE49-F238E27FC236}">
                <a16:creationId xmlns:a16="http://schemas.microsoft.com/office/drawing/2014/main" id="{18595A49-5B91-3FC3-35DD-7CCACBAA71D3}"/>
              </a:ext>
            </a:extLst>
          </p:cNvPr>
          <p:cNvPicPr>
            <a:picLocks noChangeAspect="1"/>
          </p:cNvPicPr>
          <p:nvPr/>
        </p:nvPicPr>
        <p:blipFill>
          <a:blip r:embed="rId2"/>
          <a:stretch>
            <a:fillRect/>
          </a:stretch>
        </p:blipFill>
        <p:spPr>
          <a:xfrm>
            <a:off x="630294" y="3556194"/>
            <a:ext cx="4483392" cy="2272311"/>
          </a:xfrm>
          <a:prstGeom prst="rect">
            <a:avLst/>
          </a:prstGeom>
          <a:effectLst>
            <a:outerShdw blurRad="50800" dist="38100" dir="2700000" algn="tl" rotWithShape="0">
              <a:prstClr val="black">
                <a:alpha val="40000"/>
              </a:prstClr>
            </a:outerShdw>
          </a:effectLst>
        </p:spPr>
      </p:pic>
      <p:grpSp>
        <p:nvGrpSpPr>
          <p:cNvPr id="8" name="Groupe 7">
            <a:extLst>
              <a:ext uri="{FF2B5EF4-FFF2-40B4-BE49-F238E27FC236}">
                <a16:creationId xmlns:a16="http://schemas.microsoft.com/office/drawing/2014/main" id="{19A11872-7214-EF13-FA53-D39A484DD288}"/>
              </a:ext>
            </a:extLst>
          </p:cNvPr>
          <p:cNvGrpSpPr/>
          <p:nvPr/>
        </p:nvGrpSpPr>
        <p:grpSpPr>
          <a:xfrm>
            <a:off x="5975230" y="3556194"/>
            <a:ext cx="5863342" cy="2633814"/>
            <a:chOff x="1310664" y="2088920"/>
            <a:chExt cx="9071080" cy="4208365"/>
          </a:xfrm>
        </p:grpSpPr>
        <p:pic>
          <p:nvPicPr>
            <p:cNvPr id="9" name="Image 8">
              <a:extLst>
                <a:ext uri="{FF2B5EF4-FFF2-40B4-BE49-F238E27FC236}">
                  <a16:creationId xmlns:a16="http://schemas.microsoft.com/office/drawing/2014/main" id="{B14ECB53-32D7-413B-F976-2EEBFF1A5D5F}"/>
                </a:ext>
              </a:extLst>
            </p:cNvPr>
            <p:cNvPicPr>
              <a:picLocks noChangeAspect="1"/>
            </p:cNvPicPr>
            <p:nvPr/>
          </p:nvPicPr>
          <p:blipFill rotWithShape="1">
            <a:blip r:embed="rId3"/>
            <a:srcRect r="59612" b="10824"/>
            <a:stretch/>
          </p:blipFill>
          <p:spPr>
            <a:xfrm>
              <a:off x="1310664" y="2088920"/>
              <a:ext cx="4057500" cy="4208364"/>
            </a:xfrm>
            <a:prstGeom prst="rect">
              <a:avLst/>
            </a:prstGeom>
            <a:effectLst>
              <a:outerShdw blurRad="50800" dist="38100" dir="2700000" algn="tl" rotWithShape="0">
                <a:prstClr val="black">
                  <a:alpha val="40000"/>
                </a:prstClr>
              </a:outerShdw>
            </a:effectLst>
          </p:spPr>
        </p:pic>
        <p:pic>
          <p:nvPicPr>
            <p:cNvPr id="10" name="Image 9">
              <a:extLst>
                <a:ext uri="{FF2B5EF4-FFF2-40B4-BE49-F238E27FC236}">
                  <a16:creationId xmlns:a16="http://schemas.microsoft.com/office/drawing/2014/main" id="{979CC520-3B5B-DB34-415D-D2BC39E90A70}"/>
                </a:ext>
              </a:extLst>
            </p:cNvPr>
            <p:cNvPicPr>
              <a:picLocks noChangeAspect="1"/>
            </p:cNvPicPr>
            <p:nvPr/>
          </p:nvPicPr>
          <p:blipFill rotWithShape="1">
            <a:blip r:embed="rId3"/>
            <a:srcRect l="50077" b="10824"/>
            <a:stretch/>
          </p:blipFill>
          <p:spPr>
            <a:xfrm>
              <a:off x="5366439" y="2088920"/>
              <a:ext cx="5015305" cy="4208365"/>
            </a:xfrm>
            <a:prstGeom prst="rect">
              <a:avLst/>
            </a:prstGeom>
            <a:effectLst>
              <a:outerShdw blurRad="50800" dist="38100" dir="2700000" algn="tl" rotWithShape="0">
                <a:prstClr val="black">
                  <a:alpha val="40000"/>
                </a:prstClr>
              </a:outerShdw>
            </a:effectLst>
          </p:spPr>
        </p:pic>
      </p:grpSp>
      <p:pic>
        <p:nvPicPr>
          <p:cNvPr id="11" name="Image 10">
            <a:extLst>
              <a:ext uri="{FF2B5EF4-FFF2-40B4-BE49-F238E27FC236}">
                <a16:creationId xmlns:a16="http://schemas.microsoft.com/office/drawing/2014/main" id="{BF1724CB-202F-A2B9-73B0-7CC231556A86}"/>
              </a:ext>
            </a:extLst>
          </p:cNvPr>
          <p:cNvPicPr>
            <a:picLocks noChangeAspect="1"/>
          </p:cNvPicPr>
          <p:nvPr/>
        </p:nvPicPr>
        <p:blipFill>
          <a:blip r:embed="rId4"/>
          <a:stretch>
            <a:fillRect/>
          </a:stretch>
        </p:blipFill>
        <p:spPr>
          <a:xfrm>
            <a:off x="3859296" y="5159443"/>
            <a:ext cx="1538041" cy="1334663"/>
          </a:xfrm>
          <a:prstGeom prst="rect">
            <a:avLst/>
          </a:prstGeom>
          <a:effectLst>
            <a:outerShdw blurRad="50800" dist="38100" dir="2700000" algn="tl" rotWithShape="0">
              <a:prstClr val="black">
                <a:alpha val="40000"/>
              </a:prstClr>
            </a:outerShdw>
          </a:effectLst>
        </p:spPr>
      </p:pic>
      <p:sp>
        <p:nvSpPr>
          <p:cNvPr id="15" name="Espace réservé du contenu 2">
            <a:extLst>
              <a:ext uri="{FF2B5EF4-FFF2-40B4-BE49-F238E27FC236}">
                <a16:creationId xmlns:a16="http://schemas.microsoft.com/office/drawing/2014/main" id="{83FD7225-6390-CC43-0FC8-E23B3C135E7A}"/>
              </a:ext>
            </a:extLst>
          </p:cNvPr>
          <p:cNvSpPr>
            <a:spLocks noGrp="1"/>
          </p:cNvSpPr>
          <p:nvPr>
            <p:ph idx="1"/>
          </p:nvPr>
        </p:nvSpPr>
        <p:spPr>
          <a:xfrm>
            <a:off x="619010" y="960486"/>
            <a:ext cx="10942696" cy="4799012"/>
          </a:xfrm>
        </p:spPr>
        <p:txBody>
          <a:bodyPr/>
          <a:lstStyle/>
          <a:p>
            <a:r>
              <a:rPr lang="fr-FR" dirty="0"/>
              <a:t>L’identité numérique de Net-entreprises</a:t>
            </a:r>
          </a:p>
          <a:p>
            <a:pPr lvl="1">
              <a:spcBef>
                <a:spcPts val="1200"/>
              </a:spcBef>
            </a:pPr>
            <a:r>
              <a:rPr lang="fr-FR" dirty="0"/>
              <a:t>Deux points d’entrée vous permettent de vous connecter au service :</a:t>
            </a:r>
          </a:p>
          <a:p>
            <a:pPr lvl="2">
              <a:spcBef>
                <a:spcPts val="1200"/>
              </a:spcBef>
            </a:pPr>
            <a:r>
              <a:rPr lang="fr-FR" dirty="0"/>
              <a:t>Le portail Net-entreprises à l’adresse </a:t>
            </a:r>
            <a:r>
              <a:rPr lang="fr-FR" dirty="0">
                <a:hlinkClick r:id="rId5"/>
              </a:rPr>
              <a:t>http://www.net-entreprises.fr</a:t>
            </a:r>
            <a:endParaRPr lang="fr-FR" dirty="0"/>
          </a:p>
          <a:p>
            <a:pPr lvl="2">
              <a:spcBef>
                <a:spcPts val="1200"/>
              </a:spcBef>
            </a:pPr>
            <a:r>
              <a:rPr lang="fr-FR" dirty="0"/>
              <a:t>Le site dédié aux entreprises de mon compte formation (EDEF) à l’adresse </a:t>
            </a:r>
            <a:r>
              <a:rPr lang="fr-FR" dirty="0">
                <a:hlinkClick r:id="rId6"/>
              </a:rPr>
              <a:t>https://financeurs.moncompteformation.gouv.fr/espace-public/</a:t>
            </a:r>
            <a:endParaRPr lang="fr-FR" dirty="0"/>
          </a:p>
          <a:p>
            <a:pPr lvl="2"/>
            <a:endParaRPr lang="fr-FR" dirty="0"/>
          </a:p>
        </p:txBody>
      </p:sp>
    </p:spTree>
    <p:extLst>
      <p:ext uri="{BB962C8B-B14F-4D97-AF65-F5344CB8AC3E}">
        <p14:creationId xmlns:p14="http://schemas.microsoft.com/office/powerpoint/2010/main" val="814976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5CE1D05-6FFE-5E3D-0ADD-E2AC9C409E30}"/>
              </a:ext>
            </a:extLst>
          </p:cNvPr>
          <p:cNvSpPr>
            <a:spLocks noGrp="1"/>
          </p:cNvSpPr>
          <p:nvPr>
            <p:ph type="sldNum" sz="quarter" idx="10"/>
          </p:nvPr>
        </p:nvSpPr>
        <p:spPr/>
        <p:txBody>
          <a:bodyPr/>
          <a:lstStyle/>
          <a:p>
            <a:pPr>
              <a:defRPr/>
            </a:pPr>
            <a:fld id="{FE673E09-FDDB-423A-90EF-688F0CF0AEA9}" type="slidenum">
              <a:rPr lang="fr-FR" smtClean="0"/>
              <a:pPr>
                <a:defRPr/>
              </a:pPr>
              <a:t>12</a:t>
            </a:fld>
            <a:endParaRPr lang="fr-FR"/>
          </a:p>
        </p:txBody>
      </p:sp>
      <p:sp>
        <p:nvSpPr>
          <p:cNvPr id="3" name="Titre 2">
            <a:extLst>
              <a:ext uri="{FF2B5EF4-FFF2-40B4-BE49-F238E27FC236}">
                <a16:creationId xmlns:a16="http://schemas.microsoft.com/office/drawing/2014/main" id="{FD04EB46-0288-76AE-0513-B47CDAEC5C1B}"/>
              </a:ext>
            </a:extLst>
          </p:cNvPr>
          <p:cNvSpPr>
            <a:spLocks noGrp="1"/>
          </p:cNvSpPr>
          <p:nvPr>
            <p:ph type="title"/>
          </p:nvPr>
        </p:nvSpPr>
        <p:spPr/>
        <p:txBody>
          <a:bodyPr/>
          <a:lstStyle/>
          <a:p>
            <a:r>
              <a:rPr lang="fr-FR" dirty="0"/>
              <a:t>Se connecter au service</a:t>
            </a:r>
          </a:p>
        </p:txBody>
      </p:sp>
      <p:sp>
        <p:nvSpPr>
          <p:cNvPr id="15" name="Espace réservé du contenu 2">
            <a:extLst>
              <a:ext uri="{FF2B5EF4-FFF2-40B4-BE49-F238E27FC236}">
                <a16:creationId xmlns:a16="http://schemas.microsoft.com/office/drawing/2014/main" id="{83FD7225-6390-CC43-0FC8-E23B3C135E7A}"/>
              </a:ext>
            </a:extLst>
          </p:cNvPr>
          <p:cNvSpPr>
            <a:spLocks noGrp="1"/>
          </p:cNvSpPr>
          <p:nvPr>
            <p:ph idx="1"/>
          </p:nvPr>
        </p:nvSpPr>
        <p:spPr>
          <a:xfrm>
            <a:off x="619010" y="960486"/>
            <a:ext cx="10942696" cy="4799012"/>
          </a:xfrm>
        </p:spPr>
        <p:txBody>
          <a:bodyPr/>
          <a:lstStyle/>
          <a:p>
            <a:r>
              <a:rPr lang="fr-FR" dirty="0"/>
              <a:t>L’identité numérique de Net-entreprises</a:t>
            </a:r>
          </a:p>
          <a:p>
            <a:pPr lvl="1"/>
            <a:r>
              <a:rPr lang="fr-FR" dirty="0"/>
              <a:t>Sur le site EDEF vous pouvez utiliser La Mire d’Authentification Générique (MAG) qui permet de vous connecter en reprenant vos identifiants Net-entreprises.</a:t>
            </a:r>
          </a:p>
          <a:p>
            <a:pPr lvl="2"/>
            <a:r>
              <a:rPr lang="fr-FR" dirty="0"/>
              <a:t>Ce mécanisme permet de fluidifier les accès vers les sites partenaires comme EDEF, d’autres services fournis par la CDC comme SOLTéA ou encore la consultation des taux ATMP de vos clients qui est gérée par la CNAM.</a:t>
            </a:r>
          </a:p>
          <a:p>
            <a:pPr lvl="2"/>
            <a:r>
              <a:rPr lang="fr-FR" dirty="0"/>
              <a:t>Il permet </a:t>
            </a:r>
            <a:r>
              <a:rPr lang="fr-FR"/>
              <a:t>également de </a:t>
            </a:r>
            <a:r>
              <a:rPr lang="fr-FR" dirty="0"/>
              <a:t>mutualiser le service d’authentification de Net-entreprises et de bénéficier de la liste des entreprises inscrites auprès des organismes de la protection sociale.</a:t>
            </a:r>
          </a:p>
        </p:txBody>
      </p:sp>
    </p:spTree>
    <p:extLst>
      <p:ext uri="{BB962C8B-B14F-4D97-AF65-F5344CB8AC3E}">
        <p14:creationId xmlns:p14="http://schemas.microsoft.com/office/powerpoint/2010/main" val="2714308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9860D-C140-4E95-D7B9-9F47EF96D358}"/>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2584DCE-78FF-941F-C407-C649E42F68E9}"/>
              </a:ext>
            </a:extLst>
          </p:cNvPr>
          <p:cNvSpPr>
            <a:spLocks noGrp="1"/>
          </p:cNvSpPr>
          <p:nvPr>
            <p:ph type="sldNum" sz="quarter" idx="10"/>
          </p:nvPr>
        </p:nvSpPr>
        <p:spPr/>
        <p:txBody>
          <a:bodyPr/>
          <a:lstStyle/>
          <a:p>
            <a:pPr>
              <a:defRPr/>
            </a:pPr>
            <a:fld id="{A391C77A-664F-4F98-8A41-54F31964B865}" type="slidenum">
              <a:rPr lang="fr-FR" smtClean="0"/>
              <a:pPr>
                <a:defRPr/>
              </a:pPr>
              <a:t>13</a:t>
            </a:fld>
            <a:endParaRPr lang="fr-FR"/>
          </a:p>
        </p:txBody>
      </p:sp>
      <p:sp>
        <p:nvSpPr>
          <p:cNvPr id="6" name="Titre 5">
            <a:extLst>
              <a:ext uri="{FF2B5EF4-FFF2-40B4-BE49-F238E27FC236}">
                <a16:creationId xmlns:a16="http://schemas.microsoft.com/office/drawing/2014/main" id="{1AC4AE7D-6C5E-BC0B-8F59-0C6297DA2040}"/>
              </a:ext>
            </a:extLst>
          </p:cNvPr>
          <p:cNvSpPr>
            <a:spLocks noGrp="1"/>
          </p:cNvSpPr>
          <p:nvPr>
            <p:ph type="title"/>
          </p:nvPr>
        </p:nvSpPr>
        <p:spPr>
          <a:xfrm>
            <a:off x="0" y="82699"/>
            <a:ext cx="11066106" cy="678603"/>
          </a:xfrm>
        </p:spPr>
        <p:txBody>
          <a:bodyPr/>
          <a:lstStyle/>
          <a:p>
            <a:r>
              <a:rPr lang="fr-FR" dirty="0"/>
              <a:t>Comment faire pour effectuer une dotation</a:t>
            </a:r>
          </a:p>
        </p:txBody>
      </p:sp>
      <p:sp>
        <p:nvSpPr>
          <p:cNvPr id="5" name="Espace réservé du texte 12">
            <a:extLst>
              <a:ext uri="{FF2B5EF4-FFF2-40B4-BE49-F238E27FC236}">
                <a16:creationId xmlns:a16="http://schemas.microsoft.com/office/drawing/2014/main" id="{B5E34245-43F6-E1BD-A953-8E221D6ED75B}"/>
              </a:ext>
            </a:extLst>
          </p:cNvPr>
          <p:cNvSpPr txBox="1">
            <a:spLocks/>
          </p:cNvSpPr>
          <p:nvPr/>
        </p:nvSpPr>
        <p:spPr bwMode="gray">
          <a:xfrm>
            <a:off x="281807" y="1179714"/>
            <a:ext cx="11232819" cy="323935"/>
          </a:xfrm>
          <a:prstGeom prst="rect">
            <a:avLst/>
          </a:prstGeom>
        </p:spPr>
        <p:txBody>
          <a:bodyPr vert="horz" lIns="0" tIns="0" rIns="0" bIns="0" rtlCol="0" anchor="t" anchorCtr="0">
            <a:noAutofit/>
          </a:bodyPr>
          <a:lstStyle>
            <a:lvl1pPr marL="12700" indent="114297" algn="l" defTabSz="1219170" rtl="0" eaLnBrk="1" latinLnBrk="0" hangingPunct="1">
              <a:lnSpc>
                <a:spcPct val="100000"/>
              </a:lnSpc>
              <a:spcBef>
                <a:spcPts val="533"/>
              </a:spcBef>
              <a:spcAft>
                <a:spcPts val="1067"/>
              </a:spcAft>
              <a:buFont typeface="+mj-lt"/>
              <a:buNone/>
              <a:tabLst/>
              <a:defRPr sz="2000" b="1" kern="1200">
                <a:solidFill>
                  <a:schemeClr val="tx1">
                    <a:lumMod val="50000"/>
                    <a:lumOff val="50000"/>
                  </a:schemeClr>
                </a:solidFill>
                <a:latin typeface="+mn-lt"/>
                <a:ea typeface="+mn-ea"/>
                <a:cs typeface="+mn-cs"/>
              </a:defRPr>
            </a:lvl1pPr>
            <a:lvl2pPr marL="431989" indent="-191995" algn="l" defTabSz="1219170" rtl="0" eaLnBrk="1" latinLnBrk="0" hangingPunct="1">
              <a:lnSpc>
                <a:spcPct val="100000"/>
              </a:lnSpc>
              <a:spcBef>
                <a:spcPts val="800"/>
              </a:spcBef>
              <a:spcAft>
                <a:spcPts val="1067"/>
              </a:spcAft>
              <a:buSzPct val="100000"/>
              <a:buFont typeface="+mj-lt"/>
              <a:buAutoNum type="alphaLcPeriod"/>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700" marR="0" lvl="0" indent="114297" defTabSz="1219170" eaLnBrk="1" latinLnBrk="0" hangingPunct="1">
              <a:lnSpc>
                <a:spcPct val="100000"/>
              </a:lnSpc>
              <a:spcBef>
                <a:spcPct val="0"/>
              </a:spcBef>
              <a:spcAft>
                <a:spcPct val="0"/>
              </a:spcAft>
              <a:buClrTx/>
              <a:buSzTx/>
              <a:buFont typeface="+mj-lt"/>
              <a:buNone/>
              <a:tabLst/>
              <a:defRPr/>
            </a:pPr>
            <a:r>
              <a:rPr lang="fr-FR" sz="2400" b="0" dirty="0">
                <a:solidFill>
                  <a:schemeClr val="tx1"/>
                </a:solidFill>
                <a:latin typeface="Arial" charset="0"/>
                <a:cs typeface="Arial" charset="0"/>
              </a:rPr>
              <a:t>2. RDV sur le portail dédié (EDEF</a:t>
            </a:r>
            <a:r>
              <a:rPr lang="fr-FR" sz="2400" dirty="0">
                <a:solidFill>
                  <a:schemeClr val="tx1"/>
                </a:solidFill>
                <a:latin typeface="Arial" charset="0"/>
                <a:cs typeface="Arial" charset="0"/>
              </a:rPr>
              <a:t>)</a:t>
            </a:r>
          </a:p>
        </p:txBody>
      </p:sp>
      <p:pic>
        <p:nvPicPr>
          <p:cNvPr id="7" name="Espace réservé du contenu 6">
            <a:extLst>
              <a:ext uri="{FF2B5EF4-FFF2-40B4-BE49-F238E27FC236}">
                <a16:creationId xmlns:a16="http://schemas.microsoft.com/office/drawing/2014/main" id="{6E73BF86-8B2F-A4B6-9800-C0EB8056A425}"/>
              </a:ext>
            </a:extLst>
          </p:cNvPr>
          <p:cNvPicPr>
            <a:picLocks noChangeAspect="1"/>
          </p:cNvPicPr>
          <p:nvPr/>
        </p:nvPicPr>
        <p:blipFill>
          <a:blip r:embed="rId2"/>
          <a:stretch>
            <a:fillRect/>
          </a:stretch>
        </p:blipFill>
        <p:spPr>
          <a:xfrm>
            <a:off x="1204187" y="1747525"/>
            <a:ext cx="8548537" cy="391363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37874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9F042-F4F1-555C-32F0-B0A5E36BFB93}"/>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95BEF9E-F932-04DF-129A-91431D7B8907}"/>
              </a:ext>
            </a:extLst>
          </p:cNvPr>
          <p:cNvSpPr>
            <a:spLocks noGrp="1"/>
          </p:cNvSpPr>
          <p:nvPr>
            <p:ph type="sldNum" sz="quarter" idx="10"/>
          </p:nvPr>
        </p:nvSpPr>
        <p:spPr/>
        <p:txBody>
          <a:bodyPr/>
          <a:lstStyle/>
          <a:p>
            <a:pPr>
              <a:defRPr/>
            </a:pPr>
            <a:fld id="{A391C77A-664F-4F98-8A41-54F31964B865}" type="slidenum">
              <a:rPr lang="fr-FR" smtClean="0"/>
              <a:pPr>
                <a:defRPr/>
              </a:pPr>
              <a:t>14</a:t>
            </a:fld>
            <a:endParaRPr lang="fr-FR"/>
          </a:p>
        </p:txBody>
      </p:sp>
      <p:sp>
        <p:nvSpPr>
          <p:cNvPr id="6" name="Titre 5">
            <a:extLst>
              <a:ext uri="{FF2B5EF4-FFF2-40B4-BE49-F238E27FC236}">
                <a16:creationId xmlns:a16="http://schemas.microsoft.com/office/drawing/2014/main" id="{7211FA5F-AA54-4EA0-F661-7A4E9AD26118}"/>
              </a:ext>
            </a:extLst>
          </p:cNvPr>
          <p:cNvSpPr>
            <a:spLocks noGrp="1"/>
          </p:cNvSpPr>
          <p:nvPr>
            <p:ph type="title"/>
          </p:nvPr>
        </p:nvSpPr>
        <p:spPr>
          <a:xfrm>
            <a:off x="0" y="82699"/>
            <a:ext cx="11066106" cy="678603"/>
          </a:xfrm>
        </p:spPr>
        <p:txBody>
          <a:bodyPr/>
          <a:lstStyle/>
          <a:p>
            <a:r>
              <a:rPr lang="fr-FR" dirty="0"/>
              <a:t>Comment faire pour effectuer une dotation</a:t>
            </a:r>
          </a:p>
        </p:txBody>
      </p:sp>
      <p:pic>
        <p:nvPicPr>
          <p:cNvPr id="15" name="Image 14">
            <a:extLst>
              <a:ext uri="{FF2B5EF4-FFF2-40B4-BE49-F238E27FC236}">
                <a16:creationId xmlns:a16="http://schemas.microsoft.com/office/drawing/2014/main" id="{B49750ED-5938-5386-85C6-984F22601608}"/>
              </a:ext>
            </a:extLst>
          </p:cNvPr>
          <p:cNvPicPr>
            <a:picLocks noChangeAspect="1"/>
          </p:cNvPicPr>
          <p:nvPr/>
        </p:nvPicPr>
        <p:blipFill>
          <a:blip r:embed="rId2"/>
          <a:stretch>
            <a:fillRect/>
          </a:stretch>
        </p:blipFill>
        <p:spPr>
          <a:xfrm>
            <a:off x="596979" y="874551"/>
            <a:ext cx="3628690" cy="5419970"/>
          </a:xfrm>
          <a:prstGeom prst="rect">
            <a:avLst/>
          </a:prstGeom>
        </p:spPr>
      </p:pic>
      <p:sp>
        <p:nvSpPr>
          <p:cNvPr id="16" name="Espace réservé du texte 12">
            <a:extLst>
              <a:ext uri="{FF2B5EF4-FFF2-40B4-BE49-F238E27FC236}">
                <a16:creationId xmlns:a16="http://schemas.microsoft.com/office/drawing/2014/main" id="{11CB86CD-2C20-0498-9F52-5EF0C9D89838}"/>
              </a:ext>
            </a:extLst>
          </p:cNvPr>
          <p:cNvSpPr txBox="1">
            <a:spLocks/>
          </p:cNvSpPr>
          <p:nvPr/>
        </p:nvSpPr>
        <p:spPr>
          <a:xfrm>
            <a:off x="5540424" y="1103022"/>
            <a:ext cx="11232819" cy="323935"/>
          </a:xfrm>
          <a:prstGeom prst="rect">
            <a:avLst/>
          </a:prstGeom>
        </p:spPr>
        <p:txBody>
          <a:bodyPr/>
          <a:lstStyle>
            <a:defPPr>
              <a:defRPr lang="en-US"/>
            </a:defPPr>
            <a:lvl1pPr algn="l" rtl="0" fontAlgn="base">
              <a:spcBef>
                <a:spcPct val="0"/>
              </a:spcBef>
              <a:spcAft>
                <a:spcPct val="0"/>
              </a:spcAft>
              <a:defRPr sz="2400" i="1" kern="1200">
                <a:solidFill>
                  <a:schemeClr val="tx1"/>
                </a:solidFill>
                <a:latin typeface="Arial" charset="0"/>
                <a:ea typeface="+mn-ea"/>
                <a:cs typeface="Arial" charset="0"/>
              </a:defRPr>
            </a:lvl1pPr>
            <a:lvl2pPr marL="457200" algn="l" rtl="0" fontAlgn="base">
              <a:spcBef>
                <a:spcPct val="0"/>
              </a:spcBef>
              <a:spcAft>
                <a:spcPct val="0"/>
              </a:spcAft>
              <a:defRPr sz="2400" i="1" kern="1200">
                <a:solidFill>
                  <a:schemeClr val="tx1"/>
                </a:solidFill>
                <a:latin typeface="Arial" charset="0"/>
                <a:ea typeface="+mn-ea"/>
                <a:cs typeface="Arial" charset="0"/>
              </a:defRPr>
            </a:lvl2pPr>
            <a:lvl3pPr marL="914400" algn="l" rtl="0" fontAlgn="base">
              <a:spcBef>
                <a:spcPct val="0"/>
              </a:spcBef>
              <a:spcAft>
                <a:spcPct val="0"/>
              </a:spcAft>
              <a:defRPr sz="2400" i="1" kern="1200">
                <a:solidFill>
                  <a:schemeClr val="tx1"/>
                </a:solidFill>
                <a:latin typeface="Arial" charset="0"/>
                <a:ea typeface="+mn-ea"/>
                <a:cs typeface="Arial" charset="0"/>
              </a:defRPr>
            </a:lvl3pPr>
            <a:lvl4pPr marL="1371600" algn="l" rtl="0" fontAlgn="base">
              <a:spcBef>
                <a:spcPct val="0"/>
              </a:spcBef>
              <a:spcAft>
                <a:spcPct val="0"/>
              </a:spcAft>
              <a:defRPr sz="2400" i="1" kern="1200">
                <a:solidFill>
                  <a:schemeClr val="tx1"/>
                </a:solidFill>
                <a:latin typeface="Arial" charset="0"/>
                <a:ea typeface="+mn-ea"/>
                <a:cs typeface="Arial" charset="0"/>
              </a:defRPr>
            </a:lvl4pPr>
            <a:lvl5pPr marL="1828800" algn="l" rtl="0" fontAlgn="base">
              <a:spcBef>
                <a:spcPct val="0"/>
              </a:spcBef>
              <a:spcAft>
                <a:spcPct val="0"/>
              </a:spcAft>
              <a:defRPr sz="2400" i="1" kern="1200">
                <a:solidFill>
                  <a:schemeClr val="tx1"/>
                </a:solidFill>
                <a:latin typeface="Arial" charset="0"/>
                <a:ea typeface="+mn-ea"/>
                <a:cs typeface="Arial" charset="0"/>
              </a:defRPr>
            </a:lvl5pPr>
            <a:lvl6pPr marL="2286000" algn="l" defTabSz="914400" rtl="0" eaLnBrk="1" latinLnBrk="0" hangingPunct="1">
              <a:defRPr sz="2400" i="1" kern="1200">
                <a:solidFill>
                  <a:schemeClr val="tx1"/>
                </a:solidFill>
                <a:latin typeface="Arial" charset="0"/>
                <a:ea typeface="+mn-ea"/>
                <a:cs typeface="Arial" charset="0"/>
              </a:defRPr>
            </a:lvl6pPr>
            <a:lvl7pPr marL="2743200" algn="l" defTabSz="914400" rtl="0" eaLnBrk="1" latinLnBrk="0" hangingPunct="1">
              <a:defRPr sz="2400" i="1" kern="1200">
                <a:solidFill>
                  <a:schemeClr val="tx1"/>
                </a:solidFill>
                <a:latin typeface="Arial" charset="0"/>
                <a:ea typeface="+mn-ea"/>
                <a:cs typeface="Arial" charset="0"/>
              </a:defRPr>
            </a:lvl7pPr>
            <a:lvl8pPr marL="3200400" algn="l" defTabSz="914400" rtl="0" eaLnBrk="1" latinLnBrk="0" hangingPunct="1">
              <a:defRPr sz="2400" i="1" kern="1200">
                <a:solidFill>
                  <a:schemeClr val="tx1"/>
                </a:solidFill>
                <a:latin typeface="Arial" charset="0"/>
                <a:ea typeface="+mn-ea"/>
                <a:cs typeface="Arial" charset="0"/>
              </a:defRPr>
            </a:lvl8pPr>
            <a:lvl9pPr marL="3657600" algn="l" defTabSz="914400" rtl="0" eaLnBrk="1" latinLnBrk="0" hangingPunct="1">
              <a:defRPr sz="2400" i="1" kern="1200">
                <a:solidFill>
                  <a:schemeClr val="tx1"/>
                </a:solidFill>
                <a:latin typeface="Arial" charset="0"/>
                <a:ea typeface="+mn-ea"/>
                <a:cs typeface="Arial" charset="0"/>
              </a:defRPr>
            </a:lvl9pPr>
          </a:lstStyle>
          <a:p>
            <a:r>
              <a:rPr lang="fr-FR" dirty="0"/>
              <a:t>3. Remplir 5 champs dont 2 sont optionnels</a:t>
            </a:r>
          </a:p>
        </p:txBody>
      </p:sp>
      <p:grpSp>
        <p:nvGrpSpPr>
          <p:cNvPr id="17" name="Groupe 16">
            <a:extLst>
              <a:ext uri="{FF2B5EF4-FFF2-40B4-BE49-F238E27FC236}">
                <a16:creationId xmlns:a16="http://schemas.microsoft.com/office/drawing/2014/main" id="{7A12BCC1-A520-D972-B7B8-C9467A46EA82}"/>
              </a:ext>
            </a:extLst>
          </p:cNvPr>
          <p:cNvGrpSpPr/>
          <p:nvPr/>
        </p:nvGrpSpPr>
        <p:grpSpPr>
          <a:xfrm>
            <a:off x="3428045" y="2103894"/>
            <a:ext cx="7829090" cy="4031873"/>
            <a:chOff x="3329565" y="942585"/>
            <a:chExt cx="8902076" cy="5884685"/>
          </a:xfrm>
        </p:grpSpPr>
        <p:sp>
          <p:nvSpPr>
            <p:cNvPr id="18" name="ZoneTexte 17">
              <a:extLst>
                <a:ext uri="{FF2B5EF4-FFF2-40B4-BE49-F238E27FC236}">
                  <a16:creationId xmlns:a16="http://schemas.microsoft.com/office/drawing/2014/main" id="{1EECC9C5-FF14-3A11-8F6A-61BB75DD7BC4}"/>
                </a:ext>
              </a:extLst>
            </p:cNvPr>
            <p:cNvSpPr txBox="1"/>
            <p:nvPr/>
          </p:nvSpPr>
          <p:spPr>
            <a:xfrm>
              <a:off x="7369699" y="942585"/>
              <a:ext cx="4861942" cy="588468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Il faut saisir 4 données : </a:t>
              </a:r>
              <a:b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br>
              <a:endPar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Le </a:t>
              </a:r>
              <a:r>
                <a:rPr kumimoji="0" lang="fr-FR" sz="1600" b="1" i="0" u="none" strike="noStrike" kern="1200" cap="none" spc="0" normalizeH="0" baseline="0" noProof="0" dirty="0">
                  <a:ln>
                    <a:noFill/>
                  </a:ln>
                  <a:solidFill>
                    <a:prstClr val="black"/>
                  </a:solidFill>
                  <a:effectLst/>
                  <a:uLnTx/>
                  <a:uFillTx/>
                  <a:latin typeface="Arial" panose="020B0604020202020204"/>
                  <a:ea typeface="+mn-ea"/>
                  <a:cs typeface="+mn-cs"/>
                </a:rPr>
                <a:t>n° de sécurité sociale </a:t>
              </a: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de votre bénéficiaire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Le </a:t>
              </a:r>
              <a:r>
                <a:rPr kumimoji="0" lang="fr-FR" sz="1600" b="1" i="0" u="none" strike="noStrike" kern="1200" cap="none" spc="0" normalizeH="0" baseline="0" noProof="0" dirty="0">
                  <a:ln>
                    <a:noFill/>
                  </a:ln>
                  <a:solidFill>
                    <a:prstClr val="black"/>
                  </a:solidFill>
                  <a:effectLst/>
                  <a:uLnTx/>
                  <a:uFillTx/>
                  <a:latin typeface="Arial" panose="020B0604020202020204"/>
                  <a:ea typeface="+mn-ea"/>
                  <a:cs typeface="+mn-cs"/>
                </a:rPr>
                <a:t>nom de naissance </a:t>
              </a: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de votre bénéficiaire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Le </a:t>
              </a:r>
              <a:r>
                <a:rPr kumimoji="0" lang="fr-FR" sz="1600" b="1" i="0" u="none" strike="noStrike" kern="1200" cap="none" spc="0" normalizeH="0" baseline="0" noProof="0" dirty="0">
                  <a:ln>
                    <a:noFill/>
                  </a:ln>
                  <a:solidFill>
                    <a:prstClr val="black"/>
                  </a:solidFill>
                  <a:effectLst/>
                  <a:uLnTx/>
                  <a:uFillTx/>
                  <a:latin typeface="Arial" panose="020B0604020202020204"/>
                  <a:ea typeface="+mn-ea"/>
                  <a:cs typeface="+mn-cs"/>
                </a:rPr>
                <a:t>montant</a:t>
              </a: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 que vous souhaitez lui attribuer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Le </a:t>
              </a:r>
              <a:r>
                <a:rPr kumimoji="0" lang="fr-FR" sz="1600" b="0" i="0" u="none" strike="noStrike" kern="1200" cap="none" spc="0" normalizeH="0" baseline="0" noProof="0" dirty="0">
                  <a:ln>
                    <a:noFill/>
                  </a:ln>
                  <a:solidFill>
                    <a:srgbClr val="FF0000"/>
                  </a:solidFill>
                  <a:effectLst/>
                  <a:uLnTx/>
                  <a:uFillTx/>
                  <a:latin typeface="Arial" panose="020B0604020202020204"/>
                  <a:ea typeface="+mn-ea"/>
                  <a:cs typeface="+mn-cs"/>
                </a:rPr>
                <a:t>code et le libellé de la certification </a:t>
              </a: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que vous souhaitez proposer à votre / vos salariés en lien avec la dotation choisie (</a:t>
              </a:r>
              <a:r>
                <a:rPr kumimoji="0" lang="fr-FR" sz="1600" b="0" i="0" u="none" strike="noStrike" kern="1200" cap="none" spc="0" normalizeH="0" baseline="0" noProof="0" dirty="0">
                  <a:ln>
                    <a:noFill/>
                  </a:ln>
                  <a:solidFill>
                    <a:srgbClr val="FF0000"/>
                  </a:solidFill>
                  <a:effectLst/>
                  <a:uLnTx/>
                  <a:uFillTx/>
                  <a:latin typeface="Arial" panose="020B0604020202020204"/>
                  <a:ea typeface="+mn-ea"/>
                  <a:cs typeface="+mn-cs"/>
                </a:rPr>
                <a:t>o</a:t>
              </a:r>
              <a:r>
                <a:rPr kumimoji="0" lang="fr-FR" sz="1600" b="0" i="0" u="none" strike="noStrike" kern="1200" cap="none" spc="0" normalizeH="0" baseline="0" noProof="0" dirty="0" err="1">
                  <a:ln>
                    <a:noFill/>
                  </a:ln>
                  <a:solidFill>
                    <a:srgbClr val="FF0000"/>
                  </a:solidFill>
                  <a:effectLst/>
                  <a:uLnTx/>
                  <a:uFillTx/>
                  <a:latin typeface="Arial" panose="020B0604020202020204"/>
                  <a:ea typeface="+mn-ea"/>
                  <a:cs typeface="+mn-cs"/>
                </a:rPr>
                <a:t>ptionnel</a:t>
              </a: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La date jusqu’à laquelle la dotation est mobilisable par le bénéficiaire (</a:t>
              </a:r>
              <a:r>
                <a:rPr kumimoji="0" lang="fr-FR" sz="1600" b="0" i="0" u="none" strike="noStrike" kern="1200" cap="none" spc="0" normalizeH="0" baseline="0" noProof="0" dirty="0">
                  <a:ln>
                    <a:noFill/>
                  </a:ln>
                  <a:solidFill>
                    <a:srgbClr val="FF0000"/>
                  </a:solidFill>
                  <a:effectLst/>
                  <a:uLnTx/>
                  <a:uFillTx/>
                  <a:latin typeface="Arial" panose="020B0604020202020204"/>
                  <a:ea typeface="+mn-ea"/>
                  <a:cs typeface="+mn-cs"/>
                </a:rPr>
                <a:t>optionnel</a:t>
              </a:r>
              <a:r>
                <a:rPr kumimoji="0" lang="fr-FR" sz="1600" b="0" i="0" u="none" strike="noStrike" kern="1200" cap="none" spc="0" normalizeH="0" baseline="0" noProof="0" dirty="0">
                  <a:ln>
                    <a:noFill/>
                  </a:ln>
                  <a:solidFill>
                    <a:prstClr val="black"/>
                  </a:solidFill>
                  <a:effectLst/>
                  <a:uLnTx/>
                  <a:uFillTx/>
                  <a:latin typeface="Arial" panose="020B0604020202020204"/>
                  <a:ea typeface="+mn-ea"/>
                  <a:cs typeface="+mn-cs"/>
                </a:rPr>
                <a:t>)</a:t>
              </a:r>
            </a:p>
          </p:txBody>
        </p:sp>
        <p:cxnSp>
          <p:nvCxnSpPr>
            <p:cNvPr id="19" name="Connecteur droit avec flèche 18">
              <a:extLst>
                <a:ext uri="{FF2B5EF4-FFF2-40B4-BE49-F238E27FC236}">
                  <a16:creationId xmlns:a16="http://schemas.microsoft.com/office/drawing/2014/main" id="{0F769A2E-5356-C5C3-2500-3BD57A6CCC26}"/>
                </a:ext>
              </a:extLst>
            </p:cNvPr>
            <p:cNvCxnSpPr>
              <a:cxnSpLocks/>
            </p:cNvCxnSpPr>
            <p:nvPr/>
          </p:nvCxnSpPr>
          <p:spPr>
            <a:xfrm flipH="1" flipV="1">
              <a:off x="3405323" y="2147822"/>
              <a:ext cx="3882155" cy="108839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6681414E-8E47-42EE-BA3A-41C8B505B651}"/>
                </a:ext>
              </a:extLst>
            </p:cNvPr>
            <p:cNvCxnSpPr>
              <a:cxnSpLocks/>
            </p:cNvCxnSpPr>
            <p:nvPr/>
          </p:nvCxnSpPr>
          <p:spPr>
            <a:xfrm flipH="1" flipV="1">
              <a:off x="3329565" y="3530274"/>
              <a:ext cx="3957914" cy="78998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 name="Connecteur droit avec flèche 20">
            <a:extLst>
              <a:ext uri="{FF2B5EF4-FFF2-40B4-BE49-F238E27FC236}">
                <a16:creationId xmlns:a16="http://schemas.microsoft.com/office/drawing/2014/main" id="{FCD28104-FCDC-FB90-C5FB-63D48E942203}"/>
              </a:ext>
            </a:extLst>
          </p:cNvPr>
          <p:cNvCxnSpPr>
            <a:cxnSpLocks/>
          </p:cNvCxnSpPr>
          <p:nvPr/>
        </p:nvCxnSpPr>
        <p:spPr>
          <a:xfrm flipH="1" flipV="1">
            <a:off x="3694697" y="5646809"/>
            <a:ext cx="3214206" cy="9169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A6A44F99-3CDA-9B28-C630-BFCF1D83C4C0}"/>
              </a:ext>
            </a:extLst>
          </p:cNvPr>
          <p:cNvCxnSpPr>
            <a:cxnSpLocks/>
          </p:cNvCxnSpPr>
          <p:nvPr/>
        </p:nvCxnSpPr>
        <p:spPr>
          <a:xfrm flipH="1" flipV="1">
            <a:off x="3622387" y="2414139"/>
            <a:ext cx="3286516" cy="81499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75025090-58D1-FE5C-92D7-8E4B2CA0F358}"/>
              </a:ext>
            </a:extLst>
          </p:cNvPr>
          <p:cNvCxnSpPr>
            <a:cxnSpLocks/>
          </p:cNvCxnSpPr>
          <p:nvPr/>
        </p:nvCxnSpPr>
        <p:spPr>
          <a:xfrm flipH="1" flipV="1">
            <a:off x="3694697" y="1967902"/>
            <a:ext cx="3214206" cy="74304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955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61C98-164B-0567-A81E-46226AB7BDC0}"/>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7C7C74F-57F8-6C38-641F-EFAD64EC8F35}"/>
              </a:ext>
            </a:extLst>
          </p:cNvPr>
          <p:cNvSpPr>
            <a:spLocks noGrp="1"/>
          </p:cNvSpPr>
          <p:nvPr>
            <p:ph type="sldNum" sz="quarter" idx="10"/>
          </p:nvPr>
        </p:nvSpPr>
        <p:spPr/>
        <p:txBody>
          <a:bodyPr/>
          <a:lstStyle/>
          <a:p>
            <a:pPr>
              <a:defRPr/>
            </a:pPr>
            <a:fld id="{A391C77A-664F-4F98-8A41-54F31964B865}" type="slidenum">
              <a:rPr lang="fr-FR" smtClean="0"/>
              <a:pPr>
                <a:defRPr/>
              </a:pPr>
              <a:t>15</a:t>
            </a:fld>
            <a:endParaRPr lang="fr-FR"/>
          </a:p>
        </p:txBody>
      </p:sp>
      <p:sp>
        <p:nvSpPr>
          <p:cNvPr id="6" name="Titre 5">
            <a:extLst>
              <a:ext uri="{FF2B5EF4-FFF2-40B4-BE49-F238E27FC236}">
                <a16:creationId xmlns:a16="http://schemas.microsoft.com/office/drawing/2014/main" id="{052C482F-D3BA-92CB-0A01-83AE7D5A49E5}"/>
              </a:ext>
            </a:extLst>
          </p:cNvPr>
          <p:cNvSpPr>
            <a:spLocks noGrp="1"/>
          </p:cNvSpPr>
          <p:nvPr>
            <p:ph type="title"/>
          </p:nvPr>
        </p:nvSpPr>
        <p:spPr>
          <a:xfrm>
            <a:off x="0" y="82699"/>
            <a:ext cx="11066106" cy="678603"/>
          </a:xfrm>
        </p:spPr>
        <p:txBody>
          <a:bodyPr/>
          <a:lstStyle/>
          <a:p>
            <a:r>
              <a:rPr lang="fr-FR" dirty="0"/>
              <a:t>Comment faire pour effectuer une dotation</a:t>
            </a:r>
          </a:p>
        </p:txBody>
      </p:sp>
      <p:sp>
        <p:nvSpPr>
          <p:cNvPr id="5" name="Espace réservé du texte 12">
            <a:extLst>
              <a:ext uri="{FF2B5EF4-FFF2-40B4-BE49-F238E27FC236}">
                <a16:creationId xmlns:a16="http://schemas.microsoft.com/office/drawing/2014/main" id="{FE4C46BF-37E8-D12F-6357-514702E4132E}"/>
              </a:ext>
            </a:extLst>
          </p:cNvPr>
          <p:cNvSpPr txBox="1">
            <a:spLocks/>
          </p:cNvSpPr>
          <p:nvPr/>
        </p:nvSpPr>
        <p:spPr bwMode="gray">
          <a:xfrm>
            <a:off x="238959" y="1036412"/>
            <a:ext cx="12633180" cy="356650"/>
          </a:xfrm>
          <a:prstGeom prst="rect">
            <a:avLst/>
          </a:prstGeom>
        </p:spPr>
        <p:txBody>
          <a:bodyPr vert="horz" lIns="0" tIns="0" rIns="0" bIns="0" rtlCol="0" anchor="t" anchorCtr="0">
            <a:noAutofit/>
          </a:bodyPr>
          <a:lstStyle>
            <a:lvl1pPr marL="12700" indent="114297" algn="l" defTabSz="1219170" rtl="0" eaLnBrk="1" latinLnBrk="0" hangingPunct="1">
              <a:lnSpc>
                <a:spcPct val="100000"/>
              </a:lnSpc>
              <a:spcBef>
                <a:spcPts val="533"/>
              </a:spcBef>
              <a:spcAft>
                <a:spcPts val="1067"/>
              </a:spcAft>
              <a:buFont typeface="+mj-lt"/>
              <a:buNone/>
              <a:tabLst/>
              <a:defRPr sz="2000" b="1" kern="1200">
                <a:solidFill>
                  <a:schemeClr val="tx1">
                    <a:lumMod val="50000"/>
                    <a:lumOff val="50000"/>
                  </a:schemeClr>
                </a:solidFill>
                <a:latin typeface="+mn-lt"/>
                <a:ea typeface="+mn-ea"/>
                <a:cs typeface="+mn-cs"/>
              </a:defRPr>
            </a:lvl1pPr>
            <a:lvl2pPr marL="431989" indent="-191995" algn="l" defTabSz="1219170" rtl="0" eaLnBrk="1" latinLnBrk="0" hangingPunct="1">
              <a:lnSpc>
                <a:spcPct val="100000"/>
              </a:lnSpc>
              <a:spcBef>
                <a:spcPts val="800"/>
              </a:spcBef>
              <a:spcAft>
                <a:spcPts val="1067"/>
              </a:spcAft>
              <a:buSzPct val="100000"/>
              <a:buFont typeface="+mj-lt"/>
              <a:buAutoNum type="alphaLcPeriod"/>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700" marR="0" lvl="0" indent="114297" defTabSz="1219170" eaLnBrk="1" latinLnBrk="0" hangingPunct="1">
              <a:lnSpc>
                <a:spcPct val="100000"/>
              </a:lnSpc>
              <a:spcBef>
                <a:spcPct val="0"/>
              </a:spcBef>
              <a:spcAft>
                <a:spcPct val="0"/>
              </a:spcAft>
              <a:buClrTx/>
              <a:buSzTx/>
              <a:buFont typeface="+mj-lt"/>
              <a:buNone/>
              <a:tabLst/>
              <a:defRPr/>
            </a:pPr>
            <a:r>
              <a:rPr lang="fr-FR" sz="2400" b="0" dirty="0">
                <a:solidFill>
                  <a:schemeClr val="tx1"/>
                </a:solidFill>
                <a:latin typeface="Arial" charset="0"/>
                <a:cs typeface="Arial" charset="0"/>
              </a:rPr>
              <a:t>4. Effectuer le virement bancaire</a:t>
            </a:r>
          </a:p>
        </p:txBody>
      </p:sp>
      <p:pic>
        <p:nvPicPr>
          <p:cNvPr id="7" name="Image 6">
            <a:extLst>
              <a:ext uri="{FF2B5EF4-FFF2-40B4-BE49-F238E27FC236}">
                <a16:creationId xmlns:a16="http://schemas.microsoft.com/office/drawing/2014/main" id="{5B79C8AF-9A8D-7810-5620-64ADE8476378}"/>
              </a:ext>
            </a:extLst>
          </p:cNvPr>
          <p:cNvPicPr>
            <a:picLocks noChangeAspect="1"/>
          </p:cNvPicPr>
          <p:nvPr/>
        </p:nvPicPr>
        <p:blipFill>
          <a:blip r:embed="rId2"/>
          <a:stretch>
            <a:fillRect/>
          </a:stretch>
        </p:blipFill>
        <p:spPr>
          <a:xfrm>
            <a:off x="3044111" y="1497583"/>
            <a:ext cx="6304426" cy="462765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20550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AD28A-6FAC-EE90-20B9-65CA146AD2BE}"/>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F20B75A-1245-0C6B-8AA0-84E2DF3652F5}"/>
              </a:ext>
            </a:extLst>
          </p:cNvPr>
          <p:cNvSpPr>
            <a:spLocks noGrp="1"/>
          </p:cNvSpPr>
          <p:nvPr>
            <p:ph type="sldNum" sz="quarter" idx="10"/>
          </p:nvPr>
        </p:nvSpPr>
        <p:spPr/>
        <p:txBody>
          <a:bodyPr/>
          <a:lstStyle/>
          <a:p>
            <a:pPr>
              <a:defRPr/>
            </a:pPr>
            <a:fld id="{A391C77A-664F-4F98-8A41-54F31964B865}" type="slidenum">
              <a:rPr lang="fr-FR" smtClean="0"/>
              <a:pPr>
                <a:defRPr/>
              </a:pPr>
              <a:t>16</a:t>
            </a:fld>
            <a:endParaRPr lang="fr-FR"/>
          </a:p>
        </p:txBody>
      </p:sp>
      <p:sp>
        <p:nvSpPr>
          <p:cNvPr id="6" name="Titre 5">
            <a:extLst>
              <a:ext uri="{FF2B5EF4-FFF2-40B4-BE49-F238E27FC236}">
                <a16:creationId xmlns:a16="http://schemas.microsoft.com/office/drawing/2014/main" id="{0862164C-85F8-80B2-983E-B90C7826CB25}"/>
              </a:ext>
            </a:extLst>
          </p:cNvPr>
          <p:cNvSpPr>
            <a:spLocks noGrp="1"/>
          </p:cNvSpPr>
          <p:nvPr>
            <p:ph type="title"/>
          </p:nvPr>
        </p:nvSpPr>
        <p:spPr>
          <a:xfrm>
            <a:off x="0" y="82699"/>
            <a:ext cx="11066106" cy="678603"/>
          </a:xfrm>
        </p:spPr>
        <p:txBody>
          <a:bodyPr/>
          <a:lstStyle/>
          <a:p>
            <a:r>
              <a:rPr lang="fr-FR" dirty="0"/>
              <a:t>Dernières évolutions</a:t>
            </a:r>
          </a:p>
        </p:txBody>
      </p:sp>
      <p:grpSp>
        <p:nvGrpSpPr>
          <p:cNvPr id="3" name="Groupe 2">
            <a:extLst>
              <a:ext uri="{FF2B5EF4-FFF2-40B4-BE49-F238E27FC236}">
                <a16:creationId xmlns:a16="http://schemas.microsoft.com/office/drawing/2014/main" id="{AE0C65EC-1B66-297F-AAD4-C98E3F918B45}"/>
              </a:ext>
            </a:extLst>
          </p:cNvPr>
          <p:cNvGrpSpPr/>
          <p:nvPr/>
        </p:nvGrpSpPr>
        <p:grpSpPr>
          <a:xfrm>
            <a:off x="572846" y="1210351"/>
            <a:ext cx="11287167" cy="1167341"/>
            <a:chOff x="389693" y="1267011"/>
            <a:chExt cx="11287167" cy="1167341"/>
          </a:xfrm>
        </p:grpSpPr>
        <p:sp>
          <p:nvSpPr>
            <p:cNvPr id="4" name="Rectangle : coins arrondis 3">
              <a:extLst>
                <a:ext uri="{FF2B5EF4-FFF2-40B4-BE49-F238E27FC236}">
                  <a16:creationId xmlns:a16="http://schemas.microsoft.com/office/drawing/2014/main" id="{31A1818C-1F5A-2686-B0B1-0BD0701B53AB}"/>
                </a:ext>
              </a:extLst>
            </p:cNvPr>
            <p:cNvSpPr/>
            <p:nvPr/>
          </p:nvSpPr>
          <p:spPr>
            <a:xfrm>
              <a:off x="1033814" y="1267011"/>
              <a:ext cx="10643046" cy="1167341"/>
            </a:xfrm>
            <a:prstGeom prst="roundRect">
              <a:avLst/>
            </a:prstGeom>
            <a:no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srgbClr val="000000"/>
                  </a:solidFill>
                  <a:effectLst/>
                  <a:uLnTx/>
                  <a:uFillTx/>
                  <a:latin typeface="Arial"/>
                  <a:ea typeface="+mn-ea"/>
                  <a:cs typeface="+mn-cs"/>
                </a:rPr>
                <a:t>Si la formation est mentionnée à la saisie (elle est optionnelle), le salarié ne peut utiliser sa dotation que pour une </a:t>
              </a:r>
              <a:r>
                <a:rPr kumimoji="0" lang="fr-FR" sz="2000" b="1" i="0" u="none" strike="noStrike" kern="0" cap="none" spc="0" normalizeH="0" baseline="0" noProof="0" dirty="0">
                  <a:ln>
                    <a:noFill/>
                  </a:ln>
                  <a:solidFill>
                    <a:srgbClr val="000000"/>
                  </a:solidFill>
                  <a:effectLst/>
                  <a:uLnTx/>
                  <a:uFillTx/>
                  <a:latin typeface="Arial"/>
                  <a:ea typeface="+mn-ea"/>
                  <a:cs typeface="+mn-cs"/>
                </a:rPr>
                <a:t>formation/certification ciblée par son employeur et il en est informé</a:t>
              </a:r>
              <a:endParaRPr kumimoji="0" lang="fr-FR" sz="2000" b="1" i="0" u="sng" strike="noStrike" kern="0" cap="none" spc="0" normalizeH="0" baseline="0" noProof="0" dirty="0">
                <a:ln>
                  <a:noFill/>
                </a:ln>
                <a:solidFill>
                  <a:srgbClr val="000000"/>
                </a:solidFill>
                <a:effectLst/>
                <a:uLnTx/>
                <a:uFillTx/>
                <a:latin typeface="Arial"/>
                <a:ea typeface="+mn-ea"/>
                <a:cs typeface="+mn-cs"/>
              </a:endParaRPr>
            </a:p>
          </p:txBody>
        </p:sp>
        <p:pic>
          <p:nvPicPr>
            <p:cNvPr id="5" name="Picture 2" descr="Check mark ">
              <a:extLst>
                <a:ext uri="{FF2B5EF4-FFF2-40B4-BE49-F238E27FC236}">
                  <a16:creationId xmlns:a16="http://schemas.microsoft.com/office/drawing/2014/main" id="{6B6CE68A-95F5-BD65-9F2E-641EA3EFF8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693" y="1580681"/>
              <a:ext cx="540000" cy="54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e 6">
            <a:extLst>
              <a:ext uri="{FF2B5EF4-FFF2-40B4-BE49-F238E27FC236}">
                <a16:creationId xmlns:a16="http://schemas.microsoft.com/office/drawing/2014/main" id="{ED6B91BC-24C5-2430-7362-6FD4458F0B6D}"/>
              </a:ext>
            </a:extLst>
          </p:cNvPr>
          <p:cNvGrpSpPr/>
          <p:nvPr/>
        </p:nvGrpSpPr>
        <p:grpSpPr>
          <a:xfrm>
            <a:off x="572846" y="2665281"/>
            <a:ext cx="11176327" cy="684897"/>
            <a:chOff x="389693" y="2578363"/>
            <a:chExt cx="11176327" cy="684897"/>
          </a:xfrm>
        </p:grpSpPr>
        <p:sp>
          <p:nvSpPr>
            <p:cNvPr id="8" name="Espace réservé du texte 6">
              <a:extLst>
                <a:ext uri="{FF2B5EF4-FFF2-40B4-BE49-F238E27FC236}">
                  <a16:creationId xmlns:a16="http://schemas.microsoft.com/office/drawing/2014/main" id="{4231C19A-1409-5333-43CF-5CD3B577C32A}"/>
                </a:ext>
              </a:extLst>
            </p:cNvPr>
            <p:cNvSpPr txBox="1">
              <a:spLocks/>
            </p:cNvSpPr>
            <p:nvPr/>
          </p:nvSpPr>
          <p:spPr bwMode="gray">
            <a:xfrm>
              <a:off x="1033814" y="2578363"/>
              <a:ext cx="10532206" cy="684897"/>
            </a:xfrm>
            <a:prstGeom prst="rect">
              <a:avLst/>
            </a:prstGeom>
            <a:noFill/>
          </p:spPr>
          <p:txBody>
            <a:bodyPr vert="horz" lIns="0" tIns="0" rIns="0" bIns="0" rtlCol="0" anchor="t" anchorCtr="0">
              <a:noAutofit/>
            </a:bodyPr>
            <a:lstStyle>
              <a:defPPr>
                <a:defRPr lang="fr-FR"/>
              </a:defPPr>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baseline="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2764" marR="0" lvl="0" indent="0" algn="just" defTabSz="1219170" rtl="0" eaLnBrk="1" fontAlgn="auto" latinLnBrk="0" hangingPunct="1">
                <a:lnSpc>
                  <a:spcPct val="100000"/>
                </a:lnSpc>
                <a:spcBef>
                  <a:spcPts val="0"/>
                </a:spcBef>
                <a:spcAft>
                  <a:spcPts val="667"/>
                </a:spcAft>
                <a:buClrTx/>
                <a:buSzTx/>
                <a:buFont typeface="Arial" pitchFamily="34" charset="0"/>
                <a:buNone/>
                <a:tabLst/>
                <a:defRPr/>
              </a:pPr>
              <a:r>
                <a:rPr kumimoji="0" lang="fr-FR" sz="2000" b="0" i="0" u="none" strike="noStrike" kern="1200" cap="none" spc="0" normalizeH="0" baseline="0" noProof="0" dirty="0">
                  <a:ln>
                    <a:noFill/>
                  </a:ln>
                  <a:solidFill>
                    <a:srgbClr val="000000"/>
                  </a:solidFill>
                  <a:effectLst/>
                  <a:uLnTx/>
                  <a:uFillTx/>
                  <a:latin typeface="Arial"/>
                  <a:ea typeface="+mn-ea"/>
                  <a:cs typeface="+mn-cs"/>
                </a:rPr>
                <a:t>Le financeur peut définir une </a:t>
              </a:r>
              <a:r>
                <a:rPr kumimoji="0" lang="fr-FR" sz="2000" b="1" i="0" u="none" strike="noStrike" kern="1200" cap="none" spc="0" normalizeH="0" baseline="0" noProof="0" dirty="0">
                  <a:ln>
                    <a:noFill/>
                  </a:ln>
                  <a:solidFill>
                    <a:srgbClr val="000000"/>
                  </a:solidFill>
                  <a:effectLst/>
                  <a:uLnTx/>
                  <a:uFillTx/>
                  <a:latin typeface="Arial"/>
                  <a:ea typeface="+mn-ea"/>
                  <a:cs typeface="+mn-cs"/>
                </a:rPr>
                <a:t>date limite d’utilisation </a:t>
              </a:r>
              <a:r>
                <a:rPr kumimoji="0" lang="fr-FR" sz="2000" b="0" i="0" u="none" strike="noStrike" kern="1200" cap="none" spc="0" normalizeH="0" baseline="0" noProof="0" dirty="0">
                  <a:ln>
                    <a:noFill/>
                  </a:ln>
                  <a:solidFill>
                    <a:srgbClr val="000000"/>
                  </a:solidFill>
                  <a:effectLst/>
                  <a:uLnTx/>
                  <a:uFillTx/>
                  <a:latin typeface="Arial"/>
                  <a:ea typeface="+mn-ea"/>
                  <a:cs typeface="+mn-cs"/>
                </a:rPr>
                <a:t>de la dotation </a:t>
              </a:r>
              <a:r>
                <a:rPr kumimoji="0" lang="fr-FR" sz="2000" b="1" i="0" u="sng" strike="noStrike" kern="1200" cap="none" spc="0" normalizeH="0" baseline="0" noProof="0" dirty="0">
                  <a:ln>
                    <a:noFill/>
                  </a:ln>
                  <a:solidFill>
                    <a:srgbClr val="000000"/>
                  </a:solidFill>
                  <a:effectLst/>
                  <a:uLnTx/>
                  <a:uFillTx/>
                  <a:latin typeface="Arial"/>
                  <a:ea typeface="+mn-ea"/>
                  <a:cs typeface="+mn-cs"/>
                </a:rPr>
                <a:t>(+ remboursement possible des sommes si non mobilisation ou partielle)</a:t>
              </a:r>
            </a:p>
          </p:txBody>
        </p:sp>
        <p:pic>
          <p:nvPicPr>
            <p:cNvPr id="9" name="Picture 2" descr="Check mark ">
              <a:extLst>
                <a:ext uri="{FF2B5EF4-FFF2-40B4-BE49-F238E27FC236}">
                  <a16:creationId xmlns:a16="http://schemas.microsoft.com/office/drawing/2014/main" id="{EACC25DA-BC9D-23D3-DD25-D5CFC8CAB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693" y="2596795"/>
              <a:ext cx="540000" cy="54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e 9">
            <a:extLst>
              <a:ext uri="{FF2B5EF4-FFF2-40B4-BE49-F238E27FC236}">
                <a16:creationId xmlns:a16="http://schemas.microsoft.com/office/drawing/2014/main" id="{6E23A4F8-576F-E96B-D726-4A402989B02A}"/>
              </a:ext>
            </a:extLst>
          </p:cNvPr>
          <p:cNvGrpSpPr/>
          <p:nvPr/>
        </p:nvGrpSpPr>
        <p:grpSpPr>
          <a:xfrm>
            <a:off x="572846" y="3662003"/>
            <a:ext cx="10964106" cy="540000"/>
            <a:chOff x="389693" y="3743326"/>
            <a:chExt cx="10964106" cy="540000"/>
          </a:xfrm>
        </p:grpSpPr>
        <p:sp>
          <p:nvSpPr>
            <p:cNvPr id="11" name="Espace réservé du texte 6">
              <a:extLst>
                <a:ext uri="{FF2B5EF4-FFF2-40B4-BE49-F238E27FC236}">
                  <a16:creationId xmlns:a16="http://schemas.microsoft.com/office/drawing/2014/main" id="{67404D07-7EB9-5F11-C9E6-7445763F4456}"/>
                </a:ext>
              </a:extLst>
            </p:cNvPr>
            <p:cNvSpPr txBox="1">
              <a:spLocks/>
            </p:cNvSpPr>
            <p:nvPr/>
          </p:nvSpPr>
          <p:spPr bwMode="gray">
            <a:xfrm>
              <a:off x="1033814" y="3851359"/>
              <a:ext cx="10319985" cy="323935"/>
            </a:xfrm>
            <a:prstGeom prst="rect">
              <a:avLst/>
            </a:prstGeom>
            <a:noFill/>
          </p:spPr>
          <p:txBody>
            <a:bodyPr vert="horz" lIns="0" tIns="0" rIns="0" bIns="0" rtlCol="0" anchor="t" anchorCtr="0">
              <a:noAutofit/>
            </a:bodyPr>
            <a:lstStyle>
              <a:defPPr>
                <a:defRPr lang="fr-FR"/>
              </a:defPPr>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baseline="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2764" marR="0" lvl="0" indent="0" algn="just" defTabSz="1219170" rtl="0" eaLnBrk="1" fontAlgn="auto" latinLnBrk="0" hangingPunct="1">
                <a:lnSpc>
                  <a:spcPct val="100000"/>
                </a:lnSpc>
                <a:spcBef>
                  <a:spcPts val="0"/>
                </a:spcBef>
                <a:spcAft>
                  <a:spcPts val="667"/>
                </a:spcAft>
                <a:buClrTx/>
                <a:buSzTx/>
                <a:buFont typeface="Arial" pitchFamily="34" charset="0"/>
                <a:buNone/>
                <a:tabLst/>
                <a:defRPr/>
              </a:pPr>
              <a:r>
                <a:rPr kumimoji="0" lang="fr-FR" sz="2000" b="0" i="0" u="none" strike="noStrike" kern="1200" cap="none" spc="0" normalizeH="0" baseline="0" noProof="0" dirty="0">
                  <a:ln>
                    <a:noFill/>
                  </a:ln>
                  <a:solidFill>
                    <a:srgbClr val="000000"/>
                  </a:solidFill>
                  <a:effectLst/>
                  <a:uLnTx/>
                  <a:uFillTx/>
                  <a:latin typeface="Arial"/>
                  <a:ea typeface="+mn-ea"/>
                  <a:cs typeface="+mn-cs"/>
                </a:rPr>
                <a:t>Le financeur dispose de toutes les </a:t>
              </a:r>
              <a:r>
                <a:rPr kumimoji="0" lang="fr-FR" sz="2000" b="1" i="0" u="none" strike="noStrike" kern="1200" cap="none" spc="0" normalizeH="0" baseline="0" noProof="0" dirty="0">
                  <a:ln>
                    <a:noFill/>
                  </a:ln>
                  <a:solidFill>
                    <a:srgbClr val="000000"/>
                  </a:solidFill>
                  <a:effectLst/>
                  <a:uLnTx/>
                  <a:uFillTx/>
                  <a:latin typeface="Arial"/>
                  <a:ea typeface="+mn-ea"/>
                  <a:cs typeface="+mn-cs"/>
                </a:rPr>
                <a:t>données relatives à la mobilisation </a:t>
              </a:r>
              <a:r>
                <a:rPr kumimoji="0" lang="fr-FR" sz="2000" b="0" i="0" u="none" strike="noStrike" kern="1200" cap="none" spc="0" normalizeH="0" baseline="0" noProof="0" dirty="0">
                  <a:ln>
                    <a:noFill/>
                  </a:ln>
                  <a:solidFill>
                    <a:srgbClr val="000000"/>
                  </a:solidFill>
                  <a:effectLst/>
                  <a:uLnTx/>
                  <a:uFillTx/>
                  <a:latin typeface="Arial"/>
                  <a:ea typeface="+mn-ea"/>
                  <a:cs typeface="+mn-cs"/>
                </a:rPr>
                <a:t>de la dotation</a:t>
              </a:r>
              <a:endParaRPr kumimoji="0" lang="fr-FR" sz="2000" b="0" i="0" u="sng" strike="noStrike" kern="1200" cap="none" spc="0" normalizeH="0" baseline="0" noProof="0" dirty="0">
                <a:ln>
                  <a:noFill/>
                </a:ln>
                <a:solidFill>
                  <a:srgbClr val="000000"/>
                </a:solidFill>
                <a:effectLst/>
                <a:uLnTx/>
                <a:uFillTx/>
                <a:latin typeface="Arial"/>
                <a:ea typeface="+mn-ea"/>
                <a:cs typeface="+mn-cs"/>
              </a:endParaRPr>
            </a:p>
          </p:txBody>
        </p:sp>
        <p:pic>
          <p:nvPicPr>
            <p:cNvPr id="12" name="Picture 2" descr="Check mark ">
              <a:extLst>
                <a:ext uri="{FF2B5EF4-FFF2-40B4-BE49-F238E27FC236}">
                  <a16:creationId xmlns:a16="http://schemas.microsoft.com/office/drawing/2014/main" id="{33F434D6-123C-0280-1323-E1F4D4214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693" y="3743326"/>
              <a:ext cx="540000" cy="54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e 12">
            <a:extLst>
              <a:ext uri="{FF2B5EF4-FFF2-40B4-BE49-F238E27FC236}">
                <a16:creationId xmlns:a16="http://schemas.microsoft.com/office/drawing/2014/main" id="{B1964282-E5EF-64FE-96BB-455DFE03881A}"/>
              </a:ext>
            </a:extLst>
          </p:cNvPr>
          <p:cNvGrpSpPr/>
          <p:nvPr/>
        </p:nvGrpSpPr>
        <p:grpSpPr>
          <a:xfrm>
            <a:off x="572846" y="4804930"/>
            <a:ext cx="10981313" cy="1033353"/>
            <a:chOff x="488625" y="5436720"/>
            <a:chExt cx="10981313" cy="1033353"/>
          </a:xfrm>
        </p:grpSpPr>
        <p:sp>
          <p:nvSpPr>
            <p:cNvPr id="14" name="Espace réservé du texte 6">
              <a:extLst>
                <a:ext uri="{FF2B5EF4-FFF2-40B4-BE49-F238E27FC236}">
                  <a16:creationId xmlns:a16="http://schemas.microsoft.com/office/drawing/2014/main" id="{EE6AE14F-D417-F0A1-F2FE-27AEB380CF44}"/>
                </a:ext>
              </a:extLst>
            </p:cNvPr>
            <p:cNvSpPr txBox="1">
              <a:spLocks/>
            </p:cNvSpPr>
            <p:nvPr/>
          </p:nvSpPr>
          <p:spPr bwMode="gray">
            <a:xfrm>
              <a:off x="1132746" y="5436720"/>
              <a:ext cx="10337192" cy="1033353"/>
            </a:xfrm>
            <a:prstGeom prst="rect">
              <a:avLst/>
            </a:prstGeom>
            <a:noFill/>
          </p:spPr>
          <p:txBody>
            <a:bodyPr vert="horz" lIns="0" tIns="0" rIns="0" bIns="0" rtlCol="0" anchor="t" anchorCtr="0">
              <a:noAutofit/>
            </a:bodyPr>
            <a:lstStyle>
              <a:defPPr>
                <a:defRPr lang="fr-FR"/>
              </a:defPPr>
              <a:lvl1pPr marL="122764" indent="0" algn="l" defTabSz="1219170" rtl="0" eaLnBrk="1" latinLnBrk="0" hangingPunct="1">
                <a:lnSpc>
                  <a:spcPct val="100000"/>
                </a:lnSpc>
                <a:spcBef>
                  <a:spcPts val="0"/>
                </a:spcBef>
                <a:spcAft>
                  <a:spcPts val="667"/>
                </a:spcAft>
                <a:buFont typeface="Arial" pitchFamily="34" charset="0"/>
                <a:buNone/>
                <a:tabLst/>
                <a:defRPr sz="1867" b="0" kern="1200">
                  <a:solidFill>
                    <a:schemeClr val="tx1"/>
                  </a:solidFill>
                  <a:latin typeface="+mn-lt"/>
                  <a:ea typeface="+mn-ea"/>
                  <a:cs typeface="+mn-cs"/>
                </a:defRPr>
              </a:lvl1pPr>
              <a:lvl2pPr marL="468588" indent="-228594" algn="l" defTabSz="1219170" rtl="0" eaLnBrk="1" latinLnBrk="0" hangingPunct="1">
                <a:lnSpc>
                  <a:spcPct val="100000"/>
                </a:lnSpc>
                <a:spcBef>
                  <a:spcPts val="800"/>
                </a:spcBef>
                <a:spcAft>
                  <a:spcPts val="800"/>
                </a:spcAft>
                <a:buSzPct val="100000"/>
                <a:buFont typeface="Arial" panose="020B0604020202020204" pitchFamily="34" charset="0"/>
                <a:buChar char="•"/>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baseline="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2764" marR="0" lvl="0" indent="0" algn="just" defTabSz="1219170" rtl="0" eaLnBrk="1" fontAlgn="auto" latinLnBrk="0" hangingPunct="1">
                <a:lnSpc>
                  <a:spcPct val="100000"/>
                </a:lnSpc>
                <a:spcBef>
                  <a:spcPts val="0"/>
                </a:spcBef>
                <a:spcAft>
                  <a:spcPts val="667"/>
                </a:spcAft>
                <a:buClrTx/>
                <a:buSzTx/>
                <a:buFont typeface="Arial" pitchFamily="34" charset="0"/>
                <a:buNone/>
                <a:tabLst/>
                <a:defRPr/>
              </a:pPr>
              <a:r>
                <a:rPr kumimoji="0" lang="fr-FR" sz="2000" b="0" i="0" u="none" strike="noStrike" kern="1200" cap="none" spc="0" normalizeH="0" baseline="0" noProof="0" dirty="0">
                  <a:ln>
                    <a:noFill/>
                  </a:ln>
                  <a:solidFill>
                    <a:srgbClr val="000000"/>
                  </a:solidFill>
                  <a:effectLst/>
                  <a:uLnTx/>
                  <a:uFillTx/>
                  <a:latin typeface="Arial"/>
                  <a:ea typeface="+mn-ea"/>
                  <a:cs typeface="+mn-cs"/>
                </a:rPr>
                <a:t>L’</a:t>
              </a:r>
              <a:r>
                <a:rPr kumimoji="0" lang="fr-FR" sz="2000" b="1" i="0" u="none" strike="noStrike" kern="1200" cap="none" spc="0" normalizeH="0" baseline="0" noProof="0" dirty="0">
                  <a:ln>
                    <a:noFill/>
                  </a:ln>
                  <a:solidFill>
                    <a:srgbClr val="000000"/>
                  </a:solidFill>
                  <a:effectLst/>
                  <a:uLnTx/>
                  <a:uFillTx/>
                  <a:latin typeface="Arial"/>
                  <a:ea typeface="+mn-ea"/>
                  <a:cs typeface="+mn-cs"/>
                </a:rPr>
                <a:t>ordre de priorité des droits Formation est modifié </a:t>
              </a:r>
              <a:r>
                <a:rPr kumimoji="0" lang="fr-FR" sz="2000" b="0" i="0" u="none" strike="noStrike" kern="1200" cap="none" spc="0" normalizeH="0" baseline="0" noProof="0" dirty="0">
                  <a:ln>
                    <a:noFill/>
                  </a:ln>
                  <a:solidFill>
                    <a:srgbClr val="000000"/>
                  </a:solidFill>
                  <a:effectLst/>
                  <a:uLnTx/>
                  <a:uFillTx/>
                  <a:latin typeface="Arial"/>
                  <a:ea typeface="+mn-ea"/>
                  <a:cs typeface="+mn-cs"/>
                </a:rPr>
                <a:t>par un décret du 3 décembre =&gt; La dotation est désormais mobilisée avant les droits CPF</a:t>
              </a:r>
              <a:endParaRPr kumimoji="0" lang="fr-FR" sz="2000" b="1" i="0" u="sng" strike="noStrike" kern="1200" cap="none" spc="0" normalizeH="0" baseline="0" noProof="0" dirty="0">
                <a:ln>
                  <a:noFill/>
                </a:ln>
                <a:solidFill>
                  <a:srgbClr val="000000"/>
                </a:solidFill>
                <a:effectLst/>
                <a:uLnTx/>
                <a:uFillTx/>
                <a:latin typeface="Arial"/>
                <a:ea typeface="+mn-ea"/>
                <a:cs typeface="+mn-cs"/>
              </a:endParaRPr>
            </a:p>
          </p:txBody>
        </p:sp>
        <p:pic>
          <p:nvPicPr>
            <p:cNvPr id="15" name="Picture 2" descr="Check mark ">
              <a:extLst>
                <a:ext uri="{FF2B5EF4-FFF2-40B4-BE49-F238E27FC236}">
                  <a16:creationId xmlns:a16="http://schemas.microsoft.com/office/drawing/2014/main" id="{E4E321BE-6018-4930-744C-9712EA4A9E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625" y="5509168"/>
              <a:ext cx="540000" cy="540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12979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00FF4D7-2E2B-5B13-EA41-2FB031405A8F}"/>
              </a:ext>
            </a:extLst>
          </p:cNvPr>
          <p:cNvSpPr>
            <a:spLocks noGrp="1"/>
          </p:cNvSpPr>
          <p:nvPr>
            <p:ph type="sldNum" sz="quarter" idx="10"/>
          </p:nvPr>
        </p:nvSpPr>
        <p:spPr/>
        <p:txBody>
          <a:bodyPr/>
          <a:lstStyle/>
          <a:p>
            <a:pPr>
              <a:defRPr/>
            </a:pPr>
            <a:fld id="{FE673E09-FDDB-423A-90EF-688F0CF0AEA9}" type="slidenum">
              <a:rPr lang="fr-FR" smtClean="0"/>
              <a:pPr>
                <a:defRPr/>
              </a:pPr>
              <a:t>17</a:t>
            </a:fld>
            <a:endParaRPr lang="fr-FR"/>
          </a:p>
        </p:txBody>
      </p:sp>
      <p:sp>
        <p:nvSpPr>
          <p:cNvPr id="3" name="Titre 2">
            <a:extLst>
              <a:ext uri="{FF2B5EF4-FFF2-40B4-BE49-F238E27FC236}">
                <a16:creationId xmlns:a16="http://schemas.microsoft.com/office/drawing/2014/main" id="{8B32E115-69AA-33FB-CA57-68718DBA12D6}"/>
              </a:ext>
            </a:extLst>
          </p:cNvPr>
          <p:cNvSpPr>
            <a:spLocks noGrp="1"/>
          </p:cNvSpPr>
          <p:nvPr>
            <p:ph type="title"/>
          </p:nvPr>
        </p:nvSpPr>
        <p:spPr/>
        <p:txBody>
          <a:bodyPr/>
          <a:lstStyle/>
          <a:p>
            <a:r>
              <a:rPr lang="fr-FR" dirty="0"/>
              <a:t>Impact des avancées</a:t>
            </a:r>
          </a:p>
        </p:txBody>
      </p:sp>
      <p:sp>
        <p:nvSpPr>
          <p:cNvPr id="13" name="Espace réservé du texte 3">
            <a:extLst>
              <a:ext uri="{FF2B5EF4-FFF2-40B4-BE49-F238E27FC236}">
                <a16:creationId xmlns:a16="http://schemas.microsoft.com/office/drawing/2014/main" id="{73E466D1-E63F-0A4D-7CEE-D53E36460144}"/>
              </a:ext>
            </a:extLst>
          </p:cNvPr>
          <p:cNvSpPr txBox="1">
            <a:spLocks/>
          </p:cNvSpPr>
          <p:nvPr/>
        </p:nvSpPr>
        <p:spPr bwMode="gray">
          <a:xfrm>
            <a:off x="479590" y="1343780"/>
            <a:ext cx="11232819" cy="323935"/>
          </a:xfrm>
          <a:prstGeom prst="rect">
            <a:avLst/>
          </a:prstGeom>
        </p:spPr>
        <p:txBody>
          <a:bodyPr vert="horz" lIns="0" tIns="0" rIns="0" bIns="0" rtlCol="0" anchor="t" anchorCtr="0">
            <a:noAutofit/>
          </a:bodyPr>
          <a:lstStyle>
            <a:lvl1pPr marL="12700" indent="114297" algn="l" defTabSz="1219170" rtl="0" eaLnBrk="1" latinLnBrk="0" hangingPunct="1">
              <a:lnSpc>
                <a:spcPct val="100000"/>
              </a:lnSpc>
              <a:spcBef>
                <a:spcPts val="533"/>
              </a:spcBef>
              <a:spcAft>
                <a:spcPts val="1067"/>
              </a:spcAft>
              <a:buFont typeface="+mj-lt"/>
              <a:buNone/>
              <a:tabLst/>
              <a:defRPr sz="2000" b="1" kern="1200">
                <a:solidFill>
                  <a:schemeClr val="tx1">
                    <a:lumMod val="50000"/>
                    <a:lumOff val="50000"/>
                  </a:schemeClr>
                </a:solidFill>
                <a:latin typeface="+mn-lt"/>
                <a:ea typeface="+mn-ea"/>
                <a:cs typeface="+mn-cs"/>
              </a:defRPr>
            </a:lvl1pPr>
            <a:lvl2pPr marL="431989" indent="-191995" algn="l" defTabSz="1219170" rtl="0" eaLnBrk="1" latinLnBrk="0" hangingPunct="1">
              <a:lnSpc>
                <a:spcPct val="100000"/>
              </a:lnSpc>
              <a:spcBef>
                <a:spcPts val="800"/>
              </a:spcBef>
              <a:spcAft>
                <a:spcPts val="1067"/>
              </a:spcAft>
              <a:buSzPct val="100000"/>
              <a:buFont typeface="+mj-lt"/>
              <a:buAutoNum type="alphaLcPeriod"/>
              <a:defRPr sz="1600" kern="1200">
                <a:solidFill>
                  <a:schemeClr val="tx1"/>
                </a:solidFill>
                <a:latin typeface="+mn-lt"/>
                <a:ea typeface="+mn-ea"/>
                <a:cs typeface="+mn-cs"/>
              </a:defRPr>
            </a:lvl2pPr>
            <a:lvl3pPr marL="708582" indent="-228594" algn="l" defTabSz="1219170" rtl="0" eaLnBrk="1" latinLnBrk="0" hangingPunct="1">
              <a:lnSpc>
                <a:spcPct val="100000"/>
              </a:lnSpc>
              <a:spcBef>
                <a:spcPts val="133"/>
              </a:spcBef>
              <a:spcAft>
                <a:spcPts val="133"/>
              </a:spcAft>
              <a:buSzPct val="100000"/>
              <a:buFont typeface="Wingdings" pitchFamily="2" charset="2"/>
              <a:buChar char="§"/>
              <a:defRPr sz="1333" kern="1200">
                <a:solidFill>
                  <a:schemeClr val="tx1"/>
                </a:solidFill>
                <a:latin typeface="+mn-lt"/>
                <a:ea typeface="+mn-ea"/>
                <a:cs typeface="+mn-cs"/>
              </a:defRPr>
            </a:lvl3pPr>
            <a:lvl4pPr marL="948576" indent="-228594" algn="l" defTabSz="1219170" rtl="0" eaLnBrk="1" latinLnBrk="0" hangingPunct="1">
              <a:lnSpc>
                <a:spcPct val="100000"/>
              </a:lnSpc>
              <a:spcBef>
                <a:spcPts val="133"/>
              </a:spcBef>
              <a:spcAft>
                <a:spcPts val="133"/>
              </a:spcAft>
              <a:buSzPct val="100000"/>
              <a:buFont typeface="Arial" panose="020B0604020202020204" pitchFamily="34" charset="0"/>
              <a:buChar char="•"/>
              <a:defRPr sz="1067" kern="1200">
                <a:solidFill>
                  <a:schemeClr val="tx1"/>
                </a:solidFill>
                <a:latin typeface="+mn-lt"/>
                <a:ea typeface="+mn-ea"/>
                <a:cs typeface="+mn-cs"/>
              </a:defRPr>
            </a:lvl4pPr>
            <a:lvl5pPr marL="1236569" indent="-228594" algn="l" defTabSz="1219170" rtl="0" eaLnBrk="1" latinLnBrk="0" hangingPunct="1">
              <a:lnSpc>
                <a:spcPct val="100000"/>
              </a:lnSpc>
              <a:spcBef>
                <a:spcPts val="133"/>
              </a:spcBef>
              <a:spcAft>
                <a:spcPts val="133"/>
              </a:spcAft>
              <a:buSzPct val="100000"/>
              <a:buFont typeface="Wingdings" pitchFamily="2" charset="2"/>
              <a:buChar char="§"/>
              <a:defRPr sz="9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267093" indent="0" algn="l" defTabSz="1219170" rtl="0" eaLnBrk="1" latinLnBrk="0" hangingPunct="1">
              <a:spcBef>
                <a:spcPct val="20000"/>
              </a:spcBef>
              <a:buFont typeface="Arial" pitchFamily="34" charset="0"/>
              <a:buNone/>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12700" marR="0" lvl="0" indent="114297" algn="l" defTabSz="1219170" rtl="0" eaLnBrk="1" fontAlgn="auto" latinLnBrk="0" hangingPunct="1">
              <a:lnSpc>
                <a:spcPct val="100000"/>
              </a:lnSpc>
              <a:spcBef>
                <a:spcPts val="533"/>
              </a:spcBef>
              <a:spcAft>
                <a:spcPts val="1067"/>
              </a:spcAft>
              <a:buClrTx/>
              <a:buSzTx/>
              <a:buFont typeface="+mj-lt"/>
              <a:buNone/>
              <a:tabLst/>
              <a:defRPr/>
            </a:pPr>
            <a:r>
              <a:rPr kumimoji="0" lang="fr-FR" sz="2000" b="1" i="0" u="none" strike="noStrike" kern="1200" cap="none" spc="0" normalizeH="0" baseline="0" noProof="0" dirty="0">
                <a:ln>
                  <a:noFill/>
                </a:ln>
                <a:solidFill>
                  <a:srgbClr val="000000">
                    <a:lumMod val="50000"/>
                    <a:lumOff val="50000"/>
                  </a:srgbClr>
                </a:solidFill>
                <a:effectLst/>
                <a:uLnTx/>
                <a:uFillTx/>
                <a:latin typeface="Arial"/>
                <a:ea typeface="+mn-ea"/>
                <a:cs typeface="+mn-cs"/>
              </a:rPr>
              <a:t>Deux dynamiques de financement</a:t>
            </a:r>
          </a:p>
        </p:txBody>
      </p:sp>
      <p:sp>
        <p:nvSpPr>
          <p:cNvPr id="14" name="Rectangle : coins arrondis 13">
            <a:extLst>
              <a:ext uri="{FF2B5EF4-FFF2-40B4-BE49-F238E27FC236}">
                <a16:creationId xmlns:a16="http://schemas.microsoft.com/office/drawing/2014/main" id="{B6403069-B360-ABC4-E6C5-3BDBB39C3369}"/>
              </a:ext>
            </a:extLst>
          </p:cNvPr>
          <p:cNvSpPr/>
          <p:nvPr/>
        </p:nvSpPr>
        <p:spPr>
          <a:xfrm>
            <a:off x="5331971" y="1924517"/>
            <a:ext cx="6226960" cy="1667275"/>
          </a:xfrm>
          <a:prstGeom prst="roundRect">
            <a:avLst/>
          </a:prstGeom>
          <a:solidFill>
            <a:srgbClr val="D1EBFF"/>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0000"/>
                </a:solidFill>
                <a:effectLst/>
                <a:uLnTx/>
                <a:uFillTx/>
                <a:latin typeface="Arial"/>
                <a:ea typeface="+mn-ea"/>
                <a:cs typeface="+mn-cs"/>
              </a:rPr>
              <a:t>L’employeur identifie avec son salarié le projet de formation et décide de prendre à sa charge </a:t>
            </a:r>
            <a:r>
              <a:rPr kumimoji="0" lang="fr-FR" sz="1800" b="1" i="0" u="none" strike="noStrike" kern="0" cap="none" spc="0" normalizeH="0" baseline="0" noProof="0" dirty="0">
                <a:ln>
                  <a:noFill/>
                </a:ln>
                <a:solidFill>
                  <a:srgbClr val="000000"/>
                </a:solidFill>
                <a:effectLst/>
                <a:uLnTx/>
                <a:uFillTx/>
                <a:latin typeface="Arial"/>
                <a:ea typeface="+mn-ea"/>
                <a:cs typeface="+mn-cs"/>
              </a:rPr>
              <a:t>l’intégralité de la part non couverte par les droits CPF</a:t>
            </a:r>
            <a:endParaRPr kumimoji="0" lang="fr-FR" sz="1800" b="1" i="0" u="none" strike="noStrike" kern="0" cap="none" spc="0" normalizeH="0" baseline="0" noProof="0" dirty="0">
              <a:ln>
                <a:noFill/>
              </a:ln>
              <a:solidFill>
                <a:srgbClr val="FF0000"/>
              </a:solidFill>
              <a:effectLst/>
              <a:uLnTx/>
              <a:uFillTx/>
              <a:latin typeface="Arial"/>
              <a:ea typeface="+mn-ea"/>
              <a:cs typeface="+mn-cs"/>
            </a:endParaRPr>
          </a:p>
        </p:txBody>
      </p:sp>
      <p:sp>
        <p:nvSpPr>
          <p:cNvPr id="15" name="Rectangle : coins arrondis 14">
            <a:extLst>
              <a:ext uri="{FF2B5EF4-FFF2-40B4-BE49-F238E27FC236}">
                <a16:creationId xmlns:a16="http://schemas.microsoft.com/office/drawing/2014/main" id="{D2D64081-0CC7-0EC8-1DB0-EDDA73A12DF0}"/>
              </a:ext>
            </a:extLst>
          </p:cNvPr>
          <p:cNvSpPr/>
          <p:nvPr/>
        </p:nvSpPr>
        <p:spPr>
          <a:xfrm>
            <a:off x="5331972" y="4168103"/>
            <a:ext cx="6226959" cy="1832797"/>
          </a:xfrm>
          <a:prstGeom prst="roundRect">
            <a:avLst/>
          </a:prstGeom>
          <a:solidFill>
            <a:srgbClr val="D1EBFF"/>
          </a:solidFill>
          <a:ln w="25400" cap="flat" cmpd="sng" algn="ctr">
            <a:noFill/>
            <a:prstDash val="solid"/>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000000"/>
                </a:solidFill>
                <a:effectLst/>
                <a:uLnTx/>
                <a:uFillTx/>
                <a:latin typeface="Arial"/>
                <a:ea typeface="+mn-ea"/>
                <a:cs typeface="+mn-cs"/>
              </a:rPr>
              <a:t>L’employeur dote son salarié sur la base d’un montant forfaitaire (1000€ par exemple) ou d’une fraction du coût de la formation (50% par exemple) </a:t>
            </a:r>
            <a:r>
              <a:rPr kumimoji="0" lang="fr-FR" sz="1800" b="1" i="0" u="none" strike="noStrike" kern="0" cap="none" spc="0" normalizeH="0" baseline="0" noProof="0" dirty="0">
                <a:ln>
                  <a:noFill/>
                </a:ln>
                <a:solidFill>
                  <a:srgbClr val="000000"/>
                </a:solidFill>
                <a:effectLst/>
                <a:uLnTx/>
                <a:uFillTx/>
                <a:latin typeface="Arial"/>
                <a:ea typeface="+mn-ea"/>
                <a:cs typeface="+mn-cs"/>
              </a:rPr>
              <a:t>sans se soucier du montant des droits CPF </a:t>
            </a:r>
            <a:r>
              <a:rPr kumimoji="0" lang="fr-FR" sz="1800" b="0" i="0" u="none" strike="noStrike" kern="0" cap="none" spc="0" normalizeH="0" baseline="0" noProof="0" dirty="0">
                <a:ln>
                  <a:noFill/>
                </a:ln>
                <a:solidFill>
                  <a:srgbClr val="000000"/>
                </a:solidFill>
                <a:effectLst/>
                <a:uLnTx/>
                <a:uFillTx/>
                <a:latin typeface="Arial"/>
                <a:ea typeface="+mn-ea"/>
                <a:cs typeface="+mn-cs"/>
              </a:rPr>
              <a:t>que détient son salarié.</a:t>
            </a:r>
          </a:p>
        </p:txBody>
      </p:sp>
      <p:sp>
        <p:nvSpPr>
          <p:cNvPr id="16" name="Rectangle : coins arrondis 15">
            <a:extLst>
              <a:ext uri="{FF2B5EF4-FFF2-40B4-BE49-F238E27FC236}">
                <a16:creationId xmlns:a16="http://schemas.microsoft.com/office/drawing/2014/main" id="{73EDE5DD-7978-A5B1-D447-DE79A1CF09AC}"/>
              </a:ext>
            </a:extLst>
          </p:cNvPr>
          <p:cNvSpPr/>
          <p:nvPr/>
        </p:nvSpPr>
        <p:spPr>
          <a:xfrm>
            <a:off x="555029" y="2158504"/>
            <a:ext cx="3566057" cy="1199301"/>
          </a:xfrm>
          <a:prstGeom prst="roundRect">
            <a:avLst/>
          </a:prstGeom>
          <a:solidFill>
            <a:srgbClr val="174195"/>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Arial"/>
                <a:ea typeface="+mn-ea"/>
                <a:cs typeface="+mn-cs"/>
              </a:rPr>
              <a:t>1 – Vous pouvez payer le reste à charge</a:t>
            </a:r>
          </a:p>
        </p:txBody>
      </p:sp>
      <p:sp>
        <p:nvSpPr>
          <p:cNvPr id="17" name="Google Shape;406;p21">
            <a:extLst>
              <a:ext uri="{FF2B5EF4-FFF2-40B4-BE49-F238E27FC236}">
                <a16:creationId xmlns:a16="http://schemas.microsoft.com/office/drawing/2014/main" id="{5C90F610-9928-D198-2483-7DDC500B3CBD}"/>
              </a:ext>
            </a:extLst>
          </p:cNvPr>
          <p:cNvSpPr/>
          <p:nvPr/>
        </p:nvSpPr>
        <p:spPr>
          <a:xfrm>
            <a:off x="4434748" y="2602647"/>
            <a:ext cx="652286" cy="311014"/>
          </a:xfrm>
          <a:custGeom>
            <a:avLst/>
            <a:gdLst/>
            <a:ahLst/>
            <a:cxnLst/>
            <a:rect l="l" t="t" r="r" b="b"/>
            <a:pathLst>
              <a:path w="10479" h="5639" extrusionOk="0">
                <a:moveTo>
                  <a:pt x="5990" y="1"/>
                </a:moveTo>
                <a:cubicBezTo>
                  <a:pt x="5820" y="1"/>
                  <a:pt x="5675" y="130"/>
                  <a:pt x="5656" y="323"/>
                </a:cubicBezTo>
                <a:cubicBezTo>
                  <a:pt x="5621" y="763"/>
                  <a:pt x="5585" y="1192"/>
                  <a:pt x="5549" y="1632"/>
                </a:cubicBezTo>
                <a:cubicBezTo>
                  <a:pt x="3775" y="1716"/>
                  <a:pt x="1965" y="1954"/>
                  <a:pt x="203" y="2180"/>
                </a:cubicBezTo>
                <a:cubicBezTo>
                  <a:pt x="60" y="2192"/>
                  <a:pt x="1" y="2406"/>
                  <a:pt x="168" y="2454"/>
                </a:cubicBezTo>
                <a:cubicBezTo>
                  <a:pt x="703" y="2594"/>
                  <a:pt x="1256" y="2644"/>
                  <a:pt x="1817" y="2644"/>
                </a:cubicBezTo>
                <a:cubicBezTo>
                  <a:pt x="3165" y="2644"/>
                  <a:pt x="4559" y="2353"/>
                  <a:pt x="5871" y="2311"/>
                </a:cubicBezTo>
                <a:cubicBezTo>
                  <a:pt x="6061" y="2311"/>
                  <a:pt x="6204" y="2156"/>
                  <a:pt x="6216" y="1966"/>
                </a:cubicBezTo>
                <a:cubicBezTo>
                  <a:pt x="6240" y="1597"/>
                  <a:pt x="6264" y="1216"/>
                  <a:pt x="6275" y="846"/>
                </a:cubicBezTo>
                <a:cubicBezTo>
                  <a:pt x="7371" y="1430"/>
                  <a:pt x="8419" y="2097"/>
                  <a:pt x="9419" y="2823"/>
                </a:cubicBezTo>
                <a:cubicBezTo>
                  <a:pt x="8419" y="3537"/>
                  <a:pt x="7371" y="4216"/>
                  <a:pt x="6275" y="4787"/>
                </a:cubicBezTo>
                <a:cubicBezTo>
                  <a:pt x="6264" y="4418"/>
                  <a:pt x="6240" y="4049"/>
                  <a:pt x="6216" y="3668"/>
                </a:cubicBezTo>
                <a:cubicBezTo>
                  <a:pt x="6204" y="3478"/>
                  <a:pt x="6061" y="3335"/>
                  <a:pt x="5871" y="3323"/>
                </a:cubicBezTo>
                <a:cubicBezTo>
                  <a:pt x="4553" y="3289"/>
                  <a:pt x="3152" y="2992"/>
                  <a:pt x="1798" y="2992"/>
                </a:cubicBezTo>
                <a:cubicBezTo>
                  <a:pt x="1243" y="2992"/>
                  <a:pt x="697" y="3042"/>
                  <a:pt x="168" y="3180"/>
                </a:cubicBezTo>
                <a:cubicBezTo>
                  <a:pt x="1" y="3228"/>
                  <a:pt x="60" y="3442"/>
                  <a:pt x="203" y="3466"/>
                </a:cubicBezTo>
                <a:cubicBezTo>
                  <a:pt x="1965" y="3680"/>
                  <a:pt x="3775" y="3918"/>
                  <a:pt x="5549" y="4002"/>
                </a:cubicBezTo>
                <a:cubicBezTo>
                  <a:pt x="5585" y="4442"/>
                  <a:pt x="5621" y="4883"/>
                  <a:pt x="5656" y="5323"/>
                </a:cubicBezTo>
                <a:cubicBezTo>
                  <a:pt x="5674" y="5505"/>
                  <a:pt x="5817" y="5638"/>
                  <a:pt x="5985" y="5638"/>
                </a:cubicBezTo>
                <a:cubicBezTo>
                  <a:pt x="6037" y="5638"/>
                  <a:pt x="6091" y="5625"/>
                  <a:pt x="6144" y="5597"/>
                </a:cubicBezTo>
                <a:cubicBezTo>
                  <a:pt x="7549" y="4883"/>
                  <a:pt x="8895" y="4121"/>
                  <a:pt x="10181" y="3228"/>
                </a:cubicBezTo>
                <a:cubicBezTo>
                  <a:pt x="10300" y="3204"/>
                  <a:pt x="10395" y="3097"/>
                  <a:pt x="10443" y="2966"/>
                </a:cubicBezTo>
                <a:cubicBezTo>
                  <a:pt x="10455" y="2954"/>
                  <a:pt x="10455" y="2930"/>
                  <a:pt x="10466" y="2918"/>
                </a:cubicBezTo>
                <a:cubicBezTo>
                  <a:pt x="10466" y="2906"/>
                  <a:pt x="10466" y="2906"/>
                  <a:pt x="10466" y="2906"/>
                </a:cubicBezTo>
                <a:cubicBezTo>
                  <a:pt x="10466" y="2882"/>
                  <a:pt x="10466" y="2870"/>
                  <a:pt x="10478" y="2847"/>
                </a:cubicBezTo>
                <a:cubicBezTo>
                  <a:pt x="10478" y="2835"/>
                  <a:pt x="10478" y="2823"/>
                  <a:pt x="10478" y="2823"/>
                </a:cubicBezTo>
                <a:cubicBezTo>
                  <a:pt x="10478" y="2811"/>
                  <a:pt x="10478" y="2799"/>
                  <a:pt x="10478" y="2787"/>
                </a:cubicBezTo>
                <a:cubicBezTo>
                  <a:pt x="10478" y="2775"/>
                  <a:pt x="10466" y="2751"/>
                  <a:pt x="10466" y="2728"/>
                </a:cubicBezTo>
                <a:cubicBezTo>
                  <a:pt x="10455" y="2704"/>
                  <a:pt x="10455" y="2680"/>
                  <a:pt x="10443" y="2668"/>
                </a:cubicBezTo>
                <a:cubicBezTo>
                  <a:pt x="10395" y="2537"/>
                  <a:pt x="10300" y="2442"/>
                  <a:pt x="10181" y="2406"/>
                </a:cubicBezTo>
                <a:cubicBezTo>
                  <a:pt x="8883" y="1513"/>
                  <a:pt x="7549" y="751"/>
                  <a:pt x="6144" y="37"/>
                </a:cubicBezTo>
                <a:cubicBezTo>
                  <a:pt x="6093" y="12"/>
                  <a:pt x="6040" y="1"/>
                  <a:pt x="5990" y="1"/>
                </a:cubicBezTo>
                <a:close/>
              </a:path>
            </a:pathLst>
          </a:custGeom>
          <a:solidFill>
            <a:srgbClr val="0070C0"/>
          </a:solidFill>
          <a:ln>
            <a:noFill/>
          </a:ln>
        </p:spPr>
        <p:txBody>
          <a:bodyPr spcFirstLastPara="1" wrap="square" lIns="91425" tIns="91425" rIns="91425" bIns="91425" anchor="ctr" anchorCtr="0">
            <a:noAutofit/>
          </a:bodyPr>
          <a:lstStyle/>
          <a:p>
            <a:pPr fontAlgn="auto">
              <a:spcBef>
                <a:spcPts val="0"/>
              </a:spcBef>
              <a:spcAft>
                <a:spcPts val="0"/>
              </a:spcAft>
              <a:defRPr/>
            </a:pPr>
            <a:endParaRPr sz="1900" i="0">
              <a:solidFill>
                <a:srgbClr val="000000"/>
              </a:solidFill>
              <a:latin typeface="Fira Sans Extra Condensed"/>
              <a:ea typeface="Fira Sans Extra Condensed"/>
              <a:cs typeface="Fira Sans Extra Condensed"/>
              <a:sym typeface="Fira Sans Extra Condensed"/>
            </a:endParaRPr>
          </a:p>
        </p:txBody>
      </p:sp>
      <p:sp>
        <p:nvSpPr>
          <p:cNvPr id="18" name="Rectangle : coins arrondis 17">
            <a:extLst>
              <a:ext uri="{FF2B5EF4-FFF2-40B4-BE49-F238E27FC236}">
                <a16:creationId xmlns:a16="http://schemas.microsoft.com/office/drawing/2014/main" id="{7FD780FC-FB83-150B-E770-2B05CBCD4F11}"/>
              </a:ext>
            </a:extLst>
          </p:cNvPr>
          <p:cNvSpPr/>
          <p:nvPr/>
        </p:nvSpPr>
        <p:spPr>
          <a:xfrm>
            <a:off x="555029" y="4427171"/>
            <a:ext cx="3566057" cy="1199301"/>
          </a:xfrm>
          <a:prstGeom prst="roundRect">
            <a:avLst/>
          </a:prstGeom>
          <a:solidFill>
            <a:srgbClr val="174195"/>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Arial"/>
                <a:ea typeface="+mn-ea"/>
                <a:cs typeface="+mn-cs"/>
              </a:rPr>
              <a:t>2 – Vous pouvez payer une partie de la formation, sans lien avec le montant CPF du salarié</a:t>
            </a:r>
          </a:p>
        </p:txBody>
      </p:sp>
      <p:sp>
        <p:nvSpPr>
          <p:cNvPr id="19" name="Google Shape;406;p21">
            <a:extLst>
              <a:ext uri="{FF2B5EF4-FFF2-40B4-BE49-F238E27FC236}">
                <a16:creationId xmlns:a16="http://schemas.microsoft.com/office/drawing/2014/main" id="{F4334D27-A07A-DD98-6FB9-31B033EC5843}"/>
              </a:ext>
            </a:extLst>
          </p:cNvPr>
          <p:cNvSpPr/>
          <p:nvPr/>
        </p:nvSpPr>
        <p:spPr>
          <a:xfrm>
            <a:off x="4434748" y="4871314"/>
            <a:ext cx="652286" cy="311014"/>
          </a:xfrm>
          <a:custGeom>
            <a:avLst/>
            <a:gdLst/>
            <a:ahLst/>
            <a:cxnLst/>
            <a:rect l="l" t="t" r="r" b="b"/>
            <a:pathLst>
              <a:path w="10479" h="5639" extrusionOk="0">
                <a:moveTo>
                  <a:pt x="5990" y="1"/>
                </a:moveTo>
                <a:cubicBezTo>
                  <a:pt x="5820" y="1"/>
                  <a:pt x="5675" y="130"/>
                  <a:pt x="5656" y="323"/>
                </a:cubicBezTo>
                <a:cubicBezTo>
                  <a:pt x="5621" y="763"/>
                  <a:pt x="5585" y="1192"/>
                  <a:pt x="5549" y="1632"/>
                </a:cubicBezTo>
                <a:cubicBezTo>
                  <a:pt x="3775" y="1716"/>
                  <a:pt x="1965" y="1954"/>
                  <a:pt x="203" y="2180"/>
                </a:cubicBezTo>
                <a:cubicBezTo>
                  <a:pt x="60" y="2192"/>
                  <a:pt x="1" y="2406"/>
                  <a:pt x="168" y="2454"/>
                </a:cubicBezTo>
                <a:cubicBezTo>
                  <a:pt x="703" y="2594"/>
                  <a:pt x="1256" y="2644"/>
                  <a:pt x="1817" y="2644"/>
                </a:cubicBezTo>
                <a:cubicBezTo>
                  <a:pt x="3165" y="2644"/>
                  <a:pt x="4559" y="2353"/>
                  <a:pt x="5871" y="2311"/>
                </a:cubicBezTo>
                <a:cubicBezTo>
                  <a:pt x="6061" y="2311"/>
                  <a:pt x="6204" y="2156"/>
                  <a:pt x="6216" y="1966"/>
                </a:cubicBezTo>
                <a:cubicBezTo>
                  <a:pt x="6240" y="1597"/>
                  <a:pt x="6264" y="1216"/>
                  <a:pt x="6275" y="846"/>
                </a:cubicBezTo>
                <a:cubicBezTo>
                  <a:pt x="7371" y="1430"/>
                  <a:pt x="8419" y="2097"/>
                  <a:pt x="9419" y="2823"/>
                </a:cubicBezTo>
                <a:cubicBezTo>
                  <a:pt x="8419" y="3537"/>
                  <a:pt x="7371" y="4216"/>
                  <a:pt x="6275" y="4787"/>
                </a:cubicBezTo>
                <a:cubicBezTo>
                  <a:pt x="6264" y="4418"/>
                  <a:pt x="6240" y="4049"/>
                  <a:pt x="6216" y="3668"/>
                </a:cubicBezTo>
                <a:cubicBezTo>
                  <a:pt x="6204" y="3478"/>
                  <a:pt x="6061" y="3335"/>
                  <a:pt x="5871" y="3323"/>
                </a:cubicBezTo>
                <a:cubicBezTo>
                  <a:pt x="4553" y="3289"/>
                  <a:pt x="3152" y="2992"/>
                  <a:pt x="1798" y="2992"/>
                </a:cubicBezTo>
                <a:cubicBezTo>
                  <a:pt x="1243" y="2992"/>
                  <a:pt x="697" y="3042"/>
                  <a:pt x="168" y="3180"/>
                </a:cubicBezTo>
                <a:cubicBezTo>
                  <a:pt x="1" y="3228"/>
                  <a:pt x="60" y="3442"/>
                  <a:pt x="203" y="3466"/>
                </a:cubicBezTo>
                <a:cubicBezTo>
                  <a:pt x="1965" y="3680"/>
                  <a:pt x="3775" y="3918"/>
                  <a:pt x="5549" y="4002"/>
                </a:cubicBezTo>
                <a:cubicBezTo>
                  <a:pt x="5585" y="4442"/>
                  <a:pt x="5621" y="4883"/>
                  <a:pt x="5656" y="5323"/>
                </a:cubicBezTo>
                <a:cubicBezTo>
                  <a:pt x="5674" y="5505"/>
                  <a:pt x="5817" y="5638"/>
                  <a:pt x="5985" y="5638"/>
                </a:cubicBezTo>
                <a:cubicBezTo>
                  <a:pt x="6037" y="5638"/>
                  <a:pt x="6091" y="5625"/>
                  <a:pt x="6144" y="5597"/>
                </a:cubicBezTo>
                <a:cubicBezTo>
                  <a:pt x="7549" y="4883"/>
                  <a:pt x="8895" y="4121"/>
                  <a:pt x="10181" y="3228"/>
                </a:cubicBezTo>
                <a:cubicBezTo>
                  <a:pt x="10300" y="3204"/>
                  <a:pt x="10395" y="3097"/>
                  <a:pt x="10443" y="2966"/>
                </a:cubicBezTo>
                <a:cubicBezTo>
                  <a:pt x="10455" y="2954"/>
                  <a:pt x="10455" y="2930"/>
                  <a:pt x="10466" y="2918"/>
                </a:cubicBezTo>
                <a:cubicBezTo>
                  <a:pt x="10466" y="2906"/>
                  <a:pt x="10466" y="2906"/>
                  <a:pt x="10466" y="2906"/>
                </a:cubicBezTo>
                <a:cubicBezTo>
                  <a:pt x="10466" y="2882"/>
                  <a:pt x="10466" y="2870"/>
                  <a:pt x="10478" y="2847"/>
                </a:cubicBezTo>
                <a:cubicBezTo>
                  <a:pt x="10478" y="2835"/>
                  <a:pt x="10478" y="2823"/>
                  <a:pt x="10478" y="2823"/>
                </a:cubicBezTo>
                <a:cubicBezTo>
                  <a:pt x="10478" y="2811"/>
                  <a:pt x="10478" y="2799"/>
                  <a:pt x="10478" y="2787"/>
                </a:cubicBezTo>
                <a:cubicBezTo>
                  <a:pt x="10478" y="2775"/>
                  <a:pt x="10466" y="2751"/>
                  <a:pt x="10466" y="2728"/>
                </a:cubicBezTo>
                <a:cubicBezTo>
                  <a:pt x="10455" y="2704"/>
                  <a:pt x="10455" y="2680"/>
                  <a:pt x="10443" y="2668"/>
                </a:cubicBezTo>
                <a:cubicBezTo>
                  <a:pt x="10395" y="2537"/>
                  <a:pt x="10300" y="2442"/>
                  <a:pt x="10181" y="2406"/>
                </a:cubicBezTo>
                <a:cubicBezTo>
                  <a:pt x="8883" y="1513"/>
                  <a:pt x="7549" y="751"/>
                  <a:pt x="6144" y="37"/>
                </a:cubicBezTo>
                <a:cubicBezTo>
                  <a:pt x="6093" y="12"/>
                  <a:pt x="6040" y="1"/>
                  <a:pt x="5990" y="1"/>
                </a:cubicBezTo>
                <a:close/>
              </a:path>
            </a:pathLst>
          </a:custGeom>
          <a:solidFill>
            <a:srgbClr val="0070C0"/>
          </a:solidFill>
          <a:ln>
            <a:noFill/>
          </a:ln>
        </p:spPr>
        <p:txBody>
          <a:bodyPr spcFirstLastPara="1" wrap="square" lIns="91425" tIns="91425" rIns="91425" bIns="91425" anchor="ctr" anchorCtr="0">
            <a:noAutofit/>
          </a:bodyPr>
          <a:lstStyle/>
          <a:p>
            <a:pPr fontAlgn="auto">
              <a:spcBef>
                <a:spcPts val="0"/>
              </a:spcBef>
              <a:spcAft>
                <a:spcPts val="0"/>
              </a:spcAft>
              <a:defRPr/>
            </a:pPr>
            <a:endParaRPr sz="1900" i="0">
              <a:solidFill>
                <a:srgbClr val="000000"/>
              </a:solidFill>
              <a:latin typeface="Fira Sans Extra Condensed"/>
              <a:ea typeface="Fira Sans Extra Condensed"/>
              <a:cs typeface="Fira Sans Extra Condensed"/>
              <a:sym typeface="Fira Sans Extra Condensed"/>
            </a:endParaRPr>
          </a:p>
        </p:txBody>
      </p:sp>
    </p:spTree>
    <p:extLst>
      <p:ext uri="{BB962C8B-B14F-4D97-AF65-F5344CB8AC3E}">
        <p14:creationId xmlns:p14="http://schemas.microsoft.com/office/powerpoint/2010/main" val="4277590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E28C455-8703-AB90-15EC-F1F4B73A46A1}"/>
              </a:ext>
            </a:extLst>
          </p:cNvPr>
          <p:cNvSpPr>
            <a:spLocks noGrp="1"/>
          </p:cNvSpPr>
          <p:nvPr>
            <p:ph type="sldNum" sz="quarter" idx="10"/>
          </p:nvPr>
        </p:nvSpPr>
        <p:spPr/>
        <p:txBody>
          <a:bodyPr/>
          <a:lstStyle/>
          <a:p>
            <a:pPr>
              <a:defRPr/>
            </a:pPr>
            <a:fld id="{FE673E09-FDDB-423A-90EF-688F0CF0AEA9}" type="slidenum">
              <a:rPr lang="fr-FR" smtClean="0"/>
              <a:pPr>
                <a:defRPr/>
              </a:pPr>
              <a:t>18</a:t>
            </a:fld>
            <a:endParaRPr lang="fr-FR"/>
          </a:p>
        </p:txBody>
      </p:sp>
    </p:spTree>
    <p:extLst>
      <p:ext uri="{BB962C8B-B14F-4D97-AF65-F5344CB8AC3E}">
        <p14:creationId xmlns:p14="http://schemas.microsoft.com/office/powerpoint/2010/main" val="4071245254"/>
      </p:ext>
    </p:extLst>
  </p:cSld>
  <p:clrMapOvr>
    <a:masterClrMapping/>
  </p:clrMapOvr>
</p:sld>
</file>

<file path=ppt/theme/theme1.xml><?xml version="1.0" encoding="utf-8"?>
<a:theme xmlns:a="http://schemas.openxmlformats.org/drawingml/2006/main" name="1_gip01">
  <a:themeElements>
    <a:clrScheme name="1_gip01 8">
      <a:dk1>
        <a:srgbClr val="004272"/>
      </a:dk1>
      <a:lt1>
        <a:srgbClr val="FFFFFF"/>
      </a:lt1>
      <a:dk2>
        <a:srgbClr val="004272"/>
      </a:dk2>
      <a:lt2>
        <a:srgbClr val="EEEEEE"/>
      </a:lt2>
      <a:accent1>
        <a:srgbClr val="00B0E6"/>
      </a:accent1>
      <a:accent2>
        <a:srgbClr val="A1A1A1"/>
      </a:accent2>
      <a:accent3>
        <a:srgbClr val="FFFFFF"/>
      </a:accent3>
      <a:accent4>
        <a:srgbClr val="003760"/>
      </a:accent4>
      <a:accent5>
        <a:srgbClr val="AAD4F0"/>
      </a:accent5>
      <a:accent6>
        <a:srgbClr val="919191"/>
      </a:accent6>
      <a:hlink>
        <a:srgbClr val="000000"/>
      </a:hlink>
      <a:folHlink>
        <a:srgbClr val="D9E4E7"/>
      </a:folHlink>
    </a:clrScheme>
    <a:fontScheme name="1_gip0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Times New Roman" pitchFamily="18" charset="0"/>
          </a:defRPr>
        </a:defPPr>
      </a:lstStyle>
    </a:lnDef>
    <a:txDef>
      <a:spPr bwMode="auto">
        <a:noFill/>
        <a:ln w="9525">
          <a:noFill/>
          <a:miter lim="800000"/>
          <a:headEnd/>
          <a:tailEnd/>
        </a:ln>
      </a:spPr>
      <a:bodyPr vert="horz" wrap="square" lIns="91969" tIns="45984" rIns="91969" bIns="45984" numCol="1" anchor="t" anchorCtr="0" compatLnSpc="1">
        <a:prstTxWarp prst="textNoShape">
          <a:avLst/>
        </a:prstTxWarp>
      </a:bodyPr>
      <a:lstStyle>
        <a:defPPr algn="l">
          <a:defRPr sz="3200" b="0" i="0" kern="1200" dirty="0" smtClean="0">
            <a:solidFill>
              <a:srgbClr val="008AFF"/>
            </a:solidFill>
            <a:latin typeface="Calibri" panose="020F0502020204030204" pitchFamily="34" charset="0"/>
            <a:ea typeface="Calibri" panose="020F0502020204030204" pitchFamily="34" charset="0"/>
            <a:cs typeface="Calibri" panose="020F0502020204030204" pitchFamily="34" charset="0"/>
          </a:defRPr>
        </a:defPPr>
      </a:lstStyle>
    </a:txDef>
  </a:objectDefaults>
  <a:extraClrSchemeLst>
    <a:extraClrScheme>
      <a:clrScheme name="1_gip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p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p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p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p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p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gip01 8">
        <a:dk1>
          <a:srgbClr val="004272"/>
        </a:dk1>
        <a:lt1>
          <a:srgbClr val="FFFFFF"/>
        </a:lt1>
        <a:dk2>
          <a:srgbClr val="004272"/>
        </a:dk2>
        <a:lt2>
          <a:srgbClr val="EEEEEE"/>
        </a:lt2>
        <a:accent1>
          <a:srgbClr val="00B0E6"/>
        </a:accent1>
        <a:accent2>
          <a:srgbClr val="A1A1A1"/>
        </a:accent2>
        <a:accent3>
          <a:srgbClr val="FFFFFF"/>
        </a:accent3>
        <a:accent4>
          <a:srgbClr val="003760"/>
        </a:accent4>
        <a:accent5>
          <a:srgbClr val="AAD4F0"/>
        </a:accent5>
        <a:accent6>
          <a:srgbClr val="919191"/>
        </a:accent6>
        <a:hlink>
          <a:srgbClr val="000000"/>
        </a:hlink>
        <a:folHlink>
          <a:srgbClr val="D9E4E7"/>
        </a:folHlink>
      </a:clrScheme>
      <a:clrMap bg1="lt1" tx1="dk1" bg2="lt2" tx2="dk2" accent1="accent1" accent2="accent2" accent3="accent3" accent4="accent4" accent5="accent5" accent6="accent6" hlink="hlink" folHlink="folHlink"/>
    </a:extraClrScheme>
    <a:extraClrScheme>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file>

<file path=customXml/item2.xml><?xml version="1.0" encoding="utf-8"?>
<p:properties xmlns:p="http://schemas.microsoft.com/office/2006/metadata/properties" xmlns:xsi="http://www.w3.org/2001/XMLSchema-instance" xmlns:pc="http://schemas.microsoft.com/office/infopath/2007/PartnerControls">
  <documentManagement>
    <_dlc_DocId xmlns="2e92ccf2-d012-469c-8586-dad05355e6b6">ACCROCHEES-618714095-807</_dlc_DocId>
    <_dlc_DocIdUrl xmlns="2e92ccf2-d012-469c-8586-dad05355e6b6">
      <Url>https://gipmdsm365.sharepoint.com/sites/LESACCROCHEES/_layouts/15/DocIdRedir.aspx?ID=ACCROCHEES-618714095-807</Url>
      <Description>ACCROCHEES-618714095-807</Description>
    </_dlc_DocIdUrl>
    <lcf76f155ced4ddcb4097134ff3c332f xmlns="33b5cbaa-44c7-48c4-8f11-a5293d397aee">
      <Terms xmlns="http://schemas.microsoft.com/office/infopath/2007/PartnerControls"/>
    </lcf76f155ced4ddcb4097134ff3c332f>
    <TaxCatchAll xmlns="2e92ccf2-d012-469c-8586-dad05355e6b6" xsi:nil="true"/>
    <_dlc_DocIdPersistId xmlns="2e92ccf2-d012-469c-8586-dad05355e6b6" xsi:nil="true"/>
  </documentManagement>
</p:properties>
</file>

<file path=customXml/item3.xml><?xml version="1.0" encoding="utf-8"?>
<?mso-contentType ?>
<FormTemplates xmlns="http://schemas.microsoft.com/sharepoint/v3/contenttype/forms"/>
</file>

<file path=customXml/item4.xml><?xml version="1.0" encoding="utf-8"?>
<ct:contentTypeSchema xmlns:ct="http://schemas.microsoft.com/office/2006/metadata/contentType" xmlns:ma="http://schemas.microsoft.com/office/2006/metadata/properties/metaAttributes" ct:_="" ma:_="" ma:contentTypeName="Document" ma:contentTypeID="0x0101009C30BA246DDB0B44AFDC0DB7E1FE6A7A" ma:contentTypeVersion="26" ma:contentTypeDescription="Crée un document." ma:contentTypeScope="" ma:versionID="292e807ce563fe8c496f417b68f2bd07">
  <xsd:schema xmlns:xsd="http://www.w3.org/2001/XMLSchema" xmlns:xs="http://www.w3.org/2001/XMLSchema" xmlns:p="http://schemas.microsoft.com/office/2006/metadata/properties" xmlns:ns2="2e92ccf2-d012-469c-8586-dad05355e6b6" xmlns:ns3="33b5cbaa-44c7-48c4-8f11-a5293d397aee" targetNamespace="http://schemas.microsoft.com/office/2006/metadata/properties" ma:root="true" ma:fieldsID="0a96ecb5dfd86f36bb8c6773dc95e3a8" ns2:_="" ns3:_="">
    <xsd:import namespace="2e92ccf2-d012-469c-8586-dad05355e6b6"/>
    <xsd:import namespace="33b5cbaa-44c7-48c4-8f11-a5293d397aee"/>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2:SharedWithUsers" minOccurs="0"/>
                <xsd:element ref="ns2:SharedWithDetail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92ccf2-d012-469c-8586-dad05355e6b6"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3a7700b4-fdab-4703-b012-ae408b3d4dc8}" ma:internalName="TaxCatchAll" ma:showField="CatchAllData" ma:web="2e92ccf2-d012-469c-8586-dad05355e6b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3b5cbaa-44c7-48c4-8f11-a5293d397ae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1c50f36f-913b-4a95-8770-467d3b746e7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184605-C8B8-4B02-91ED-E9E7C60113C6}">
  <ds:schemaRefs>
    <ds:schemaRef ds:uri="http://schemas.microsoft.com/sharepoint/events"/>
  </ds:schemaRefs>
</ds:datastoreItem>
</file>

<file path=customXml/itemProps2.xml><?xml version="1.0" encoding="utf-8"?>
<ds:datastoreItem xmlns:ds="http://schemas.openxmlformats.org/officeDocument/2006/customXml" ds:itemID="{6456170A-A35C-4089-8FFC-00EF19DBD029}">
  <ds:schemaRefs>
    <ds:schemaRef ds:uri="http://schemas.microsoft.com/office/2006/metadata/properties"/>
    <ds:schemaRef ds:uri="http://www.w3.org/XML/1998/namespace"/>
    <ds:schemaRef ds:uri="http://schemas.microsoft.com/office/2006/documentManagement/types"/>
    <ds:schemaRef ds:uri="http://purl.org/dc/terms/"/>
    <ds:schemaRef ds:uri="381621f9-342f-41db-95cd-3414f716d90f"/>
    <ds:schemaRef ds:uri="http://purl.org/dc/elements/1.1/"/>
    <ds:schemaRef ds:uri="http://purl.org/dc/dcmitype/"/>
    <ds:schemaRef ds:uri="90c80682-3b59-48c2-96dd-a75daf09fed8"/>
    <ds:schemaRef ds:uri="http://schemas.microsoft.com/office/infopath/2007/PartnerControls"/>
    <ds:schemaRef ds:uri="http://schemas.openxmlformats.org/package/2006/metadata/core-properties"/>
    <ds:schemaRef ds:uri="2e92ccf2-d012-469c-8586-dad05355e6b6"/>
    <ds:schemaRef ds:uri="33b5cbaa-44c7-48c4-8f11-a5293d397aee"/>
  </ds:schemaRefs>
</ds:datastoreItem>
</file>

<file path=customXml/itemProps3.xml><?xml version="1.0" encoding="utf-8"?>
<ds:datastoreItem xmlns:ds="http://schemas.openxmlformats.org/officeDocument/2006/customXml" ds:itemID="{157C34EA-DB9D-4D61-A7A4-4A71D94F7C31}">
  <ds:schemaRefs>
    <ds:schemaRef ds:uri="http://schemas.microsoft.com/sharepoint/v3/contenttype/forms"/>
  </ds:schemaRefs>
</ds:datastoreItem>
</file>

<file path=customXml/itemProps4.xml><?xml version="1.0" encoding="utf-8"?>
<ds:datastoreItem xmlns:ds="http://schemas.openxmlformats.org/officeDocument/2006/customXml" ds:itemID="{56762074-0617-42B4-B072-CD28C2BF95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92ccf2-d012-469c-8586-dad05355e6b6"/>
    <ds:schemaRef ds:uri="33b5cbaa-44c7-48c4-8f11-a5293d397a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4650</TotalTime>
  <Words>1345</Words>
  <Application>Microsoft Office PowerPoint</Application>
  <PresentationFormat>Grand écran</PresentationFormat>
  <Paragraphs>107</Paragraphs>
  <Slides>18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Aptos</vt:lpstr>
      <vt:lpstr>Arial</vt:lpstr>
      <vt:lpstr>Calibri</vt:lpstr>
      <vt:lpstr>Fira Sans</vt:lpstr>
      <vt:lpstr>Fira Sans Extra Condensed</vt:lpstr>
      <vt:lpstr>Times New Roman</vt:lpstr>
      <vt:lpstr>1_gip01</vt:lpstr>
      <vt:lpstr>CPF – Un véritable outil RH pour vous et vos clients</vt:lpstr>
      <vt:lpstr>Quelques rappels sur le CPF</vt:lpstr>
      <vt:lpstr>Qu’est-ce que le Compte Personnel de Formation ?</vt:lpstr>
      <vt:lpstr>Comment le CPF est-il alimenté ?</vt:lpstr>
      <vt:lpstr>Quelles formations sont éligibles ?</vt:lpstr>
      <vt:lpstr>La Participation Financière Obligatoire</vt:lpstr>
      <vt:lpstr>Et si le stagiaire n’a pas suffisamment d’argent sur son CPF pour acheter une formation ?</vt:lpstr>
      <vt:lpstr>Que se passe-t-il lorsque les droits CPF sont insuffisants ?</vt:lpstr>
      <vt:lpstr>Qu’est-ce qu’une dotation ? Comment ça fonctionne ?</vt:lpstr>
      <vt:lpstr>Que signifie « doter » ? </vt:lpstr>
      <vt:lpstr>Se connecter au service</vt:lpstr>
      <vt:lpstr>Se connecter au service</vt:lpstr>
      <vt:lpstr>Comment faire pour effectuer une dotation</vt:lpstr>
      <vt:lpstr>Comment faire pour effectuer une dotation</vt:lpstr>
      <vt:lpstr>Comment faire pour effectuer une dotation</vt:lpstr>
      <vt:lpstr>Dernières évolutions</vt:lpstr>
      <vt:lpstr>Impact des avancées</vt:lpstr>
      <vt:lpstr>Présentation PowerPoint</vt:lpstr>
    </vt:vector>
  </TitlesOfParts>
  <Company>net-entreprises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de projet net-C3S</dc:title>
  <dc:creator>Alexandre DAUBROSSE</dc:creator>
  <cp:lastModifiedBy>Lisa CAMPOS</cp:lastModifiedBy>
  <cp:revision>779</cp:revision>
  <cp:lastPrinted>2018-03-15T14:43:58Z</cp:lastPrinted>
  <dcterms:created xsi:type="dcterms:W3CDTF">2001-03-07T09:08:27Z</dcterms:created>
  <dcterms:modified xsi:type="dcterms:W3CDTF">2026-09-07T10:12:48Z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0x0101009C30BA246DDB0B44AFDC0DB7E1FE6A7A</vt:lpwstr>
  </property>
  <property fmtid="{D5CDD505-2E9C-101B-9397-08002B2CF9AE}" pid="3" name="_dlc_DocIdItemGuid">
    <vt:lpwstr>98b64924-6a2b-4190-8279-a1ad627991ec</vt:lpwstr>
  </property>
  <property fmtid="{D5CDD505-2E9C-101B-9397-08002B2CF9AE}" pid="4" name="MediaServiceImageTags">
    <vt:lpwstr/>
  </property>
  <property fmtid="{D5CDD505-2E9C-101B-9397-08002B2CF9AE}" pid="5" name="MSIP_Label_e463cba9-5f6c-478d-9329-7b2295e4e8ed_Enabled">
    <vt:lpwstr>true</vt:lpwstr>
  </property>
  <property fmtid="{D5CDD505-2E9C-101B-9397-08002B2CF9AE}" pid="6" name="MSIP_Label_e463cba9-5f6c-478d-9329-7b2295e4e8ed_SetDate">
    <vt:lpwstr>2024-02-29T14:40:50Z</vt:lpwstr>
  </property>
  <property fmtid="{D5CDD505-2E9C-101B-9397-08002B2CF9AE}" pid="7" name="MSIP_Label_e463cba9-5f6c-478d-9329-7b2295e4e8ed_Method">
    <vt:lpwstr>Standard</vt:lpwstr>
  </property>
  <property fmtid="{D5CDD505-2E9C-101B-9397-08002B2CF9AE}" pid="8" name="MSIP_Label_e463cba9-5f6c-478d-9329-7b2295e4e8ed_Name">
    <vt:lpwstr>All Employees_2</vt:lpwstr>
  </property>
  <property fmtid="{D5CDD505-2E9C-101B-9397-08002B2CF9AE}" pid="9" name="MSIP_Label_e463cba9-5f6c-478d-9329-7b2295e4e8ed_SiteId">
    <vt:lpwstr>33440fc6-b7c7-412c-bb73-0e70b0198d5a</vt:lpwstr>
  </property>
  <property fmtid="{D5CDD505-2E9C-101B-9397-08002B2CF9AE}" pid="10" name="MSIP_Label_e463cba9-5f6c-478d-9329-7b2295e4e8ed_ActionId">
    <vt:lpwstr>812420db-6d62-4794-a6b1-37385b11df11</vt:lpwstr>
  </property>
  <property fmtid="{D5CDD505-2E9C-101B-9397-08002B2CF9AE}" pid="11" name="MSIP_Label_e463cba9-5f6c-478d-9329-7b2295e4e8ed_ContentBits">
    <vt:lpwstr>0</vt:lpwstr>
  </property>
  <property fmtid="{D5CDD505-2E9C-101B-9397-08002B2CF9AE}" pid="12" name="MSIP_Label_94e1e3e5-28aa-42d2-a9d5-f117a2286530_Enabled">
    <vt:lpwstr>true</vt:lpwstr>
  </property>
  <property fmtid="{D5CDD505-2E9C-101B-9397-08002B2CF9AE}" pid="13" name="MSIP_Label_94e1e3e5-28aa-42d2-a9d5-f117a2286530_SetDate">
    <vt:lpwstr>2026-07-29T15:21:15Z</vt:lpwstr>
  </property>
  <property fmtid="{D5CDD505-2E9C-101B-9397-08002B2CF9AE}" pid="14" name="MSIP_Label_94e1e3e5-28aa-42d2-a9d5-f117a2286530_Method">
    <vt:lpwstr>Standard</vt:lpwstr>
  </property>
  <property fmtid="{D5CDD505-2E9C-101B-9397-08002B2CF9AE}" pid="15" name="MSIP_Label_94e1e3e5-28aa-42d2-a9d5-f117a2286530_Name">
    <vt:lpwstr>C2-Interne avec marquage</vt:lpwstr>
  </property>
  <property fmtid="{D5CDD505-2E9C-101B-9397-08002B2CF9AE}" pid="16" name="MSIP_Label_94e1e3e5-28aa-42d2-a9d5-f117a2286530_SiteId">
    <vt:lpwstr>6eab6365-8194-49c6-a4d0-e2d1a0fbeb74</vt:lpwstr>
  </property>
  <property fmtid="{D5CDD505-2E9C-101B-9397-08002B2CF9AE}" pid="17" name="MSIP_Label_94e1e3e5-28aa-42d2-a9d5-f117a2286530_ActionId">
    <vt:lpwstr>81ffb341-a6ac-4774-92b8-014848dc21ca</vt:lpwstr>
  </property>
  <property fmtid="{D5CDD505-2E9C-101B-9397-08002B2CF9AE}" pid="18" name="MSIP_Label_94e1e3e5-28aa-42d2-a9d5-f117a2286530_ContentBits">
    <vt:lpwstr>2</vt:lpwstr>
  </property>
  <property fmtid="{D5CDD505-2E9C-101B-9397-08002B2CF9AE}" pid="19" name="MSIP_Label_94e1e3e5-28aa-42d2-a9d5-f117a2286530_Tag">
    <vt:lpwstr>10, 3, 0, 1</vt:lpwstr>
  </property>
  <property fmtid="{D5CDD505-2E9C-101B-9397-08002B2CF9AE}" pid="20" name="ClassificationContentMarkingFooterLocations">
    <vt:lpwstr>1_gip01:3</vt:lpwstr>
  </property>
  <property fmtid="{D5CDD505-2E9C-101B-9397-08002B2CF9AE}" pid="21" name="ClassificationContentMarkingFooterText">
    <vt:lpwstr>Interne</vt:lpwstr>
  </property>
</Properties>
</file>