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sldIdLst>
    <p:sldId id="257" r:id="rId7"/>
    <p:sldId id="321" r:id="rId8"/>
    <p:sldId id="342" r:id="rId9"/>
    <p:sldId id="349" r:id="rId10"/>
    <p:sldId id="350" r:id="rId11"/>
    <p:sldId id="351" r:id="rId12"/>
    <p:sldId id="346" r:id="rId13"/>
    <p:sldId id="347" r:id="rId14"/>
    <p:sldId id="352" r:id="rId15"/>
    <p:sldId id="353" r:id="rId16"/>
    <p:sldId id="354" r:id="rId17"/>
    <p:sldId id="355" r:id="rId18"/>
    <p:sldId id="34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099"/>
    <a:srgbClr val="0D2749"/>
    <a:srgbClr val="008AFF"/>
    <a:srgbClr val="A05E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99FB2-8BFF-46AC-9A34-48AB3A7BFEB8}" type="datetimeFigureOut">
              <a:rPr lang="fr-FR" smtClean="0"/>
              <a:t>03/06/2026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FB43D-D023-4385-AC7B-A4D02117A58E}" type="slidenum">
              <a:rPr lang="fr-FR" smtClean="0"/>
              <a:t>‹#›</a:t>
            </a:fld>
            <a:endParaRPr lang="fr-FR"/>
          </a:p>
        </p:txBody>
      </p:sp>
    </p:spTree>
    <p:extLst>
      <p:ext uri="{BB962C8B-B14F-4D97-AF65-F5344CB8AC3E}">
        <p14:creationId xmlns:p14="http://schemas.microsoft.com/office/powerpoint/2010/main" val="74130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8A903E-DCD7-46DC-6548-C5676696CF0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709FEB1-B566-11FF-8690-77510E0DD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EB8B537-FF31-5768-9C2D-8E64853CD0B2}"/>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5" name="Espace réservé du pied de page 4">
            <a:extLst>
              <a:ext uri="{FF2B5EF4-FFF2-40B4-BE49-F238E27FC236}">
                <a16:creationId xmlns:a16="http://schemas.microsoft.com/office/drawing/2014/main" id="{C4134707-8020-705F-2847-4DA1BDDE4F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C48B61-E468-C7F3-AE60-F2275F02463A}"/>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52461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6A618-F044-0D7A-3A7F-DE2FF27AEAE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7E072A5-8133-B67D-3173-EC0F647EDDD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F4F042-9045-6DFE-C1A4-DA79ED088F80}"/>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5" name="Espace réservé du pied de page 4">
            <a:extLst>
              <a:ext uri="{FF2B5EF4-FFF2-40B4-BE49-F238E27FC236}">
                <a16:creationId xmlns:a16="http://schemas.microsoft.com/office/drawing/2014/main" id="{8FFE05BD-DE24-2B8A-4224-2802F0AA74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15AFDE-4CCE-93C3-A50B-EC709E2D652E}"/>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156716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EC3EC1F-E5DC-3CF5-B711-58426B4807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E148CA2-898F-3655-756D-599718E9682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837876-F757-E300-F742-B4B49AF0094A}"/>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5" name="Espace réservé du pied de page 4">
            <a:extLst>
              <a:ext uri="{FF2B5EF4-FFF2-40B4-BE49-F238E27FC236}">
                <a16:creationId xmlns:a16="http://schemas.microsoft.com/office/drawing/2014/main" id="{DB8468BB-C526-23E2-145E-A0155BB759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13494B-DA11-517C-EC6D-766F2C34A6CF}"/>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60894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DF2CC-62E9-4450-06C2-ABAE806ACF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82965D-E817-F8EF-03D6-536A8CAABD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34DC93-1363-E069-0B9C-E638444B9644}"/>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5" name="Espace réservé du pied de page 4">
            <a:extLst>
              <a:ext uri="{FF2B5EF4-FFF2-40B4-BE49-F238E27FC236}">
                <a16:creationId xmlns:a16="http://schemas.microsoft.com/office/drawing/2014/main" id="{1A5A38FD-2A0F-C833-8ED5-4D0A676BFF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C0E301-A896-537C-B4F7-5B631CA16566}"/>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225077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D26F3-8A29-F003-2987-8832630224B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6C43864-65B3-68AC-AE3D-A7226D37E9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69C499D-40DF-9905-1239-84F7405ADCB8}"/>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5" name="Espace réservé du pied de page 4">
            <a:extLst>
              <a:ext uri="{FF2B5EF4-FFF2-40B4-BE49-F238E27FC236}">
                <a16:creationId xmlns:a16="http://schemas.microsoft.com/office/drawing/2014/main" id="{F65593CF-A51F-EBE0-1884-916F9F8D68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20E533-C883-F0C1-435F-89D3139EBF2A}"/>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146140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4B72F7-CE27-650F-0AAD-28BECCD68B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BEBD63-9892-D6B0-6E3F-E8BE48BC875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05D760C-CD67-F64D-0DD7-700A5226735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BD151C-DC26-6582-D3BB-FF43A61E876D}"/>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6" name="Espace réservé du pied de page 5">
            <a:extLst>
              <a:ext uri="{FF2B5EF4-FFF2-40B4-BE49-F238E27FC236}">
                <a16:creationId xmlns:a16="http://schemas.microsoft.com/office/drawing/2014/main" id="{F72E4F8B-03AB-3F7B-4D8F-AD9C12A7FD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1D7803-8CBA-035F-A200-745843EA11D3}"/>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74330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7AE84-BDE6-46FF-F4F1-B7F401B0CCD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E1423B0-F276-2AB4-4D19-1BD80A512A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F617E74-0265-31FA-1D1C-615858E5AD1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ACF31D9-9521-9CB7-7C31-301151AEBB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6A4DCAD-7389-17E8-8ED1-2367ECB258A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166E89-09D6-0856-C408-7E166859A699}"/>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8" name="Espace réservé du pied de page 7">
            <a:extLst>
              <a:ext uri="{FF2B5EF4-FFF2-40B4-BE49-F238E27FC236}">
                <a16:creationId xmlns:a16="http://schemas.microsoft.com/office/drawing/2014/main" id="{2C67BE9D-04F3-DFC5-2B95-439DBE5D6DE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AF88B82-E5D8-2C62-8CA5-FE312C67D106}"/>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390954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9B829-1FB2-9D3F-E96C-E90A055375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8F609C8-2FF6-D413-899D-71938BB7E3C0}"/>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4" name="Espace réservé du pied de page 3">
            <a:extLst>
              <a:ext uri="{FF2B5EF4-FFF2-40B4-BE49-F238E27FC236}">
                <a16:creationId xmlns:a16="http://schemas.microsoft.com/office/drawing/2014/main" id="{8A17B3A6-37C7-6AEC-16A8-34E807FFCB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CB17901-CCC0-7EF7-4680-BD0DBD336E1E}"/>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268589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F430A9-6EB2-B0C7-976E-8427B3563707}"/>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3" name="Espace réservé du pied de page 2">
            <a:extLst>
              <a:ext uri="{FF2B5EF4-FFF2-40B4-BE49-F238E27FC236}">
                <a16:creationId xmlns:a16="http://schemas.microsoft.com/office/drawing/2014/main" id="{BEA9D3FA-3C9E-2898-67BA-FAAEE1C4FAA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2AB89ED-DFAF-4752-C2E0-43F134626F37}"/>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113599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CA2D2-76C1-168E-EFC1-05D71C5781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067A06-E50A-3D70-1DAF-C0FB7E3EC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524E051-8257-F239-4017-540024509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0A3060-3105-1167-2347-192767FFEA25}"/>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6" name="Espace réservé du pied de page 5">
            <a:extLst>
              <a:ext uri="{FF2B5EF4-FFF2-40B4-BE49-F238E27FC236}">
                <a16:creationId xmlns:a16="http://schemas.microsoft.com/office/drawing/2014/main" id="{3BC473F2-ABA3-98C9-D028-A304B2A675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60F03E-406C-32AF-028D-22D6D53C1291}"/>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172725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4BAAA-B107-D561-0757-CB620AED53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ED76D05-A6D0-F3B9-F66F-4C4DDFFBD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9DCD81-AE3D-9E65-0CB9-6A1DFF535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47630E-4A4D-EE70-D44E-F36A5206DB82}"/>
              </a:ext>
            </a:extLst>
          </p:cNvPr>
          <p:cNvSpPr>
            <a:spLocks noGrp="1"/>
          </p:cNvSpPr>
          <p:nvPr>
            <p:ph type="dt" sz="half" idx="10"/>
          </p:nvPr>
        </p:nvSpPr>
        <p:spPr/>
        <p:txBody>
          <a:bodyPr/>
          <a:lstStyle/>
          <a:p>
            <a:fld id="{13E424DE-7982-4BF6-98CE-580B2F260379}" type="datetimeFigureOut">
              <a:rPr lang="fr-FR" smtClean="0"/>
              <a:t>03/06/2026</a:t>
            </a:fld>
            <a:endParaRPr lang="fr-FR"/>
          </a:p>
        </p:txBody>
      </p:sp>
      <p:sp>
        <p:nvSpPr>
          <p:cNvPr id="6" name="Espace réservé du pied de page 5">
            <a:extLst>
              <a:ext uri="{FF2B5EF4-FFF2-40B4-BE49-F238E27FC236}">
                <a16:creationId xmlns:a16="http://schemas.microsoft.com/office/drawing/2014/main" id="{9422226E-B89E-BFB3-34A1-755B03C2A4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9CB561-0652-591A-C68E-B63A6BB800D8}"/>
              </a:ext>
            </a:extLst>
          </p:cNvPr>
          <p:cNvSpPr>
            <a:spLocks noGrp="1"/>
          </p:cNvSpPr>
          <p:nvPr>
            <p:ph type="sldNum" sz="quarter" idx="12"/>
          </p:nvPr>
        </p:nvSpPr>
        <p:spPr/>
        <p:txBody>
          <a:bodyPr/>
          <a:lstStyle/>
          <a:p>
            <a:fld id="{EF857577-5EF3-4425-AB10-3AF7FA040F47}" type="slidenum">
              <a:rPr lang="fr-FR" smtClean="0"/>
              <a:t>‹#›</a:t>
            </a:fld>
            <a:endParaRPr lang="fr-FR"/>
          </a:p>
        </p:txBody>
      </p:sp>
    </p:spTree>
    <p:extLst>
      <p:ext uri="{BB962C8B-B14F-4D97-AF65-F5344CB8AC3E}">
        <p14:creationId xmlns:p14="http://schemas.microsoft.com/office/powerpoint/2010/main" val="97476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4139AB-EE81-6059-5452-0FD01A286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431007A-07AD-E786-7317-98F3FBB497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0BD138-B58C-AA2C-265D-2A0BB9ED4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E424DE-7982-4BF6-98CE-580B2F260379}" type="datetimeFigureOut">
              <a:rPr lang="fr-FR" smtClean="0"/>
              <a:t>03/06/2026</a:t>
            </a:fld>
            <a:endParaRPr lang="fr-FR"/>
          </a:p>
        </p:txBody>
      </p:sp>
      <p:sp>
        <p:nvSpPr>
          <p:cNvPr id="5" name="Espace réservé du pied de page 4">
            <a:extLst>
              <a:ext uri="{FF2B5EF4-FFF2-40B4-BE49-F238E27FC236}">
                <a16:creationId xmlns:a16="http://schemas.microsoft.com/office/drawing/2014/main" id="{A680FBDF-AB20-90DD-C479-8BEC4A69B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6EE6A4D-B7EF-5BBA-A0B5-7C941B65C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857577-5EF3-4425-AB10-3AF7FA040F47}" type="slidenum">
              <a:rPr lang="fr-FR" smtClean="0"/>
              <a:t>‹#›</a:t>
            </a:fld>
            <a:endParaRPr lang="fr-FR"/>
          </a:p>
        </p:txBody>
      </p:sp>
    </p:spTree>
    <p:extLst>
      <p:ext uri="{BB962C8B-B14F-4D97-AF65-F5344CB8AC3E}">
        <p14:creationId xmlns:p14="http://schemas.microsoft.com/office/powerpoint/2010/main" val="1755973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4.jpe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demarche.numerique.gouv.fr/commencer/conge-de-naissance-sa"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685800" cy="6858000"/>
          </a:xfrm>
          <a:custGeom>
            <a:avLst/>
            <a:gdLst/>
            <a:ahLst/>
            <a:cxnLst/>
            <a:rect l="l" t="t" r="r" b="b"/>
            <a:pathLst>
              <a:path w="1460980" h="11015529">
                <a:moveTo>
                  <a:pt x="0" y="0"/>
                </a:moveTo>
                <a:lnTo>
                  <a:pt x="1460980" y="0"/>
                </a:lnTo>
                <a:lnTo>
                  <a:pt x="1460980" y="11015529"/>
                </a:lnTo>
                <a:lnTo>
                  <a:pt x="0" y="1101552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a:off x="9225887" y="5843908"/>
            <a:ext cx="2779653" cy="656585"/>
          </a:xfrm>
          <a:custGeom>
            <a:avLst/>
            <a:gdLst/>
            <a:ahLst/>
            <a:cxnLst/>
            <a:rect l="l" t="t" r="r" b="b"/>
            <a:pathLst>
              <a:path w="4169480" h="984877">
                <a:moveTo>
                  <a:pt x="0" y="0"/>
                </a:moveTo>
                <a:lnTo>
                  <a:pt x="4169480" y="0"/>
                </a:lnTo>
                <a:lnTo>
                  <a:pt x="4169480" y="984878"/>
                </a:lnTo>
                <a:lnTo>
                  <a:pt x="0" y="984878"/>
                </a:lnTo>
                <a:lnTo>
                  <a:pt x="0" y="0"/>
                </a:lnTo>
                <a:close/>
              </a:path>
            </a:pathLst>
          </a:custGeom>
          <a:blipFill>
            <a:blip r:embed="rId3"/>
            <a:stretch>
              <a:fillRect/>
            </a:stretch>
          </a:blipFill>
        </p:spPr>
        <p:txBody>
          <a:bodyPr/>
          <a:lstStyle/>
          <a:p>
            <a:endParaRPr lang="fr-FR"/>
          </a:p>
        </p:txBody>
      </p:sp>
      <p:sp>
        <p:nvSpPr>
          <p:cNvPr id="4" name="TextBox 4"/>
          <p:cNvSpPr txBox="1"/>
          <p:nvPr/>
        </p:nvSpPr>
        <p:spPr>
          <a:xfrm>
            <a:off x="1505401" y="2702451"/>
            <a:ext cx="9809106" cy="479875"/>
          </a:xfrm>
          <a:prstGeom prst="rect">
            <a:avLst/>
          </a:prstGeom>
        </p:spPr>
        <p:txBody>
          <a:bodyPr wrap="square" lIns="0" tIns="0" rIns="0" bIns="0" rtlCol="0" anchor="t">
            <a:spAutoFit/>
          </a:bodyPr>
          <a:lstStyle/>
          <a:p>
            <a:pPr lvl="0">
              <a:lnSpc>
                <a:spcPts val="3279"/>
              </a:lnSpc>
              <a:defRPr/>
            </a:pPr>
            <a:r>
              <a:rPr lang="en-US" sz="48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5" name="TextBox 5"/>
          <p:cNvSpPr txBox="1"/>
          <p:nvPr/>
        </p:nvSpPr>
        <p:spPr>
          <a:xfrm>
            <a:off x="3594021" y="3410106"/>
            <a:ext cx="5631866" cy="624145"/>
          </a:xfrm>
          <a:prstGeom prst="rect">
            <a:avLst/>
          </a:prstGeom>
        </p:spPr>
        <p:txBody>
          <a:bodyPr wrap="square" lIns="0" tIns="0" rIns="0" bIns="0" rtlCol="0" anchor="t">
            <a:spAutoFit/>
          </a:bodyPr>
          <a:lstStyle/>
          <a:p>
            <a:pPr>
              <a:lnSpc>
                <a:spcPts val="4752"/>
              </a:lnSpc>
            </a:pPr>
            <a:r>
              <a:rPr lang="en-US" sz="4800" b="1" spc="-293" dirty="0" err="1">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Modalités</a:t>
            </a:r>
            <a:r>
              <a:rPr lang="en-US" sz="4800" b="1" spc="-293"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4800" b="1" spc="-293" dirty="0" err="1">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déclaratives</a:t>
            </a:r>
            <a:endParaRPr lang="en-US" sz="4800" b="1" spc="-293"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MSA</a:t>
            </a: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341067" y="1301844"/>
            <a:ext cx="6059733"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indent="0" algn="just">
              <a:lnSpc>
                <a:spcPct val="100000"/>
              </a:lnSpc>
              <a:spcBef>
                <a:spcPts val="358"/>
              </a:spcBef>
              <a:spcAft>
                <a:spcPts val="600"/>
              </a:spcAft>
              <a:buNone/>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Zoom sur le formulaire: étapes clefs</a:t>
            </a:r>
          </a:p>
          <a:p>
            <a:pPr marL="0" marR="0" lvl="0" indent="0" algn="just" eaLnBrk="1" fontAlgn="auto" hangingPunct="1">
              <a:lnSpc>
                <a:spcPct val="110000"/>
              </a:lnSpc>
              <a:spcBef>
                <a:spcPts val="0"/>
              </a:spcBef>
              <a:spcAft>
                <a:spcPts val="0"/>
              </a:spcAft>
              <a:buClr>
                <a:srgbClr val="007FAD"/>
              </a:buClr>
              <a:buSzTx/>
              <a:buNone/>
              <a:tabLst/>
              <a:defRPr/>
            </a:pPr>
            <a:r>
              <a:rPr lang="fr-FR" sz="1200" b="0" i="0" dirty="0">
                <a:solidFill>
                  <a:srgbClr val="000000"/>
                </a:solidFill>
                <a:effectLst/>
                <a:latin typeface="Karla" pitchFamily="2" charset="0"/>
              </a:rPr>
              <a:t>.</a:t>
            </a:r>
            <a:endParaRPr lang="fr-FR" sz="140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indent="0" algn="just" eaLnBrk="1" fontAlgn="auto" hangingPunct="1">
              <a:lnSpc>
                <a:spcPct val="110000"/>
              </a:lnSpc>
              <a:spcBef>
                <a:spcPts val="0"/>
              </a:spcBef>
              <a:spcAft>
                <a:spcPts val="0"/>
              </a:spcAft>
              <a:buClr>
                <a:srgbClr val="007FAD"/>
              </a:buClr>
              <a:buSzTx/>
              <a:buNone/>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2. Information sur le salarié</a:t>
            </a:r>
          </a:p>
          <a:p>
            <a:pPr algn="l">
              <a:spcBef>
                <a:spcPts val="0"/>
              </a:spcBef>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L'employeur doit sélectionner le département de la caisse de MSA à laquelle est affilié le salarié (1) et renseigner les informations suivantes : </a:t>
            </a:r>
          </a:p>
          <a:p>
            <a:pPr lvl="1">
              <a:spcBef>
                <a:spcPts val="0"/>
              </a:spcBef>
              <a:buFont typeface="Arial" panose="020B0604020202020204" pitchFamily="34" charset="0"/>
              <a:buChar char="•"/>
            </a:pPr>
            <a:r>
              <a:rPr lang="fr-FR" sz="1400" b="0" dirty="0">
                <a:solidFill>
                  <a:srgbClr val="0D2749"/>
                </a:solidFill>
                <a:latin typeface="Calibri" panose="020F0502020204030204" pitchFamily="34" charset="0"/>
                <a:ea typeface="Calibri" panose="020F0502020204030204" pitchFamily="34" charset="0"/>
                <a:cs typeface="Calibri" panose="020F0502020204030204" pitchFamily="34" charset="0"/>
              </a:rPr>
              <a:t>Nom et prénom du salarié </a:t>
            </a:r>
            <a:r>
              <a:rPr lang="fr-FR" sz="1400" b="0" dirty="0">
                <a:solidFill>
                  <a:srgbClr val="FF0000"/>
                </a:solidFill>
                <a:latin typeface="Calibri" panose="020F0502020204030204" pitchFamily="34" charset="0"/>
                <a:ea typeface="Calibri" panose="020F0502020204030204" pitchFamily="34" charset="0"/>
                <a:cs typeface="Calibri" panose="020F0502020204030204" pitchFamily="34" charset="0"/>
              </a:rPr>
              <a:t>(2)</a:t>
            </a:r>
          </a:p>
          <a:p>
            <a:pPr lvl="1">
              <a:spcBef>
                <a:spcPts val="0"/>
              </a:spcBef>
              <a:buFont typeface="Arial" panose="020B0604020202020204" pitchFamily="34" charset="0"/>
              <a:buChar char="•"/>
            </a:pPr>
            <a:r>
              <a:rPr lang="fr-FR" sz="1400" b="0" dirty="0">
                <a:solidFill>
                  <a:srgbClr val="0D2749"/>
                </a:solidFill>
                <a:latin typeface="Calibri" panose="020F0502020204030204" pitchFamily="34" charset="0"/>
                <a:ea typeface="Calibri" panose="020F0502020204030204" pitchFamily="34" charset="0"/>
                <a:cs typeface="Calibri" panose="020F0502020204030204" pitchFamily="34" charset="0"/>
              </a:rPr>
              <a:t>N° de Sécurité sociale du salarié </a:t>
            </a:r>
            <a:r>
              <a:rPr lang="fr-FR" sz="1400" b="0" dirty="0">
                <a:solidFill>
                  <a:srgbClr val="FF0000"/>
                </a:solidFill>
                <a:latin typeface="Calibri" panose="020F0502020204030204" pitchFamily="34" charset="0"/>
                <a:ea typeface="Calibri" panose="020F0502020204030204" pitchFamily="34" charset="0"/>
                <a:cs typeface="Calibri" panose="020F0502020204030204" pitchFamily="34" charset="0"/>
              </a:rPr>
              <a:t>(3)</a:t>
            </a:r>
          </a:p>
          <a:p>
            <a:pPr lvl="1">
              <a:spcBef>
                <a:spcPts val="0"/>
              </a:spcBef>
              <a:buFont typeface="Arial" panose="020B0604020202020204" pitchFamily="34" charset="0"/>
              <a:buChar char="•"/>
            </a:pPr>
            <a:r>
              <a:rPr lang="fr-FR" sz="1400" b="0" dirty="0">
                <a:solidFill>
                  <a:srgbClr val="0D2749"/>
                </a:solidFill>
                <a:latin typeface="Calibri" panose="020F0502020204030204" pitchFamily="34" charset="0"/>
                <a:ea typeface="Calibri" panose="020F0502020204030204" pitchFamily="34" charset="0"/>
                <a:cs typeface="Calibri" panose="020F0502020204030204" pitchFamily="34" charset="0"/>
              </a:rPr>
              <a:t>Date de naissance du salarié </a:t>
            </a:r>
            <a:r>
              <a:rPr lang="fr-FR" sz="1400" b="0" dirty="0">
                <a:solidFill>
                  <a:srgbClr val="FF0000"/>
                </a:solidFill>
                <a:latin typeface="Calibri" panose="020F0502020204030204" pitchFamily="34" charset="0"/>
                <a:ea typeface="Calibri" panose="020F0502020204030204" pitchFamily="34" charset="0"/>
                <a:cs typeface="Calibri" panose="020F0502020204030204" pitchFamily="34" charset="0"/>
              </a:rPr>
              <a:t>(4)</a:t>
            </a: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kumimoji="0" lang="fr-FR" sz="1400" b="0" i="0" u="sng"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lang="fr-FR" sz="1400" b="0" u="sng"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pic>
        <p:nvPicPr>
          <p:cNvPr id="5" name="Image 4">
            <a:extLst>
              <a:ext uri="{FF2B5EF4-FFF2-40B4-BE49-F238E27FC236}">
                <a16:creationId xmlns:a16="http://schemas.microsoft.com/office/drawing/2014/main" id="{F6C6C511-B49F-AEFC-9867-6E9D124AC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3656" y="51202"/>
            <a:ext cx="1139238" cy="543511"/>
          </a:xfrm>
          <a:prstGeom prst="rect">
            <a:avLst/>
          </a:prstGeom>
        </p:spPr>
      </p:pic>
      <p:pic>
        <p:nvPicPr>
          <p:cNvPr id="7" name="Image 6">
            <a:extLst>
              <a:ext uri="{FF2B5EF4-FFF2-40B4-BE49-F238E27FC236}">
                <a16:creationId xmlns:a16="http://schemas.microsoft.com/office/drawing/2014/main" id="{E2CE9115-CB2C-4922-B867-9A99E973152E}"/>
              </a:ext>
            </a:extLst>
          </p:cNvPr>
          <p:cNvPicPr>
            <a:picLocks noChangeAspect="1"/>
          </p:cNvPicPr>
          <p:nvPr/>
        </p:nvPicPr>
        <p:blipFill>
          <a:blip r:embed="rId6"/>
          <a:stretch>
            <a:fillRect/>
          </a:stretch>
        </p:blipFill>
        <p:spPr>
          <a:xfrm>
            <a:off x="1095024" y="3429000"/>
            <a:ext cx="3963447" cy="3253563"/>
          </a:xfrm>
          <a:prstGeom prst="rect">
            <a:avLst/>
          </a:prstGeom>
        </p:spPr>
      </p:pic>
      <p:sp>
        <p:nvSpPr>
          <p:cNvPr id="11" name="Espace réservé du contenu 2">
            <a:extLst>
              <a:ext uri="{FF2B5EF4-FFF2-40B4-BE49-F238E27FC236}">
                <a16:creationId xmlns:a16="http://schemas.microsoft.com/office/drawing/2014/main" id="{0A6C7145-3343-4901-B82F-EBD25DA422E2}"/>
              </a:ext>
            </a:extLst>
          </p:cNvPr>
          <p:cNvSpPr txBox="1">
            <a:spLocks/>
          </p:cNvSpPr>
          <p:nvPr/>
        </p:nvSpPr>
        <p:spPr bwMode="auto">
          <a:xfrm>
            <a:off x="6754970" y="1897266"/>
            <a:ext cx="5030321"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eaLnBrk="1" fontAlgn="auto" hangingPunct="1">
              <a:lnSpc>
                <a:spcPct val="110000"/>
              </a:lnSpc>
              <a:spcBef>
                <a:spcPts val="0"/>
              </a:spcBef>
              <a:spcAft>
                <a:spcPts val="0"/>
              </a:spcAft>
              <a:buClr>
                <a:srgbClr val="007FAD"/>
              </a:buClr>
              <a:buSzTx/>
              <a:buNone/>
              <a:tabLst/>
              <a:defRPr/>
            </a:pPr>
            <a:r>
              <a:rPr lang="fr-FR" sz="1200" b="0" i="0" dirty="0">
                <a:solidFill>
                  <a:srgbClr val="000000"/>
                </a:solidFill>
                <a:effectLst/>
                <a:latin typeface="Karla" pitchFamily="2" charset="0"/>
              </a:rPr>
              <a:t>.</a:t>
            </a:r>
            <a:endParaRPr lang="fr-FR" sz="140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indent="0" algn="just" eaLnBrk="1" fontAlgn="auto" hangingPunct="1">
              <a:lnSpc>
                <a:spcPct val="110000"/>
              </a:lnSpc>
              <a:spcBef>
                <a:spcPts val="0"/>
              </a:spcBef>
              <a:spcAft>
                <a:spcPts val="0"/>
              </a:spcAft>
              <a:buClr>
                <a:srgbClr val="007FAD"/>
              </a:buClr>
              <a:buSzTx/>
              <a:buNone/>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3. Information sur le congé conventionnel</a:t>
            </a:r>
          </a:p>
          <a:p>
            <a:pPr algn="l">
              <a:spcBef>
                <a:spcPts val="0"/>
              </a:spcBef>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L'employeur doit préciser si son salarié a déjà pris son congé conventionnel (1). Si oui, les dates de début (2) et de fin de congé (3) sont à renseigner.</a:t>
            </a: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lang="fr-FR" sz="1400" b="0" u="sng"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pic>
        <p:nvPicPr>
          <p:cNvPr id="8" name="Image 7">
            <a:extLst>
              <a:ext uri="{FF2B5EF4-FFF2-40B4-BE49-F238E27FC236}">
                <a16:creationId xmlns:a16="http://schemas.microsoft.com/office/drawing/2014/main" id="{4A2F80BF-5D99-46ED-8F35-0E2131B82629}"/>
              </a:ext>
            </a:extLst>
          </p:cNvPr>
          <p:cNvPicPr>
            <a:picLocks noChangeAspect="1"/>
          </p:cNvPicPr>
          <p:nvPr/>
        </p:nvPicPr>
        <p:blipFill>
          <a:blip r:embed="rId7"/>
          <a:stretch>
            <a:fillRect/>
          </a:stretch>
        </p:blipFill>
        <p:spPr>
          <a:xfrm>
            <a:off x="7122859" y="3320478"/>
            <a:ext cx="3708076" cy="2670279"/>
          </a:xfrm>
          <a:prstGeom prst="rect">
            <a:avLst/>
          </a:prstGeom>
        </p:spPr>
      </p:pic>
    </p:spTree>
    <p:extLst>
      <p:ext uri="{BB962C8B-B14F-4D97-AF65-F5344CB8AC3E}">
        <p14:creationId xmlns:p14="http://schemas.microsoft.com/office/powerpoint/2010/main" val="58627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MSA</a:t>
            </a: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341067" y="1301844"/>
            <a:ext cx="10504142"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indent="0" algn="just">
              <a:lnSpc>
                <a:spcPct val="100000"/>
              </a:lnSpc>
              <a:spcBef>
                <a:spcPts val="358"/>
              </a:spcBef>
              <a:spcAft>
                <a:spcPts val="600"/>
              </a:spcAft>
              <a:buNone/>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Zoom sur le formulaire: étapes clefs</a:t>
            </a:r>
          </a:p>
          <a:p>
            <a:pPr marL="0" marR="0" lvl="0" indent="0" algn="just" eaLnBrk="1" fontAlgn="auto" hangingPunct="1">
              <a:lnSpc>
                <a:spcPct val="110000"/>
              </a:lnSpc>
              <a:spcBef>
                <a:spcPts val="0"/>
              </a:spcBef>
              <a:spcAft>
                <a:spcPts val="0"/>
              </a:spcAft>
              <a:buClr>
                <a:srgbClr val="007FAD"/>
              </a:buClr>
              <a:buSzTx/>
              <a:buNone/>
              <a:tabLst/>
              <a:defRPr/>
            </a:pPr>
            <a:r>
              <a:rPr lang="fr-FR" sz="1200" b="0" i="0" dirty="0">
                <a:solidFill>
                  <a:srgbClr val="000000"/>
                </a:solidFill>
                <a:effectLst/>
                <a:latin typeface="Karla" pitchFamily="2" charset="0"/>
              </a:rPr>
              <a:t>.</a:t>
            </a:r>
            <a:endParaRPr lang="fr-FR" sz="140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indent="0" algn="just" eaLnBrk="1" fontAlgn="auto" hangingPunct="1">
              <a:lnSpc>
                <a:spcPct val="110000"/>
              </a:lnSpc>
              <a:spcBef>
                <a:spcPts val="0"/>
              </a:spcBef>
              <a:spcAft>
                <a:spcPts val="0"/>
              </a:spcAft>
              <a:buClr>
                <a:srgbClr val="007FAD"/>
              </a:buClr>
              <a:buSzTx/>
              <a:buNone/>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4. Information sur le congé supplémentaire de naissance</a:t>
            </a:r>
          </a:p>
          <a:p>
            <a:pPr algn="l">
              <a:spcBef>
                <a:spcPts val="0"/>
              </a:spcBef>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L'utilisateur doit indiquer si le salarié souhaite prendre son congé en continu ou de manière fractionnée </a:t>
            </a:r>
            <a:r>
              <a:rPr lang="fr-FR" sz="1600" b="0" dirty="0">
                <a:solidFill>
                  <a:srgbClr val="FF0000"/>
                </a:solidFill>
                <a:latin typeface="Calibri" panose="020F0502020204030204" pitchFamily="34" charset="0"/>
                <a:ea typeface="Calibri" panose="020F0502020204030204" pitchFamily="34" charset="0"/>
                <a:cs typeface="Calibri" panose="020F0502020204030204" pitchFamily="34" charset="0"/>
              </a:rPr>
              <a:t>(1), </a:t>
            </a: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avant de préciser les dates de début </a:t>
            </a:r>
            <a:r>
              <a:rPr lang="fr-FR" sz="1600" b="0" dirty="0">
                <a:solidFill>
                  <a:srgbClr val="FF0000"/>
                </a:solidFill>
                <a:latin typeface="Calibri" panose="020F0502020204030204" pitchFamily="34" charset="0"/>
                <a:ea typeface="Calibri" panose="020F0502020204030204" pitchFamily="34" charset="0"/>
                <a:cs typeface="Calibri" panose="020F0502020204030204" pitchFamily="34" charset="0"/>
              </a:rPr>
              <a:t>(2) </a:t>
            </a: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et de fin de congé </a:t>
            </a:r>
            <a:r>
              <a:rPr lang="fr-FR" sz="1600" b="0" dirty="0">
                <a:solidFill>
                  <a:srgbClr val="FF0000"/>
                </a:solidFill>
                <a:latin typeface="Calibri" panose="020F0502020204030204" pitchFamily="34" charset="0"/>
                <a:ea typeface="Calibri" panose="020F0502020204030204" pitchFamily="34" charset="0"/>
                <a:cs typeface="Calibri" panose="020F0502020204030204" pitchFamily="34" charset="0"/>
              </a:rPr>
              <a:t>(3) </a:t>
            </a: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de chacune des périodes.</a:t>
            </a:r>
            <a:endParaRPr kumimoji="0" lang="fr-FR" sz="1400" b="0" i="0" u="sng"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lang="fr-FR" sz="1400" b="0" u="sng"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pic>
        <p:nvPicPr>
          <p:cNvPr id="5" name="Image 4">
            <a:extLst>
              <a:ext uri="{FF2B5EF4-FFF2-40B4-BE49-F238E27FC236}">
                <a16:creationId xmlns:a16="http://schemas.microsoft.com/office/drawing/2014/main" id="{F6C6C511-B49F-AEFC-9867-6E9D124AC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3656" y="51202"/>
            <a:ext cx="1139238" cy="543511"/>
          </a:xfrm>
          <a:prstGeom prst="rect">
            <a:avLst/>
          </a:prstGeom>
        </p:spPr>
      </p:pic>
      <p:pic>
        <p:nvPicPr>
          <p:cNvPr id="9" name="Image 8">
            <a:extLst>
              <a:ext uri="{FF2B5EF4-FFF2-40B4-BE49-F238E27FC236}">
                <a16:creationId xmlns:a16="http://schemas.microsoft.com/office/drawing/2014/main" id="{F20E9DB9-59FE-422A-BC1D-7D35DF855647}"/>
              </a:ext>
            </a:extLst>
          </p:cNvPr>
          <p:cNvPicPr>
            <a:picLocks noChangeAspect="1"/>
          </p:cNvPicPr>
          <p:nvPr/>
        </p:nvPicPr>
        <p:blipFill>
          <a:blip r:embed="rId6"/>
          <a:stretch>
            <a:fillRect/>
          </a:stretch>
        </p:blipFill>
        <p:spPr>
          <a:xfrm>
            <a:off x="756477" y="2755322"/>
            <a:ext cx="4262090" cy="1358147"/>
          </a:xfrm>
          <a:prstGeom prst="rect">
            <a:avLst/>
          </a:prstGeom>
        </p:spPr>
      </p:pic>
      <p:pic>
        <p:nvPicPr>
          <p:cNvPr id="14" name="Image 13">
            <a:extLst>
              <a:ext uri="{FF2B5EF4-FFF2-40B4-BE49-F238E27FC236}">
                <a16:creationId xmlns:a16="http://schemas.microsoft.com/office/drawing/2014/main" id="{13A24F7C-3673-42ED-9B10-4772FBE2C135}"/>
              </a:ext>
            </a:extLst>
          </p:cNvPr>
          <p:cNvPicPr>
            <a:picLocks noChangeAspect="1"/>
          </p:cNvPicPr>
          <p:nvPr/>
        </p:nvPicPr>
        <p:blipFill rotWithShape="1">
          <a:blip r:embed="rId7"/>
          <a:srcRect t="31744"/>
          <a:stretch/>
        </p:blipFill>
        <p:spPr>
          <a:xfrm>
            <a:off x="698726" y="4437054"/>
            <a:ext cx="3200564" cy="1811802"/>
          </a:xfrm>
          <a:prstGeom prst="rect">
            <a:avLst/>
          </a:prstGeom>
        </p:spPr>
      </p:pic>
      <p:pic>
        <p:nvPicPr>
          <p:cNvPr id="15" name="Image 14">
            <a:extLst>
              <a:ext uri="{FF2B5EF4-FFF2-40B4-BE49-F238E27FC236}">
                <a16:creationId xmlns:a16="http://schemas.microsoft.com/office/drawing/2014/main" id="{B95692DC-4704-4DB7-B11B-61DAC106488F}"/>
              </a:ext>
            </a:extLst>
          </p:cNvPr>
          <p:cNvPicPr>
            <a:picLocks noChangeAspect="1"/>
          </p:cNvPicPr>
          <p:nvPr/>
        </p:nvPicPr>
        <p:blipFill rotWithShape="1">
          <a:blip r:embed="rId8"/>
          <a:srcRect b="69760"/>
          <a:stretch/>
        </p:blipFill>
        <p:spPr>
          <a:xfrm>
            <a:off x="5433977" y="3037873"/>
            <a:ext cx="3763186" cy="981234"/>
          </a:xfrm>
          <a:prstGeom prst="rect">
            <a:avLst/>
          </a:prstGeom>
        </p:spPr>
      </p:pic>
      <p:pic>
        <p:nvPicPr>
          <p:cNvPr id="17" name="Image 16">
            <a:extLst>
              <a:ext uri="{FF2B5EF4-FFF2-40B4-BE49-F238E27FC236}">
                <a16:creationId xmlns:a16="http://schemas.microsoft.com/office/drawing/2014/main" id="{3591CFA1-5224-4498-8C49-CB56A9BF7EA4}"/>
              </a:ext>
            </a:extLst>
          </p:cNvPr>
          <p:cNvPicPr>
            <a:picLocks noChangeAspect="1"/>
          </p:cNvPicPr>
          <p:nvPr/>
        </p:nvPicPr>
        <p:blipFill>
          <a:blip r:embed="rId9"/>
          <a:stretch>
            <a:fillRect/>
          </a:stretch>
        </p:blipFill>
        <p:spPr>
          <a:xfrm>
            <a:off x="5104219" y="4553319"/>
            <a:ext cx="2876698" cy="1695537"/>
          </a:xfrm>
          <a:prstGeom prst="rect">
            <a:avLst/>
          </a:prstGeom>
        </p:spPr>
      </p:pic>
    </p:spTree>
    <p:extLst>
      <p:ext uri="{BB962C8B-B14F-4D97-AF65-F5344CB8AC3E}">
        <p14:creationId xmlns:p14="http://schemas.microsoft.com/office/powerpoint/2010/main" val="93996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MSA</a:t>
            </a: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341067" y="1301844"/>
            <a:ext cx="5754933"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indent="0" algn="just">
              <a:lnSpc>
                <a:spcPct val="100000"/>
              </a:lnSpc>
              <a:spcBef>
                <a:spcPts val="358"/>
              </a:spcBef>
              <a:spcAft>
                <a:spcPts val="600"/>
              </a:spcAft>
              <a:buNone/>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Zoom sur le formulaire: étapes clefs</a:t>
            </a:r>
          </a:p>
          <a:p>
            <a:pPr marL="0" marR="0" lvl="0" indent="0" algn="just" eaLnBrk="1" fontAlgn="auto" hangingPunct="1">
              <a:lnSpc>
                <a:spcPct val="110000"/>
              </a:lnSpc>
              <a:spcBef>
                <a:spcPts val="0"/>
              </a:spcBef>
              <a:spcAft>
                <a:spcPts val="0"/>
              </a:spcAft>
              <a:buClr>
                <a:srgbClr val="007FAD"/>
              </a:buClr>
              <a:buSzTx/>
              <a:buNone/>
              <a:tabLst/>
              <a:defRPr/>
            </a:pPr>
            <a:r>
              <a:rPr lang="fr-FR" sz="1200" b="0" i="0" dirty="0">
                <a:solidFill>
                  <a:srgbClr val="000000"/>
                </a:solidFill>
                <a:effectLst/>
                <a:latin typeface="Karla" pitchFamily="2" charset="0"/>
              </a:rPr>
              <a:t>.</a:t>
            </a:r>
            <a:endParaRPr lang="fr-FR" sz="140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indent="0" algn="just" eaLnBrk="1" fontAlgn="auto" hangingPunct="1">
              <a:lnSpc>
                <a:spcPct val="110000"/>
              </a:lnSpc>
              <a:spcBef>
                <a:spcPts val="0"/>
              </a:spcBef>
              <a:spcAft>
                <a:spcPts val="0"/>
              </a:spcAft>
              <a:buClr>
                <a:srgbClr val="007FAD"/>
              </a:buClr>
              <a:buSzTx/>
              <a:buNone/>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5. Engagement sur l'honneur et dépôt de la demande</a:t>
            </a:r>
          </a:p>
          <a:p>
            <a:pPr algn="l">
              <a:spcBef>
                <a:spcPts val="0"/>
              </a:spcBef>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Avant de déposer sa demande l'utilisateur s'engage à fournir des informations exactes en cochant la case "Oui, je m'engage".</a:t>
            </a:r>
            <a:endParaRPr lang="fr-FR" sz="1400" b="0" u="sng"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pic>
        <p:nvPicPr>
          <p:cNvPr id="5" name="Image 4">
            <a:extLst>
              <a:ext uri="{FF2B5EF4-FFF2-40B4-BE49-F238E27FC236}">
                <a16:creationId xmlns:a16="http://schemas.microsoft.com/office/drawing/2014/main" id="{F6C6C511-B49F-AEFC-9867-6E9D124AC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3656" y="51202"/>
            <a:ext cx="1139238" cy="543511"/>
          </a:xfrm>
          <a:prstGeom prst="rect">
            <a:avLst/>
          </a:prstGeom>
        </p:spPr>
      </p:pic>
      <p:pic>
        <p:nvPicPr>
          <p:cNvPr id="7" name="Image 6">
            <a:extLst>
              <a:ext uri="{FF2B5EF4-FFF2-40B4-BE49-F238E27FC236}">
                <a16:creationId xmlns:a16="http://schemas.microsoft.com/office/drawing/2014/main" id="{9B3D1497-F860-4A0D-9D77-6D066DF02D7E}"/>
              </a:ext>
            </a:extLst>
          </p:cNvPr>
          <p:cNvPicPr>
            <a:picLocks noChangeAspect="1"/>
          </p:cNvPicPr>
          <p:nvPr/>
        </p:nvPicPr>
        <p:blipFill>
          <a:blip r:embed="rId6"/>
          <a:stretch>
            <a:fillRect/>
          </a:stretch>
        </p:blipFill>
        <p:spPr>
          <a:xfrm>
            <a:off x="113094" y="2898639"/>
            <a:ext cx="6094128" cy="2657517"/>
          </a:xfrm>
          <a:prstGeom prst="rect">
            <a:avLst/>
          </a:prstGeom>
        </p:spPr>
      </p:pic>
      <p:sp>
        <p:nvSpPr>
          <p:cNvPr id="16" name="Espace réservé du contenu 2">
            <a:extLst>
              <a:ext uri="{FF2B5EF4-FFF2-40B4-BE49-F238E27FC236}">
                <a16:creationId xmlns:a16="http://schemas.microsoft.com/office/drawing/2014/main" id="{403B1D59-03F4-460E-804A-99DFB1F7FB2D}"/>
              </a:ext>
            </a:extLst>
          </p:cNvPr>
          <p:cNvSpPr txBox="1">
            <a:spLocks/>
          </p:cNvSpPr>
          <p:nvPr/>
        </p:nvSpPr>
        <p:spPr bwMode="auto">
          <a:xfrm>
            <a:off x="5979248" y="2030819"/>
            <a:ext cx="5754933"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eaLnBrk="1" fontAlgn="auto" hangingPunct="1">
              <a:lnSpc>
                <a:spcPct val="110000"/>
              </a:lnSpc>
              <a:spcBef>
                <a:spcPts val="0"/>
              </a:spcBef>
              <a:spcAft>
                <a:spcPts val="0"/>
              </a:spcAft>
              <a:buClr>
                <a:srgbClr val="007FAD"/>
              </a:buClr>
              <a:buSzTx/>
              <a:buNone/>
              <a:tabLst/>
              <a:defRPr/>
            </a:pPr>
            <a:r>
              <a:rPr lang="fr-FR" sz="1200" b="0" i="0" dirty="0">
                <a:solidFill>
                  <a:srgbClr val="000000"/>
                </a:solidFill>
                <a:effectLst/>
                <a:latin typeface="Karla" pitchFamily="2" charset="0"/>
              </a:rPr>
              <a:t>.</a:t>
            </a:r>
            <a:endParaRPr lang="fr-FR" sz="140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indent="0" algn="just" eaLnBrk="1" fontAlgn="auto" hangingPunct="1">
              <a:lnSpc>
                <a:spcPct val="110000"/>
              </a:lnSpc>
              <a:spcBef>
                <a:spcPts val="0"/>
              </a:spcBef>
              <a:spcAft>
                <a:spcPts val="0"/>
              </a:spcAft>
              <a:buClr>
                <a:srgbClr val="007FAD"/>
              </a:buClr>
              <a:buSzTx/>
              <a:buNone/>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6. Mail de confirmation</a:t>
            </a:r>
          </a:p>
          <a:p>
            <a:pPr algn="l">
              <a:spcBef>
                <a:spcPts val="0"/>
              </a:spcBef>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Après avoir déposé sa demande l'utilisateur reçoit un mail d'accusé de réception. </a:t>
            </a: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pic>
        <p:nvPicPr>
          <p:cNvPr id="11" name="Image 10">
            <a:extLst>
              <a:ext uri="{FF2B5EF4-FFF2-40B4-BE49-F238E27FC236}">
                <a16:creationId xmlns:a16="http://schemas.microsoft.com/office/drawing/2014/main" id="{42DD4661-DE9F-4D0E-BDD4-CD41E2EC60E3}"/>
              </a:ext>
            </a:extLst>
          </p:cNvPr>
          <p:cNvPicPr>
            <a:picLocks noChangeAspect="1"/>
          </p:cNvPicPr>
          <p:nvPr/>
        </p:nvPicPr>
        <p:blipFill>
          <a:blip r:embed="rId7"/>
          <a:stretch>
            <a:fillRect/>
          </a:stretch>
        </p:blipFill>
        <p:spPr>
          <a:xfrm>
            <a:off x="5925725" y="3166684"/>
            <a:ext cx="3391074" cy="3340272"/>
          </a:xfrm>
          <a:prstGeom prst="rect">
            <a:avLst/>
          </a:prstGeom>
        </p:spPr>
      </p:pic>
    </p:spTree>
    <p:extLst>
      <p:ext uri="{BB962C8B-B14F-4D97-AF65-F5344CB8AC3E}">
        <p14:creationId xmlns:p14="http://schemas.microsoft.com/office/powerpoint/2010/main" val="303295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6085122"/>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283917" y="1372314"/>
            <a:ext cx="11194767" cy="3931929"/>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defTabSz="914400" rtl="0" eaLnBrk="0" fontAlgn="base" latinLnBrk="0" hangingPunct="0">
              <a:lnSpc>
                <a:spcPct val="100000"/>
              </a:lnSpc>
              <a:spcBef>
                <a:spcPts val="358"/>
              </a:spcBef>
              <a:spcAft>
                <a:spcPts val="600"/>
              </a:spcAft>
              <a:buClrTx/>
              <a:buSzPct val="125000"/>
              <a:buNone/>
              <a:tabLst/>
              <a:defRPr/>
            </a:pPr>
            <a:r>
              <a:rPr lang="fr-FR" sz="1800" kern="0">
                <a:solidFill>
                  <a:srgbClr val="008AFF"/>
                </a:solidFill>
                <a:latin typeface="Calibri" panose="020F0502020204030204" pitchFamily="34" charset="0"/>
                <a:ea typeface="Calibri" panose="020F0502020204030204" pitchFamily="34" charset="0"/>
                <a:cs typeface="Calibri" panose="020F0502020204030204" pitchFamily="34" charset="0"/>
              </a:rPr>
              <a:t>L’accompagnement des employeurs</a:t>
            </a:r>
          </a:p>
        </p:txBody>
      </p:sp>
      <p:sp>
        <p:nvSpPr>
          <p:cNvPr id="11" name="Rectangle 10">
            <a:extLst>
              <a:ext uri="{FF2B5EF4-FFF2-40B4-BE49-F238E27FC236}">
                <a16:creationId xmlns:a16="http://schemas.microsoft.com/office/drawing/2014/main" id="{C3E01863-DBAE-6F77-72FB-41F0F59FD5DE}"/>
              </a:ext>
            </a:extLst>
          </p:cNvPr>
          <p:cNvSpPr/>
          <p:nvPr/>
        </p:nvSpPr>
        <p:spPr>
          <a:xfrm>
            <a:off x="517149" y="2142443"/>
            <a:ext cx="11390934" cy="3717571"/>
          </a:xfrm>
          <a:prstGeom prst="rect">
            <a:avLst/>
          </a:prstGeom>
          <a:solidFill>
            <a:srgbClr val="A05EB5">
              <a:lumMod val="20000"/>
              <a:lumOff val="80000"/>
            </a:srgbClr>
          </a:solidFill>
          <a:ln w="12700" cap="flat" cmpd="sng" algn="ctr">
            <a:noFill/>
            <a:prstDash val="solid"/>
            <a:miter lim="800000"/>
          </a:ln>
          <a:effectLst/>
        </p:spPr>
        <p:txBody>
          <a:bodyPr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Une communication en avance de phase pour préparer l’entrée en vigueur du nouveau congé, tout au long du 1</a:t>
            </a:r>
            <a:r>
              <a:rPr kumimoji="0" lang="fr-FR" sz="1700" b="0" i="0" u="none" strike="noStrike" kern="1200" cap="none" spc="0" normalizeH="0" baseline="3000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er</a:t>
            </a: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semestre 2026, préciser et </a:t>
            </a:r>
            <a:r>
              <a:rPr kumimoji="0" lang="fr-FR" sz="1700" b="1"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accompagner sur les démarches administratives à réaliser</a:t>
            </a: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Un </a:t>
            </a:r>
            <a:r>
              <a:rPr kumimoji="0" lang="fr-FR" sz="1700" b="1"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canal dédié </a:t>
            </a: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pour la transmission des demandes aux CPAM, via le Compte Entreprise pour les demandes des salariés dès le 1</a:t>
            </a:r>
            <a:r>
              <a:rPr kumimoji="0" lang="fr-FR" sz="1700" b="0" i="0" u="none" strike="noStrike" kern="1200" cap="none" spc="0" normalizeH="0" baseline="3000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er</a:t>
            </a: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juillet.</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Un </a:t>
            </a:r>
            <a:r>
              <a:rPr kumimoji="0" lang="fr-FR" sz="1700" b="1"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accompagnement assuré par les caisses d’Assurance Maladie</a:t>
            </a: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à travers la réponse apportée par les plateformes téléphoniques employeur, le suivi par les chargés de la relation entreprises (CRE) ainsi que l’organisation de webinaires dédiés.</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Une FAQ mise à disposition sur le portail Ameli.fr </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700" b="0"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Un webinaire de présentation disponible en replay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1200" cap="none" spc="0" normalizeH="0" baseline="0" noProof="0">
              <a:ln>
                <a:noFill/>
              </a:ln>
              <a:solidFill>
                <a:srgbClr val="0C419A"/>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85277BE9-AE34-EE29-AF9C-38BB87A7DCA3}"/>
              </a:ext>
            </a:extLst>
          </p:cNvPr>
          <p:cNvSpPr/>
          <p:nvPr/>
        </p:nvSpPr>
        <p:spPr>
          <a:xfrm>
            <a:off x="341066" y="1872888"/>
            <a:ext cx="9126787" cy="710372"/>
          </a:xfrm>
          <a:prstGeom prst="rect">
            <a:avLst/>
          </a:prstGeom>
          <a:solidFill>
            <a:srgbClr val="A05EB5">
              <a:lumMod val="40000"/>
              <a:lumOff val="60000"/>
            </a:srgbClr>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36575"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L’accompagnement à destination des employeurs </a:t>
            </a:r>
          </a:p>
        </p:txBody>
      </p:sp>
    </p:spTree>
    <p:extLst>
      <p:ext uri="{BB962C8B-B14F-4D97-AF65-F5344CB8AC3E}">
        <p14:creationId xmlns:p14="http://schemas.microsoft.com/office/powerpoint/2010/main" val="39964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CNAM</a:t>
            </a: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287813" y="1301844"/>
            <a:ext cx="11616371"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indent="0" algn="just" eaLnBrk="1" fontAlgn="auto" hangingPunct="1">
              <a:lnSpc>
                <a:spcPct val="110000"/>
              </a:lnSpc>
              <a:spcBef>
                <a:spcPts val="0"/>
              </a:spcBef>
              <a:spcAft>
                <a:spcPts val="600"/>
              </a:spcAft>
              <a:buClr>
                <a:srgbClr val="007FAD"/>
              </a:buClr>
              <a:buSzTx/>
              <a:buNone/>
              <a:defRPr/>
            </a:pPr>
            <a:r>
              <a:rPr lang="fr-FR" sz="18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Modalités déclaratives pour les employeurs</a:t>
            </a:r>
          </a:p>
          <a:p>
            <a:pPr marL="0" indent="0" algn="just" eaLnBrk="1" fontAlgn="auto" hangingPunct="1">
              <a:lnSpc>
                <a:spcPct val="110000"/>
              </a:lnSpc>
              <a:spcBef>
                <a:spcPts val="0"/>
              </a:spcBef>
              <a:spcAft>
                <a:spcPts val="600"/>
              </a:spcAft>
              <a:buClr>
                <a:srgbClr val="007FAD"/>
              </a:buClr>
              <a:buSzTx/>
              <a:buNone/>
              <a:defRPr/>
            </a:pPr>
            <a:endParaRPr kumimoji="0" lang="fr-FR" sz="14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600"/>
              </a:spcAft>
              <a:buClr>
                <a:srgbClr val="007FAD"/>
              </a:buClr>
              <a:buSzTx/>
              <a:buFont typeface="Symbol" panose="05050102010706020507" pitchFamily="18" charset="2"/>
              <a:buNone/>
              <a:tabLst/>
              <a:defRPr/>
            </a:pPr>
            <a:r>
              <a:rPr kumimoji="0" lang="fr-FR" sz="14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Concernant </a:t>
            </a:r>
            <a:r>
              <a:rPr kumimoji="0" lang="fr-FR" sz="1400" b="1" i="1"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les salariés du régime général</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les modalités déclaratives vont évoluer en deux phases :</a:t>
            </a:r>
          </a:p>
          <a:p>
            <a:pPr marL="285750" marR="0" lvl="0" indent="-285750" algn="just" defTabSz="914400" rtl="0" eaLnBrk="1" fontAlgn="auto" latinLnBrk="0" hangingPunct="1">
              <a:lnSpc>
                <a:spcPct val="110000"/>
              </a:lnSpc>
              <a:spcBef>
                <a:spcPts val="0"/>
              </a:spcBef>
              <a:spcAft>
                <a:spcPts val="600"/>
              </a:spcAft>
              <a:buClr>
                <a:srgbClr val="007FAD"/>
              </a:buClr>
              <a:buSzTx/>
              <a:buFont typeface="Arial" panose="020B0604020202020204" pitchFamily="34" charset="0"/>
              <a:buChar char="•"/>
              <a:tabLst/>
              <a:defRPr/>
            </a:pPr>
            <a:r>
              <a:rPr lang="fr-FR" sz="1400" b="0" dirty="0">
                <a:solidFill>
                  <a:srgbClr val="A05EB5"/>
                </a:solidFill>
                <a:latin typeface="Calibri" panose="020F0502020204030204" pitchFamily="34" charset="0"/>
                <a:ea typeface="Calibri" panose="020F0502020204030204" pitchFamily="34" charset="0"/>
                <a:cs typeface="Calibri" panose="020F0502020204030204" pitchFamily="34" charset="0"/>
              </a:rPr>
              <a:t>Dans une phase transitoire, entre le 1er juillet et fin septembre 2026 </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les employeurs sont invités à compléter un </a:t>
            </a:r>
            <a:r>
              <a:rPr kumimoji="0" lang="fr-FR" sz="14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formulaire de demande</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et à le déposer sur le Compte Entreprise.</a:t>
            </a:r>
          </a:p>
          <a:p>
            <a:pPr marL="285750" marR="0" lvl="0" indent="-285750" algn="just" defTabSz="914400" rtl="0" eaLnBrk="1" fontAlgn="auto" latinLnBrk="0" hangingPunct="1">
              <a:lnSpc>
                <a:spcPct val="110000"/>
              </a:lnSpc>
              <a:spcBef>
                <a:spcPts val="0"/>
              </a:spcBef>
              <a:spcAft>
                <a:spcPts val="600"/>
              </a:spcAft>
              <a:buClr>
                <a:srgbClr val="007FAD"/>
              </a:buClr>
              <a:buSzTx/>
              <a:buFont typeface="Arial" panose="020B0604020202020204" pitchFamily="34" charset="0"/>
              <a:buChar char="•"/>
              <a:tabLst/>
              <a:defRPr/>
            </a:pPr>
            <a:r>
              <a:rPr lang="fr-FR" sz="1400" b="0" dirty="0">
                <a:solidFill>
                  <a:srgbClr val="A05EB5"/>
                </a:solidFill>
                <a:latin typeface="Calibri" panose="020F0502020204030204" pitchFamily="34" charset="0"/>
                <a:ea typeface="Calibri" panose="020F0502020204030204" pitchFamily="34" charset="0"/>
                <a:cs typeface="Calibri" panose="020F0502020204030204" pitchFamily="34" charset="0"/>
              </a:rPr>
              <a:t>A partir du 1er octobre 2026 </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les employeurs pourront procéder à </a:t>
            </a:r>
            <a:r>
              <a:rPr kumimoji="0" lang="fr-FR" sz="14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un signalement DSN </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le formulaire de demande à compléter et à déposer sur le compte entreprise se trouve alors allégé des informations contenues en DSN. </a:t>
            </a: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Les </a:t>
            </a:r>
            <a:r>
              <a:rPr kumimoji="0" lang="fr-FR" sz="14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modalités de déclaration du CSN en DSN </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seront identiques à celles des autres arrêts de travail.</a:t>
            </a: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La prise du congé devra faire l’objet d’un </a:t>
            </a:r>
            <a:r>
              <a:rPr kumimoji="0" lang="fr-FR" sz="14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signalement dans les 5 jours</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suivant le début de l’évènement, ne pas signaler par anticipation. </a:t>
            </a: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endParaRPr kumimoji="0" lang="fr-FR" sz="8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Lorsque le congé de naissance est pris en suite du congé maternité, paternité, d’adoption, le dernier jour travaillé (DJT) correspond au dernier jour travaillé précédant le départ en congé. Dans les autres cas, il correspond à la veille de chacune des fractions. Un congé conventionnel est considéré comme un jour de « congé payé », donc un jour « travaillé »</a:t>
            </a: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r>
              <a:rPr kumimoji="0" lang="fr-FR" sz="1400" b="0" i="0" u="sng"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Points d’attention</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 En cas de fractionnement du congé de naissance en deux périodes d’un mois</a:t>
            </a:r>
            <a:r>
              <a:rPr kumimoji="0" lang="fr-FR" sz="14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il est attendu une démarche par fraction.</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A l’inverse, en cas de prise des 2 mois en continu, un dépôt unique de formulaire indiquant les 2 mois accompagné, à partir du 1</a:t>
            </a:r>
            <a:r>
              <a:rPr kumimoji="0" lang="fr-FR" sz="1400" b="0" i="0" u="none" strike="noStrike" kern="1200" cap="none" spc="0" normalizeH="0" baseline="3000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er</a:t>
            </a: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octobre, d’un unique signalement en DSN, suffisent.</a:t>
            </a:r>
          </a:p>
          <a:p>
            <a:pPr marL="285750" marR="0" lvl="0" indent="-285750" algn="just" defTabSz="914400" rtl="0" eaLnBrk="1" fontAlgn="auto" latinLnBrk="0" hangingPunct="1">
              <a:lnSpc>
                <a:spcPct val="110000"/>
              </a:lnSpc>
              <a:spcBef>
                <a:spcPts val="0"/>
              </a:spcBef>
              <a:spcAft>
                <a:spcPts val="600"/>
              </a:spcAft>
              <a:buClr>
                <a:srgbClr val="007FAD"/>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Quel code en bloc arrêt DSN? S21.G00.60.001 code 20 : Congé supplémentaire de naissance</a:t>
            </a:r>
          </a:p>
          <a:p>
            <a:pPr marL="285750" marR="0" lvl="0" indent="-285750" algn="just" defTabSz="914400" rtl="0" eaLnBrk="1" fontAlgn="auto" latinLnBrk="0" hangingPunct="1">
              <a:lnSpc>
                <a:spcPct val="110000"/>
              </a:lnSpc>
              <a:spcBef>
                <a:spcPts val="0"/>
              </a:spcBef>
              <a:spcAft>
                <a:spcPts val="600"/>
              </a:spcAft>
              <a:buClr>
                <a:srgbClr val="007FAD"/>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Quels seront les codes prestation sur le BPIJ? code NME pour le 1er mois, et EME pour le 2eme mois</a:t>
            </a: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sp>
        <p:nvSpPr>
          <p:cNvPr id="9" name="Rectangle à coins arrondis 4">
            <a:extLst>
              <a:ext uri="{FF2B5EF4-FFF2-40B4-BE49-F238E27FC236}">
                <a16:creationId xmlns:a16="http://schemas.microsoft.com/office/drawing/2014/main" id="{9C1EED3E-26AA-C034-E078-60BF626F1DD2}"/>
              </a:ext>
            </a:extLst>
          </p:cNvPr>
          <p:cNvSpPr/>
          <p:nvPr/>
        </p:nvSpPr>
        <p:spPr>
          <a:xfrm>
            <a:off x="287813" y="2319910"/>
            <a:ext cx="11616372" cy="1047749"/>
          </a:xfrm>
          <a:prstGeom prst="roundRect">
            <a:avLst/>
          </a:prstGeom>
          <a:noFill/>
          <a:ln>
            <a:solidFill>
              <a:srgbClr val="A05EB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Image 5">
            <a:extLst>
              <a:ext uri="{FF2B5EF4-FFF2-40B4-BE49-F238E27FC236}">
                <a16:creationId xmlns:a16="http://schemas.microsoft.com/office/drawing/2014/main" id="{369EBA22-2C6B-77DA-1E36-DDF6FAB16A14}"/>
              </a:ext>
            </a:extLst>
          </p:cNvPr>
          <p:cNvPicPr>
            <a:picLocks noChangeAspect="1"/>
          </p:cNvPicPr>
          <p:nvPr/>
        </p:nvPicPr>
        <p:blipFill>
          <a:blip r:embed="rId5"/>
          <a:stretch>
            <a:fillRect/>
          </a:stretch>
        </p:blipFill>
        <p:spPr>
          <a:xfrm>
            <a:off x="10622651" y="31004"/>
            <a:ext cx="1569349" cy="601942"/>
          </a:xfrm>
          <a:prstGeom prst="rect">
            <a:avLst/>
          </a:prstGeom>
        </p:spPr>
      </p:pic>
    </p:spTree>
    <p:extLst>
      <p:ext uri="{BB962C8B-B14F-4D97-AF65-F5344CB8AC3E}">
        <p14:creationId xmlns:p14="http://schemas.microsoft.com/office/powerpoint/2010/main" val="358185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CNAM</a:t>
            </a: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259771" y="1372314"/>
            <a:ext cx="11616371" cy="5485686"/>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defTabSz="914400" rtl="0" eaLnBrk="0" fontAlgn="base" latinLnBrk="0" hangingPunct="0">
              <a:lnSpc>
                <a:spcPct val="100000"/>
              </a:lnSpc>
              <a:spcBef>
                <a:spcPts val="358"/>
              </a:spcBef>
              <a:spcAft>
                <a:spcPts val="600"/>
              </a:spcAft>
              <a:buClrTx/>
              <a:buSzPct val="125000"/>
              <a:buNone/>
              <a:tabLst/>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Zoom sur le formulaire</a:t>
            </a:r>
          </a:p>
          <a:p>
            <a:pPr marL="0" marR="0" lvl="0" indent="0" algn="just" defTabSz="914400" rtl="0" eaLnBrk="0" fontAlgn="base" latinLnBrk="0" hangingPunct="0">
              <a:lnSpc>
                <a:spcPct val="100000"/>
              </a:lnSpc>
              <a:spcBef>
                <a:spcPts val="358"/>
              </a:spcBef>
              <a:spcAft>
                <a:spcPts val="600"/>
              </a:spcAft>
              <a:buClrTx/>
              <a:buSzPct val="125000"/>
              <a:buNone/>
              <a:tabLst/>
              <a:defRPr/>
            </a:pPr>
            <a:endParaRPr kumimoji="0" lang="fr-FR" sz="800" b="0" i="0" u="none" strike="noStrike" kern="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r>
              <a:rPr kumimoji="0" lang="fr-FR" sz="16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Ce formulaire a pour but de recueillir les </a:t>
            </a:r>
            <a:r>
              <a:rPr kumimoji="0" lang="fr-FR" sz="1600" b="1" i="0" u="none" strike="noStrike" kern="1200" cap="none" spc="0" normalizeH="0" baseline="0" noProof="0" dirty="0">
                <a:ln>
                  <a:noFill/>
                </a:ln>
                <a:solidFill>
                  <a:srgbClr val="A05EB5"/>
                </a:solidFill>
                <a:effectLst/>
                <a:uLnTx/>
                <a:uFillTx/>
                <a:latin typeface="Calibri" panose="020F0502020204030204" pitchFamily="34" charset="0"/>
                <a:ea typeface="Calibri" panose="020F0502020204030204" pitchFamily="34" charset="0"/>
                <a:cs typeface="Calibri" panose="020F0502020204030204" pitchFamily="34" charset="0"/>
              </a:rPr>
              <a:t>informations indispensables</a:t>
            </a:r>
            <a:r>
              <a:rPr kumimoji="0" lang="fr-FR" sz="1600" b="1" i="0" u="none" strike="noStrike" kern="1200" cap="none" spc="0" normalizeH="0" baseline="0" noProof="0" dirty="0">
                <a:ln>
                  <a:noFill/>
                </a:ln>
                <a:solidFill>
                  <a:srgbClr val="0C419A"/>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6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pour permettre la déclaration et l’indemnisation des périodes du congé supplémentaire de naissance de votre salarié(e) par les services de l’assurance maladie</a:t>
            </a: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endParaRPr kumimoji="0" lang="fr-FR" sz="1600" b="0" i="0" u="none" strike="noStrike" kern="1200" cap="none" spc="0" normalizeH="0" baseline="0" noProof="0" dirty="0">
              <a:ln>
                <a:noFill/>
              </a:ln>
              <a:solidFill>
                <a:srgbClr val="0C419A"/>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Lors de la </a:t>
            </a:r>
            <a:r>
              <a:rPr kumimoji="0" lang="fr-FR" sz="1600" b="1" i="0" u="none" strike="noStrike" kern="1200" cap="none" spc="0" normalizeH="0" baseline="0" noProof="0" dirty="0">
                <a:ln>
                  <a:noFill/>
                </a:ln>
                <a:solidFill>
                  <a:srgbClr val="A05EB5"/>
                </a:solidFill>
                <a:effectLst/>
                <a:uLnTx/>
                <a:uFillTx/>
                <a:latin typeface="Calibri" panose="020F0502020204030204" pitchFamily="34" charset="0"/>
                <a:ea typeface="Calibri" panose="020F0502020204030204" pitchFamily="34" charset="0"/>
                <a:cs typeface="Calibri" panose="020F0502020204030204" pitchFamily="34" charset="0"/>
              </a:rPr>
              <a:t>phase transitoire (du 1</a:t>
            </a:r>
            <a:r>
              <a:rPr kumimoji="0" lang="fr-FR" sz="1600" b="1" i="0" u="none" strike="noStrike" kern="1200" cap="none" spc="0" normalizeH="0" baseline="30000" noProof="0" dirty="0">
                <a:ln>
                  <a:noFill/>
                </a:ln>
                <a:solidFill>
                  <a:srgbClr val="A05EB5"/>
                </a:solidFill>
                <a:effectLst/>
                <a:uLnTx/>
                <a:uFillTx/>
                <a:latin typeface="Calibri" panose="020F0502020204030204" pitchFamily="34" charset="0"/>
                <a:ea typeface="Calibri" panose="020F0502020204030204" pitchFamily="34" charset="0"/>
                <a:cs typeface="Calibri" panose="020F0502020204030204" pitchFamily="34" charset="0"/>
              </a:rPr>
              <a:t>er</a:t>
            </a:r>
            <a:r>
              <a:rPr kumimoji="0" lang="fr-FR" sz="1600" b="1" i="0" u="none" strike="noStrike" kern="1200" cap="none" spc="0" normalizeH="0" baseline="0" noProof="0" dirty="0">
                <a:ln>
                  <a:noFill/>
                </a:ln>
                <a:solidFill>
                  <a:srgbClr val="A05EB5"/>
                </a:solidFill>
                <a:effectLst/>
                <a:uLnTx/>
                <a:uFillTx/>
                <a:latin typeface="Calibri" panose="020F0502020204030204" pitchFamily="34" charset="0"/>
                <a:ea typeface="Calibri" panose="020F0502020204030204" pitchFamily="34" charset="0"/>
                <a:cs typeface="Calibri" panose="020F0502020204030204" pitchFamily="34" charset="0"/>
              </a:rPr>
              <a:t> juillet au 30 septembre)</a:t>
            </a:r>
            <a:r>
              <a:rPr lang="fr-FR" sz="1600" b="0" dirty="0">
                <a:solidFill>
                  <a:srgbClr val="0C419A"/>
                </a:solidFill>
                <a:latin typeface="Calibri" panose="020F0502020204030204" pitchFamily="34" charset="0"/>
                <a:ea typeface="Calibri" panose="020F0502020204030204" pitchFamily="34" charset="0"/>
                <a:cs typeface="Calibri" panose="020F0502020204030204" pitchFamily="34" charset="0"/>
              </a:rPr>
              <a:t>, </a:t>
            </a: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le formulaire se composera de 5 sections :</a:t>
            </a:r>
          </a:p>
          <a:p>
            <a:pPr marL="285750" marR="0" lvl="0" indent="-285750" algn="just" defTabSz="914400" rtl="0" eaLnBrk="1" fontAlgn="auto" latinLnBrk="0" hangingPunct="1">
              <a:lnSpc>
                <a:spcPct val="110000"/>
              </a:lnSpc>
              <a:spcBef>
                <a:spcPts val="0"/>
              </a:spcBef>
              <a:spcAft>
                <a:spcPts val="0"/>
              </a:spcAft>
              <a:buClr>
                <a:srgbClr val="007FAD"/>
              </a:buClr>
              <a:buSzTx/>
              <a:buFont typeface="Arial" panose="020B0604020202020204" pitchFamily="34" charset="0"/>
              <a:buChar char="•"/>
              <a:tabLst/>
              <a:defRPr/>
            </a:pP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Informations sur l’entreprise (nom, SIRET, coordonnées de contact)</a:t>
            </a:r>
          </a:p>
          <a:p>
            <a:pPr marL="285750" marR="0" lvl="0" indent="-285750" algn="just" defTabSz="914400" rtl="0" eaLnBrk="1" fontAlgn="auto" latinLnBrk="0" hangingPunct="1">
              <a:lnSpc>
                <a:spcPct val="110000"/>
              </a:lnSpc>
              <a:spcBef>
                <a:spcPts val="0"/>
              </a:spcBef>
              <a:spcAft>
                <a:spcPts val="0"/>
              </a:spcAft>
              <a:buClr>
                <a:srgbClr val="007FAD"/>
              </a:buClr>
              <a:buSzTx/>
              <a:buFont typeface="Arial" panose="020B0604020202020204" pitchFamily="34" charset="0"/>
              <a:buChar char="•"/>
              <a:tabLst/>
              <a:defRPr/>
            </a:pP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Informations sur le salarié et sur l’enfant </a:t>
            </a:r>
          </a:p>
          <a:p>
            <a:pPr marL="285750" marR="0" lvl="0" indent="-285750" algn="just" defTabSz="914400" rtl="0" eaLnBrk="1" fontAlgn="auto" latinLnBrk="0" hangingPunct="1">
              <a:lnSpc>
                <a:spcPct val="110000"/>
              </a:lnSpc>
              <a:spcBef>
                <a:spcPts val="0"/>
              </a:spcBef>
              <a:spcAft>
                <a:spcPts val="0"/>
              </a:spcAft>
              <a:buClr>
                <a:srgbClr val="007FAD"/>
              </a:buClr>
              <a:buSzTx/>
              <a:buFont typeface="Arial" panose="020B0604020202020204" pitchFamily="34" charset="0"/>
              <a:buChar char="•"/>
              <a:tabLst/>
              <a:defRPr/>
            </a:pP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Informations sur les périodes de congés demandées.</a:t>
            </a:r>
          </a:p>
          <a:p>
            <a:pPr marL="285750" marR="0" lvl="0" indent="-285750" algn="just" defTabSz="914400" rtl="0" eaLnBrk="1" fontAlgn="auto" latinLnBrk="0" hangingPunct="1">
              <a:lnSpc>
                <a:spcPct val="110000"/>
              </a:lnSpc>
              <a:spcBef>
                <a:spcPts val="0"/>
              </a:spcBef>
              <a:spcAft>
                <a:spcPts val="0"/>
              </a:spcAft>
              <a:buClr>
                <a:srgbClr val="007FAD"/>
              </a:buClr>
              <a:buSzTx/>
              <a:buFont typeface="Arial" panose="020B0604020202020204" pitchFamily="34" charset="0"/>
              <a:buChar char="•"/>
              <a:tabLst/>
              <a:defRPr/>
            </a:pP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Informations sur la situation permettant l’étude de l’ouverture de droits</a:t>
            </a:r>
          </a:p>
          <a:p>
            <a:pPr marL="285750" marR="0" lvl="0" indent="-285750" algn="just" defTabSz="914400" rtl="0" eaLnBrk="1" fontAlgn="auto" latinLnBrk="0" hangingPunct="1">
              <a:lnSpc>
                <a:spcPct val="110000"/>
              </a:lnSpc>
              <a:spcBef>
                <a:spcPts val="0"/>
              </a:spcBef>
              <a:spcAft>
                <a:spcPts val="0"/>
              </a:spcAft>
              <a:buClr>
                <a:srgbClr val="007FAD"/>
              </a:buClr>
              <a:buSzTx/>
              <a:buFont typeface="Arial" panose="020B0604020202020204" pitchFamily="34" charset="0"/>
              <a:buChar char="•"/>
              <a:tabLst/>
              <a:defRPr/>
            </a:pP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Informations sur la subrogation en cas de maintien de salaire</a:t>
            </a: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endParaRPr kumimoji="0" lang="fr-FR" sz="1600" b="0" i="0" u="none" strike="noStrike" kern="1200" cap="none" spc="0" normalizeH="0" baseline="0" noProof="0" dirty="0">
              <a:ln>
                <a:noFill/>
              </a:ln>
              <a:solidFill>
                <a:srgbClr val="0C419A"/>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r>
              <a:rPr kumimoji="0" lang="fr-FR" sz="1600" b="1" i="0" u="none" strike="noStrike" kern="1200" cap="none" spc="0" normalizeH="0" baseline="0" noProof="0" dirty="0">
                <a:ln>
                  <a:noFill/>
                </a:ln>
                <a:solidFill>
                  <a:srgbClr val="A05EB5"/>
                </a:solidFill>
                <a:effectLst/>
                <a:uLnTx/>
                <a:uFillTx/>
                <a:latin typeface="Calibri" panose="020F0502020204030204" pitchFamily="34" charset="0"/>
                <a:ea typeface="Calibri" panose="020F0502020204030204" pitchFamily="34" charset="0"/>
                <a:cs typeface="Calibri" panose="020F0502020204030204" pitchFamily="34" charset="0"/>
              </a:rPr>
              <a:t>A partir du 1er octobre</a:t>
            </a: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6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le formulaire sera allégé des deux dernières sections et sera à transmettre simultanément au signalement DSN</a:t>
            </a: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endPar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0"/>
              </a:spcAft>
              <a:buClr>
                <a:srgbClr val="007FAD"/>
              </a:buClr>
              <a:buSzTx/>
              <a:buFont typeface="Symbol" panose="05050102010706020507" pitchFamily="18" charset="2"/>
              <a:buNone/>
              <a:tabLst/>
              <a:defRPr/>
            </a:pP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Une fois complété, le formulaire doit être déposé sur le site de net entreprises.fr, dans le Compte Entreprise, rubrique « Suivre les dossiers d’indemnités journalières »</a:t>
            </a:r>
          </a:p>
          <a:p>
            <a:pPr marL="0" marR="0" lvl="0" indent="0" algn="l"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kumimoji="0" lang="fr-FR" sz="16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1630" marR="0" lvl="0" indent="-341630" algn="just" defTabSz="914400" rtl="0" eaLnBrk="0" fontAlgn="base" latinLnBrk="0" hangingPunct="0">
              <a:lnSpc>
                <a:spcPct val="100000"/>
              </a:lnSpc>
              <a:spcBef>
                <a:spcPts val="358"/>
              </a:spcBef>
              <a:spcAft>
                <a:spcPts val="600"/>
              </a:spcAft>
              <a:buClrTx/>
              <a:buSzPct val="125000"/>
              <a:buFontTx/>
              <a:buBlip>
                <a:blip r:embed="rId3"/>
              </a:buBlip>
              <a:tabLst/>
              <a:defRPr/>
            </a:pPr>
            <a:endParaRPr kumimoji="0" lang="fr-FR" sz="1800" b="0" i="0" u="none" strike="noStrike" kern="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B5B34865-7C95-516F-E978-756486523716}"/>
              </a:ext>
            </a:extLst>
          </p:cNvPr>
          <p:cNvPicPr>
            <a:picLocks noChangeAspect="1"/>
          </p:cNvPicPr>
          <p:nvPr/>
        </p:nvPicPr>
        <p:blipFill>
          <a:blip r:embed="rId5"/>
          <a:stretch>
            <a:fillRect/>
          </a:stretch>
        </p:blipFill>
        <p:spPr>
          <a:xfrm>
            <a:off x="10622651" y="31004"/>
            <a:ext cx="1569349" cy="601942"/>
          </a:xfrm>
          <a:prstGeom prst="rect">
            <a:avLst/>
          </a:prstGeom>
        </p:spPr>
      </p:pic>
    </p:spTree>
    <p:extLst>
      <p:ext uri="{BB962C8B-B14F-4D97-AF65-F5344CB8AC3E}">
        <p14:creationId xmlns:p14="http://schemas.microsoft.com/office/powerpoint/2010/main" val="320602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CNAM</a:t>
            </a:r>
          </a:p>
        </p:txBody>
      </p:sp>
      <p:sp>
        <p:nvSpPr>
          <p:cNvPr id="5" name="Espace réservé du contenu 2">
            <a:extLst>
              <a:ext uri="{FF2B5EF4-FFF2-40B4-BE49-F238E27FC236}">
                <a16:creationId xmlns:a16="http://schemas.microsoft.com/office/drawing/2014/main" id="{ABBBCA4C-6FF9-81F6-543C-86EADF65AF5A}"/>
              </a:ext>
            </a:extLst>
          </p:cNvPr>
          <p:cNvSpPr txBox="1">
            <a:spLocks/>
          </p:cNvSpPr>
          <p:nvPr/>
        </p:nvSpPr>
        <p:spPr bwMode="auto">
          <a:xfrm>
            <a:off x="259771" y="1372314"/>
            <a:ext cx="2364557" cy="385101"/>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2"/>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3"/>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defTabSz="914400" rtl="0" eaLnBrk="0" fontAlgn="base" latinLnBrk="0" hangingPunct="0">
              <a:lnSpc>
                <a:spcPct val="100000"/>
              </a:lnSpc>
              <a:spcBef>
                <a:spcPts val="358"/>
              </a:spcBef>
              <a:spcAft>
                <a:spcPts val="600"/>
              </a:spcAft>
              <a:buClrTx/>
              <a:buSzPct val="125000"/>
              <a:buNone/>
              <a:tabLst/>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Le compte entreprise</a:t>
            </a:r>
            <a:endParaRPr kumimoji="0" lang="fr-FR" sz="2000" b="1" i="0" u="none" strike="noStrike" kern="0" cap="none" spc="0" normalizeH="0" baseline="0" noProof="0" dirty="0">
              <a:ln>
                <a:noFill/>
              </a:ln>
              <a:solidFill>
                <a:srgbClr val="00427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7" name="Image 16">
            <a:extLst>
              <a:ext uri="{FF2B5EF4-FFF2-40B4-BE49-F238E27FC236}">
                <a16:creationId xmlns:a16="http://schemas.microsoft.com/office/drawing/2014/main" id="{224B7741-BC6D-DAF4-10E0-BEAE0FC5B4AD}"/>
              </a:ext>
            </a:extLst>
          </p:cNvPr>
          <p:cNvPicPr>
            <a:picLocks noChangeAspect="1"/>
          </p:cNvPicPr>
          <p:nvPr/>
        </p:nvPicPr>
        <p:blipFill>
          <a:blip r:embed="rId4"/>
          <a:stretch>
            <a:fillRect/>
          </a:stretch>
        </p:blipFill>
        <p:spPr>
          <a:xfrm>
            <a:off x="595237" y="2656068"/>
            <a:ext cx="3953427" cy="752580"/>
          </a:xfrm>
          <a:prstGeom prst="rect">
            <a:avLst/>
          </a:prstGeom>
        </p:spPr>
      </p:pic>
      <p:pic>
        <p:nvPicPr>
          <p:cNvPr id="18" name="Image 17">
            <a:extLst>
              <a:ext uri="{FF2B5EF4-FFF2-40B4-BE49-F238E27FC236}">
                <a16:creationId xmlns:a16="http://schemas.microsoft.com/office/drawing/2014/main" id="{AA9E4502-EC5D-F6BC-6BA5-229EF1527DF6}"/>
              </a:ext>
            </a:extLst>
          </p:cNvPr>
          <p:cNvPicPr>
            <a:picLocks noChangeAspect="1"/>
          </p:cNvPicPr>
          <p:nvPr/>
        </p:nvPicPr>
        <p:blipFill>
          <a:blip r:embed="rId5"/>
          <a:stretch>
            <a:fillRect/>
          </a:stretch>
        </p:blipFill>
        <p:spPr>
          <a:xfrm>
            <a:off x="761698" y="3679968"/>
            <a:ext cx="4839375" cy="1209844"/>
          </a:xfrm>
          <a:prstGeom prst="rect">
            <a:avLst/>
          </a:prstGeom>
        </p:spPr>
      </p:pic>
      <p:sp>
        <p:nvSpPr>
          <p:cNvPr id="19" name="Ellipse 18">
            <a:extLst>
              <a:ext uri="{FF2B5EF4-FFF2-40B4-BE49-F238E27FC236}">
                <a16:creationId xmlns:a16="http://schemas.microsoft.com/office/drawing/2014/main" id="{90C305AA-133D-C6A2-8655-CF8CBC93A4EF}"/>
              </a:ext>
            </a:extLst>
          </p:cNvPr>
          <p:cNvSpPr/>
          <p:nvPr/>
        </p:nvSpPr>
        <p:spPr>
          <a:xfrm>
            <a:off x="2170695" y="3955439"/>
            <a:ext cx="1435261" cy="934373"/>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0" name="Connecteur droit avec flèche 19">
            <a:extLst>
              <a:ext uri="{FF2B5EF4-FFF2-40B4-BE49-F238E27FC236}">
                <a16:creationId xmlns:a16="http://schemas.microsoft.com/office/drawing/2014/main" id="{DE387AEC-583F-B9E5-228A-C36375CE90EE}"/>
              </a:ext>
            </a:extLst>
          </p:cNvPr>
          <p:cNvCxnSpPr/>
          <p:nvPr/>
        </p:nvCxnSpPr>
        <p:spPr>
          <a:xfrm>
            <a:off x="3605956" y="4436714"/>
            <a:ext cx="1759351"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21" name="Image 20">
            <a:extLst>
              <a:ext uri="{FF2B5EF4-FFF2-40B4-BE49-F238E27FC236}">
                <a16:creationId xmlns:a16="http://schemas.microsoft.com/office/drawing/2014/main" id="{180E8644-A079-8565-2AD9-52DCB75AFF6A}"/>
              </a:ext>
            </a:extLst>
          </p:cNvPr>
          <p:cNvPicPr>
            <a:picLocks noChangeAspect="1"/>
          </p:cNvPicPr>
          <p:nvPr/>
        </p:nvPicPr>
        <p:blipFill>
          <a:blip r:embed="rId6"/>
          <a:stretch>
            <a:fillRect/>
          </a:stretch>
        </p:blipFill>
        <p:spPr>
          <a:xfrm>
            <a:off x="683568" y="1927484"/>
            <a:ext cx="3353268" cy="457264"/>
          </a:xfrm>
          <a:prstGeom prst="rect">
            <a:avLst/>
          </a:prstGeom>
        </p:spPr>
      </p:pic>
      <p:grpSp>
        <p:nvGrpSpPr>
          <p:cNvPr id="27" name="Groupe 26">
            <a:extLst>
              <a:ext uri="{FF2B5EF4-FFF2-40B4-BE49-F238E27FC236}">
                <a16:creationId xmlns:a16="http://schemas.microsoft.com/office/drawing/2014/main" id="{41914B83-C052-7E6F-ED87-2B1AF1E3A549}"/>
              </a:ext>
            </a:extLst>
          </p:cNvPr>
          <p:cNvGrpSpPr/>
          <p:nvPr/>
        </p:nvGrpSpPr>
        <p:grpSpPr>
          <a:xfrm>
            <a:off x="5445833" y="1137104"/>
            <a:ext cx="6746167" cy="5640659"/>
            <a:chOff x="5445833" y="1137104"/>
            <a:chExt cx="6760695" cy="5640659"/>
          </a:xfrm>
        </p:grpSpPr>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7"/>
              <a:stretch>
                <a:fillRect/>
              </a:stretch>
            </a:blipFill>
          </p:spPr>
          <p:txBody>
            <a:bodyPr/>
            <a:lstStyle/>
            <a:p>
              <a:endParaRPr lang="fr-FR"/>
            </a:p>
          </p:txBody>
        </p:sp>
        <p:sp>
          <p:nvSpPr>
            <p:cNvPr id="6" name="Espace réservé du numéro de diapositive 2">
              <a:extLst>
                <a:ext uri="{FF2B5EF4-FFF2-40B4-BE49-F238E27FC236}">
                  <a16:creationId xmlns:a16="http://schemas.microsoft.com/office/drawing/2014/main" id="{5FC3C2B5-CBEC-A669-2A38-FC108C8CDB11}"/>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1200" smtClean="0">
                  <a:solidFill>
                    <a:srgbClr val="0C419A"/>
                  </a:solidFill>
                  <a:latin typeface="Arial" panose="020B0604020202020204"/>
                </a:rPr>
                <a:pPr>
                  <a:defRPr/>
                </a:pPr>
                <a:t>4</a:t>
              </a:fld>
              <a:endParaRPr lang="fr-FR" sz="1200" dirty="0">
                <a:solidFill>
                  <a:srgbClr val="0C419A"/>
                </a:solidFill>
                <a:latin typeface="Arial" panose="020B0604020202020204"/>
              </a:endParaRPr>
            </a:p>
          </p:txBody>
        </p:sp>
        <p:sp>
          <p:nvSpPr>
            <p:cNvPr id="16" name="Espace réservé du numéro de diapositive 2">
              <a:extLst>
                <a:ext uri="{FF2B5EF4-FFF2-40B4-BE49-F238E27FC236}">
                  <a16:creationId xmlns:a16="http://schemas.microsoft.com/office/drawing/2014/main" id="{5929AD1F-1263-0F10-3A6F-2D7069A5710C}"/>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1200" smtClean="0">
                  <a:solidFill>
                    <a:srgbClr val="0C419A"/>
                  </a:solidFill>
                  <a:latin typeface="Arial" panose="020B0604020202020204"/>
                </a:rPr>
                <a:pPr>
                  <a:defRPr/>
                </a:pPr>
                <a:t>4</a:t>
              </a:fld>
              <a:endParaRPr lang="fr-FR" sz="1200" dirty="0">
                <a:solidFill>
                  <a:srgbClr val="0C419A"/>
                </a:solidFill>
                <a:latin typeface="Arial" panose="020B0604020202020204"/>
              </a:endParaRPr>
            </a:p>
          </p:txBody>
        </p:sp>
        <p:pic>
          <p:nvPicPr>
            <p:cNvPr id="22" name="Image 21">
              <a:extLst>
                <a:ext uri="{FF2B5EF4-FFF2-40B4-BE49-F238E27FC236}">
                  <a16:creationId xmlns:a16="http://schemas.microsoft.com/office/drawing/2014/main" id="{FA9BA96F-85FB-2BCE-79F3-13E1FADD1F57}"/>
                </a:ext>
              </a:extLst>
            </p:cNvPr>
            <p:cNvPicPr>
              <a:picLocks noChangeAspect="1"/>
            </p:cNvPicPr>
            <p:nvPr/>
          </p:nvPicPr>
          <p:blipFill>
            <a:blip r:embed="rId8"/>
            <a:stretch>
              <a:fillRect/>
            </a:stretch>
          </p:blipFill>
          <p:spPr>
            <a:xfrm>
              <a:off x="5445833" y="1137104"/>
              <a:ext cx="6760695" cy="5640659"/>
            </a:xfrm>
            <a:prstGeom prst="rect">
              <a:avLst/>
            </a:prstGeom>
          </p:spPr>
        </p:pic>
        <p:sp>
          <p:nvSpPr>
            <p:cNvPr id="23" name="Rectangle 22">
              <a:extLst>
                <a:ext uri="{FF2B5EF4-FFF2-40B4-BE49-F238E27FC236}">
                  <a16:creationId xmlns:a16="http://schemas.microsoft.com/office/drawing/2014/main" id="{01693B33-EC45-FB17-4B79-12B2FFA8F9CA}"/>
                </a:ext>
              </a:extLst>
            </p:cNvPr>
            <p:cNvSpPr/>
            <p:nvPr/>
          </p:nvSpPr>
          <p:spPr>
            <a:xfrm>
              <a:off x="5527330" y="4209143"/>
              <a:ext cx="4348190" cy="422733"/>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997EDF07-CA81-FA2A-1805-A40FDEC7429F}"/>
                </a:ext>
              </a:extLst>
            </p:cNvPr>
            <p:cNvSpPr/>
            <p:nvPr/>
          </p:nvSpPr>
          <p:spPr>
            <a:xfrm>
              <a:off x="5527330" y="4799793"/>
              <a:ext cx="4348190" cy="45561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42F65DE5-9503-638E-951D-5C7A98A1F847}"/>
                </a:ext>
              </a:extLst>
            </p:cNvPr>
            <p:cNvSpPr/>
            <p:nvPr/>
          </p:nvSpPr>
          <p:spPr>
            <a:xfrm>
              <a:off x="5527329" y="6265864"/>
              <a:ext cx="2182145" cy="455611"/>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176F431-8C3A-DA67-850B-5DD2FB90A11B}"/>
                </a:ext>
              </a:extLst>
            </p:cNvPr>
            <p:cNvSpPr/>
            <p:nvPr/>
          </p:nvSpPr>
          <p:spPr>
            <a:xfrm>
              <a:off x="5527329" y="2790521"/>
              <a:ext cx="4348191" cy="422733"/>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8" name="Image 27">
            <a:extLst>
              <a:ext uri="{FF2B5EF4-FFF2-40B4-BE49-F238E27FC236}">
                <a16:creationId xmlns:a16="http://schemas.microsoft.com/office/drawing/2014/main" id="{4BDD7002-E110-B0BA-9601-A25AB39CEABB}"/>
              </a:ext>
            </a:extLst>
          </p:cNvPr>
          <p:cNvPicPr>
            <a:picLocks noChangeAspect="1"/>
          </p:cNvPicPr>
          <p:nvPr/>
        </p:nvPicPr>
        <p:blipFill>
          <a:blip r:embed="rId9"/>
          <a:stretch>
            <a:fillRect/>
          </a:stretch>
        </p:blipFill>
        <p:spPr>
          <a:xfrm>
            <a:off x="10622651" y="31004"/>
            <a:ext cx="1569349" cy="601942"/>
          </a:xfrm>
          <a:prstGeom prst="rect">
            <a:avLst/>
          </a:prstGeom>
        </p:spPr>
      </p:pic>
    </p:spTree>
    <p:extLst>
      <p:ext uri="{BB962C8B-B14F-4D97-AF65-F5344CB8AC3E}">
        <p14:creationId xmlns:p14="http://schemas.microsoft.com/office/powerpoint/2010/main" val="382978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CNAM</a:t>
            </a:r>
          </a:p>
        </p:txBody>
      </p:sp>
      <p:sp>
        <p:nvSpPr>
          <p:cNvPr id="5" name="Espace réservé du contenu 2">
            <a:extLst>
              <a:ext uri="{FF2B5EF4-FFF2-40B4-BE49-F238E27FC236}">
                <a16:creationId xmlns:a16="http://schemas.microsoft.com/office/drawing/2014/main" id="{ABBBCA4C-6FF9-81F6-543C-86EADF65AF5A}"/>
              </a:ext>
            </a:extLst>
          </p:cNvPr>
          <p:cNvSpPr txBox="1">
            <a:spLocks/>
          </p:cNvSpPr>
          <p:nvPr/>
        </p:nvSpPr>
        <p:spPr bwMode="auto">
          <a:xfrm>
            <a:off x="259771" y="1372314"/>
            <a:ext cx="2364557" cy="385101"/>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defTabSz="914400" rtl="0" eaLnBrk="0" fontAlgn="base" latinLnBrk="0" hangingPunct="0">
              <a:lnSpc>
                <a:spcPct val="100000"/>
              </a:lnSpc>
              <a:spcBef>
                <a:spcPts val="358"/>
              </a:spcBef>
              <a:spcAft>
                <a:spcPts val="600"/>
              </a:spcAft>
              <a:buClrTx/>
              <a:buSzPct val="125000"/>
              <a:buNone/>
              <a:tabLst/>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Le compte entreprise</a:t>
            </a:r>
            <a:endParaRPr kumimoji="0" lang="fr-FR" sz="2000" b="1" i="0" u="none" strike="noStrike" kern="0" cap="none" spc="0" normalizeH="0" baseline="0" noProof="0" dirty="0">
              <a:ln>
                <a:noFill/>
              </a:ln>
              <a:solidFill>
                <a:srgbClr val="00427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numéro de diapositive 2">
            <a:extLst>
              <a:ext uri="{FF2B5EF4-FFF2-40B4-BE49-F238E27FC236}">
                <a16:creationId xmlns:a16="http://schemas.microsoft.com/office/drawing/2014/main" id="{5FC3C2B5-CBEC-A669-2A38-FC108C8CDB11}"/>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1200" smtClean="0">
                <a:solidFill>
                  <a:srgbClr val="0C419A"/>
                </a:solidFill>
                <a:latin typeface="Arial" panose="020B0604020202020204"/>
              </a:rPr>
              <a:pPr>
                <a:defRPr/>
              </a:pPr>
              <a:t>5</a:t>
            </a:fld>
            <a:endParaRPr lang="fr-FR" sz="1200" dirty="0">
              <a:solidFill>
                <a:srgbClr val="0C419A"/>
              </a:solidFill>
              <a:latin typeface="Arial" panose="020B0604020202020204"/>
            </a:endParaRPr>
          </a:p>
        </p:txBody>
      </p:sp>
      <p:pic>
        <p:nvPicPr>
          <p:cNvPr id="7" name="Image 6">
            <a:extLst>
              <a:ext uri="{FF2B5EF4-FFF2-40B4-BE49-F238E27FC236}">
                <a16:creationId xmlns:a16="http://schemas.microsoft.com/office/drawing/2014/main" id="{A23D5D50-AFEF-C839-F9D8-A39EEBFBF078}"/>
              </a:ext>
            </a:extLst>
          </p:cNvPr>
          <p:cNvPicPr>
            <a:picLocks noChangeAspect="1"/>
          </p:cNvPicPr>
          <p:nvPr/>
        </p:nvPicPr>
        <p:blipFill>
          <a:blip r:embed="rId5"/>
          <a:stretch>
            <a:fillRect/>
          </a:stretch>
        </p:blipFill>
        <p:spPr>
          <a:xfrm>
            <a:off x="595237" y="2683500"/>
            <a:ext cx="3953427" cy="752580"/>
          </a:xfrm>
          <a:prstGeom prst="rect">
            <a:avLst/>
          </a:prstGeom>
        </p:spPr>
      </p:pic>
      <p:pic>
        <p:nvPicPr>
          <p:cNvPr id="8" name="Image 7">
            <a:extLst>
              <a:ext uri="{FF2B5EF4-FFF2-40B4-BE49-F238E27FC236}">
                <a16:creationId xmlns:a16="http://schemas.microsoft.com/office/drawing/2014/main" id="{BACF6D19-04F4-947F-CF16-9B22B915C567}"/>
              </a:ext>
            </a:extLst>
          </p:cNvPr>
          <p:cNvPicPr>
            <a:picLocks noChangeAspect="1"/>
          </p:cNvPicPr>
          <p:nvPr/>
        </p:nvPicPr>
        <p:blipFill>
          <a:blip r:embed="rId6"/>
          <a:stretch>
            <a:fillRect/>
          </a:stretch>
        </p:blipFill>
        <p:spPr>
          <a:xfrm>
            <a:off x="683568" y="1954916"/>
            <a:ext cx="3353268" cy="457264"/>
          </a:xfrm>
          <a:prstGeom prst="rect">
            <a:avLst/>
          </a:prstGeom>
        </p:spPr>
      </p:pic>
      <p:grpSp>
        <p:nvGrpSpPr>
          <p:cNvPr id="15" name="Groupe 14">
            <a:extLst>
              <a:ext uri="{FF2B5EF4-FFF2-40B4-BE49-F238E27FC236}">
                <a16:creationId xmlns:a16="http://schemas.microsoft.com/office/drawing/2014/main" id="{E1C3E927-EDA5-99BE-0479-31839AC040AF}"/>
              </a:ext>
            </a:extLst>
          </p:cNvPr>
          <p:cNvGrpSpPr/>
          <p:nvPr/>
        </p:nvGrpSpPr>
        <p:grpSpPr>
          <a:xfrm>
            <a:off x="5516955" y="1186375"/>
            <a:ext cx="6477561" cy="5540220"/>
            <a:chOff x="5318970" y="1200756"/>
            <a:chExt cx="6477561" cy="5540220"/>
          </a:xfrm>
        </p:grpSpPr>
        <p:pic>
          <p:nvPicPr>
            <p:cNvPr id="9" name="Image 8" descr="Une image contenant texte, capture d’écran, logiciel, nombre&#10;&#10;Le contenu généré par l’IA peut être incorrect.">
              <a:extLst>
                <a:ext uri="{FF2B5EF4-FFF2-40B4-BE49-F238E27FC236}">
                  <a16:creationId xmlns:a16="http://schemas.microsoft.com/office/drawing/2014/main" id="{DBE54F1A-D97D-81F4-53E2-DBBD89A58C3A}"/>
                </a:ext>
              </a:extLst>
            </p:cNvPr>
            <p:cNvPicPr>
              <a:picLocks noChangeAspect="1"/>
            </p:cNvPicPr>
            <p:nvPr/>
          </p:nvPicPr>
          <p:blipFill>
            <a:blip r:embed="rId7"/>
            <a:stretch>
              <a:fillRect/>
            </a:stretch>
          </p:blipFill>
          <p:spPr>
            <a:xfrm>
              <a:off x="5318970" y="1200756"/>
              <a:ext cx="6477561" cy="5540220"/>
            </a:xfrm>
            <a:prstGeom prst="rect">
              <a:avLst/>
            </a:prstGeom>
          </p:spPr>
        </p:pic>
        <p:sp>
          <p:nvSpPr>
            <p:cNvPr id="11" name="Rectangle 10">
              <a:extLst>
                <a:ext uri="{FF2B5EF4-FFF2-40B4-BE49-F238E27FC236}">
                  <a16:creationId xmlns:a16="http://schemas.microsoft.com/office/drawing/2014/main" id="{1E201011-C20A-5465-670C-337E96708C87}"/>
                </a:ext>
              </a:extLst>
            </p:cNvPr>
            <p:cNvSpPr/>
            <p:nvPr/>
          </p:nvSpPr>
          <p:spPr>
            <a:xfrm>
              <a:off x="5757334" y="1534324"/>
              <a:ext cx="5506354" cy="362209"/>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E4B7C9DF-7614-3F05-8191-385DB7ED2117}"/>
                </a:ext>
              </a:extLst>
            </p:cNvPr>
            <p:cNvSpPr/>
            <p:nvPr/>
          </p:nvSpPr>
          <p:spPr>
            <a:xfrm>
              <a:off x="5757332" y="4348192"/>
              <a:ext cx="5506355" cy="362209"/>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9C68C109-57DC-D133-9653-93CFA9A8CD78}"/>
                </a:ext>
              </a:extLst>
            </p:cNvPr>
            <p:cNvSpPr/>
            <p:nvPr/>
          </p:nvSpPr>
          <p:spPr>
            <a:xfrm>
              <a:off x="5751729" y="3054951"/>
              <a:ext cx="1957746" cy="362210"/>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3" name="Image 12">
            <a:extLst>
              <a:ext uri="{FF2B5EF4-FFF2-40B4-BE49-F238E27FC236}">
                <a16:creationId xmlns:a16="http://schemas.microsoft.com/office/drawing/2014/main" id="{18960F24-5CCE-BF3E-1E80-A307864BC5EC}"/>
              </a:ext>
            </a:extLst>
          </p:cNvPr>
          <p:cNvPicPr>
            <a:picLocks noChangeAspect="1"/>
          </p:cNvPicPr>
          <p:nvPr/>
        </p:nvPicPr>
        <p:blipFill>
          <a:blip r:embed="rId8"/>
          <a:stretch>
            <a:fillRect/>
          </a:stretch>
        </p:blipFill>
        <p:spPr>
          <a:xfrm>
            <a:off x="10622651" y="31004"/>
            <a:ext cx="1569349" cy="601942"/>
          </a:xfrm>
          <a:prstGeom prst="rect">
            <a:avLst/>
          </a:prstGeom>
        </p:spPr>
      </p:pic>
    </p:spTree>
    <p:extLst>
      <p:ext uri="{BB962C8B-B14F-4D97-AF65-F5344CB8AC3E}">
        <p14:creationId xmlns:p14="http://schemas.microsoft.com/office/powerpoint/2010/main" val="86905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CNAM</a:t>
            </a:r>
          </a:p>
        </p:txBody>
      </p:sp>
      <p:sp>
        <p:nvSpPr>
          <p:cNvPr id="5" name="Espace réservé du contenu 2">
            <a:extLst>
              <a:ext uri="{FF2B5EF4-FFF2-40B4-BE49-F238E27FC236}">
                <a16:creationId xmlns:a16="http://schemas.microsoft.com/office/drawing/2014/main" id="{ABBBCA4C-6FF9-81F6-543C-86EADF65AF5A}"/>
              </a:ext>
            </a:extLst>
          </p:cNvPr>
          <p:cNvSpPr txBox="1">
            <a:spLocks/>
          </p:cNvSpPr>
          <p:nvPr/>
        </p:nvSpPr>
        <p:spPr bwMode="auto">
          <a:xfrm>
            <a:off x="259771" y="1372314"/>
            <a:ext cx="2364557" cy="385101"/>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defTabSz="914400" rtl="0" eaLnBrk="0" fontAlgn="base" latinLnBrk="0" hangingPunct="0">
              <a:lnSpc>
                <a:spcPct val="100000"/>
              </a:lnSpc>
              <a:spcBef>
                <a:spcPts val="358"/>
              </a:spcBef>
              <a:spcAft>
                <a:spcPts val="600"/>
              </a:spcAft>
              <a:buClrTx/>
              <a:buSzPct val="125000"/>
              <a:buNone/>
              <a:tabLst/>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Le compte entreprise</a:t>
            </a:r>
            <a:endParaRPr kumimoji="0" lang="fr-FR" sz="2000" b="1" i="0" u="none" strike="noStrike" kern="0" cap="none" spc="0" normalizeH="0" baseline="0" noProof="0" dirty="0">
              <a:ln>
                <a:noFill/>
              </a:ln>
              <a:solidFill>
                <a:srgbClr val="00427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numéro de diapositive 2">
            <a:extLst>
              <a:ext uri="{FF2B5EF4-FFF2-40B4-BE49-F238E27FC236}">
                <a16:creationId xmlns:a16="http://schemas.microsoft.com/office/drawing/2014/main" id="{5FC3C2B5-CBEC-A669-2A38-FC108C8CDB11}"/>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1200" smtClean="0">
                <a:solidFill>
                  <a:srgbClr val="0C419A"/>
                </a:solidFill>
                <a:latin typeface="Arial" panose="020B0604020202020204"/>
              </a:rPr>
              <a:pPr>
                <a:defRPr/>
              </a:pPr>
              <a:t>6</a:t>
            </a:fld>
            <a:endParaRPr lang="fr-FR" sz="1200" dirty="0">
              <a:solidFill>
                <a:srgbClr val="0C419A"/>
              </a:solidFill>
              <a:latin typeface="Arial" panose="020B0604020202020204"/>
            </a:endParaRPr>
          </a:p>
        </p:txBody>
      </p:sp>
      <p:pic>
        <p:nvPicPr>
          <p:cNvPr id="13" name="Image 12">
            <a:extLst>
              <a:ext uri="{FF2B5EF4-FFF2-40B4-BE49-F238E27FC236}">
                <a16:creationId xmlns:a16="http://schemas.microsoft.com/office/drawing/2014/main" id="{18960F24-5CCE-BF3E-1E80-A307864BC5EC}"/>
              </a:ext>
            </a:extLst>
          </p:cNvPr>
          <p:cNvPicPr>
            <a:picLocks noChangeAspect="1"/>
          </p:cNvPicPr>
          <p:nvPr/>
        </p:nvPicPr>
        <p:blipFill>
          <a:blip r:embed="rId5"/>
          <a:stretch>
            <a:fillRect/>
          </a:stretch>
        </p:blipFill>
        <p:spPr>
          <a:xfrm>
            <a:off x="10622651" y="31004"/>
            <a:ext cx="1569349" cy="601942"/>
          </a:xfrm>
          <a:prstGeom prst="rect">
            <a:avLst/>
          </a:prstGeom>
        </p:spPr>
      </p:pic>
      <p:pic>
        <p:nvPicPr>
          <p:cNvPr id="8" name="Image 7">
            <a:extLst>
              <a:ext uri="{FF2B5EF4-FFF2-40B4-BE49-F238E27FC236}">
                <a16:creationId xmlns:a16="http://schemas.microsoft.com/office/drawing/2014/main" id="{F41EA8E8-818E-6C42-6A93-28A302F34F13}"/>
              </a:ext>
            </a:extLst>
          </p:cNvPr>
          <p:cNvPicPr>
            <a:picLocks noChangeAspect="1"/>
          </p:cNvPicPr>
          <p:nvPr/>
        </p:nvPicPr>
        <p:blipFill>
          <a:blip r:embed="rId6"/>
          <a:stretch>
            <a:fillRect/>
          </a:stretch>
        </p:blipFill>
        <p:spPr>
          <a:xfrm>
            <a:off x="1400947" y="1757415"/>
            <a:ext cx="9221704" cy="4996754"/>
          </a:xfrm>
          <a:prstGeom prst="rect">
            <a:avLst/>
          </a:prstGeom>
        </p:spPr>
      </p:pic>
    </p:spTree>
    <p:extLst>
      <p:ext uri="{BB962C8B-B14F-4D97-AF65-F5344CB8AC3E}">
        <p14:creationId xmlns:p14="http://schemas.microsoft.com/office/powerpoint/2010/main" val="145566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MSA</a:t>
            </a: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249808" y="1482049"/>
            <a:ext cx="11616371"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defTabSz="914400" rtl="0" eaLnBrk="0" fontAlgn="base" latinLnBrk="0" hangingPunct="0">
              <a:lnSpc>
                <a:spcPct val="100000"/>
              </a:lnSpc>
              <a:spcBef>
                <a:spcPts val="358"/>
              </a:spcBef>
              <a:spcAft>
                <a:spcPts val="600"/>
              </a:spcAft>
              <a:buClrTx/>
              <a:buSzPct val="125000"/>
              <a:buNone/>
              <a:tabLst/>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Les modalités déclaratives pour les employeurs</a:t>
            </a:r>
          </a:p>
          <a:p>
            <a:pPr marL="0" marR="0" lvl="0" indent="0" algn="just" defTabSz="914400" rtl="0" eaLnBrk="1" fontAlgn="auto" latinLnBrk="0" hangingPunct="1">
              <a:lnSpc>
                <a:spcPct val="110000"/>
              </a:lnSpc>
              <a:spcBef>
                <a:spcPts val="0"/>
              </a:spcBef>
              <a:spcAft>
                <a:spcPts val="600"/>
              </a:spcAft>
              <a:buClr>
                <a:srgbClr val="007FAD"/>
              </a:buClr>
              <a:buSzTx/>
              <a:buFont typeface="Symbol" panose="05050102010706020507" pitchFamily="18" charset="2"/>
              <a:buNone/>
              <a:tabLst/>
              <a:defRPr/>
            </a:pPr>
            <a:r>
              <a:rPr kumimoji="0" lang="fr-FR" sz="1600" b="1"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Concernant </a:t>
            </a:r>
            <a:r>
              <a:rPr kumimoji="0" lang="fr-FR" sz="1600" b="1" i="1"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les salariés du régime agricole</a:t>
            </a: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 le congé supplémentaire de naissance (CSN) pourra être déclaré via la DSN à compter du 1er juillet.</a:t>
            </a:r>
          </a:p>
          <a:p>
            <a:pPr marL="0" marR="0" lvl="0" indent="0" algn="just" defTabSz="914400" rtl="0" eaLnBrk="1" fontAlgn="auto" latinLnBrk="0" hangingPunct="1">
              <a:lnSpc>
                <a:spcPct val="110000"/>
              </a:lnSpc>
              <a:spcBef>
                <a:spcPts val="0"/>
              </a:spcBef>
              <a:spcAft>
                <a:spcPts val="600"/>
              </a:spcAft>
              <a:buClr>
                <a:srgbClr val="007FAD"/>
              </a:buClr>
              <a:buSzTx/>
              <a:buFont typeface="Symbol" panose="05050102010706020507" pitchFamily="18" charset="2"/>
              <a:buNone/>
              <a:tabLst/>
              <a:defRPr/>
            </a:pPr>
            <a:r>
              <a:rPr kumimoji="0" lang="fr-FR" sz="1600" b="0" i="0" u="none"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rPr>
              <a:t>Les modalités de déclaration du congé de naissance en DSN seront identiques à celles des autres arrêts de travail, à la seule différence que le « Motif de l'arrêt - S21.G00.60.001 » doit être renseigné à « 20 - Congé supplémentaire de naissance ». </a:t>
            </a:r>
          </a:p>
          <a:p>
            <a:pPr marL="0" marR="0" lvl="0" indent="0" algn="just" defTabSz="914400" rtl="0" eaLnBrk="1" fontAlgn="auto" latinLnBrk="0" hangingPunct="1">
              <a:lnSpc>
                <a:spcPct val="110000"/>
              </a:lnSpc>
              <a:spcBef>
                <a:spcPts val="0"/>
              </a:spcBef>
              <a:spcAft>
                <a:spcPts val="600"/>
              </a:spcAft>
              <a:buClr>
                <a:srgbClr val="007FAD"/>
              </a:buClr>
              <a:buSzTx/>
              <a:buFont typeface="Symbol" panose="05050102010706020507" pitchFamily="18" charset="2"/>
              <a:buNone/>
              <a:tabLst/>
              <a:defRPr/>
            </a:pPr>
            <a:endPar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eaLnBrk="1" fontAlgn="auto" hangingPunct="1">
              <a:lnSpc>
                <a:spcPct val="110000"/>
              </a:lnSpc>
              <a:spcBef>
                <a:spcPts val="0"/>
              </a:spcBef>
              <a:spcAft>
                <a:spcPts val="0"/>
              </a:spcAft>
              <a:buClr>
                <a:srgbClr val="007FAD"/>
              </a:buClr>
              <a:buSzTx/>
              <a:buNone/>
              <a:tabLst/>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En complément du signalement DSN</a:t>
            </a: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 les employeurs devront transmettre un formulaire via le téléservice accessible sur </a:t>
            </a: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hlinkClick r:id="rId5"/>
              </a:rPr>
              <a:t>démarche numérique SA</a:t>
            </a: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 afin de permettre la prise en charge du congé par les services de la MSA.</a:t>
            </a:r>
          </a:p>
          <a:p>
            <a:pPr marL="0" marR="0" lvl="0" indent="0" algn="just" eaLnBrk="1" fontAlgn="auto" hangingPunct="1">
              <a:lnSpc>
                <a:spcPct val="110000"/>
              </a:lnSpc>
              <a:spcBef>
                <a:spcPts val="0"/>
              </a:spcBef>
              <a:spcAft>
                <a:spcPts val="0"/>
              </a:spcAft>
              <a:buClr>
                <a:srgbClr val="007FAD"/>
              </a:buClr>
              <a:buSzTx/>
              <a:buNone/>
              <a:tabLst/>
              <a:defRPr/>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Ce formulaire comprendra notamment :</a:t>
            </a:r>
          </a:p>
          <a:p>
            <a:pPr marR="0" lvl="0" algn="just" eaLnBrk="1" fontAlgn="auto" hangingPunct="1">
              <a:lnSpc>
                <a:spcPct val="110000"/>
              </a:lnSpc>
              <a:spcBef>
                <a:spcPts val="0"/>
              </a:spcBef>
              <a:spcAft>
                <a:spcPts val="0"/>
              </a:spcAft>
              <a:buClr>
                <a:srgbClr val="007FAD"/>
              </a:buClr>
              <a:buSzTx/>
              <a:buFontTx/>
              <a:buChar char="-"/>
              <a:tabLst/>
              <a:defRPr/>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Informations sur l’entreprise (nom, SIRET, coordonnées de contact)</a:t>
            </a:r>
          </a:p>
          <a:p>
            <a:pPr marR="0" lvl="0" algn="just" eaLnBrk="1" fontAlgn="auto" hangingPunct="1">
              <a:lnSpc>
                <a:spcPct val="110000"/>
              </a:lnSpc>
              <a:spcBef>
                <a:spcPts val="0"/>
              </a:spcBef>
              <a:spcAft>
                <a:spcPts val="0"/>
              </a:spcAft>
              <a:buClr>
                <a:srgbClr val="007FAD"/>
              </a:buClr>
              <a:buSzTx/>
              <a:buFontTx/>
              <a:buChar char="-"/>
              <a:tabLst/>
              <a:defRPr/>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Informations sur le salarié et sur l’enfant </a:t>
            </a:r>
          </a:p>
          <a:p>
            <a:pPr marR="0" lvl="0" algn="just" eaLnBrk="1" fontAlgn="auto" hangingPunct="1">
              <a:lnSpc>
                <a:spcPct val="110000"/>
              </a:lnSpc>
              <a:spcBef>
                <a:spcPts val="0"/>
              </a:spcBef>
              <a:spcAft>
                <a:spcPts val="0"/>
              </a:spcAft>
              <a:buClr>
                <a:srgbClr val="007FAD"/>
              </a:buClr>
              <a:buSzTx/>
              <a:buFontTx/>
              <a:buChar char="-"/>
              <a:tabLst/>
              <a:defRPr/>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Informations sur les périodes de congé demandées.</a:t>
            </a:r>
          </a:p>
          <a:p>
            <a:pPr marL="0" marR="0" lvl="0" indent="0" algn="just" eaLnBrk="1" fontAlgn="auto" hangingPunct="1">
              <a:lnSpc>
                <a:spcPct val="110000"/>
              </a:lnSpc>
              <a:spcBef>
                <a:spcPts val="0"/>
              </a:spcBef>
              <a:spcAft>
                <a:spcPts val="0"/>
              </a:spcAft>
              <a:buClr>
                <a:srgbClr val="007FAD"/>
              </a:buClr>
              <a:buSzTx/>
              <a:buNone/>
              <a:tabLst/>
              <a:defRPr/>
            </a:pPr>
            <a:endPar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eaLnBrk="1" fontAlgn="auto" hangingPunct="1">
              <a:lnSpc>
                <a:spcPct val="110000"/>
              </a:lnSpc>
              <a:spcBef>
                <a:spcPts val="0"/>
              </a:spcBef>
              <a:spcAft>
                <a:spcPts val="0"/>
              </a:spcAft>
              <a:buClr>
                <a:srgbClr val="007FAD"/>
              </a:buClr>
              <a:buSzTx/>
              <a:buNone/>
              <a:tabLst/>
              <a:defRPr/>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Le téléservice employeur sera accessible à compter du 1er juin 2026.</a:t>
            </a:r>
          </a:p>
          <a:p>
            <a:pPr marL="0" marR="0" lvl="0" indent="0" algn="just" eaLnBrk="1" fontAlgn="auto" hangingPunct="1">
              <a:lnSpc>
                <a:spcPct val="110000"/>
              </a:lnSpc>
              <a:spcBef>
                <a:spcPts val="0"/>
              </a:spcBef>
              <a:spcAft>
                <a:spcPts val="0"/>
              </a:spcAft>
              <a:buClr>
                <a:srgbClr val="007FAD"/>
              </a:buClr>
              <a:buSzTx/>
              <a:buNone/>
              <a:tabLst/>
              <a:defRPr/>
            </a:pPr>
            <a:endParaRPr lang="fr-FR" sz="1400" b="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kumimoji="0" lang="fr-FR" sz="1400" b="0" i="0" u="sng"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kumimoji="0" lang="fr-FR" sz="1400" b="0" i="0" u="sng" strike="noStrike" kern="1200" cap="none" spc="0" normalizeH="0" baseline="0" noProof="0" dirty="0">
              <a:ln>
                <a:noFill/>
              </a:ln>
              <a:solidFill>
                <a:srgbClr val="0D274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lang="fr-FR" sz="1400" b="0" u="sng"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pic>
        <p:nvPicPr>
          <p:cNvPr id="9" name="Image 8">
            <a:extLst>
              <a:ext uri="{FF2B5EF4-FFF2-40B4-BE49-F238E27FC236}">
                <a16:creationId xmlns:a16="http://schemas.microsoft.com/office/drawing/2014/main" id="{49076D4A-1C37-B3AA-94EA-EB7B0D27E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63656" y="51202"/>
            <a:ext cx="1139238" cy="543511"/>
          </a:xfrm>
          <a:prstGeom prst="rect">
            <a:avLst/>
          </a:prstGeom>
        </p:spPr>
      </p:pic>
    </p:spTree>
    <p:extLst>
      <p:ext uri="{BB962C8B-B14F-4D97-AF65-F5344CB8AC3E}">
        <p14:creationId xmlns:p14="http://schemas.microsoft.com/office/powerpoint/2010/main" val="1694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MSA</a:t>
            </a: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249807" y="1256314"/>
            <a:ext cx="11616371"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marR="0" lvl="0" indent="0" algn="just" defTabSz="914400" rtl="0" eaLnBrk="0" fontAlgn="base" latinLnBrk="0" hangingPunct="0">
              <a:lnSpc>
                <a:spcPct val="100000"/>
              </a:lnSpc>
              <a:spcBef>
                <a:spcPts val="358"/>
              </a:spcBef>
              <a:spcAft>
                <a:spcPts val="600"/>
              </a:spcAft>
              <a:buClrTx/>
              <a:buSzPct val="125000"/>
              <a:buNone/>
              <a:tabLst/>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Zoom sur le formulaire</a:t>
            </a:r>
          </a:p>
          <a:p>
            <a:pPr marL="0" marR="0" lvl="0" indent="0" algn="just" eaLnBrk="1" fontAlgn="auto" hangingPunct="1">
              <a:lnSpc>
                <a:spcPct val="110000"/>
              </a:lnSpc>
              <a:spcBef>
                <a:spcPts val="0"/>
              </a:spcBef>
              <a:spcAft>
                <a:spcPts val="0"/>
              </a:spcAft>
              <a:buClr>
                <a:srgbClr val="007FAD"/>
              </a:buClr>
              <a:buSzTx/>
              <a:buNone/>
              <a:tabLst/>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Accès</a:t>
            </a:r>
          </a:p>
          <a:p>
            <a:pPr algn="l"/>
            <a:r>
              <a:rPr lang="fr-FR"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service est accessible sur l’espace privé entreprise </a:t>
            </a:r>
          </a:p>
          <a:p>
            <a:pPr algn="l">
              <a:lnSpc>
                <a:spcPct val="100000"/>
              </a:lnSpc>
              <a:spcBef>
                <a:spcPts val="0"/>
              </a:spcBef>
              <a:buFont typeface="Arial" panose="020B0604020202020204" pitchFamily="34" charset="0"/>
              <a:buChar char="•"/>
            </a:pPr>
            <a:r>
              <a:rPr lang="fr-FR"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 espace privé : entreprise</a:t>
            </a:r>
          </a:p>
          <a:p>
            <a:pPr marL="742950" lvl="1" indent="-285750" algn="l">
              <a:lnSpc>
                <a:spcPct val="100000"/>
              </a:lnSpc>
              <a:spcBef>
                <a:spcPts val="0"/>
              </a:spcBef>
              <a:buFont typeface="Arial" panose="020B0604020202020204" pitchFamily="34" charset="0"/>
              <a:buChar char="•"/>
            </a:pPr>
            <a:r>
              <a:rPr lang="fr-FR"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Arrêt maladie, accident et maladie professionnelle</a:t>
            </a:r>
          </a:p>
          <a:p>
            <a:pPr marL="1143000" lvl="2" indent="-228600" algn="l">
              <a:lnSpc>
                <a:spcPct val="100000"/>
              </a:lnSpc>
              <a:spcBef>
                <a:spcPts val="0"/>
              </a:spcBef>
              <a:buFont typeface="Arial" panose="020B0604020202020204" pitchFamily="34" charset="0"/>
              <a:buChar char="•"/>
            </a:pPr>
            <a:r>
              <a:rPr lang="fr-F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Déclarer le congé supplémentaire de naissance d'un salarié</a:t>
            </a:r>
          </a:p>
          <a:p>
            <a:pPr marL="0" marR="0" lvl="0" indent="0" algn="just" defTabSz="914400" rtl="0" eaLnBrk="1" fontAlgn="auto" latinLnBrk="0" hangingPunct="1">
              <a:lnSpc>
                <a:spcPct val="110000"/>
              </a:lnSpc>
              <a:spcBef>
                <a:spcPts val="0"/>
              </a:spcBef>
              <a:spcAft>
                <a:spcPts val="0"/>
              </a:spcAft>
              <a:buClr>
                <a:srgbClr val="007FAD"/>
              </a:buClr>
              <a:buSzTx/>
              <a:buFontTx/>
              <a:buNone/>
              <a:tabLst/>
              <a:defRPr/>
            </a:pPr>
            <a:endParaRPr lang="fr-FR" sz="1600" b="0" u="sng"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0"/>
              </a:spcAft>
              <a:buClr>
                <a:srgbClr val="007FAD"/>
              </a:buClr>
              <a:buSzTx/>
              <a:buFontTx/>
              <a:buNone/>
              <a:tabLst/>
              <a:defRPr/>
            </a:pPr>
            <a:endParaRPr lang="fr-FR" sz="1600" b="0" u="sng"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0"/>
              </a:spcAft>
              <a:buClr>
                <a:srgbClr val="007FAD"/>
              </a:buClr>
              <a:buSzTx/>
              <a:buFontTx/>
              <a:buNone/>
              <a:tabLst/>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Choix du mode de connexion: </a:t>
            </a:r>
            <a:r>
              <a:rPr lang="fr-FR" sz="1600" b="0" dirty="0">
                <a:solidFill>
                  <a:srgbClr val="000000"/>
                </a:solidFill>
                <a:latin typeface="Calibri" panose="020F0502020204030204" pitchFamily="34" charset="0"/>
                <a:ea typeface="Calibri" panose="020F0502020204030204" pitchFamily="34" charset="0"/>
                <a:cs typeface="Calibri" panose="020F0502020204030204" pitchFamily="34" charset="0"/>
              </a:rPr>
              <a:t>Pour accéder au service, l'utilisateur peut se connecter en utilisant </a:t>
            </a:r>
            <a:r>
              <a:rPr lang="fr-FR" sz="1600" b="0" dirty="0" err="1">
                <a:solidFill>
                  <a:srgbClr val="000000"/>
                </a:solidFill>
                <a:latin typeface="Calibri" panose="020F0502020204030204" pitchFamily="34" charset="0"/>
                <a:ea typeface="Calibri" panose="020F0502020204030204" pitchFamily="34" charset="0"/>
                <a:cs typeface="Calibri" panose="020F0502020204030204" pitchFamily="34" charset="0"/>
              </a:rPr>
              <a:t>FranceConnect</a:t>
            </a:r>
            <a:r>
              <a:rPr lang="fr-FR" sz="1600" b="0" dirty="0">
                <a:solidFill>
                  <a:srgbClr val="000000"/>
                </a:solidFill>
                <a:latin typeface="Calibri" panose="020F0502020204030204" pitchFamily="34" charset="0"/>
                <a:ea typeface="Calibri" panose="020F0502020204030204" pitchFamily="34" charset="0"/>
                <a:cs typeface="Calibri" panose="020F0502020204030204" pitchFamily="34" charset="0"/>
              </a:rPr>
              <a:t> ou en se créant un compte sur le site Démarche numérique.</a:t>
            </a: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pic>
        <p:nvPicPr>
          <p:cNvPr id="5" name="Image 4">
            <a:extLst>
              <a:ext uri="{FF2B5EF4-FFF2-40B4-BE49-F238E27FC236}">
                <a16:creationId xmlns:a16="http://schemas.microsoft.com/office/drawing/2014/main" id="{A58ADCC3-ECE4-5201-9D08-881BD9338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3656" y="51202"/>
            <a:ext cx="1139238" cy="543511"/>
          </a:xfrm>
          <a:prstGeom prst="rect">
            <a:avLst/>
          </a:prstGeom>
        </p:spPr>
      </p:pic>
      <p:pic>
        <p:nvPicPr>
          <p:cNvPr id="8" name="Image 7">
            <a:extLst>
              <a:ext uri="{FF2B5EF4-FFF2-40B4-BE49-F238E27FC236}">
                <a16:creationId xmlns:a16="http://schemas.microsoft.com/office/drawing/2014/main" id="{97F87F50-0CBD-4AC2-A0DF-9B9FB4B35667}"/>
              </a:ext>
            </a:extLst>
          </p:cNvPr>
          <p:cNvPicPr>
            <a:picLocks noChangeAspect="1"/>
          </p:cNvPicPr>
          <p:nvPr/>
        </p:nvPicPr>
        <p:blipFill>
          <a:blip r:embed="rId6"/>
          <a:stretch>
            <a:fillRect/>
          </a:stretch>
        </p:blipFill>
        <p:spPr>
          <a:xfrm>
            <a:off x="6632734" y="1052623"/>
            <a:ext cx="4446392" cy="2376377"/>
          </a:xfrm>
          <a:prstGeom prst="rect">
            <a:avLst/>
          </a:prstGeom>
        </p:spPr>
      </p:pic>
      <p:pic>
        <p:nvPicPr>
          <p:cNvPr id="14" name="Image 13">
            <a:extLst>
              <a:ext uri="{FF2B5EF4-FFF2-40B4-BE49-F238E27FC236}">
                <a16:creationId xmlns:a16="http://schemas.microsoft.com/office/drawing/2014/main" id="{1E80DB12-BC66-4F50-BC04-40D25AB65D44}"/>
              </a:ext>
            </a:extLst>
          </p:cNvPr>
          <p:cNvPicPr>
            <a:picLocks noChangeAspect="1"/>
          </p:cNvPicPr>
          <p:nvPr/>
        </p:nvPicPr>
        <p:blipFill>
          <a:blip r:embed="rId7"/>
          <a:stretch>
            <a:fillRect/>
          </a:stretch>
        </p:blipFill>
        <p:spPr>
          <a:xfrm>
            <a:off x="249807" y="4400442"/>
            <a:ext cx="4300928" cy="2275948"/>
          </a:xfrm>
          <a:prstGeom prst="rect">
            <a:avLst/>
          </a:prstGeom>
        </p:spPr>
      </p:pic>
      <p:pic>
        <p:nvPicPr>
          <p:cNvPr id="16" name="Image 15">
            <a:extLst>
              <a:ext uri="{FF2B5EF4-FFF2-40B4-BE49-F238E27FC236}">
                <a16:creationId xmlns:a16="http://schemas.microsoft.com/office/drawing/2014/main" id="{65F611D9-B73A-4C5A-A7DF-B6D7AFE6F0E8}"/>
              </a:ext>
            </a:extLst>
          </p:cNvPr>
          <p:cNvPicPr>
            <a:picLocks noChangeAspect="1"/>
          </p:cNvPicPr>
          <p:nvPr/>
        </p:nvPicPr>
        <p:blipFill>
          <a:blip r:embed="rId8"/>
          <a:stretch>
            <a:fillRect/>
          </a:stretch>
        </p:blipFill>
        <p:spPr>
          <a:xfrm>
            <a:off x="4676833" y="5029489"/>
            <a:ext cx="3911801" cy="1295467"/>
          </a:xfrm>
          <a:prstGeom prst="rect">
            <a:avLst/>
          </a:prstGeom>
        </p:spPr>
      </p:pic>
    </p:spTree>
    <p:extLst>
      <p:ext uri="{BB962C8B-B14F-4D97-AF65-F5344CB8AC3E}">
        <p14:creationId xmlns:p14="http://schemas.microsoft.com/office/powerpoint/2010/main" val="15001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3D43-C2E7-B661-D5FC-FE2691F16B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DCFC88-FE7D-6928-B334-C75F2314A09E}"/>
              </a:ext>
            </a:extLst>
          </p:cNvPr>
          <p:cNvSpPr txBox="1"/>
          <p:nvPr/>
        </p:nvSpPr>
        <p:spPr>
          <a:xfrm>
            <a:off x="89106" y="181610"/>
            <a:ext cx="7620368" cy="385105"/>
          </a:xfrm>
          <a:prstGeom prst="rect">
            <a:avLst/>
          </a:prstGeom>
        </p:spPr>
        <p:txBody>
          <a:bodyPr lIns="0" tIns="0" rIns="0" bIns="0" rtlCol="0" anchor="t">
            <a:spAutoFit/>
          </a:bodyPr>
          <a:lstStyle/>
          <a:p>
            <a:pPr lvl="0">
              <a:lnSpc>
                <a:spcPts val="3279"/>
              </a:lnSpc>
              <a:defRPr/>
            </a:pPr>
            <a:r>
              <a:rPr lang="en-US" sz="2000" b="1" dirty="0">
                <a:solidFill>
                  <a:srgbClr val="0D2749"/>
                </a:solidFill>
                <a:latin typeface="Calibri" panose="020F0502020204030204" pitchFamily="34" charset="0"/>
                <a:ea typeface="Calibri" panose="020F0502020204030204" pitchFamily="34" charset="0"/>
                <a:cs typeface="Calibri" panose="020F0502020204030204" pitchFamily="34" charset="0"/>
                <a:sym typeface="Calibri (MS) Bold"/>
              </a:rPr>
              <a:t>Le congé supplémentaire de naissance</a:t>
            </a:r>
          </a:p>
        </p:txBody>
      </p:sp>
      <p:sp>
        <p:nvSpPr>
          <p:cNvPr id="4" name="Freeform 4">
            <a:extLst>
              <a:ext uri="{FF2B5EF4-FFF2-40B4-BE49-F238E27FC236}">
                <a16:creationId xmlns:a16="http://schemas.microsoft.com/office/drawing/2014/main" id="{36677846-6CB2-4A03-B7AB-48E07FD2D7AA}"/>
              </a:ext>
            </a:extLst>
          </p:cNvPr>
          <p:cNvSpPr/>
          <p:nvPr/>
        </p:nvSpPr>
        <p:spPr>
          <a:xfrm>
            <a:off x="9690813" y="5990757"/>
            <a:ext cx="2185329" cy="516199"/>
          </a:xfrm>
          <a:custGeom>
            <a:avLst/>
            <a:gdLst/>
            <a:ahLst/>
            <a:cxnLst/>
            <a:rect l="l" t="t" r="r" b="b"/>
            <a:pathLst>
              <a:path w="3277994" h="774298">
                <a:moveTo>
                  <a:pt x="0" y="0"/>
                </a:moveTo>
                <a:lnTo>
                  <a:pt x="3277994" y="0"/>
                </a:lnTo>
                <a:lnTo>
                  <a:pt x="3277994" y="774298"/>
                </a:lnTo>
                <a:lnTo>
                  <a:pt x="0" y="774298"/>
                </a:lnTo>
                <a:lnTo>
                  <a:pt x="0" y="0"/>
                </a:lnTo>
                <a:close/>
              </a:path>
            </a:pathLst>
          </a:custGeom>
          <a:blipFill>
            <a:blip r:embed="rId2"/>
            <a:stretch>
              <a:fillRect/>
            </a:stretch>
          </a:blipFill>
        </p:spPr>
        <p:txBody>
          <a:bodyPr/>
          <a:lstStyle/>
          <a:p>
            <a:endParaRPr lang="fr-FR"/>
          </a:p>
        </p:txBody>
      </p:sp>
      <p:sp>
        <p:nvSpPr>
          <p:cNvPr id="10" name="AutoShape 3">
            <a:extLst>
              <a:ext uri="{FF2B5EF4-FFF2-40B4-BE49-F238E27FC236}">
                <a16:creationId xmlns:a16="http://schemas.microsoft.com/office/drawing/2014/main" id="{41E452CA-5583-FCAB-22CE-96A99DFBC57E}"/>
              </a:ext>
            </a:extLst>
          </p:cNvPr>
          <p:cNvSpPr/>
          <p:nvPr/>
        </p:nvSpPr>
        <p:spPr>
          <a:xfrm>
            <a:off x="1" y="685800"/>
            <a:ext cx="12192000" cy="0"/>
          </a:xfrm>
          <a:prstGeom prst="line">
            <a:avLst/>
          </a:prstGeom>
          <a:ln w="95250" cap="flat">
            <a:solidFill>
              <a:srgbClr val="FFD200"/>
            </a:solidFill>
            <a:prstDash val="solid"/>
            <a:headEnd type="none" w="sm" len="sm"/>
            <a:tailEnd type="none" w="sm" len="sm"/>
          </a:ln>
        </p:spPr>
        <p:txBody>
          <a:bodyPr/>
          <a:lstStyle/>
          <a:p>
            <a:endParaRPr lang="fr-FR"/>
          </a:p>
        </p:txBody>
      </p:sp>
      <p:sp>
        <p:nvSpPr>
          <p:cNvPr id="3" name="TextBox 5">
            <a:extLst>
              <a:ext uri="{FF2B5EF4-FFF2-40B4-BE49-F238E27FC236}">
                <a16:creationId xmlns:a16="http://schemas.microsoft.com/office/drawing/2014/main" id="{EF92D4E6-795F-9F8C-228B-69E8BA38B0D3}"/>
              </a:ext>
            </a:extLst>
          </p:cNvPr>
          <p:cNvSpPr txBox="1"/>
          <p:nvPr/>
        </p:nvSpPr>
        <p:spPr>
          <a:xfrm>
            <a:off x="341067" y="801270"/>
            <a:ext cx="10922620" cy="385105"/>
          </a:xfrm>
          <a:prstGeom prst="rect">
            <a:avLst/>
          </a:prstGeom>
        </p:spPr>
        <p:txBody>
          <a:bodyPr wrap="square" lIns="0" tIns="0" rIns="0" bIns="0" rtlCol="0" anchor="t">
            <a:spAutoFit/>
          </a:bodyPr>
          <a:lstStyle/>
          <a:p>
            <a:pPr>
              <a:lnSpc>
                <a:spcPts val="3279"/>
              </a:lnSpc>
              <a:defRPr/>
            </a:pPr>
            <a:r>
              <a:rPr lang="fr-FR" sz="2000" dirty="0">
                <a:solidFill>
                  <a:srgbClr val="008AFF"/>
                </a:solidFill>
                <a:latin typeface="Calibri" panose="020F0502020204030204" pitchFamily="34" charset="0"/>
                <a:ea typeface="Calibri" panose="020F0502020204030204" pitchFamily="34" charset="0"/>
                <a:cs typeface="Calibri" panose="020F0502020204030204" pitchFamily="34" charset="0"/>
                <a:sym typeface="Calibri (MS) Bold"/>
              </a:rPr>
              <a:t>MSA</a:t>
            </a:r>
          </a:p>
        </p:txBody>
      </p:sp>
      <p:sp>
        <p:nvSpPr>
          <p:cNvPr id="13" name="Espace réservé du contenu 2">
            <a:extLst>
              <a:ext uri="{FF2B5EF4-FFF2-40B4-BE49-F238E27FC236}">
                <a16:creationId xmlns:a16="http://schemas.microsoft.com/office/drawing/2014/main" id="{46992A9F-EA8D-035A-50B1-CE6F869B10A3}"/>
              </a:ext>
            </a:extLst>
          </p:cNvPr>
          <p:cNvSpPr txBox="1">
            <a:spLocks/>
          </p:cNvSpPr>
          <p:nvPr/>
        </p:nvSpPr>
        <p:spPr bwMode="auto">
          <a:xfrm>
            <a:off x="287814" y="1301844"/>
            <a:ext cx="11616371" cy="52051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lvl1pPr marL="342900" indent="-342900" algn="l" rtl="0" eaLnBrk="0" fontAlgn="base" hangingPunct="0">
              <a:lnSpc>
                <a:spcPct val="90000"/>
              </a:lnSpc>
              <a:spcBef>
                <a:spcPct val="75000"/>
              </a:spcBef>
              <a:spcAft>
                <a:spcPct val="0"/>
              </a:spcAft>
              <a:buSzPct val="125000"/>
              <a:buBlip>
                <a:blip r:embed="rId3"/>
              </a:buBlip>
              <a:defRPr sz="2000" b="1">
                <a:solidFill>
                  <a:schemeClr val="tx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4"/>
              </a:buBlip>
              <a:defRPr>
                <a:solidFill>
                  <a:schemeClr val="tx1"/>
                </a:solidFill>
                <a:latin typeface="+mn-lt"/>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200" indent="-228600" algn="l" rtl="0" eaLnBrk="0" fontAlgn="base" hangingPunct="0">
              <a:lnSpc>
                <a:spcPct val="90000"/>
              </a:lnSpc>
              <a:spcBef>
                <a:spcPct val="75000"/>
              </a:spcBef>
              <a:spcAft>
                <a:spcPct val="0"/>
              </a:spcAft>
              <a:defRPr sz="1000">
                <a:solidFill>
                  <a:schemeClr val="tx1"/>
                </a:solidFill>
                <a:latin typeface="+mn-lt"/>
                <a:cs typeface="+mn-cs"/>
              </a:defRPr>
            </a:lvl4pPr>
            <a:lvl5pPr marL="2057400" indent="-228600" algn="l" rtl="0" eaLnBrk="0" fontAlgn="base" hangingPunct="0">
              <a:lnSpc>
                <a:spcPct val="90000"/>
              </a:lnSpc>
              <a:spcBef>
                <a:spcPct val="75000"/>
              </a:spcBef>
              <a:spcAft>
                <a:spcPct val="0"/>
              </a:spcAft>
              <a:defRPr sz="800">
                <a:solidFill>
                  <a:schemeClr val="tx1"/>
                </a:solidFill>
                <a:latin typeface="+mn-lt"/>
                <a:cs typeface="+mn-cs"/>
              </a:defRPr>
            </a:lvl5pPr>
            <a:lvl6pPr marL="2514600" indent="-228600" algn="l" rtl="0" fontAlgn="base">
              <a:lnSpc>
                <a:spcPct val="90000"/>
              </a:lnSpc>
              <a:spcBef>
                <a:spcPct val="75000"/>
              </a:spcBef>
              <a:spcAft>
                <a:spcPct val="0"/>
              </a:spcAft>
              <a:defRPr sz="800">
                <a:solidFill>
                  <a:schemeClr val="tx1"/>
                </a:solidFill>
                <a:latin typeface="+mn-lt"/>
                <a:cs typeface="+mn-cs"/>
              </a:defRPr>
            </a:lvl6pPr>
            <a:lvl7pPr marL="2971800" indent="-228600" algn="l" rtl="0" fontAlgn="base">
              <a:lnSpc>
                <a:spcPct val="90000"/>
              </a:lnSpc>
              <a:spcBef>
                <a:spcPct val="75000"/>
              </a:spcBef>
              <a:spcAft>
                <a:spcPct val="0"/>
              </a:spcAft>
              <a:defRPr sz="800">
                <a:solidFill>
                  <a:schemeClr val="tx1"/>
                </a:solidFill>
                <a:latin typeface="+mn-lt"/>
                <a:cs typeface="+mn-cs"/>
              </a:defRPr>
            </a:lvl7pPr>
            <a:lvl8pPr marL="3429000" indent="-228600" algn="l" rtl="0" fontAlgn="base">
              <a:lnSpc>
                <a:spcPct val="90000"/>
              </a:lnSpc>
              <a:spcBef>
                <a:spcPct val="75000"/>
              </a:spcBef>
              <a:spcAft>
                <a:spcPct val="0"/>
              </a:spcAft>
              <a:defRPr sz="800">
                <a:solidFill>
                  <a:schemeClr val="tx1"/>
                </a:solidFill>
                <a:latin typeface="+mn-lt"/>
                <a:cs typeface="+mn-cs"/>
              </a:defRPr>
            </a:lvl8pPr>
            <a:lvl9pPr marL="3886200" indent="-228600" algn="l" rtl="0" fontAlgn="base">
              <a:lnSpc>
                <a:spcPct val="90000"/>
              </a:lnSpc>
              <a:spcBef>
                <a:spcPct val="75000"/>
              </a:spcBef>
              <a:spcAft>
                <a:spcPct val="0"/>
              </a:spcAft>
              <a:defRPr sz="800">
                <a:solidFill>
                  <a:schemeClr val="tx1"/>
                </a:solidFill>
                <a:latin typeface="+mn-lt"/>
                <a:cs typeface="+mn-cs"/>
              </a:defRPr>
            </a:lvl9pPr>
          </a:lstStyle>
          <a:p>
            <a:pPr marL="0" indent="0" algn="just">
              <a:lnSpc>
                <a:spcPct val="100000"/>
              </a:lnSpc>
              <a:spcBef>
                <a:spcPts val="358"/>
              </a:spcBef>
              <a:spcAft>
                <a:spcPts val="600"/>
              </a:spcAft>
              <a:buNone/>
              <a:defRPr/>
            </a:pPr>
            <a:r>
              <a:rPr kumimoji="0" lang="fr-FR" sz="1800" i="0" u="none" strike="noStrike" kern="0" cap="none" spc="0" normalizeH="0" baseline="0" noProof="0" dirty="0">
                <a:ln>
                  <a:noFill/>
                </a:ln>
                <a:solidFill>
                  <a:srgbClr val="008AFF"/>
                </a:solidFill>
                <a:effectLst/>
                <a:uLnTx/>
                <a:uFillTx/>
                <a:latin typeface="Calibri" panose="020F0502020204030204" pitchFamily="34" charset="0"/>
                <a:ea typeface="Calibri" panose="020F0502020204030204" pitchFamily="34" charset="0"/>
                <a:cs typeface="Calibri" panose="020F0502020204030204" pitchFamily="34" charset="0"/>
              </a:rPr>
              <a:t>Zoom sur le formulaire: étapes clefs</a:t>
            </a:r>
          </a:p>
          <a:p>
            <a:pPr marL="0" marR="0" lvl="0" indent="0" algn="just" eaLnBrk="1" fontAlgn="auto" hangingPunct="1">
              <a:lnSpc>
                <a:spcPct val="110000"/>
              </a:lnSpc>
              <a:spcBef>
                <a:spcPts val="0"/>
              </a:spcBef>
              <a:spcAft>
                <a:spcPts val="0"/>
              </a:spcAft>
              <a:buClr>
                <a:srgbClr val="007FAD"/>
              </a:buClr>
              <a:buSzTx/>
              <a:buNone/>
              <a:tabLst/>
              <a:defRPr/>
            </a:pPr>
            <a:endParaRPr lang="fr-FR" sz="140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0000"/>
              </a:lnSpc>
              <a:spcBef>
                <a:spcPts val="0"/>
              </a:spcBef>
              <a:spcAft>
                <a:spcPts val="0"/>
              </a:spcAft>
              <a:buClr>
                <a:srgbClr val="007FAD"/>
              </a:buClr>
              <a:buSzTx/>
              <a:buFontTx/>
              <a:buNone/>
              <a:tabLst/>
              <a:defRPr/>
            </a:pPr>
            <a:r>
              <a:rPr lang="fr-FR" sz="1600" dirty="0">
                <a:solidFill>
                  <a:srgbClr val="0D2749"/>
                </a:solidFill>
                <a:latin typeface="Calibri" panose="020F0502020204030204" pitchFamily="34" charset="0"/>
                <a:ea typeface="Calibri" panose="020F0502020204030204" pitchFamily="34" charset="0"/>
                <a:cs typeface="Calibri" panose="020F0502020204030204" pitchFamily="34" charset="0"/>
              </a:rPr>
              <a:t>1. Identification de l’établissement</a:t>
            </a:r>
          </a:p>
          <a:p>
            <a:pPr algn="l">
              <a:spcBef>
                <a:spcPts val="0"/>
              </a:spcBef>
            </a:pPr>
            <a:r>
              <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rPr>
              <a:t>L’utilisateur s’identifie en renseignant le n° de SIRET de son entreprise.</a:t>
            </a:r>
          </a:p>
          <a:p>
            <a:pPr marL="0" marR="0" lvl="0" indent="0" algn="just"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lang="fr-FR" sz="1600" b="0" dirty="0">
              <a:solidFill>
                <a:srgbClr val="0D2749"/>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ct val="75000"/>
              </a:spcBef>
              <a:spcAft>
                <a:spcPct val="0"/>
              </a:spcAft>
              <a:buClrTx/>
              <a:buSzPct val="125000"/>
              <a:buFontTx/>
              <a:buNone/>
              <a:tabLst/>
              <a:defRPr/>
            </a:pPr>
            <a:endParaRPr kumimoji="0" lang="fr-FR" sz="2000" b="1" i="0" u="none" strike="noStrike" kern="0" cap="none" spc="0" normalizeH="0" baseline="0" noProof="0" dirty="0">
              <a:ln>
                <a:noFill/>
              </a:ln>
              <a:solidFill>
                <a:srgbClr val="004272"/>
              </a:solidFill>
              <a:effectLst/>
              <a:uLnTx/>
              <a:uFillTx/>
              <a:latin typeface="Arial"/>
              <a:ea typeface="+mn-ea"/>
              <a:cs typeface="Arial"/>
            </a:endParaRPr>
          </a:p>
        </p:txBody>
      </p:sp>
      <p:pic>
        <p:nvPicPr>
          <p:cNvPr id="5" name="Image 4">
            <a:extLst>
              <a:ext uri="{FF2B5EF4-FFF2-40B4-BE49-F238E27FC236}">
                <a16:creationId xmlns:a16="http://schemas.microsoft.com/office/drawing/2014/main" id="{F6C6C511-B49F-AEFC-9867-6E9D124AC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3656" y="51202"/>
            <a:ext cx="1139238" cy="543511"/>
          </a:xfrm>
          <a:prstGeom prst="rect">
            <a:avLst/>
          </a:prstGeom>
        </p:spPr>
      </p:pic>
      <p:pic>
        <p:nvPicPr>
          <p:cNvPr id="9" name="Image 8">
            <a:extLst>
              <a:ext uri="{FF2B5EF4-FFF2-40B4-BE49-F238E27FC236}">
                <a16:creationId xmlns:a16="http://schemas.microsoft.com/office/drawing/2014/main" id="{D71DDB6E-44D3-44FD-AAA4-C819E33E3131}"/>
              </a:ext>
            </a:extLst>
          </p:cNvPr>
          <p:cNvPicPr>
            <a:picLocks noChangeAspect="1"/>
          </p:cNvPicPr>
          <p:nvPr/>
        </p:nvPicPr>
        <p:blipFill>
          <a:blip r:embed="rId6"/>
          <a:stretch>
            <a:fillRect/>
          </a:stretch>
        </p:blipFill>
        <p:spPr>
          <a:xfrm>
            <a:off x="2692009" y="2707645"/>
            <a:ext cx="4889005" cy="4054662"/>
          </a:xfrm>
          <a:prstGeom prst="rect">
            <a:avLst/>
          </a:prstGeom>
        </p:spPr>
      </p:pic>
    </p:spTree>
    <p:extLst>
      <p:ext uri="{BB962C8B-B14F-4D97-AF65-F5344CB8AC3E}">
        <p14:creationId xmlns:p14="http://schemas.microsoft.com/office/powerpoint/2010/main" val="2947940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GIP-Modèle étude opportunité" ma:contentTypeID="0x010100E064E3674AF7C14CB0C8AE7F5DAA758B00DC00E23EB094F64BB5F5F0460BD7A1A4" ma:contentTypeVersion="4" ma:contentTypeDescription="" ma:contentTypeScope="" ma:versionID="4f1d4dc17260a471f547f300819d1d98">
  <xsd:schema xmlns:xsd="http://www.w3.org/2001/XMLSchema" xmlns:xs="http://www.w3.org/2001/XMLSchema" xmlns:p="http://schemas.microsoft.com/office/2006/metadata/properties" xmlns:ns2="277e9793-ba36-4115-ba71-194bf51b9283" targetNamespace="http://schemas.microsoft.com/office/2006/metadata/properties" ma:root="true" ma:fieldsID="b996ffff648f981f5daaea626a119096" ns2:_="">
    <xsd:import namespace="277e9793-ba36-4115-ba71-194bf51b928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e9793-ba36-4115-ba71-194bf51b9283"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1c50f36f-913b-4a95-8770-467d3b746e7c" ContentTypeId="0x010100E064E3674AF7C14CB0C8AE7F5DAA758B" PreviousValue="false"/>
</file>

<file path=customXml/item4.xml><?xml version="1.0" encoding="utf-8"?>
<p:properties xmlns:p="http://schemas.microsoft.com/office/2006/metadata/properties" xmlns:xsi="http://www.w3.org/2001/XMLSchema-instance" xmlns:pc="http://schemas.microsoft.com/office/infopath/2007/PartnerControls">
  <documentManagement>
    <_dlc_DocIdPersistId xmlns="277e9793-ba36-4115-ba71-194bf51b9283" xsi:nil="true"/>
    <_dlc_DocId xmlns="277e9793-ba36-4115-ba71-194bf51b9283">HTDPLQUAL-2009799113-35781</_dlc_DocId>
    <_dlc_DocIdUrl xmlns="277e9793-ba36-4115-ba71-194bf51b9283">
      <Url>https://gipmdsm365.sharepoint.com/sites/DEPLOIEMENT/_layouts/15/DocIdRedir.aspx?ID=HTDPLQUAL-2009799113-35781</Url>
      <Description>HTDPLQUAL-2009799113-35781</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214C9A-E2E3-43B0-8A80-3FA1D3AB0A2B}">
  <ds:schemaRefs>
    <ds:schemaRef ds:uri="277e9793-ba36-4115-ba71-194bf51b92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946996-3FCD-48D9-B1BE-4385D25516EA}">
  <ds:schemaRefs>
    <ds:schemaRef ds:uri="http://schemas.microsoft.com/sharepoint/events"/>
  </ds:schemaRefs>
</ds:datastoreItem>
</file>

<file path=customXml/itemProps3.xml><?xml version="1.0" encoding="utf-8"?>
<ds:datastoreItem xmlns:ds="http://schemas.openxmlformats.org/officeDocument/2006/customXml" ds:itemID="{4B34B64C-DEAE-4D9F-A569-CF46CBAD68D3}">
  <ds:schemaRefs>
    <ds:schemaRef ds:uri="Microsoft.SharePoint.Taxonomy.ContentTypeSync"/>
  </ds:schemaRefs>
</ds:datastoreItem>
</file>

<file path=customXml/itemProps4.xml><?xml version="1.0" encoding="utf-8"?>
<ds:datastoreItem xmlns:ds="http://schemas.openxmlformats.org/officeDocument/2006/customXml" ds:itemID="{615975C9-06B4-49A0-8563-E66D1FB019FF}">
  <ds:schemaRefs>
    <ds:schemaRef ds:uri="http://purl.org/dc/dcmitype/"/>
    <ds:schemaRef ds:uri="http://purl.org/dc/elements/1.1/"/>
    <ds:schemaRef ds:uri="http://schemas.microsoft.com/office/infopath/2007/PartnerControls"/>
    <ds:schemaRef ds:uri="277e9793-ba36-4115-ba71-194bf51b9283"/>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5.xml><?xml version="1.0" encoding="utf-8"?>
<ds:datastoreItem xmlns:ds="http://schemas.openxmlformats.org/officeDocument/2006/customXml" ds:itemID="{EC2BF1A7-0439-4F27-8F81-7BE982C14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809</TotalTime>
  <Words>1160</Words>
  <Application>Microsoft Office PowerPoint</Application>
  <PresentationFormat>Widescreen</PresentationFormat>
  <Paragraphs>119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Lisa CAMPOS</dc:creator>
  <cp:lastModifiedBy>Marie REMY</cp:lastModifiedBy>
  <cp:revision>30</cp:revision>
  <dcterms:created xsi:type="dcterms:W3CDTF">2026-04-16T11:52:54Z</dcterms:created>
  <dcterms:modified xsi:type="dcterms:W3CDTF">2026-06-03T16:19:37Z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0x010100E064E3674AF7C14CB0C8AE7F5DAA758B00DC00E23EB094F64BB5F5F0460BD7A1A4</vt:lpwstr>
  </property>
  <property fmtid="{D5CDD505-2E9C-101B-9397-08002B2CF9AE}" pid="3" name="_dlc_DocIdItemGuid">
    <vt:lpwstr>3a14c768-fce4-4016-94ff-ecaa56e23572</vt:lpwstr>
  </property>
</Properties>
</file>