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7" r:id="rId5"/>
    <p:sldId id="321" r:id="rId6"/>
    <p:sldId id="342" r:id="rId7"/>
    <p:sldId id="358" r:id="rId8"/>
    <p:sldId id="362" r:id="rId9"/>
    <p:sldId id="357" r:id="rId10"/>
    <p:sldId id="349" r:id="rId11"/>
    <p:sldId id="350" r:id="rId12"/>
    <p:sldId id="359" r:id="rId13"/>
    <p:sldId id="356" r:id="rId14"/>
    <p:sldId id="360" r:id="rId15"/>
    <p:sldId id="361" r:id="rId16"/>
    <p:sldId id="346" r:id="rId17"/>
    <p:sldId id="347" r:id="rId18"/>
    <p:sldId id="352" r:id="rId19"/>
    <p:sldId id="353" r:id="rId20"/>
    <p:sldId id="354" r:id="rId21"/>
    <p:sldId id="355"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59CF"/>
    <a:srgbClr val="2A6099"/>
    <a:srgbClr val="0D2749"/>
    <a:srgbClr val="008AFF"/>
    <a:srgbClr val="A05E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8" dt="2026-09-30T14:03:40.439"/>
    <p1510:client id="{A36DBB9C-63D2-E7CD-4D46-686FAA5D15C3}" v="18" dt="2026-09-30T14:00:27.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799FB2-8BFF-46AC-9A34-48AB3A7BFEB8}" type="datetimeFigureOut">
              <a:rPr lang="fr-FR" smtClean="0"/>
              <a:t>30/09/2026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FB43D-D023-4385-AC7B-A4D02117A58E}" type="slidenum">
              <a:rPr lang="fr-FR" smtClean="0"/>
              <a:t>‹#›</a:t>
            </a:fld>
            <a:endParaRPr lang="fr-FR"/>
          </a:p>
        </p:txBody>
      </p:sp>
    </p:spTree>
    <p:extLst>
      <p:ext uri="{BB962C8B-B14F-4D97-AF65-F5344CB8AC3E}">
        <p14:creationId xmlns:p14="http://schemas.microsoft.com/office/powerpoint/2010/main" val="741302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8A903E-DCD7-46DC-6548-C5676696CF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709FEB1-B566-11FF-8690-77510E0DD8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EB8B537-FF31-5768-9C2D-8E64853CD0B2}"/>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5" name="Espace réservé du pied de page 4">
            <a:extLst>
              <a:ext uri="{FF2B5EF4-FFF2-40B4-BE49-F238E27FC236}">
                <a16:creationId xmlns:a16="http://schemas.microsoft.com/office/drawing/2014/main" id="{C4134707-8020-705F-2847-4DA1BDDE4F6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CC48B61-E468-C7F3-AE60-F2275F02463A}"/>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524612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0DF2CC-62E9-4450-06C2-ABAE806ACF5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982965D-E817-F8EF-03D6-536A8CAABDB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C34DC93-1363-E069-0B9C-E638444B9644}"/>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5" name="Espace réservé du pied de page 4">
            <a:extLst>
              <a:ext uri="{FF2B5EF4-FFF2-40B4-BE49-F238E27FC236}">
                <a16:creationId xmlns:a16="http://schemas.microsoft.com/office/drawing/2014/main" id="{1A5A38FD-2A0F-C833-8ED5-4D0A676BFFC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7C0E301-A896-537C-B4F7-5B631CA16566}"/>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225077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1D26F3-8A29-F003-2987-8832630224B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6C43864-65B3-68AC-AE3D-A7226D37E94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69C499D-40DF-9905-1239-84F7405ADCB8}"/>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5" name="Espace réservé du pied de page 4">
            <a:extLst>
              <a:ext uri="{FF2B5EF4-FFF2-40B4-BE49-F238E27FC236}">
                <a16:creationId xmlns:a16="http://schemas.microsoft.com/office/drawing/2014/main" id="{F65593CF-A51F-EBE0-1884-916F9F8D686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F20E533-C883-F0C1-435F-89D3139EBF2A}"/>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1461400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4B72F7-CE27-650F-0AAD-28BECCD68B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0BEBD63-9892-D6B0-6E3F-E8BE48BC875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05D760C-CD67-F64D-0DD7-700A5226735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9BD151C-DC26-6582-D3BB-FF43A61E876D}"/>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6" name="Espace réservé du pied de page 5">
            <a:extLst>
              <a:ext uri="{FF2B5EF4-FFF2-40B4-BE49-F238E27FC236}">
                <a16:creationId xmlns:a16="http://schemas.microsoft.com/office/drawing/2014/main" id="{F72E4F8B-03AB-3F7B-4D8F-AD9C12A7FDB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1D7803-8CBA-035F-A200-745843EA11D3}"/>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743305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C7AE84-BDE6-46FF-F4F1-B7F401B0CCD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E1423B0-F276-2AB4-4D19-1BD80A512A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F617E74-0265-31FA-1D1C-615858E5AD1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ACF31D9-9521-9CB7-7C31-301151AEBB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6A4DCAD-7389-17E8-8ED1-2367ECB258A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C166E89-09D6-0856-C408-7E166859A699}"/>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8" name="Espace réservé du pied de page 7">
            <a:extLst>
              <a:ext uri="{FF2B5EF4-FFF2-40B4-BE49-F238E27FC236}">
                <a16:creationId xmlns:a16="http://schemas.microsoft.com/office/drawing/2014/main" id="{2C67BE9D-04F3-DFC5-2B95-439DBE5D6DE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AF88B82-E5D8-2C62-8CA5-FE312C67D106}"/>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3909546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89B829-1FB2-9D3F-E96C-E90A0553755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8F609C8-2FF6-D413-899D-71938BB7E3C0}"/>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4" name="Espace réservé du pied de page 3">
            <a:extLst>
              <a:ext uri="{FF2B5EF4-FFF2-40B4-BE49-F238E27FC236}">
                <a16:creationId xmlns:a16="http://schemas.microsoft.com/office/drawing/2014/main" id="{8A17B3A6-37C7-6AEC-16A8-34E807FFCB3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CB17901-CCC0-7EF7-4680-BD0DBD336E1E}"/>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2685891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BF430A9-6EB2-B0C7-976E-8427B3563707}"/>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3" name="Espace réservé du pied de page 2">
            <a:extLst>
              <a:ext uri="{FF2B5EF4-FFF2-40B4-BE49-F238E27FC236}">
                <a16:creationId xmlns:a16="http://schemas.microsoft.com/office/drawing/2014/main" id="{BEA9D3FA-3C9E-2898-67BA-FAAEE1C4FAA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2AB89ED-DFAF-4752-C2E0-43F134626F37}"/>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113599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ECA2D2-76C1-168E-EFC1-05D71C5781F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4067A06-E50A-3D70-1DAF-C0FB7E3ECB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524E051-8257-F239-4017-5400245094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40A3060-3105-1167-2347-192767FFEA25}"/>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6" name="Espace réservé du pied de page 5">
            <a:extLst>
              <a:ext uri="{FF2B5EF4-FFF2-40B4-BE49-F238E27FC236}">
                <a16:creationId xmlns:a16="http://schemas.microsoft.com/office/drawing/2014/main" id="{3BC473F2-ABA3-98C9-D028-A304B2A675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260F03E-406C-32AF-028D-22D6D53C1291}"/>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1727257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84BAAA-B107-D561-0757-CB620AED534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ED76D05-A6D0-F3B9-F66F-4C4DDFFBD2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79DCD81-AE3D-9E65-0CB9-6A1DFF5353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247630E-4A4D-EE70-D44E-F36A5206DB82}"/>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6" name="Espace réservé du pied de page 5">
            <a:extLst>
              <a:ext uri="{FF2B5EF4-FFF2-40B4-BE49-F238E27FC236}">
                <a16:creationId xmlns:a16="http://schemas.microsoft.com/office/drawing/2014/main" id="{9422226E-B89E-BFB3-34A1-755B03C2A42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19CB561-0652-591A-C68E-B63A6BB800D8}"/>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974768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96A618-F044-0D7A-3A7F-DE2FF27AEAE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7E072A5-8133-B67D-3173-EC0F647EDDD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3F4F042-9045-6DFE-C1A4-DA79ED088F80}"/>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5" name="Espace réservé du pied de page 4">
            <a:extLst>
              <a:ext uri="{FF2B5EF4-FFF2-40B4-BE49-F238E27FC236}">
                <a16:creationId xmlns:a16="http://schemas.microsoft.com/office/drawing/2014/main" id="{8FFE05BD-DE24-2B8A-4224-2802F0AA74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15AFDE-4CCE-93C3-A50B-EC709E2D652E}"/>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1567166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EC3EC1F-E5DC-3CF5-B711-58426B4807B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E148CA2-898F-3655-756D-599718E9682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837876-F757-E300-F742-B4B49AF0094A}"/>
              </a:ext>
            </a:extLst>
          </p:cNvPr>
          <p:cNvSpPr>
            <a:spLocks noGrp="1"/>
          </p:cNvSpPr>
          <p:nvPr>
            <p:ph type="dt" sz="half" idx="10"/>
          </p:nvPr>
        </p:nvSpPr>
        <p:spPr/>
        <p:txBody>
          <a:bodyPr/>
          <a:lstStyle/>
          <a:p>
            <a:fld id="{13E424DE-7982-4BF6-98CE-580B2F260379}" type="datetimeFigureOut">
              <a:rPr lang="fr-FR" smtClean="0"/>
              <a:t>30/09/2026</a:t>
            </a:fld>
            <a:endParaRPr lang="fr-FR"/>
          </a:p>
        </p:txBody>
      </p:sp>
      <p:sp>
        <p:nvSpPr>
          <p:cNvPr id="5" name="Espace réservé du pied de page 4">
            <a:extLst>
              <a:ext uri="{FF2B5EF4-FFF2-40B4-BE49-F238E27FC236}">
                <a16:creationId xmlns:a16="http://schemas.microsoft.com/office/drawing/2014/main" id="{DB8468BB-C526-23E2-145E-A0155BB759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3494B-DA11-517C-EC6D-766F2C34A6CF}"/>
              </a:ext>
            </a:extLst>
          </p:cNvPr>
          <p:cNvSpPr>
            <a:spLocks noGrp="1"/>
          </p:cNvSpPr>
          <p:nvPr>
            <p:ph type="sldNum" sz="quarter" idx="12"/>
          </p:nvPr>
        </p:nvSpPr>
        <p:spPr/>
        <p:txBody>
          <a:bodyPr/>
          <a:lstStyle/>
          <a:p>
            <a:fld id="{EF857577-5EF3-4425-AB10-3AF7FA040F47}" type="slidenum">
              <a:rPr lang="fr-FR" smtClean="0"/>
              <a:t>‹#›</a:t>
            </a:fld>
            <a:endParaRPr lang="fr-FR"/>
          </a:p>
        </p:txBody>
      </p:sp>
    </p:spTree>
    <p:extLst>
      <p:ext uri="{BB962C8B-B14F-4D97-AF65-F5344CB8AC3E}">
        <p14:creationId xmlns:p14="http://schemas.microsoft.com/office/powerpoint/2010/main" val="60894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44139AB-EE81-6059-5452-0FD01A286D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431007A-07AD-E786-7317-98F3FBB497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0BD138-B58C-AA2C-265D-2A0BB9ED48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E424DE-7982-4BF6-98CE-580B2F260379}" type="datetimeFigureOut">
              <a:rPr lang="fr-FR" smtClean="0"/>
              <a:t>30/09/2026</a:t>
            </a:fld>
            <a:endParaRPr lang="fr-FR"/>
          </a:p>
        </p:txBody>
      </p:sp>
      <p:sp>
        <p:nvSpPr>
          <p:cNvPr id="5" name="Espace réservé du pied de page 4">
            <a:extLst>
              <a:ext uri="{FF2B5EF4-FFF2-40B4-BE49-F238E27FC236}">
                <a16:creationId xmlns:a16="http://schemas.microsoft.com/office/drawing/2014/main" id="{A680FBDF-AB20-90DD-C479-8BEC4A69B5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6EE6A4D-B7EF-5BBA-A0B5-7C941B65CC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857577-5EF3-4425-AB10-3AF7FA040F47}" type="slidenum">
              <a:rPr lang="fr-FR" smtClean="0"/>
              <a:t>‹#›</a:t>
            </a:fld>
            <a:endParaRPr lang="fr-FR"/>
          </a:p>
        </p:txBody>
      </p:sp>
    </p:spTree>
    <p:extLst>
      <p:ext uri="{BB962C8B-B14F-4D97-AF65-F5344CB8AC3E}">
        <p14:creationId xmlns:p14="http://schemas.microsoft.com/office/powerpoint/2010/main" val="1755973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jpeg"/><Relationship Id="rId7"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5.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5.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hyperlink" Target="https://demarche.numerique.gouv.fr/commencer/conge-de-naissance-sa" TargetMode="Externa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png"/><Relationship Id="rId7"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0.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0.png"/><Relationship Id="rId4" Type="http://schemas.openxmlformats.org/officeDocument/2006/relationships/image" Target="../media/image4.jpeg"/><Relationship Id="rId9"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2.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20.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685800" cy="6858000"/>
          </a:xfrm>
          <a:custGeom>
            <a:avLst/>
            <a:gdLst/>
            <a:ahLst/>
            <a:cxnLst/>
            <a:rect l="l" t="t" r="r" b="b"/>
            <a:pathLst>
              <a:path w="1460980" h="11015529">
                <a:moveTo>
                  <a:pt x="0" y="0"/>
                </a:moveTo>
                <a:lnTo>
                  <a:pt x="1460980" y="0"/>
                </a:lnTo>
                <a:lnTo>
                  <a:pt x="1460980" y="11015529"/>
                </a:lnTo>
                <a:lnTo>
                  <a:pt x="0" y="1101552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9225887" y="5843908"/>
            <a:ext cx="2779653" cy="656585"/>
          </a:xfrm>
          <a:custGeom>
            <a:avLst/>
            <a:gdLst/>
            <a:ahLst/>
            <a:cxnLst/>
            <a:rect l="l" t="t" r="r" b="b"/>
            <a:pathLst>
              <a:path w="4169480" h="984877">
                <a:moveTo>
                  <a:pt x="0" y="0"/>
                </a:moveTo>
                <a:lnTo>
                  <a:pt x="4169480" y="0"/>
                </a:lnTo>
                <a:lnTo>
                  <a:pt x="4169480" y="984878"/>
                </a:lnTo>
                <a:lnTo>
                  <a:pt x="0" y="984878"/>
                </a:lnTo>
                <a:lnTo>
                  <a:pt x="0" y="0"/>
                </a:lnTo>
                <a:close/>
              </a:path>
            </a:pathLst>
          </a:custGeom>
          <a:blipFill>
            <a:blip r:embed="rId3"/>
            <a:stretch>
              <a:fillRect/>
            </a:stretch>
          </a:blipFill>
        </p:spPr>
        <p:txBody>
          <a:bodyPr/>
          <a:lstStyle/>
          <a:p>
            <a:endParaRPr lang="fr-FR"/>
          </a:p>
        </p:txBody>
      </p:sp>
      <p:sp>
        <p:nvSpPr>
          <p:cNvPr id="4" name="TextBox 4"/>
          <p:cNvSpPr txBox="1"/>
          <p:nvPr/>
        </p:nvSpPr>
        <p:spPr>
          <a:xfrm>
            <a:off x="1505401" y="2702451"/>
            <a:ext cx="9809106" cy="479875"/>
          </a:xfrm>
          <a:prstGeom prst="rect">
            <a:avLst/>
          </a:prstGeom>
        </p:spPr>
        <p:txBody>
          <a:bodyPr wrap="square" lIns="0" tIns="0" rIns="0" bIns="0" rtlCol="0" anchor="t">
            <a:spAutoFit/>
          </a:bodyPr>
          <a:lstStyle/>
          <a:p>
            <a:pPr lvl="0">
              <a:lnSpc>
                <a:spcPts val="3279"/>
              </a:lnSpc>
              <a:defRPr/>
            </a:pPr>
            <a:r>
              <a:rPr lang="en-US" sz="48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5" name="TextBox 5"/>
          <p:cNvSpPr txBox="1"/>
          <p:nvPr/>
        </p:nvSpPr>
        <p:spPr>
          <a:xfrm>
            <a:off x="3594021" y="3410106"/>
            <a:ext cx="5631866" cy="624145"/>
          </a:xfrm>
          <a:prstGeom prst="rect">
            <a:avLst/>
          </a:prstGeom>
        </p:spPr>
        <p:txBody>
          <a:bodyPr wrap="square" lIns="0" tIns="0" rIns="0" bIns="0" rtlCol="0" anchor="t">
            <a:spAutoFit/>
          </a:bodyPr>
          <a:lstStyle/>
          <a:p>
            <a:pPr>
              <a:lnSpc>
                <a:spcPts val="4752"/>
              </a:lnSpc>
            </a:pPr>
            <a:r>
              <a:rPr lang="en-US" sz="4800" b="1" spc="-293"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Modalités</a:t>
            </a:r>
            <a:r>
              <a:rPr lang="en-US" sz="48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4800" b="1" spc="-293"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déclaratives</a:t>
            </a:r>
            <a:endParaRPr lang="en-US" sz="48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89106" y="68580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87814" y="1043744"/>
            <a:ext cx="11616371"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indent="0" algn="just" eaLnBrk="1" fontAlgn="auto" hangingPunct="1">
              <a:lnSpc>
                <a:spcPct val="110000"/>
              </a:lnSpc>
              <a:spcBef>
                <a:spcPts val="0"/>
              </a:spcBef>
              <a:spcAft>
                <a:spcPts val="600"/>
              </a:spcAft>
              <a:buClr>
                <a:srgbClr val="007FAD"/>
              </a:buClr>
              <a:buSzTx/>
              <a:buNone/>
              <a:defRPr/>
            </a:pPr>
            <a:r>
              <a:rPr lang="fr-FR" sz="18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Modalités déclaratives pour les employeurs</a:t>
            </a:r>
            <a:endParaRPr kumimoji="0" lang="fr-FR" sz="14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600"/>
              </a:spcAft>
              <a:buClr>
                <a:srgbClr val="007FAD"/>
              </a:buClr>
              <a:buSzTx/>
              <a:buFont typeface="Symbol" panose="05050102010706020507" pitchFamily="18" charset="2"/>
              <a:buNone/>
              <a:tabLst/>
              <a:defRPr/>
            </a:pPr>
            <a:r>
              <a:rPr kumimoji="0" lang="fr-FR" sz="14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Concernant </a:t>
            </a:r>
            <a:r>
              <a:rPr kumimoji="0" lang="fr-FR" sz="1400" b="1" i="1"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les salariés du régime général</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les modalités déclaratives </a:t>
            </a:r>
            <a:r>
              <a:rPr lang="fr-FR" sz="1400" b="0">
                <a:solidFill>
                  <a:srgbClr val="0D2749"/>
                </a:solidFill>
                <a:latin typeface="Calibri" panose="020F0502020204030204" pitchFamily="34" charset="0"/>
                <a:ea typeface="Calibri" panose="020F0502020204030204" pitchFamily="34" charset="0"/>
                <a:cs typeface="Calibri" panose="020F0502020204030204" pitchFamily="34" charset="0"/>
              </a:rPr>
              <a:t>par l’employeur ont évolué depuis le 30/09/2026.</a:t>
            </a:r>
            <a:endPar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algn="just" eaLnBrk="1" fontAlgn="auto" hangingPunct="1">
              <a:lnSpc>
                <a:spcPct val="110000"/>
              </a:lnSpc>
              <a:spcBef>
                <a:spcPts val="0"/>
              </a:spcBef>
              <a:spcAft>
                <a:spcPts val="600"/>
              </a:spcAft>
              <a:buClr>
                <a:srgbClr val="007FAD"/>
              </a:buClr>
              <a:buSzTx/>
              <a:buNone/>
              <a:defRPr/>
            </a:pP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2 déclarations doivent être réalisées de façon concomitante, </a:t>
            </a:r>
            <a:r>
              <a:rPr kumimoji="0" lang="fr-FR" sz="140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le même jour </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a:t>
            </a:r>
          </a:p>
          <a:p>
            <a:pPr marR="0" lvl="0" algn="just" defTabSz="914400" rtl="0" eaLnBrk="1" fontAlgn="auto" latinLnBrk="0" hangingPunct="1">
              <a:lnSpc>
                <a:spcPct val="110000"/>
              </a:lnSpc>
              <a:spcBef>
                <a:spcPts val="0"/>
              </a:spcBef>
              <a:spcAft>
                <a:spcPts val="600"/>
              </a:spcAft>
              <a:buClr>
                <a:srgbClr val="007FAD"/>
              </a:buClr>
              <a:buSzTx/>
              <a:buFont typeface="Wingdings" panose="05000000000000000000" pitchFamily="2" charset="2"/>
              <a:buChar char="ü"/>
              <a:tabLst/>
              <a:defRPr/>
            </a:pPr>
            <a:r>
              <a:rPr lang="fr-FR" sz="1400">
                <a:solidFill>
                  <a:srgbClr val="0D2749"/>
                </a:solidFill>
                <a:latin typeface="Calibri" panose="020F0502020204030204" pitchFamily="34" charset="0"/>
                <a:ea typeface="Calibri" panose="020F0502020204030204" pitchFamily="34" charset="0"/>
                <a:cs typeface="Calibri" panose="020F0502020204030204" pitchFamily="34" charset="0"/>
              </a:rPr>
              <a:t>Transmission d’</a:t>
            </a:r>
            <a:r>
              <a:rPr kumimoji="0" lang="fr-FR" sz="140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un signalement DSN </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ou saisie d’une attestation de salaire sur le Compte-Entreprise si le signalement DSN est indisponible</a:t>
            </a:r>
            <a:r>
              <a:rPr lang="fr-FR" sz="1400" b="0">
                <a:solidFill>
                  <a:srgbClr val="0D2749"/>
                </a:solidFill>
                <a:latin typeface="Calibri" panose="020F0502020204030204" pitchFamily="34" charset="0"/>
                <a:ea typeface="Calibri" panose="020F0502020204030204" pitchFamily="34" charset="0"/>
                <a:cs typeface="Calibri" panose="020F0502020204030204" pitchFamily="34" charset="0"/>
              </a:rPr>
              <a:t>. </a:t>
            </a:r>
          </a:p>
          <a:p>
            <a:pPr marR="0" lvl="0" algn="just" defTabSz="914400" rtl="0" eaLnBrk="1" fontAlgn="auto" latinLnBrk="0" hangingPunct="1">
              <a:lnSpc>
                <a:spcPct val="110000"/>
              </a:lnSpc>
              <a:spcBef>
                <a:spcPts val="0"/>
              </a:spcBef>
              <a:spcAft>
                <a:spcPts val="600"/>
              </a:spcAft>
              <a:buClr>
                <a:srgbClr val="007FAD"/>
              </a:buClr>
              <a:buSzTx/>
              <a:buFont typeface="Wingdings" panose="05000000000000000000" pitchFamily="2" charset="2"/>
              <a:buChar char="ü"/>
              <a:tabLst/>
              <a:defRPr/>
            </a:pPr>
            <a:r>
              <a:rPr lang="fr-FR" sz="1400" b="0">
                <a:solidFill>
                  <a:srgbClr val="0D2749"/>
                </a:solidFill>
                <a:latin typeface="Calibri" panose="020F0502020204030204" pitchFamily="34" charset="0"/>
                <a:ea typeface="Calibri" panose="020F0502020204030204" pitchFamily="34" charset="0"/>
                <a:cs typeface="Calibri" panose="020F0502020204030204" pitchFamily="34" charset="0"/>
              </a:rPr>
              <a:t>Complétude et dépôt</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sur le compte entreprise (ou via l’API dépôt de PJ) du formulaire de demande, qui reste obligatoire pour connaitre les dates de congé supplémentaire de naissance (absentes sur les attestations de salaire). </a:t>
            </a:r>
          </a:p>
          <a:p>
            <a:pPr marL="0" marR="0" lvl="0" indent="0" algn="just" defTabSz="914400" rtl="0" eaLnBrk="1" fontAlgn="auto" latinLnBrk="0" hangingPunct="1">
              <a:lnSpc>
                <a:spcPct val="110000"/>
              </a:lnSpc>
              <a:spcBef>
                <a:spcPts val="0"/>
              </a:spcBef>
              <a:spcAft>
                <a:spcPts val="600"/>
              </a:spcAft>
              <a:buClr>
                <a:srgbClr val="007FAD"/>
              </a:buClr>
              <a:buSzTx/>
              <a:buNone/>
              <a:tabLst/>
              <a:defRPr/>
            </a:pPr>
            <a:endPar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0"/>
              </a:spcAft>
              <a:buClr>
                <a:srgbClr val="007FAD"/>
              </a:buClr>
              <a:buSzTx/>
              <a:buFont typeface="Symbol" panose="05050102010706020507" pitchFamily="18" charset="2"/>
              <a:buNone/>
              <a:tabLst/>
              <a:defRPr/>
            </a:pP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Les </a:t>
            </a:r>
            <a:r>
              <a:rPr kumimoji="0" lang="fr-FR" sz="14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modalités de déclaration du CSN en DSN </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sont identiques à celles des autres arrêts de travail.</a:t>
            </a:r>
          </a:p>
          <a:p>
            <a:pPr marL="0" marR="0" lvl="0" indent="0" algn="just" defTabSz="914400" rtl="0" eaLnBrk="1" fontAlgn="auto" latinLnBrk="0" hangingPunct="1">
              <a:lnSpc>
                <a:spcPct val="110000"/>
              </a:lnSpc>
              <a:spcBef>
                <a:spcPts val="0"/>
              </a:spcBef>
              <a:spcAft>
                <a:spcPts val="0"/>
              </a:spcAft>
              <a:buClr>
                <a:srgbClr val="007FAD"/>
              </a:buClr>
              <a:buSzTx/>
              <a:buFont typeface="Symbol" panose="05050102010706020507" pitchFamily="18" charset="2"/>
              <a:buNone/>
              <a:tabLst/>
              <a:defRPr/>
            </a:pPr>
            <a:endParaRPr kumimoji="0" lang="fr-FR" sz="1400" b="0" i="0" u="none" strike="sng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0"/>
              </a:spcAft>
              <a:buClr>
                <a:srgbClr val="007FAD"/>
              </a:buClr>
              <a:buSzTx/>
              <a:buFont typeface="Symbol" panose="05050102010706020507" pitchFamily="18" charset="2"/>
              <a:buNone/>
              <a:tabLst/>
              <a:defRPr/>
            </a:pP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La prise du </a:t>
            </a:r>
            <a:r>
              <a:rPr kumimoji="0" lang="fr-FR" sz="1400" b="0" i="0" u="non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congé doit faire l’objet </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d’un </a:t>
            </a:r>
            <a:r>
              <a:rPr kumimoji="0" lang="fr-FR" sz="14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signalement dans les 5 jours</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suivant le début de l’évènement, ne pas signaler par anticipation. </a:t>
            </a:r>
          </a:p>
          <a:p>
            <a:pPr marL="0" marR="0" lvl="0" indent="0" algn="just" defTabSz="914400" rtl="0" eaLnBrk="1" fontAlgn="auto" latinLnBrk="0" hangingPunct="1">
              <a:lnSpc>
                <a:spcPct val="110000"/>
              </a:lnSpc>
              <a:spcBef>
                <a:spcPts val="0"/>
              </a:spcBef>
              <a:spcAft>
                <a:spcPts val="0"/>
              </a:spcAft>
              <a:buClr>
                <a:srgbClr val="007FAD"/>
              </a:buClr>
              <a:buSzTx/>
              <a:buFont typeface="Symbol" panose="05050102010706020507" pitchFamily="18" charset="2"/>
              <a:buNone/>
              <a:tabLst/>
              <a:defRPr/>
            </a:pPr>
            <a:endParaRPr kumimoji="0" lang="fr-FR" sz="8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Lorsque le congé de naissance est pris en suite du congé maternité, paternité, d’adoption, le dernier jour travaillé (DJT) correspond au dernier jour travaillé précédant le départ en congé. Dans les autres cas, il correspond à la veille de chacune des fractions. Un congé conventionnel est considéré comme un jour de « congé payé », donc un jour « travaillé »</a:t>
            </a: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r>
              <a:rPr kumimoji="0" lang="fr-FR" sz="1400" b="0" i="0" u="sng"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Points d’attention</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 En cas de fractionnement du congé de naissance en deux périodes d’un mois</a:t>
            </a:r>
            <a:r>
              <a:rPr kumimoji="0" lang="fr-FR" sz="14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il est attendu une démarche par fraction.</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A l’inverse, en cas de prise des 2 mois en continu, un dépôt unique de formulaire indiquant les 2 mois accompagné, à partir du 1</a:t>
            </a:r>
            <a:r>
              <a:rPr kumimoji="0" lang="fr-FR" sz="1400" b="0" i="0" u="none" strike="noStrike" kern="1200" cap="none" spc="0" normalizeH="0" baseline="3000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er</a:t>
            </a: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octobre, d’un unique signalement en DSN, suffisent.</a:t>
            </a:r>
          </a:p>
          <a:p>
            <a:pPr marL="285750" marR="0" lvl="0" indent="-285750" algn="just" defTabSz="914400" rtl="0" eaLnBrk="1" fontAlgn="auto" latinLnBrk="0" hangingPunct="1">
              <a:lnSpc>
                <a:spcPct val="110000"/>
              </a:lnSpc>
              <a:spcBef>
                <a:spcPts val="0"/>
              </a:spcBef>
              <a:spcAft>
                <a:spcPts val="600"/>
              </a:spcAft>
              <a:buClr>
                <a:srgbClr val="007FAD"/>
              </a:buClr>
              <a:buSzTx/>
              <a:buFont typeface="Arial" panose="020B0604020202020204" pitchFamily="34" charset="0"/>
              <a:buChar char="•"/>
              <a:tabLst/>
              <a:defRPr/>
            </a:pP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Quel code en bloc arrêt DSN? S21.G00.60.001 code 20 : Congé supplémentaire de naissance</a:t>
            </a:r>
          </a:p>
          <a:p>
            <a:pPr marL="285750" marR="0" lvl="0" indent="-285750" algn="just" defTabSz="914400" rtl="0" eaLnBrk="1" fontAlgn="auto" latinLnBrk="0" hangingPunct="1">
              <a:lnSpc>
                <a:spcPct val="110000"/>
              </a:lnSpc>
              <a:spcBef>
                <a:spcPts val="0"/>
              </a:spcBef>
              <a:spcAft>
                <a:spcPts val="600"/>
              </a:spcAft>
              <a:buClr>
                <a:srgbClr val="007FAD"/>
              </a:buClr>
              <a:buSzTx/>
              <a:buFont typeface="Arial" panose="020B0604020202020204" pitchFamily="34" charset="0"/>
              <a:buChar char="•"/>
              <a:tabLst/>
              <a:defRPr/>
            </a:pPr>
            <a:r>
              <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Quels seront les codes prestation sur le BPIJ? code NME pour le 1er mois, et EME pour le 2eme mois</a:t>
            </a: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6" name="Image 5">
            <a:extLst>
              <a:ext uri="{FF2B5EF4-FFF2-40B4-BE49-F238E27FC236}">
                <a16:creationId xmlns:a16="http://schemas.microsoft.com/office/drawing/2014/main" id="{369EBA22-2C6B-77DA-1E36-DDF6FAB16A14}"/>
              </a:ext>
            </a:extLst>
          </p:cNvPr>
          <p:cNvPicPr>
            <a:picLocks noChangeAspect="1"/>
          </p:cNvPicPr>
          <p:nvPr/>
        </p:nvPicPr>
        <p:blipFill>
          <a:blip r:embed="rId5"/>
          <a:stretch>
            <a:fillRect/>
          </a:stretch>
        </p:blipFill>
        <p:spPr>
          <a:xfrm>
            <a:off x="10622651" y="31004"/>
            <a:ext cx="1569349" cy="601942"/>
          </a:xfrm>
          <a:prstGeom prst="rect">
            <a:avLst/>
          </a:prstGeom>
        </p:spPr>
      </p:pic>
    </p:spTree>
    <p:extLst>
      <p:ext uri="{BB962C8B-B14F-4D97-AF65-F5344CB8AC3E}">
        <p14:creationId xmlns:p14="http://schemas.microsoft.com/office/powerpoint/2010/main" val="3581854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59771" y="1372314"/>
            <a:ext cx="11616371" cy="5485686"/>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None/>
              <a:tabLst/>
              <a:defRPr/>
            </a:pPr>
            <a:r>
              <a:rPr kumimoji="0" lang="fr-FR" sz="1800" i="0" u="none" strike="noStrike" kern="0" cap="none" spc="0" normalizeH="0" baseline="0" noProof="0" dirty="0">
                <a:ln>
                  <a:noFill/>
                </a:ln>
                <a:solidFill>
                  <a:srgbClr val="008AFF"/>
                </a:solidFill>
                <a:effectLst/>
                <a:uLnTx/>
                <a:uFillTx/>
                <a:latin typeface="Calibri"/>
                <a:ea typeface="Calibri"/>
                <a:cs typeface="Calibri"/>
              </a:rPr>
              <a:t>Zoom sur les étapes</a:t>
            </a:r>
          </a:p>
          <a:p>
            <a:pPr algn="just" eaLnBrk="1" fontAlgn="auto" hangingPunct="1">
              <a:lnSpc>
                <a:spcPct val="110000"/>
              </a:lnSpc>
              <a:spcBef>
                <a:spcPts val="0"/>
              </a:spcBef>
              <a:spcAft>
                <a:spcPts val="0"/>
              </a:spcAft>
              <a:buClr>
                <a:srgbClr val="007FAD"/>
              </a:buClr>
              <a:buSzTx/>
              <a:buFont typeface="Arial" panose="020B0604020202020204" pitchFamily="34" charset="0"/>
              <a:buChar char="•"/>
              <a:defRPr/>
            </a:pPr>
            <a:r>
              <a:rPr kumimoji="0" lang="fr-FR" sz="1600" b="0" i="0" u="none" strike="noStrike" kern="1200" cap="none" spc="0" normalizeH="0" baseline="0" noProof="0" dirty="0">
                <a:ln>
                  <a:noFill/>
                </a:ln>
                <a:solidFill>
                  <a:srgbClr val="0D2749"/>
                </a:solidFill>
                <a:effectLst/>
                <a:uLnTx/>
                <a:uFillTx/>
                <a:latin typeface="Calibri"/>
                <a:ea typeface="Calibri"/>
                <a:cs typeface="Calibri"/>
              </a:rPr>
              <a:t>Du 1er juillet </a:t>
            </a:r>
            <a:r>
              <a:rPr lang="fr-FR" sz="1600" b="0" dirty="0">
                <a:solidFill>
                  <a:srgbClr val="0D2749"/>
                </a:solidFill>
                <a:latin typeface="Calibri"/>
                <a:ea typeface="Calibri"/>
                <a:cs typeface="Calibri"/>
              </a:rPr>
              <a:t>à fin</a:t>
            </a:r>
            <a:r>
              <a:rPr kumimoji="0" lang="fr-FR" sz="1600" b="0" i="0" u="none" strike="noStrike" kern="1200" cap="none" spc="0" normalizeH="0" baseline="0" noProof="0" dirty="0">
                <a:ln>
                  <a:noFill/>
                </a:ln>
                <a:solidFill>
                  <a:srgbClr val="0D2749"/>
                </a:solidFill>
                <a:effectLst/>
                <a:uLnTx/>
                <a:uFillTx/>
                <a:latin typeface="Calibri"/>
                <a:ea typeface="Calibri"/>
                <a:cs typeface="Calibri"/>
              </a:rPr>
              <a:t> septembre 2026 :</a:t>
            </a:r>
            <a:endParaRPr lang="fr-FR" sz="1600" b="0"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1" i="0" u="none" strike="noStrike" kern="1200" cap="none" spc="0" normalizeH="0" baseline="0" noProof="0" dirty="0">
                <a:ln>
                  <a:noFill/>
                </a:ln>
                <a:solidFill>
                  <a:srgbClr val="0D2749"/>
                </a:solidFill>
                <a:effectLst/>
                <a:uLnTx/>
                <a:uFillTx/>
                <a:latin typeface="Calibri"/>
                <a:ea typeface="Calibri"/>
                <a:cs typeface="Calibri"/>
              </a:rPr>
              <a:t>DSN Mensuelle </a:t>
            </a:r>
            <a:r>
              <a:rPr kumimoji="0" lang="fr-FR" sz="1400" b="0" i="0" u="none" strike="noStrike" kern="1200" cap="none" spc="0" normalizeH="0" baseline="0" noProof="0" dirty="0">
                <a:ln>
                  <a:noFill/>
                </a:ln>
                <a:solidFill>
                  <a:srgbClr val="0D2749"/>
                </a:solidFill>
                <a:effectLst/>
                <a:uLnTx/>
                <a:uFillTx/>
                <a:latin typeface="Calibri"/>
                <a:ea typeface="Calibri"/>
                <a:cs typeface="Calibri"/>
              </a:rPr>
              <a:t>à déclaratif attendu du motif en rubrique </a:t>
            </a:r>
            <a:r>
              <a:rPr kumimoji="0" lang="fr-FR" sz="1400" b="1" i="0" u="none" strike="noStrike" kern="1200" cap="none" spc="0" normalizeH="0" baseline="0" noProof="0" dirty="0">
                <a:ln>
                  <a:noFill/>
                </a:ln>
                <a:solidFill>
                  <a:srgbClr val="0D2749"/>
                </a:solidFill>
                <a:effectLst/>
                <a:uLnTx/>
                <a:uFillTx/>
                <a:latin typeface="Calibri"/>
                <a:ea typeface="Calibri"/>
                <a:cs typeface="Calibri"/>
              </a:rPr>
              <a:t>60.001</a:t>
            </a:r>
            <a:r>
              <a:rPr kumimoji="0" lang="fr-FR" sz="1400" b="0" i="0" u="none" strike="noStrike" kern="1200" cap="none" spc="0" normalizeH="0" baseline="0" noProof="0" dirty="0">
                <a:ln>
                  <a:noFill/>
                </a:ln>
                <a:solidFill>
                  <a:srgbClr val="0D2749"/>
                </a:solidFill>
                <a:effectLst/>
                <a:uLnTx/>
                <a:uFillTx/>
                <a:latin typeface="Calibri"/>
                <a:ea typeface="Calibri"/>
                <a:cs typeface="Calibri"/>
              </a:rPr>
              <a:t>(Motif de l’arrêt) de type </a:t>
            </a:r>
            <a:r>
              <a:rPr kumimoji="0" lang="fr-FR" sz="1400" b="1" i="0" u="none" strike="noStrike" kern="1200" cap="none" spc="0" normalizeH="0" baseline="0" noProof="0" dirty="0">
                <a:ln>
                  <a:noFill/>
                </a:ln>
                <a:solidFill>
                  <a:srgbClr val="0D2749"/>
                </a:solidFill>
                <a:effectLst/>
                <a:uLnTx/>
                <a:uFillTx/>
                <a:latin typeface="Calibri"/>
                <a:ea typeface="Calibri"/>
                <a:cs typeface="Calibri"/>
              </a:rPr>
              <a:t>« 20 - Congé supplémentaire de naissance »</a:t>
            </a:r>
            <a:endParaRPr lang="fr-FR" sz="1400" b="1"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0" i="0" u="none" strike="noStrike" kern="1200" cap="none" spc="0" normalizeH="0" baseline="0" noProof="0" dirty="0">
                <a:ln>
                  <a:noFill/>
                </a:ln>
                <a:solidFill>
                  <a:srgbClr val="0D2749"/>
                </a:solidFill>
                <a:effectLst/>
                <a:uLnTx/>
                <a:uFillTx/>
                <a:latin typeface="Calibri"/>
                <a:ea typeface="Calibri"/>
                <a:cs typeface="Calibri"/>
              </a:rPr>
              <a:t>Pas de signalement DSN ni d’attestation de salaire manuelle à faire</a:t>
            </a:r>
            <a:endParaRPr lang="fr-FR" sz="1400" b="0"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1" i="0" u="none" strike="noStrike" kern="1200" cap="none" spc="0" normalizeH="0" baseline="0" noProof="0" dirty="0">
                <a:ln>
                  <a:noFill/>
                </a:ln>
                <a:solidFill>
                  <a:srgbClr val="0D2749"/>
                </a:solidFill>
                <a:effectLst/>
                <a:uLnTx/>
                <a:uFillTx/>
                <a:latin typeface="Calibri"/>
                <a:ea typeface="Calibri"/>
                <a:cs typeface="Calibri"/>
              </a:rPr>
              <a:t>Formulaire </a:t>
            </a:r>
            <a:r>
              <a:rPr lang="fr-FR" sz="1400" b="1" dirty="0">
                <a:solidFill>
                  <a:srgbClr val="0D2749"/>
                </a:solidFill>
                <a:latin typeface="Calibri"/>
                <a:ea typeface="Calibri"/>
                <a:cs typeface="Calibri"/>
              </a:rPr>
              <a:t>E</a:t>
            </a:r>
            <a:r>
              <a:rPr kumimoji="0" lang="fr-FR" sz="1400" b="1" i="0" u="none" strike="noStrike" kern="1200" cap="none" spc="0" normalizeH="0" baseline="0" noProof="0" dirty="0">
                <a:ln>
                  <a:noFill/>
                </a:ln>
                <a:solidFill>
                  <a:srgbClr val="0D2749"/>
                </a:solidFill>
                <a:effectLst/>
                <a:uLnTx/>
                <a:uFillTx/>
                <a:latin typeface="Calibri"/>
                <a:ea typeface="Calibri"/>
                <a:cs typeface="Calibri"/>
              </a:rPr>
              <a:t>xcel </a:t>
            </a:r>
            <a:r>
              <a:rPr kumimoji="0" lang="fr-FR" sz="1400" b="0" i="0" u="none" strike="noStrike" kern="1200" cap="none" spc="0" normalizeH="0" baseline="0" noProof="0" dirty="0">
                <a:ln>
                  <a:noFill/>
                </a:ln>
                <a:solidFill>
                  <a:srgbClr val="0D2749"/>
                </a:solidFill>
                <a:effectLst/>
                <a:uLnTx/>
                <a:uFillTx/>
                <a:latin typeface="Calibri"/>
                <a:ea typeface="Calibri"/>
                <a:cs typeface="Calibri"/>
              </a:rPr>
              <a:t>(disponible sur notre site net-entreprises, « formulaire phase 1 »), permettant la liquidation des IJ</a:t>
            </a:r>
            <a:endParaRPr lang="fr-FR" sz="1400" b="0" i="0" u="none" strike="noStrike" kern="1200" cap="none" spc="0" normalizeH="0" baseline="0" noProof="0" dirty="0">
              <a:ln>
                <a:noFill/>
              </a:ln>
              <a:solidFill>
                <a:srgbClr val="0D2749"/>
              </a:solidFill>
              <a:effectLst/>
              <a:uLnTx/>
              <a:uFillTx/>
              <a:latin typeface="Calibri"/>
              <a:ea typeface="Calibri"/>
              <a:cs typeface="Calibri"/>
            </a:endParaRPr>
          </a:p>
          <a:p>
            <a:pPr marL="457200" lvl="1" indent="0" algn="just" eaLnBrk="1" fontAlgn="auto" hangingPunct="1">
              <a:lnSpc>
                <a:spcPct val="110000"/>
              </a:lnSpc>
              <a:spcBef>
                <a:spcPts val="0"/>
              </a:spcBef>
              <a:spcAft>
                <a:spcPts val="0"/>
              </a:spcAft>
              <a:buClr>
                <a:srgbClr val="007FAD"/>
              </a:buClr>
              <a:buSzTx/>
              <a:buNone/>
              <a:defRPr/>
            </a:pPr>
            <a:endPar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algn="just" eaLnBrk="1" fontAlgn="auto" hangingPunct="1">
              <a:lnSpc>
                <a:spcPct val="110000"/>
              </a:lnSpc>
              <a:spcBef>
                <a:spcPts val="0"/>
              </a:spcBef>
              <a:spcAft>
                <a:spcPts val="0"/>
              </a:spcAft>
              <a:buClr>
                <a:srgbClr val="007FAD"/>
              </a:buClr>
              <a:buSzTx/>
              <a:buFont typeface="Arial" panose="020B0604020202020204" pitchFamily="34" charset="0"/>
              <a:buChar char="•"/>
              <a:defRPr/>
            </a:pPr>
            <a:r>
              <a:rPr lang="fr-FR" sz="1600" b="0" dirty="0">
                <a:solidFill>
                  <a:srgbClr val="0D2749"/>
                </a:solidFill>
                <a:latin typeface="Calibri"/>
                <a:ea typeface="Calibri"/>
                <a:cs typeface="Calibri"/>
              </a:rPr>
              <a:t>A partir d'octobre </a:t>
            </a:r>
            <a:r>
              <a:rPr kumimoji="0" lang="fr-FR" sz="1600" b="0" i="0" u="none" strike="noStrike" kern="1200" cap="none" spc="0" normalizeH="0" baseline="0" noProof="0" dirty="0">
                <a:ln>
                  <a:noFill/>
                </a:ln>
                <a:solidFill>
                  <a:srgbClr val="0D2749"/>
                </a:solidFill>
                <a:effectLst/>
                <a:uLnTx/>
                <a:uFillTx/>
                <a:latin typeface="Calibri"/>
                <a:ea typeface="Calibri"/>
                <a:cs typeface="Calibri"/>
              </a:rPr>
              <a:t>2026 :</a:t>
            </a:r>
            <a:endParaRPr lang="fr-FR" sz="1600" b="0"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1" i="0" u="none" strike="noStrike" kern="1200" cap="none" spc="0" normalizeH="0" baseline="0" noProof="0" dirty="0">
                <a:ln>
                  <a:noFill/>
                </a:ln>
                <a:solidFill>
                  <a:srgbClr val="0D2749"/>
                </a:solidFill>
                <a:effectLst/>
                <a:uLnTx/>
                <a:uFillTx/>
                <a:latin typeface="Calibri"/>
                <a:ea typeface="Calibri"/>
                <a:cs typeface="Calibri"/>
              </a:rPr>
              <a:t>DSN Mensuelle </a:t>
            </a:r>
            <a:r>
              <a:rPr kumimoji="0" lang="fr-FR" sz="1400" b="0" i="0" u="none" strike="noStrike" kern="1200" cap="none" spc="0" normalizeH="0" baseline="0" noProof="0" dirty="0">
                <a:ln>
                  <a:noFill/>
                </a:ln>
                <a:solidFill>
                  <a:srgbClr val="0D2749"/>
                </a:solidFill>
                <a:effectLst/>
                <a:uLnTx/>
                <a:uFillTx/>
                <a:latin typeface="Calibri"/>
                <a:ea typeface="Calibri"/>
                <a:cs typeface="Calibri"/>
              </a:rPr>
              <a:t>à déclaratif attendu du motif en rubrique 60.001 (Motif de l’arrêt) de type « 20 - Congé supplémentaire de naissance »</a:t>
            </a:r>
            <a:endParaRPr lang="fr-FR" sz="1400" b="0"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1" i="0" u="none" strike="noStrike" kern="1200" cap="none" spc="0" normalizeH="0" baseline="0" noProof="0" dirty="0">
                <a:ln>
                  <a:noFill/>
                </a:ln>
                <a:solidFill>
                  <a:srgbClr val="0D2749"/>
                </a:solidFill>
                <a:effectLst/>
                <a:uLnTx/>
                <a:uFillTx/>
                <a:latin typeface="Calibri"/>
                <a:ea typeface="Calibri"/>
                <a:cs typeface="Calibri"/>
              </a:rPr>
              <a:t>Signalement DSN évènementielle </a:t>
            </a:r>
            <a:r>
              <a:rPr kumimoji="0" lang="fr-FR" sz="1400" b="0" i="0" u="none" strike="noStrike" kern="1200" cap="none" spc="0" normalizeH="0" baseline="0" noProof="0" dirty="0">
                <a:ln>
                  <a:noFill/>
                </a:ln>
                <a:solidFill>
                  <a:srgbClr val="0D2749"/>
                </a:solidFill>
                <a:effectLst/>
                <a:uLnTx/>
                <a:uFillTx/>
                <a:latin typeface="Calibri"/>
                <a:ea typeface="Calibri"/>
                <a:cs typeface="Calibri"/>
              </a:rPr>
              <a:t>(ou saisie manuelle de l’Attestation de Salaire le cas échéant)</a:t>
            </a:r>
            <a:endParaRPr lang="fr-FR" sz="1400" b="0"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1" i="0" u="none" strike="noStrike" kern="1200" cap="none" spc="0" normalizeH="0" baseline="0" noProof="0" dirty="0">
                <a:ln>
                  <a:noFill/>
                </a:ln>
                <a:solidFill>
                  <a:srgbClr val="0D2749"/>
                </a:solidFill>
                <a:effectLst/>
                <a:uLnTx/>
                <a:uFillTx/>
                <a:latin typeface="Calibri"/>
                <a:ea typeface="Calibri"/>
                <a:cs typeface="Calibri"/>
              </a:rPr>
              <a:t>Formulaire </a:t>
            </a:r>
            <a:r>
              <a:rPr lang="fr-FR" sz="1400" b="1" dirty="0">
                <a:solidFill>
                  <a:srgbClr val="0D2749"/>
                </a:solidFill>
                <a:latin typeface="Calibri"/>
                <a:ea typeface="Calibri"/>
                <a:cs typeface="Calibri"/>
              </a:rPr>
              <a:t>E</a:t>
            </a:r>
            <a:r>
              <a:rPr kumimoji="0" lang="fr-FR" sz="1400" b="1" i="0" u="none" strike="noStrike" kern="1200" cap="none" spc="0" normalizeH="0" baseline="0" noProof="0" dirty="0">
                <a:ln>
                  <a:noFill/>
                </a:ln>
                <a:solidFill>
                  <a:srgbClr val="0D2749"/>
                </a:solidFill>
                <a:effectLst/>
                <a:uLnTx/>
                <a:uFillTx/>
                <a:latin typeface="Calibri"/>
                <a:ea typeface="Calibri"/>
                <a:cs typeface="Calibri"/>
              </a:rPr>
              <a:t>xcel </a:t>
            </a:r>
            <a:r>
              <a:rPr kumimoji="0" lang="fr-FR" sz="1400" b="0" i="0" u="none" strike="noStrike" kern="1200" cap="none" spc="0" normalizeH="0" baseline="0" noProof="0" dirty="0">
                <a:ln>
                  <a:noFill/>
                </a:ln>
                <a:solidFill>
                  <a:srgbClr val="0D2749"/>
                </a:solidFill>
                <a:effectLst/>
                <a:uLnTx/>
                <a:uFillTx/>
                <a:latin typeface="Calibri"/>
                <a:ea typeface="Calibri"/>
                <a:cs typeface="Calibri"/>
              </a:rPr>
              <a:t>(disponible sur notre site net-entreprises, « formulaire phase 1 »)</a:t>
            </a:r>
            <a:endParaRPr lang="fr-FR" sz="1400" b="0" i="0" u="none" strike="noStrike" kern="1200" cap="none" spc="0" normalizeH="0" baseline="0" noProof="0" dirty="0">
              <a:ln>
                <a:noFill/>
              </a:ln>
              <a:solidFill>
                <a:srgbClr val="0D2749"/>
              </a:solidFill>
              <a:effectLst/>
              <a:uLnTx/>
              <a:uFillTx/>
              <a:latin typeface="Calibri"/>
              <a:ea typeface="Calibri"/>
              <a:cs typeface="Calibri"/>
            </a:endParaRPr>
          </a:p>
          <a:p>
            <a:pPr marL="457200" lvl="1" indent="0" algn="just" eaLnBrk="1" fontAlgn="auto" hangingPunct="1">
              <a:lnSpc>
                <a:spcPct val="110000"/>
              </a:lnSpc>
              <a:spcBef>
                <a:spcPts val="0"/>
              </a:spcBef>
              <a:spcAft>
                <a:spcPts val="0"/>
              </a:spcAft>
              <a:buClr>
                <a:srgbClr val="007FAD"/>
              </a:buClr>
              <a:buSzTx/>
              <a:buNone/>
              <a:defRPr/>
            </a:pPr>
            <a:endPar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Bef>
                <a:spcPts val="0"/>
              </a:spcBef>
              <a:spcAft>
                <a:spcPts val="0"/>
              </a:spcAft>
              <a:buClr>
                <a:srgbClr val="007FAD"/>
              </a:buClr>
              <a:buSzTx/>
              <a:buFont typeface="Arial" panose="020B0604020202020204" pitchFamily="34" charset="0"/>
              <a:buChar char="•"/>
              <a:defRPr/>
            </a:pPr>
            <a:r>
              <a:rPr lang="fr-FR" sz="1600" b="0" dirty="0">
                <a:solidFill>
                  <a:srgbClr val="0D2749"/>
                </a:solidFill>
                <a:latin typeface="Calibri"/>
                <a:ea typeface="Calibri"/>
                <a:cs typeface="Calibri"/>
              </a:rPr>
              <a:t>Date à confirmer :</a:t>
            </a:r>
            <a:endParaRPr lang="fr-FR">
              <a:latin typeface="Calibri"/>
              <a:ea typeface="Calibri"/>
              <a:cs typeface="Calibri"/>
            </a:endParaRPr>
          </a:p>
          <a:p>
            <a:pPr lvl="1" algn="just">
              <a:lnSpc>
                <a:spcPct val="110000"/>
              </a:lnSpc>
              <a:spcBef>
                <a:spcPts val="0"/>
              </a:spcBef>
              <a:spcAft>
                <a:spcPts val="0"/>
              </a:spcAft>
              <a:buClr>
                <a:srgbClr val="007FAD"/>
              </a:buClr>
              <a:buSzTx/>
              <a:buFont typeface="Wingdings" panose="05000000000000000000" pitchFamily="2" charset="2"/>
              <a:buChar char="Ø"/>
              <a:defRPr/>
            </a:pPr>
            <a:r>
              <a:rPr lang="fr-FR" sz="1400" b="1" dirty="0">
                <a:solidFill>
                  <a:srgbClr val="0D2749"/>
                </a:solidFill>
                <a:latin typeface="Calibri" panose="020F0502020204030204" pitchFamily="34" charset="0"/>
                <a:ea typeface="Calibri" panose="020F0502020204030204" pitchFamily="34" charset="0"/>
                <a:cs typeface="Calibri" panose="020F0502020204030204" pitchFamily="34" charset="0"/>
              </a:rPr>
              <a:t>DSN Mensuelle </a:t>
            </a:r>
            <a:r>
              <a:rPr lang="fr-FR" sz="1400" dirty="0">
                <a:solidFill>
                  <a:srgbClr val="0D2749"/>
                </a:solidFill>
                <a:latin typeface="Calibri" panose="020F0502020204030204" pitchFamily="34" charset="0"/>
                <a:ea typeface="Calibri" panose="020F0502020204030204" pitchFamily="34" charset="0"/>
                <a:cs typeface="Calibri" panose="020F0502020204030204" pitchFamily="34" charset="0"/>
              </a:rPr>
              <a:t>à déclaratif attendu du motif en rubrique 60.001 (Motif de l’arrêt) de type « 20 - Congé supplémentaire de naissance »</a:t>
            </a:r>
            <a:endParaRPr lang="fr-FR"/>
          </a:p>
          <a:p>
            <a:pPr lvl="1" algn="just">
              <a:lnSpc>
                <a:spcPct val="110000"/>
              </a:lnSpc>
              <a:spcBef>
                <a:spcPts val="0"/>
              </a:spcBef>
              <a:spcAft>
                <a:spcPts val="0"/>
              </a:spcAft>
              <a:buClr>
                <a:srgbClr val="007FAD"/>
              </a:buClr>
              <a:buSzTx/>
              <a:buFont typeface="Wingdings" panose="05000000000000000000" pitchFamily="2" charset="2"/>
              <a:buChar char="Ø"/>
              <a:defRPr/>
            </a:pPr>
            <a:r>
              <a:rPr lang="fr-FR" sz="1400" b="1" dirty="0">
                <a:solidFill>
                  <a:srgbClr val="0D2749"/>
                </a:solidFill>
                <a:latin typeface="Calibri" panose="020F0502020204030204" pitchFamily="34" charset="0"/>
                <a:ea typeface="Calibri" panose="020F0502020204030204" pitchFamily="34" charset="0"/>
                <a:cs typeface="Calibri" panose="020F0502020204030204" pitchFamily="34" charset="0"/>
              </a:rPr>
              <a:t>Signalement DSN évènementielle </a:t>
            </a:r>
            <a:r>
              <a:rPr lang="fr-FR" sz="1400" dirty="0">
                <a:solidFill>
                  <a:srgbClr val="0D2749"/>
                </a:solidFill>
                <a:latin typeface="Calibri" panose="020F0502020204030204" pitchFamily="34" charset="0"/>
                <a:ea typeface="Calibri" panose="020F0502020204030204" pitchFamily="34" charset="0"/>
                <a:cs typeface="Calibri" panose="020F0502020204030204" pitchFamily="34" charset="0"/>
              </a:rPr>
              <a:t>(ou saisie manuelle de l’Attestation de Salaire le cas échéant)</a:t>
            </a:r>
            <a:endParaRPr lang="fr-FR"/>
          </a:p>
          <a:p>
            <a:pPr lvl="1" algn="just">
              <a:lnSpc>
                <a:spcPct val="110000"/>
              </a:lnSpc>
              <a:spcBef>
                <a:spcPts val="0"/>
              </a:spcBef>
              <a:spcAft>
                <a:spcPts val="0"/>
              </a:spcAft>
              <a:buClr>
                <a:srgbClr val="007FAD"/>
              </a:buClr>
              <a:buSzTx/>
              <a:buFont typeface="Wingdings" panose="05000000000000000000" pitchFamily="2" charset="2"/>
              <a:buChar char="Ø"/>
              <a:defRPr/>
            </a:pPr>
            <a:r>
              <a:rPr lang="fr-FR" sz="1400" b="1" dirty="0">
                <a:solidFill>
                  <a:srgbClr val="0D2749"/>
                </a:solidFill>
                <a:latin typeface="Calibri" panose="020F0502020204030204" pitchFamily="34" charset="0"/>
                <a:ea typeface="Calibri" panose="020F0502020204030204" pitchFamily="34" charset="0"/>
                <a:cs typeface="Calibri" panose="020F0502020204030204" pitchFamily="34" charset="0"/>
              </a:rPr>
              <a:t>Formulaire « allégé » </a:t>
            </a:r>
            <a:endParaRPr lang="fr-FR"/>
          </a:p>
          <a:p>
            <a:pPr marL="457200" marR="0" lvl="1" indent="0" algn="just" defTabSz="914400" rtl="0" eaLnBrk="1" fontAlgn="auto" latinLnBrk="0" hangingPunct="1">
              <a:lnSpc>
                <a:spcPct val="110000"/>
              </a:lnSpc>
              <a:spcBef>
                <a:spcPts val="0"/>
              </a:spcBef>
              <a:spcAft>
                <a:spcPts val="0"/>
              </a:spcAft>
              <a:buClr>
                <a:srgbClr val="007FAD"/>
              </a:buClr>
              <a:buSzTx/>
              <a:buNone/>
              <a:tabLst/>
              <a:defRPr/>
            </a:pPr>
            <a:endParaRPr kumimoji="0" lang="fr-FR" sz="14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R="0" lvl="0" algn="just" defTabSz="914400" rtl="0" eaLnBrk="1" fontAlgn="auto" latinLnBrk="0" hangingPunct="1">
              <a:lnSpc>
                <a:spcPct val="110000"/>
              </a:lnSpc>
              <a:spcBef>
                <a:spcPts val="0"/>
              </a:spcBef>
              <a:spcAft>
                <a:spcPts val="0"/>
              </a:spcAft>
              <a:buClr>
                <a:srgbClr val="007FAD"/>
              </a:buClr>
              <a:buSzTx/>
              <a:buFont typeface="Arial" panose="020B0604020202020204" pitchFamily="34" charset="0"/>
              <a:buChar char="•"/>
              <a:tabLst/>
              <a:defRPr/>
            </a:pPr>
            <a:r>
              <a:rPr lang="fr-FR" sz="1600" b="0" dirty="0">
                <a:solidFill>
                  <a:srgbClr val="0D2749"/>
                </a:solidFill>
                <a:latin typeface="Calibri"/>
                <a:ea typeface="Calibri"/>
                <a:cs typeface="Calibri"/>
              </a:rPr>
              <a:t>D</a:t>
            </a:r>
            <a:r>
              <a:rPr kumimoji="0" lang="fr-FR" sz="1600" b="0" i="0" u="none" strike="noStrike" kern="1200" cap="none" spc="0" normalizeH="0" baseline="0" noProof="0" dirty="0">
                <a:ln>
                  <a:noFill/>
                </a:ln>
                <a:solidFill>
                  <a:srgbClr val="0D2749"/>
                </a:solidFill>
                <a:effectLst/>
                <a:uLnTx/>
                <a:uFillTx/>
                <a:latin typeface="Calibri"/>
                <a:ea typeface="Calibri"/>
                <a:cs typeface="Calibri"/>
              </a:rPr>
              <a:t>ate à confirmer, début 2028 (conditionnée à l’ajout en norme de « Date de début » de l’arrêt)</a:t>
            </a:r>
            <a:endParaRPr lang="fr-FR" sz="1600" b="0"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1" i="0" u="none" strike="noStrike" kern="1200" cap="none" spc="0" normalizeH="0" baseline="0" noProof="0" dirty="0">
                <a:ln>
                  <a:noFill/>
                </a:ln>
                <a:solidFill>
                  <a:srgbClr val="0D2749"/>
                </a:solidFill>
                <a:effectLst/>
                <a:uLnTx/>
                <a:uFillTx/>
                <a:latin typeface="Calibri"/>
                <a:ea typeface="Calibri"/>
                <a:cs typeface="Calibri"/>
              </a:rPr>
              <a:t>DSN Mensuelle </a:t>
            </a:r>
            <a:r>
              <a:rPr kumimoji="0" lang="fr-FR" sz="1400" b="0" i="0" u="none" strike="noStrike" kern="1200" cap="none" spc="0" normalizeH="0" baseline="0" noProof="0" dirty="0">
                <a:ln>
                  <a:noFill/>
                </a:ln>
                <a:solidFill>
                  <a:srgbClr val="0D2749"/>
                </a:solidFill>
                <a:effectLst/>
                <a:uLnTx/>
                <a:uFillTx/>
                <a:latin typeface="Calibri"/>
                <a:ea typeface="Calibri"/>
                <a:cs typeface="Calibri"/>
              </a:rPr>
              <a:t>à déclaratif attendu du motif en rubrique 60.001(Motif de l’arrêt) de type « 20 - Congé supplémentaire de naissance »</a:t>
            </a:r>
            <a:endParaRPr lang="fr-FR" sz="1400" b="0"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1" i="0" u="none" strike="noStrike" kern="1200" cap="none" spc="0" normalizeH="0" baseline="0" noProof="0" dirty="0">
                <a:ln>
                  <a:noFill/>
                </a:ln>
                <a:solidFill>
                  <a:srgbClr val="0D2749"/>
                </a:solidFill>
                <a:effectLst/>
                <a:uLnTx/>
                <a:uFillTx/>
                <a:latin typeface="Calibri"/>
                <a:ea typeface="Calibri"/>
                <a:cs typeface="Calibri"/>
              </a:rPr>
              <a:t>Signalement DSN évènementielle </a:t>
            </a:r>
            <a:r>
              <a:rPr kumimoji="0" lang="fr-FR" sz="1400" b="0" i="0" u="none" strike="noStrike" kern="1200" cap="none" spc="0" normalizeH="0" baseline="0" noProof="0" dirty="0">
                <a:ln>
                  <a:noFill/>
                </a:ln>
                <a:solidFill>
                  <a:srgbClr val="0D2749"/>
                </a:solidFill>
                <a:effectLst/>
                <a:uLnTx/>
                <a:uFillTx/>
                <a:latin typeface="Calibri"/>
                <a:ea typeface="Calibri"/>
                <a:cs typeface="Calibri"/>
              </a:rPr>
              <a:t>(ou saisie manuelle de l’Attestation de Salaire le cas échéant)</a:t>
            </a:r>
            <a:endParaRPr lang="fr-FR" sz="1400" b="0" i="0" u="none" strike="noStrike" kern="1200" cap="none" spc="0" normalizeH="0" baseline="0" noProof="0" dirty="0">
              <a:ln>
                <a:noFill/>
              </a:ln>
              <a:solidFill>
                <a:srgbClr val="0D2749"/>
              </a:solidFill>
              <a:effectLst/>
              <a:uLnTx/>
              <a:uFillTx/>
              <a:latin typeface="Calibri"/>
              <a:ea typeface="Calibri"/>
              <a:cs typeface="Calibri"/>
            </a:endParaRPr>
          </a:p>
          <a:p>
            <a:pPr lvl="1" algn="just" eaLnBrk="1" fontAlgn="auto" hangingPunct="1">
              <a:lnSpc>
                <a:spcPct val="110000"/>
              </a:lnSpc>
              <a:spcBef>
                <a:spcPts val="0"/>
              </a:spcBef>
              <a:spcAft>
                <a:spcPts val="0"/>
              </a:spcAft>
              <a:buClr>
                <a:srgbClr val="007FAD"/>
              </a:buClr>
              <a:buSzTx/>
              <a:buFont typeface="Wingdings" panose="05000000000000000000" pitchFamily="2" charset="2"/>
              <a:buChar char="Ø"/>
              <a:defRPr/>
            </a:pPr>
            <a:r>
              <a:rPr kumimoji="0" lang="fr-FR" sz="1400" b="0" i="0" u="none" strike="noStrike" kern="1200" cap="none" spc="0" normalizeH="0" baseline="0" noProof="0" dirty="0">
                <a:ln>
                  <a:noFill/>
                </a:ln>
                <a:solidFill>
                  <a:srgbClr val="0D2749"/>
                </a:solidFill>
                <a:effectLst/>
                <a:uLnTx/>
                <a:uFillTx/>
                <a:latin typeface="Calibri"/>
                <a:ea typeface="Calibri"/>
                <a:cs typeface="Calibri"/>
              </a:rPr>
              <a:t>Plus de formulaire</a:t>
            </a:r>
            <a:endParaRPr lang="fr-FR" sz="1400" b="0" i="0" u="none" strike="noStrike" kern="1200" cap="none" spc="0" normalizeH="0" baseline="0" noProof="0" dirty="0">
              <a:ln>
                <a:noFill/>
              </a:ln>
              <a:solidFill>
                <a:srgbClr val="0D2749"/>
              </a:solidFill>
              <a:effectLst/>
              <a:uLnTx/>
              <a:uFillTx/>
              <a:latin typeface="Calibri"/>
              <a:ea typeface="Calibri"/>
              <a:cs typeface="Calibri"/>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5B34865-7C95-516F-E978-756486523716}"/>
              </a:ext>
            </a:extLst>
          </p:cNvPr>
          <p:cNvPicPr>
            <a:picLocks noChangeAspect="1"/>
          </p:cNvPicPr>
          <p:nvPr/>
        </p:nvPicPr>
        <p:blipFill>
          <a:blip r:embed="rId5"/>
          <a:stretch>
            <a:fillRect/>
          </a:stretch>
        </p:blipFill>
        <p:spPr>
          <a:xfrm>
            <a:off x="10622651" y="31004"/>
            <a:ext cx="1569349" cy="601942"/>
          </a:xfrm>
          <a:prstGeom prst="rect">
            <a:avLst/>
          </a:prstGeom>
        </p:spPr>
      </p:pic>
    </p:spTree>
    <p:extLst>
      <p:ext uri="{BB962C8B-B14F-4D97-AF65-F5344CB8AC3E}">
        <p14:creationId xmlns:p14="http://schemas.microsoft.com/office/powerpoint/2010/main" val="3206022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59771" y="1372314"/>
            <a:ext cx="11616371" cy="5485686"/>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None/>
              <a:tabLst/>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formulaire</a:t>
            </a:r>
          </a:p>
          <a:p>
            <a:pPr marL="0" marR="0" lvl="0" indent="0" algn="just" defTabSz="914400" rtl="0" eaLnBrk="0" fontAlgn="base" latinLnBrk="0" hangingPunct="0">
              <a:lnSpc>
                <a:spcPct val="100000"/>
              </a:lnSpc>
              <a:spcBef>
                <a:spcPts val="358"/>
              </a:spcBef>
              <a:spcAft>
                <a:spcPts val="600"/>
              </a:spcAft>
              <a:buClrTx/>
              <a:buSzPct val="125000"/>
              <a:buNone/>
              <a:tabLst/>
              <a:defRPr/>
            </a:pPr>
            <a:endParaRPr kumimoji="0" lang="fr-FR" sz="800" b="0" i="0" u="none" strike="noStrike" kern="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0"/>
              </a:spcAft>
              <a:buClr>
                <a:srgbClr val="007FAD"/>
              </a:buClr>
              <a:buSzTx/>
              <a:buFont typeface="Symbol" panose="05050102010706020507" pitchFamily="18" charset="2"/>
              <a:buNone/>
              <a:tabLst/>
              <a:defRPr/>
            </a:pPr>
            <a:r>
              <a:rPr kumimoji="0" lang="fr-FR" sz="16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Ce formulaire a pour but de recueillir les </a:t>
            </a:r>
            <a:r>
              <a:rPr kumimoji="0" lang="fr-FR" sz="1600" b="1" i="0" u="none" strike="noStrike" kern="1200" cap="none" spc="0" normalizeH="0" baseline="0" noProof="0">
                <a:ln>
                  <a:noFill/>
                </a:ln>
                <a:solidFill>
                  <a:srgbClr val="A05EB5"/>
                </a:solidFill>
                <a:effectLst/>
                <a:uLnTx/>
                <a:uFillTx/>
                <a:latin typeface="Calibri" panose="020F0502020204030204" pitchFamily="34" charset="0"/>
                <a:ea typeface="Calibri" panose="020F0502020204030204" pitchFamily="34" charset="0"/>
                <a:cs typeface="Calibri" panose="020F0502020204030204" pitchFamily="34" charset="0"/>
              </a:rPr>
              <a:t>informations indispensables</a:t>
            </a:r>
            <a:r>
              <a:rPr kumimoji="0" lang="fr-FR" sz="1600" b="1" i="0" u="none" strike="noStrike" kern="1200" cap="none" spc="0" normalizeH="0" baseline="0" noProof="0">
                <a:ln>
                  <a:noFill/>
                </a:ln>
                <a:solidFill>
                  <a:srgbClr val="0C419A"/>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FR" sz="16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pour permettre la déclaration et l’indemnisation des périodes du congé supplémentaire de naissance de votre salarié(e) par les services de l’assurance maladie</a:t>
            </a:r>
            <a:r>
              <a:rPr kumimoji="0" lang="fr-FR" sz="16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6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6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1630" marR="0" lvl="0" indent="-341630" algn="just" defTabSz="914400" rtl="0" eaLnBrk="0" fontAlgn="base" latinLnBrk="0" hangingPunct="0">
              <a:lnSpc>
                <a:spcPct val="100000"/>
              </a:lnSpc>
              <a:spcBef>
                <a:spcPts val="358"/>
              </a:spcBef>
              <a:spcAft>
                <a:spcPts val="600"/>
              </a:spcAft>
              <a:buClrTx/>
              <a:buSzPct val="125000"/>
              <a:buFontTx/>
              <a:buBlip>
                <a:blip r:embed="rId3"/>
              </a:buBlip>
              <a:tabLst/>
              <a:defRPr/>
            </a:pPr>
            <a:endParaRPr kumimoji="0" lang="fr-FR" sz="1800" b="0" i="0" u="none" strike="noStrike" kern="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5B34865-7C95-516F-E978-756486523716}"/>
              </a:ext>
            </a:extLst>
          </p:cNvPr>
          <p:cNvPicPr>
            <a:picLocks noChangeAspect="1"/>
          </p:cNvPicPr>
          <p:nvPr/>
        </p:nvPicPr>
        <p:blipFill>
          <a:blip r:embed="rId5"/>
          <a:stretch>
            <a:fillRect/>
          </a:stretch>
        </p:blipFill>
        <p:spPr>
          <a:xfrm>
            <a:off x="10622651" y="31004"/>
            <a:ext cx="1569349" cy="601942"/>
          </a:xfrm>
          <a:prstGeom prst="rect">
            <a:avLst/>
          </a:prstGeom>
        </p:spPr>
      </p:pic>
    </p:spTree>
    <p:extLst>
      <p:ext uri="{BB962C8B-B14F-4D97-AF65-F5344CB8AC3E}">
        <p14:creationId xmlns:p14="http://schemas.microsoft.com/office/powerpoint/2010/main" val="860399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666750" y="731638"/>
            <a:ext cx="10549312"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CNAM le formulaire à compléter</a:t>
            </a:r>
          </a:p>
        </p:txBody>
      </p:sp>
      <p:sp>
        <p:nvSpPr>
          <p:cNvPr id="5" name="Espace réservé du contenu 2">
            <a:extLst>
              <a:ext uri="{FF2B5EF4-FFF2-40B4-BE49-F238E27FC236}">
                <a16:creationId xmlns:a16="http://schemas.microsoft.com/office/drawing/2014/main" id="{ABBBCA4C-6FF9-81F6-543C-86EADF65AF5A}"/>
              </a:ext>
            </a:extLst>
          </p:cNvPr>
          <p:cNvSpPr txBox="1">
            <a:spLocks/>
          </p:cNvSpPr>
          <p:nvPr/>
        </p:nvSpPr>
        <p:spPr bwMode="auto">
          <a:xfrm>
            <a:off x="2258165" y="6139695"/>
            <a:ext cx="5451309" cy="385101"/>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None/>
              <a:tabLst/>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Formulaire a déposer en PDF sur le compte entreprise</a:t>
            </a:r>
            <a:endParaRPr kumimoji="0" lang="fr-FR" sz="2000" b="1" i="0" u="none" strike="noStrike" kern="0" cap="none" spc="0" normalizeH="0" baseline="0" noProof="0">
              <a:ln>
                <a:noFill/>
              </a:ln>
              <a:solidFill>
                <a:srgbClr val="00427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3" name="Image 12">
            <a:extLst>
              <a:ext uri="{FF2B5EF4-FFF2-40B4-BE49-F238E27FC236}">
                <a16:creationId xmlns:a16="http://schemas.microsoft.com/office/drawing/2014/main" id="{18960F24-5CCE-BF3E-1E80-A307864BC5EC}"/>
              </a:ext>
            </a:extLst>
          </p:cNvPr>
          <p:cNvPicPr>
            <a:picLocks noChangeAspect="1"/>
          </p:cNvPicPr>
          <p:nvPr/>
        </p:nvPicPr>
        <p:blipFill>
          <a:blip r:embed="rId5"/>
          <a:stretch>
            <a:fillRect/>
          </a:stretch>
        </p:blipFill>
        <p:spPr>
          <a:xfrm>
            <a:off x="10622651" y="31004"/>
            <a:ext cx="1569349" cy="601942"/>
          </a:xfrm>
          <a:prstGeom prst="rect">
            <a:avLst/>
          </a:prstGeom>
        </p:spPr>
      </p:pic>
      <p:sp>
        <p:nvSpPr>
          <p:cNvPr id="11" name="ZoneTexte 10">
            <a:extLst>
              <a:ext uri="{FF2B5EF4-FFF2-40B4-BE49-F238E27FC236}">
                <a16:creationId xmlns:a16="http://schemas.microsoft.com/office/drawing/2014/main" id="{4AB73170-34B6-0256-9A01-DCFBB4D895AA}"/>
              </a:ext>
            </a:extLst>
          </p:cNvPr>
          <p:cNvSpPr txBox="1"/>
          <p:nvPr/>
        </p:nvSpPr>
        <p:spPr>
          <a:xfrm>
            <a:off x="7564723" y="813915"/>
            <a:ext cx="4404131" cy="400110"/>
          </a:xfrm>
          <a:prstGeom prst="rect">
            <a:avLst/>
          </a:prstGeom>
          <a:noFill/>
        </p:spPr>
        <p:txBody>
          <a:bodyPr wrap="square" rtlCol="0">
            <a:spAutoFit/>
          </a:bodyPr>
          <a:lstStyle/>
          <a:p>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rPr>
              <a:t>Tout doit être complété en MAJUSCULE</a:t>
            </a:r>
          </a:p>
        </p:txBody>
      </p:sp>
      <p:sp>
        <p:nvSpPr>
          <p:cNvPr id="17" name="ZoneTexte 16">
            <a:extLst>
              <a:ext uri="{FF2B5EF4-FFF2-40B4-BE49-F238E27FC236}">
                <a16:creationId xmlns:a16="http://schemas.microsoft.com/office/drawing/2014/main" id="{B4E058F5-17C6-500E-7C5E-447EE3C46BC4}"/>
              </a:ext>
            </a:extLst>
          </p:cNvPr>
          <p:cNvSpPr txBox="1"/>
          <p:nvPr/>
        </p:nvSpPr>
        <p:spPr>
          <a:xfrm>
            <a:off x="8032955" y="1197926"/>
            <a:ext cx="4162385" cy="4708981"/>
          </a:xfrm>
          <a:prstGeom prst="rect">
            <a:avLst/>
          </a:prstGeom>
          <a:noFill/>
        </p:spPr>
        <p:txBody>
          <a:bodyPr wrap="square">
            <a:spAutoFit/>
          </a:bodyPr>
          <a:lstStyle/>
          <a:p>
            <a:r>
              <a:rPr lang="fr-FR" sz="1000" b="1"/>
              <a:t>Le SIRET commence par un 0</a:t>
            </a:r>
            <a:r>
              <a:rPr lang="fr-FR" sz="1000"/>
              <a:t>, il faut saisir un apostrophe ‘ avant le 0 </a:t>
            </a:r>
          </a:p>
          <a:p>
            <a:endParaRPr lang="fr-FR" sz="1000"/>
          </a:p>
          <a:p>
            <a:r>
              <a:rPr lang="fr-FR" sz="1000" b="1"/>
              <a:t>le CSN est ouvert à tout enfant né (ou adopté) à compter du 01/01/2026 ou né prématurément dont la naissance était prévue à compter du 01/01/2026. </a:t>
            </a:r>
          </a:p>
          <a:p>
            <a:r>
              <a:rPr lang="fr-FR" sz="1000"/>
              <a:t>En cas d’adoption : la date de naissance = la date d’arrivée de l’enfant au foyer</a:t>
            </a:r>
          </a:p>
          <a:p>
            <a:endParaRPr lang="fr-FR" sz="1000"/>
          </a:p>
          <a:p>
            <a:r>
              <a:rPr lang="fr-FR" sz="1000" b="1"/>
              <a:t>Congé conventionnel </a:t>
            </a:r>
            <a:r>
              <a:rPr lang="fr-FR" sz="1000"/>
              <a:t>=&gt; congé d’entreprise accordé selon votre convention collective</a:t>
            </a:r>
          </a:p>
          <a:p>
            <a:endParaRPr lang="fr-FR" sz="1000"/>
          </a:p>
          <a:p>
            <a:r>
              <a:rPr lang="fr-FR" sz="1000" b="1"/>
              <a:t>Date dernier jour de travail (DJT) </a:t>
            </a:r>
            <a:r>
              <a:rPr lang="fr-FR" sz="1000"/>
              <a:t>voir la slide consacrée au DJT</a:t>
            </a:r>
          </a:p>
          <a:p>
            <a:endParaRPr lang="fr-FR" sz="1000"/>
          </a:p>
          <a:p>
            <a:r>
              <a:rPr lang="fr-FR" sz="1000" b="1"/>
              <a:t>Sélectionner la CSP </a:t>
            </a:r>
            <a:r>
              <a:rPr lang="fr-FR" sz="1000"/>
              <a:t>=&gt; Catégorie socio-professionnelle / </a:t>
            </a:r>
            <a:r>
              <a:rPr lang="fr-FR" sz="1000" b="1"/>
              <a:t>STD </a:t>
            </a:r>
            <a:r>
              <a:rPr lang="fr-FR" sz="1000"/>
              <a:t>=&gt; Standard (salarié mensualisé)</a:t>
            </a:r>
          </a:p>
          <a:p>
            <a:endParaRPr lang="fr-FR" sz="1000"/>
          </a:p>
          <a:p>
            <a:r>
              <a:rPr lang="fr-FR" sz="1000" b="1"/>
              <a:t>Nombre d’heures </a:t>
            </a:r>
            <a:r>
              <a:rPr lang="fr-FR" sz="1000"/>
              <a:t>=&gt;</a:t>
            </a:r>
            <a:r>
              <a:rPr lang="fr-FR" sz="1000" b="1"/>
              <a:t> </a:t>
            </a:r>
            <a:r>
              <a:rPr lang="fr-FR" sz="1000"/>
              <a:t>indiquer le nombre d’heures de travail ou assimilé, selon la période de référence correspondant à la CSP du salarié choisie. </a:t>
            </a:r>
          </a:p>
          <a:p>
            <a:r>
              <a:rPr lang="fr-FR" sz="1000"/>
              <a:t>Le nombre de mois de référence est précisé dans la cellule A28 selon le choix de la CSP en cellule B27</a:t>
            </a:r>
          </a:p>
          <a:p>
            <a:r>
              <a:rPr lang="fr-FR" sz="1000"/>
              <a:t>Exemples : </a:t>
            </a:r>
          </a:p>
          <a:p>
            <a:r>
              <a:rPr lang="fr-FR" sz="1000"/>
              <a:t> - Pour un salarié mensualisé STD, DJT le 04/07/2026 : indiquer le nombre d’heures de travail ou assimilé (congés payés, RTT …) du 01/04/2026 au 30/06/2026</a:t>
            </a:r>
          </a:p>
          <a:p>
            <a:r>
              <a:rPr lang="fr-FR" sz="1000"/>
              <a:t> - Pour un salarié intérimaire ADI : indiquer le nombre d’heures de travail ou assimilé (congés payés, RTT …) du 01/07/2025 au 30/06/2026</a:t>
            </a:r>
          </a:p>
          <a:p>
            <a:endParaRPr lang="fr-FR" sz="1000"/>
          </a:p>
          <a:p>
            <a:r>
              <a:rPr lang="fr-FR" sz="1000"/>
              <a:t>Tout autre document (échange de mail entre l’employeur et le salarié relatif aux dates accordées …)  ne sera pas pris en compte par l’Assurance Maladie.</a:t>
            </a:r>
          </a:p>
        </p:txBody>
      </p:sp>
      <p:grpSp>
        <p:nvGrpSpPr>
          <p:cNvPr id="12" name="Groupe 11">
            <a:extLst>
              <a:ext uri="{FF2B5EF4-FFF2-40B4-BE49-F238E27FC236}">
                <a16:creationId xmlns:a16="http://schemas.microsoft.com/office/drawing/2014/main" id="{274D9861-8C63-D661-42B2-4B95D022A704}"/>
              </a:ext>
            </a:extLst>
          </p:cNvPr>
          <p:cNvGrpSpPr/>
          <p:nvPr/>
        </p:nvGrpSpPr>
        <p:grpSpPr>
          <a:xfrm>
            <a:off x="286361" y="1356843"/>
            <a:ext cx="7746594" cy="4445469"/>
            <a:chOff x="296193" y="1598036"/>
            <a:chExt cx="7553547" cy="4092868"/>
          </a:xfrm>
        </p:grpSpPr>
        <p:pic>
          <p:nvPicPr>
            <p:cNvPr id="7" name="Image 6">
              <a:extLst>
                <a:ext uri="{FF2B5EF4-FFF2-40B4-BE49-F238E27FC236}">
                  <a16:creationId xmlns:a16="http://schemas.microsoft.com/office/drawing/2014/main" id="{F41EA8E8-818E-6C42-6A93-28A302F34F13}"/>
                </a:ext>
              </a:extLst>
            </p:cNvPr>
            <p:cNvPicPr>
              <a:picLocks noChangeAspect="1"/>
            </p:cNvPicPr>
            <p:nvPr/>
          </p:nvPicPr>
          <p:blipFill>
            <a:blip r:embed="rId6"/>
            <a:stretch>
              <a:fillRect/>
            </a:stretch>
          </p:blipFill>
          <p:spPr>
            <a:xfrm>
              <a:off x="296193" y="1598036"/>
              <a:ext cx="7553547" cy="4092868"/>
            </a:xfrm>
            <a:prstGeom prst="rect">
              <a:avLst/>
            </a:prstGeom>
          </p:spPr>
        </p:pic>
        <p:sp>
          <p:nvSpPr>
            <p:cNvPr id="8" name="Rectangle 7">
              <a:extLst>
                <a:ext uri="{FF2B5EF4-FFF2-40B4-BE49-F238E27FC236}">
                  <a16:creationId xmlns:a16="http://schemas.microsoft.com/office/drawing/2014/main" id="{8FA139AA-95C1-8435-4E18-088BC2821333}"/>
                </a:ext>
              </a:extLst>
            </p:cNvPr>
            <p:cNvSpPr/>
            <p:nvPr/>
          </p:nvSpPr>
          <p:spPr>
            <a:xfrm>
              <a:off x="5820697" y="1598036"/>
              <a:ext cx="521109" cy="3851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96967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666750" y="731638"/>
            <a:ext cx="10549312"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CNAM Le formulaire – Calcul des périodes</a:t>
            </a:r>
          </a:p>
        </p:txBody>
      </p:sp>
      <p:sp>
        <p:nvSpPr>
          <p:cNvPr id="6" name="Espace réservé du numéro de diapositive 2">
            <a:extLst>
              <a:ext uri="{FF2B5EF4-FFF2-40B4-BE49-F238E27FC236}">
                <a16:creationId xmlns:a16="http://schemas.microsoft.com/office/drawing/2014/main" id="{5FC3C2B5-CBEC-A669-2A38-FC108C8CDB11}"/>
              </a:ext>
            </a:extLst>
          </p:cNvPr>
          <p:cNvSpPr txBox="1">
            <a:spLocks/>
          </p:cNvSpPr>
          <p:nvPr/>
        </p:nvSpPr>
        <p:spPr>
          <a:xfrm>
            <a:off x="8610600" y="6356350"/>
            <a:ext cx="27432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75A587B-5814-4D9B-9598-FE9CB954CB01}" type="slidenum">
              <a:rPr lang="fr-FR" sz="1200" smtClean="0">
                <a:solidFill>
                  <a:srgbClr val="0C419A"/>
                </a:solidFill>
                <a:latin typeface="Arial" panose="020B0604020202020204"/>
              </a:rPr>
              <a:pPr>
                <a:defRPr/>
              </a:pPr>
              <a:t>6</a:t>
            </a:fld>
            <a:endParaRPr lang="fr-FR" sz="1200">
              <a:solidFill>
                <a:srgbClr val="0C419A"/>
              </a:solidFill>
              <a:latin typeface="Arial" panose="020B0604020202020204"/>
            </a:endParaRPr>
          </a:p>
        </p:txBody>
      </p:sp>
      <p:pic>
        <p:nvPicPr>
          <p:cNvPr id="13" name="Image 12">
            <a:extLst>
              <a:ext uri="{FF2B5EF4-FFF2-40B4-BE49-F238E27FC236}">
                <a16:creationId xmlns:a16="http://schemas.microsoft.com/office/drawing/2014/main" id="{18960F24-5CCE-BF3E-1E80-A307864BC5EC}"/>
              </a:ext>
            </a:extLst>
          </p:cNvPr>
          <p:cNvPicPr>
            <a:picLocks noChangeAspect="1"/>
          </p:cNvPicPr>
          <p:nvPr/>
        </p:nvPicPr>
        <p:blipFill>
          <a:blip r:embed="rId3"/>
          <a:stretch>
            <a:fillRect/>
          </a:stretch>
        </p:blipFill>
        <p:spPr>
          <a:xfrm>
            <a:off x="10622651" y="31004"/>
            <a:ext cx="1569349" cy="601942"/>
          </a:xfrm>
          <a:prstGeom prst="rect">
            <a:avLst/>
          </a:prstGeom>
        </p:spPr>
      </p:pic>
      <p:sp>
        <p:nvSpPr>
          <p:cNvPr id="7" name="ZoneTexte 6">
            <a:extLst>
              <a:ext uri="{FF2B5EF4-FFF2-40B4-BE49-F238E27FC236}">
                <a16:creationId xmlns:a16="http://schemas.microsoft.com/office/drawing/2014/main" id="{7B1F089B-429D-11B0-3459-455933064D34}"/>
              </a:ext>
            </a:extLst>
          </p:cNvPr>
          <p:cNvSpPr txBox="1"/>
          <p:nvPr/>
        </p:nvSpPr>
        <p:spPr>
          <a:xfrm>
            <a:off x="89106" y="1162580"/>
            <a:ext cx="11600421" cy="4893647"/>
          </a:xfrm>
          <a:prstGeom prst="rect">
            <a:avLst/>
          </a:prstGeom>
          <a:noFill/>
        </p:spPr>
        <p:txBody>
          <a:bodyPr wrap="square">
            <a:spAutoFit/>
          </a:bodyPr>
          <a:lstStyle/>
          <a:p>
            <a:r>
              <a:rPr lang="fr-FR" sz="1200" kern="0" spc="-35">
                <a:solidFill>
                  <a:srgbClr val="0B419A"/>
                </a:solidFill>
                <a:latin typeface="Arial"/>
                <a:cs typeface="Arial"/>
              </a:rPr>
              <a:t>La durée du congé supplémentaire de naissance est d’un mois ou de deux mois, au choix du salarié.</a:t>
            </a:r>
          </a:p>
          <a:p>
            <a:endParaRPr lang="fr-FR" sz="1200" kern="0" spc="-35">
              <a:solidFill>
                <a:srgbClr val="0B419A"/>
              </a:solidFill>
              <a:latin typeface="Arial"/>
              <a:cs typeface="Arial"/>
            </a:endParaRPr>
          </a:p>
          <a:p>
            <a:r>
              <a:rPr lang="fr-FR" sz="1200" b="1" kern="0" spc="-35">
                <a:solidFill>
                  <a:srgbClr val="0B419A"/>
                </a:solidFill>
                <a:latin typeface="Arial"/>
                <a:cs typeface="Arial"/>
              </a:rPr>
              <a:t>Elle est calculée de date à date avec une variation selon la durée de chaque mois.</a:t>
            </a:r>
          </a:p>
          <a:p>
            <a:endParaRPr lang="fr-FR" sz="1200" kern="0" spc="-35">
              <a:solidFill>
                <a:srgbClr val="0B419A"/>
              </a:solidFill>
              <a:latin typeface="Arial"/>
              <a:cs typeface="Arial"/>
            </a:endParaRPr>
          </a:p>
          <a:p>
            <a:r>
              <a:rPr lang="fr-FR" sz="1200" kern="0" spc="-35">
                <a:solidFill>
                  <a:srgbClr val="0B419A"/>
                </a:solidFill>
                <a:latin typeface="Arial"/>
                <a:cs typeface="Arial"/>
              </a:rPr>
              <a:t>Exemples : </a:t>
            </a:r>
          </a:p>
          <a:p>
            <a:r>
              <a:rPr lang="fr-FR" sz="1200" kern="0" spc="-35">
                <a:solidFill>
                  <a:srgbClr val="0B419A"/>
                </a:solidFill>
                <a:latin typeface="Arial"/>
                <a:cs typeface="Arial"/>
              </a:rPr>
              <a:t>Le CSN fera automatiquement 30 jours s’il débute sur un mois comportant 30 jours : CSN du 20/09/26 au 19/10/26</a:t>
            </a:r>
          </a:p>
          <a:p>
            <a:r>
              <a:rPr lang="fr-FR" sz="1200" kern="0" spc="-35">
                <a:solidFill>
                  <a:srgbClr val="0B419A"/>
                </a:solidFill>
                <a:latin typeface="Arial"/>
                <a:cs typeface="Arial"/>
              </a:rPr>
              <a:t>Le CSN fera automatiquement 31 jours s’il débute sur un mois comportant 31 jours : CSN du 31/01/27 au 02/03/27</a:t>
            </a:r>
          </a:p>
          <a:p>
            <a:r>
              <a:rPr lang="fr-FR" sz="1200" kern="0" spc="-35">
                <a:solidFill>
                  <a:srgbClr val="0B419A"/>
                </a:solidFill>
                <a:latin typeface="Arial"/>
                <a:cs typeface="Arial"/>
              </a:rPr>
              <a:t>Le CSN fera automatiquement 28 ou 29 jours s’il débute en février : CSN du 14/02/27 au 13/03/27</a:t>
            </a:r>
          </a:p>
          <a:p>
            <a:r>
              <a:rPr lang="fr-FR" sz="1200" kern="0" spc="-35">
                <a:solidFill>
                  <a:srgbClr val="0B419A"/>
                </a:solidFill>
                <a:latin typeface="Arial"/>
                <a:cs typeface="Arial"/>
              </a:rPr>
              <a:t>Une règle de calcul est intégrée dans le formulaire pour calculer la date de fin de la période selon la date de début indiquée. </a:t>
            </a:r>
          </a:p>
          <a:p>
            <a:endParaRPr lang="fr-FR" sz="1200" b="1" kern="0" spc="-35">
              <a:solidFill>
                <a:srgbClr val="FF0000"/>
              </a:solidFill>
              <a:latin typeface="Arial"/>
              <a:cs typeface="Arial"/>
            </a:endParaRPr>
          </a:p>
          <a:p>
            <a:endParaRPr lang="fr-FR" sz="1200" b="1" kern="0" spc="-35">
              <a:solidFill>
                <a:srgbClr val="FF0000"/>
              </a:solidFill>
              <a:latin typeface="Arial"/>
              <a:cs typeface="Arial"/>
            </a:endParaRPr>
          </a:p>
          <a:p>
            <a:endParaRPr lang="fr-FR" sz="1200" b="1" kern="0" spc="-35">
              <a:solidFill>
                <a:srgbClr val="0B419A"/>
              </a:solidFill>
              <a:latin typeface="Arial"/>
              <a:cs typeface="Arial"/>
            </a:endParaRPr>
          </a:p>
          <a:p>
            <a:r>
              <a:rPr lang="fr-FR" sz="1200" kern="0" spc="-35">
                <a:solidFill>
                  <a:srgbClr val="0B419A"/>
                </a:solidFill>
                <a:latin typeface="Arial"/>
                <a:cs typeface="Arial"/>
              </a:rPr>
              <a:t>Par exemple, si le congé débute le 15 juillet il prendra fin le 14 août pour le 1</a:t>
            </a:r>
            <a:r>
              <a:rPr lang="fr-FR" sz="1200" kern="0" spc="-35" baseline="30000">
                <a:solidFill>
                  <a:srgbClr val="0B419A"/>
                </a:solidFill>
                <a:latin typeface="Arial"/>
                <a:cs typeface="Arial"/>
              </a:rPr>
              <a:t>er</a:t>
            </a:r>
            <a:r>
              <a:rPr lang="fr-FR" sz="1200" kern="0" spc="-35">
                <a:solidFill>
                  <a:srgbClr val="0B419A"/>
                </a:solidFill>
                <a:latin typeface="Arial"/>
                <a:cs typeface="Arial"/>
              </a:rPr>
              <a:t> mois, puis du 15 août au 14 septembre pour le 2</a:t>
            </a:r>
            <a:r>
              <a:rPr lang="fr-FR" sz="1200" kern="0" spc="-35" baseline="30000">
                <a:solidFill>
                  <a:srgbClr val="0B419A"/>
                </a:solidFill>
                <a:latin typeface="Arial"/>
                <a:cs typeface="Arial"/>
              </a:rPr>
              <a:t>ème</a:t>
            </a:r>
            <a:r>
              <a:rPr lang="fr-FR" sz="1200" kern="0" spc="-35">
                <a:solidFill>
                  <a:srgbClr val="0B419A"/>
                </a:solidFill>
                <a:latin typeface="Arial"/>
                <a:cs typeface="Arial"/>
              </a:rPr>
              <a:t> mois</a:t>
            </a:r>
          </a:p>
          <a:p>
            <a:endParaRPr lang="fr-FR" sz="1200" kern="0" spc="-35">
              <a:solidFill>
                <a:srgbClr val="0B419A"/>
              </a:solidFill>
              <a:latin typeface="Arial"/>
              <a:cs typeface="Arial"/>
            </a:endParaRPr>
          </a:p>
          <a:p>
            <a:endParaRPr lang="fr-FR" sz="1200" kern="0" spc="-35">
              <a:solidFill>
                <a:srgbClr val="0B419A"/>
              </a:solidFill>
              <a:latin typeface="Arial"/>
              <a:cs typeface="Arial"/>
            </a:endParaRPr>
          </a:p>
          <a:p>
            <a:endParaRPr lang="fr-FR" sz="1200" kern="0" spc="-35">
              <a:solidFill>
                <a:srgbClr val="0B419A"/>
              </a:solidFill>
              <a:latin typeface="Arial"/>
              <a:cs typeface="Arial"/>
            </a:endParaRPr>
          </a:p>
          <a:p>
            <a:endParaRPr lang="fr-FR" sz="1200" kern="0" spc="-35">
              <a:solidFill>
                <a:srgbClr val="0B419A"/>
              </a:solidFill>
              <a:latin typeface="Arial"/>
              <a:cs typeface="Arial"/>
            </a:endParaRPr>
          </a:p>
          <a:p>
            <a:endParaRPr lang="fr-FR" sz="1200" kern="0" spc="-35">
              <a:solidFill>
                <a:srgbClr val="0B419A"/>
              </a:solidFill>
              <a:latin typeface="Arial"/>
              <a:cs typeface="Arial"/>
            </a:endParaRPr>
          </a:p>
          <a:p>
            <a:endParaRPr lang="fr-FR" sz="1200" kern="0" spc="-35">
              <a:solidFill>
                <a:srgbClr val="0B419A"/>
              </a:solidFill>
              <a:latin typeface="Arial"/>
              <a:cs typeface="Arial"/>
            </a:endParaRPr>
          </a:p>
          <a:p>
            <a:r>
              <a:rPr lang="fr-FR" sz="1200" kern="0" spc="-35">
                <a:solidFill>
                  <a:srgbClr val="0B419A"/>
                </a:solidFill>
                <a:latin typeface="Arial"/>
                <a:cs typeface="Arial"/>
              </a:rPr>
              <a:t> Autre exemple avec le mois de février, l’assuré démarre son CSN le 31/12/2026, il prendra fin le 30/01/2027 pour le 1</a:t>
            </a:r>
            <a:r>
              <a:rPr lang="fr-FR" sz="1200" kern="0" spc="-35" baseline="30000">
                <a:solidFill>
                  <a:srgbClr val="0B419A"/>
                </a:solidFill>
                <a:latin typeface="Arial"/>
                <a:cs typeface="Arial"/>
              </a:rPr>
              <a:t>er</a:t>
            </a:r>
            <a:r>
              <a:rPr lang="fr-FR" sz="1200" kern="0" spc="-35">
                <a:solidFill>
                  <a:srgbClr val="0B419A"/>
                </a:solidFill>
                <a:latin typeface="Arial"/>
                <a:cs typeface="Arial"/>
              </a:rPr>
              <a:t> mois.</a:t>
            </a:r>
          </a:p>
          <a:p>
            <a:r>
              <a:rPr lang="fr-FR" sz="1200" kern="0" spc="-35">
                <a:solidFill>
                  <a:srgbClr val="0B419A"/>
                </a:solidFill>
                <a:latin typeface="Arial"/>
                <a:cs typeface="Arial"/>
              </a:rPr>
              <a:t>Le 2</a:t>
            </a:r>
            <a:r>
              <a:rPr lang="fr-FR" sz="1200" kern="0" spc="-35" baseline="30000">
                <a:solidFill>
                  <a:srgbClr val="0B419A"/>
                </a:solidFill>
                <a:latin typeface="Arial"/>
                <a:cs typeface="Arial"/>
              </a:rPr>
              <a:t>ème</a:t>
            </a:r>
            <a:r>
              <a:rPr lang="fr-FR" sz="1200" kern="0" spc="-35">
                <a:solidFill>
                  <a:srgbClr val="0B419A"/>
                </a:solidFill>
                <a:latin typeface="Arial"/>
                <a:cs typeface="Arial"/>
              </a:rPr>
              <a:t> mois sera du 31/01/2027 au 02/03/2027 (= 31 jours)</a:t>
            </a:r>
          </a:p>
          <a:p>
            <a:r>
              <a:rPr lang="fr-FR" sz="1200" kern="0" spc="-35">
                <a:solidFill>
                  <a:srgbClr val="0B419A"/>
                </a:solidFill>
                <a:latin typeface="Arial"/>
                <a:cs typeface="Arial"/>
              </a:rPr>
              <a:t> </a:t>
            </a:r>
          </a:p>
          <a:p>
            <a:endParaRPr lang="fr-FR" sz="1200" kern="0" spc="-35">
              <a:solidFill>
                <a:srgbClr val="0B419A"/>
              </a:solidFill>
              <a:latin typeface="Arial"/>
              <a:cs typeface="Arial"/>
            </a:endParaRPr>
          </a:p>
          <a:p>
            <a:endParaRPr lang="fr-FR" sz="1200" kern="0" spc="-35">
              <a:solidFill>
                <a:srgbClr val="0B419A"/>
              </a:solidFill>
              <a:latin typeface="Arial"/>
              <a:cs typeface="Arial"/>
            </a:endParaRPr>
          </a:p>
          <a:p>
            <a:endParaRPr lang="fr-FR" sz="1200" kern="0" spc="-35">
              <a:solidFill>
                <a:srgbClr val="0B419A"/>
              </a:solidFill>
              <a:latin typeface="Arial"/>
              <a:cs typeface="Arial"/>
            </a:endParaRPr>
          </a:p>
          <a:p>
            <a:endParaRPr lang="fr-FR" sz="1200" kern="0" spc="-35">
              <a:solidFill>
                <a:srgbClr val="0B419A"/>
              </a:solidFill>
              <a:latin typeface="Arial"/>
              <a:cs typeface="Arial"/>
            </a:endParaRPr>
          </a:p>
        </p:txBody>
      </p:sp>
      <p:pic>
        <p:nvPicPr>
          <p:cNvPr id="8" name="Image 7">
            <a:extLst>
              <a:ext uri="{FF2B5EF4-FFF2-40B4-BE49-F238E27FC236}">
                <a16:creationId xmlns:a16="http://schemas.microsoft.com/office/drawing/2014/main" id="{70A2557A-BF0B-420A-BA59-259B9E4C70C9}"/>
              </a:ext>
            </a:extLst>
          </p:cNvPr>
          <p:cNvPicPr>
            <a:picLocks noChangeAspect="1"/>
          </p:cNvPicPr>
          <p:nvPr/>
        </p:nvPicPr>
        <p:blipFill>
          <a:blip r:embed="rId4"/>
          <a:stretch>
            <a:fillRect/>
          </a:stretch>
        </p:blipFill>
        <p:spPr>
          <a:xfrm>
            <a:off x="296542" y="3809482"/>
            <a:ext cx="6616459" cy="775432"/>
          </a:xfrm>
          <a:prstGeom prst="rect">
            <a:avLst/>
          </a:prstGeom>
        </p:spPr>
      </p:pic>
      <p:pic>
        <p:nvPicPr>
          <p:cNvPr id="12" name="Image 11">
            <a:extLst>
              <a:ext uri="{FF2B5EF4-FFF2-40B4-BE49-F238E27FC236}">
                <a16:creationId xmlns:a16="http://schemas.microsoft.com/office/drawing/2014/main" id="{49E5662C-9BEE-673F-B6B8-E6269F21BF6C}"/>
              </a:ext>
            </a:extLst>
          </p:cNvPr>
          <p:cNvPicPr>
            <a:picLocks noChangeAspect="1"/>
          </p:cNvPicPr>
          <p:nvPr/>
        </p:nvPicPr>
        <p:blipFill>
          <a:blip r:embed="rId5"/>
          <a:stretch>
            <a:fillRect/>
          </a:stretch>
        </p:blipFill>
        <p:spPr>
          <a:xfrm>
            <a:off x="221779" y="5276725"/>
            <a:ext cx="7487695" cy="895475"/>
          </a:xfrm>
          <a:prstGeom prst="rect">
            <a:avLst/>
          </a:prstGeom>
        </p:spPr>
      </p:pic>
    </p:spTree>
    <p:extLst>
      <p:ext uri="{BB962C8B-B14F-4D97-AF65-F5344CB8AC3E}">
        <p14:creationId xmlns:p14="http://schemas.microsoft.com/office/powerpoint/2010/main" val="3621119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marL="0" marR="0" lvl="0" indent="0" algn="l" defTabSz="914400" rtl="0" eaLnBrk="1" fontAlgn="auto" latinLnBrk="0" hangingPunct="1">
              <a:lnSpc>
                <a:spcPts val="3279"/>
              </a:lnSpc>
              <a:spcBef>
                <a:spcPts val="0"/>
              </a:spcBef>
              <a:spcAft>
                <a:spcPts val="0"/>
              </a:spcAft>
              <a:buClrTx/>
              <a:buSzTx/>
              <a:buFontTx/>
              <a:buNone/>
              <a:tabLst/>
              <a:defRPr/>
            </a:pPr>
            <a:r>
              <a:rPr kumimoji="0" lang="en-US" sz="20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marL="0" marR="0" lvl="0" indent="0" algn="l" defTabSz="914400" rtl="0" eaLnBrk="1" fontAlgn="auto" latinLnBrk="0" hangingPunct="1">
              <a:lnSpc>
                <a:spcPts val="3279"/>
              </a:lnSpc>
              <a:spcBef>
                <a:spcPts val="0"/>
              </a:spcBef>
              <a:spcAft>
                <a:spcPts val="0"/>
              </a:spcAft>
              <a:buClrTx/>
              <a:buSzTx/>
              <a:buFontTx/>
              <a:buNone/>
              <a:tabLst/>
              <a:defRPr/>
            </a:pPr>
            <a:r>
              <a:rPr kumimoji="0" lang="fr-FR" sz="2000" b="0" i="0" u="none" strike="noStrike" kern="120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5" name="Espace réservé du contenu 2">
            <a:extLst>
              <a:ext uri="{FF2B5EF4-FFF2-40B4-BE49-F238E27FC236}">
                <a16:creationId xmlns:a16="http://schemas.microsoft.com/office/drawing/2014/main" id="{ABBBCA4C-6FF9-81F6-543C-86EADF65AF5A}"/>
              </a:ext>
            </a:extLst>
          </p:cNvPr>
          <p:cNvSpPr txBox="1">
            <a:spLocks/>
          </p:cNvSpPr>
          <p:nvPr/>
        </p:nvSpPr>
        <p:spPr bwMode="auto">
          <a:xfrm>
            <a:off x="259771" y="1372314"/>
            <a:ext cx="2364557" cy="385101"/>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2"/>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3"/>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FontTx/>
              <a:buNone/>
              <a:tabLst/>
              <a:defRPr/>
            </a:pPr>
            <a:r>
              <a:rPr kumimoji="0" lang="fr-FR" sz="1800" b="1"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Le compte entreprise</a:t>
            </a:r>
            <a:endParaRPr kumimoji="0" lang="fr-FR" sz="2000" b="1" i="0" u="none" strike="noStrike" kern="0" cap="none" spc="0" normalizeH="0" baseline="0" noProof="0">
              <a:ln>
                <a:noFill/>
              </a:ln>
              <a:solidFill>
                <a:srgbClr val="00427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7" name="Image 16">
            <a:extLst>
              <a:ext uri="{FF2B5EF4-FFF2-40B4-BE49-F238E27FC236}">
                <a16:creationId xmlns:a16="http://schemas.microsoft.com/office/drawing/2014/main" id="{224B7741-BC6D-DAF4-10E0-BEAE0FC5B4AD}"/>
              </a:ext>
            </a:extLst>
          </p:cNvPr>
          <p:cNvPicPr>
            <a:picLocks noChangeAspect="1"/>
          </p:cNvPicPr>
          <p:nvPr/>
        </p:nvPicPr>
        <p:blipFill>
          <a:blip r:embed="rId4"/>
          <a:stretch>
            <a:fillRect/>
          </a:stretch>
        </p:blipFill>
        <p:spPr>
          <a:xfrm>
            <a:off x="595237" y="2656068"/>
            <a:ext cx="3953427" cy="752580"/>
          </a:xfrm>
          <a:prstGeom prst="rect">
            <a:avLst/>
          </a:prstGeom>
        </p:spPr>
      </p:pic>
      <p:pic>
        <p:nvPicPr>
          <p:cNvPr id="18" name="Image 17">
            <a:extLst>
              <a:ext uri="{FF2B5EF4-FFF2-40B4-BE49-F238E27FC236}">
                <a16:creationId xmlns:a16="http://schemas.microsoft.com/office/drawing/2014/main" id="{AA9E4502-EC5D-F6BC-6BA5-229EF1527DF6}"/>
              </a:ext>
            </a:extLst>
          </p:cNvPr>
          <p:cNvPicPr>
            <a:picLocks noChangeAspect="1"/>
          </p:cNvPicPr>
          <p:nvPr/>
        </p:nvPicPr>
        <p:blipFill>
          <a:blip r:embed="rId5"/>
          <a:stretch>
            <a:fillRect/>
          </a:stretch>
        </p:blipFill>
        <p:spPr>
          <a:xfrm>
            <a:off x="761698" y="3679968"/>
            <a:ext cx="4839375" cy="1209844"/>
          </a:xfrm>
          <a:prstGeom prst="rect">
            <a:avLst/>
          </a:prstGeom>
        </p:spPr>
      </p:pic>
      <p:sp>
        <p:nvSpPr>
          <p:cNvPr id="19" name="Ellipse 18">
            <a:extLst>
              <a:ext uri="{FF2B5EF4-FFF2-40B4-BE49-F238E27FC236}">
                <a16:creationId xmlns:a16="http://schemas.microsoft.com/office/drawing/2014/main" id="{90C305AA-133D-C6A2-8655-CF8CBC93A4EF}"/>
              </a:ext>
            </a:extLst>
          </p:cNvPr>
          <p:cNvSpPr/>
          <p:nvPr/>
        </p:nvSpPr>
        <p:spPr>
          <a:xfrm>
            <a:off x="2170695" y="3955439"/>
            <a:ext cx="1435261" cy="934373"/>
          </a:xfrm>
          <a:prstGeom prst="ellipse">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0" name="Connecteur droit avec flèche 19">
            <a:extLst>
              <a:ext uri="{FF2B5EF4-FFF2-40B4-BE49-F238E27FC236}">
                <a16:creationId xmlns:a16="http://schemas.microsoft.com/office/drawing/2014/main" id="{DE387AEC-583F-B9E5-228A-C36375CE90EE}"/>
              </a:ext>
            </a:extLst>
          </p:cNvPr>
          <p:cNvCxnSpPr/>
          <p:nvPr/>
        </p:nvCxnSpPr>
        <p:spPr>
          <a:xfrm>
            <a:off x="3605956" y="4436714"/>
            <a:ext cx="1759351"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pic>
        <p:nvPicPr>
          <p:cNvPr id="21" name="Image 20">
            <a:extLst>
              <a:ext uri="{FF2B5EF4-FFF2-40B4-BE49-F238E27FC236}">
                <a16:creationId xmlns:a16="http://schemas.microsoft.com/office/drawing/2014/main" id="{180E8644-A079-8565-2AD9-52DCB75AFF6A}"/>
              </a:ext>
            </a:extLst>
          </p:cNvPr>
          <p:cNvPicPr>
            <a:picLocks noChangeAspect="1"/>
          </p:cNvPicPr>
          <p:nvPr/>
        </p:nvPicPr>
        <p:blipFill>
          <a:blip r:embed="rId6"/>
          <a:stretch>
            <a:fillRect/>
          </a:stretch>
        </p:blipFill>
        <p:spPr>
          <a:xfrm>
            <a:off x="683568" y="1927484"/>
            <a:ext cx="3353268" cy="457264"/>
          </a:xfrm>
          <a:prstGeom prst="rect">
            <a:avLst/>
          </a:prstGeom>
        </p:spPr>
      </p:pic>
      <p:grpSp>
        <p:nvGrpSpPr>
          <p:cNvPr id="27" name="Groupe 26">
            <a:extLst>
              <a:ext uri="{FF2B5EF4-FFF2-40B4-BE49-F238E27FC236}">
                <a16:creationId xmlns:a16="http://schemas.microsoft.com/office/drawing/2014/main" id="{41914B83-C052-7E6F-ED87-2B1AF1E3A549}"/>
              </a:ext>
            </a:extLst>
          </p:cNvPr>
          <p:cNvGrpSpPr/>
          <p:nvPr/>
        </p:nvGrpSpPr>
        <p:grpSpPr>
          <a:xfrm>
            <a:off x="5445833" y="1137104"/>
            <a:ext cx="6746167" cy="5640659"/>
            <a:chOff x="5445833" y="1137104"/>
            <a:chExt cx="6760695" cy="5640659"/>
          </a:xfrm>
        </p:grpSpPr>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Espace réservé du numéro de diapositive 2">
              <a:extLst>
                <a:ext uri="{FF2B5EF4-FFF2-40B4-BE49-F238E27FC236}">
                  <a16:creationId xmlns:a16="http://schemas.microsoft.com/office/drawing/2014/main" id="{5FC3C2B5-CBEC-A669-2A38-FC108C8CDB11}"/>
                </a:ext>
              </a:extLst>
            </p:cNvPr>
            <p:cNvSpPr txBox="1">
              <a:spLocks/>
            </p:cNvSpPr>
            <p:nvPr/>
          </p:nvSpPr>
          <p:spPr>
            <a:xfrm>
              <a:off x="8610600" y="6356350"/>
              <a:ext cx="27432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srgbClr val="0C419A"/>
                </a:solidFill>
                <a:effectLst/>
                <a:uLnTx/>
                <a:uFillTx/>
                <a:latin typeface="Arial" panose="020B0604020202020204"/>
                <a:ea typeface="+mn-ea"/>
                <a:cs typeface="+mn-cs"/>
              </a:endParaRPr>
            </a:p>
          </p:txBody>
        </p:sp>
        <p:sp>
          <p:nvSpPr>
            <p:cNvPr id="16" name="Espace réservé du numéro de diapositive 2">
              <a:extLst>
                <a:ext uri="{FF2B5EF4-FFF2-40B4-BE49-F238E27FC236}">
                  <a16:creationId xmlns:a16="http://schemas.microsoft.com/office/drawing/2014/main" id="{5929AD1F-1263-0F10-3A6F-2D7069A5710C}"/>
                </a:ext>
              </a:extLst>
            </p:cNvPr>
            <p:cNvSpPr txBox="1">
              <a:spLocks/>
            </p:cNvSpPr>
            <p:nvPr/>
          </p:nvSpPr>
          <p:spPr>
            <a:xfrm>
              <a:off x="8610600" y="6356350"/>
              <a:ext cx="27432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srgbClr val="0C419A"/>
                </a:solidFill>
                <a:effectLst/>
                <a:uLnTx/>
                <a:uFillTx/>
                <a:latin typeface="Arial" panose="020B0604020202020204"/>
                <a:ea typeface="+mn-ea"/>
                <a:cs typeface="+mn-cs"/>
              </a:endParaRPr>
            </a:p>
          </p:txBody>
        </p:sp>
        <p:pic>
          <p:nvPicPr>
            <p:cNvPr id="22" name="Image 21">
              <a:extLst>
                <a:ext uri="{FF2B5EF4-FFF2-40B4-BE49-F238E27FC236}">
                  <a16:creationId xmlns:a16="http://schemas.microsoft.com/office/drawing/2014/main" id="{FA9BA96F-85FB-2BCE-79F3-13E1FADD1F57}"/>
                </a:ext>
              </a:extLst>
            </p:cNvPr>
            <p:cNvPicPr>
              <a:picLocks noChangeAspect="1"/>
            </p:cNvPicPr>
            <p:nvPr/>
          </p:nvPicPr>
          <p:blipFill>
            <a:blip r:embed="rId8"/>
            <a:stretch>
              <a:fillRect/>
            </a:stretch>
          </p:blipFill>
          <p:spPr>
            <a:xfrm>
              <a:off x="5445833" y="1137104"/>
              <a:ext cx="6760695" cy="5640659"/>
            </a:xfrm>
            <a:prstGeom prst="rect">
              <a:avLst/>
            </a:prstGeom>
          </p:spPr>
        </p:pic>
        <p:sp>
          <p:nvSpPr>
            <p:cNvPr id="23" name="Rectangle 22">
              <a:extLst>
                <a:ext uri="{FF2B5EF4-FFF2-40B4-BE49-F238E27FC236}">
                  <a16:creationId xmlns:a16="http://schemas.microsoft.com/office/drawing/2014/main" id="{01693B33-EC45-FB17-4B79-12B2FFA8F9CA}"/>
                </a:ext>
              </a:extLst>
            </p:cNvPr>
            <p:cNvSpPr/>
            <p:nvPr/>
          </p:nvSpPr>
          <p:spPr>
            <a:xfrm>
              <a:off x="5527330" y="4209143"/>
              <a:ext cx="4348190" cy="422733"/>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997EDF07-CA81-FA2A-1805-A40FDEC7429F}"/>
                </a:ext>
              </a:extLst>
            </p:cNvPr>
            <p:cNvSpPr/>
            <p:nvPr/>
          </p:nvSpPr>
          <p:spPr>
            <a:xfrm>
              <a:off x="5527330" y="4799793"/>
              <a:ext cx="4348190" cy="455612"/>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Rectangle 24">
              <a:extLst>
                <a:ext uri="{FF2B5EF4-FFF2-40B4-BE49-F238E27FC236}">
                  <a16:creationId xmlns:a16="http://schemas.microsoft.com/office/drawing/2014/main" id="{42F65DE5-9503-638E-951D-5C7A98A1F847}"/>
                </a:ext>
              </a:extLst>
            </p:cNvPr>
            <p:cNvSpPr/>
            <p:nvPr/>
          </p:nvSpPr>
          <p:spPr>
            <a:xfrm>
              <a:off x="5527329" y="6265864"/>
              <a:ext cx="2182145" cy="455611"/>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6176F431-8C3A-DA67-850B-5DD2FB90A11B}"/>
                </a:ext>
              </a:extLst>
            </p:cNvPr>
            <p:cNvSpPr/>
            <p:nvPr/>
          </p:nvSpPr>
          <p:spPr>
            <a:xfrm>
              <a:off x="5527329" y="2790521"/>
              <a:ext cx="4348191" cy="422733"/>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28" name="Image 27">
            <a:extLst>
              <a:ext uri="{FF2B5EF4-FFF2-40B4-BE49-F238E27FC236}">
                <a16:creationId xmlns:a16="http://schemas.microsoft.com/office/drawing/2014/main" id="{4BDD7002-E110-B0BA-9601-A25AB39CEABB}"/>
              </a:ext>
            </a:extLst>
          </p:cNvPr>
          <p:cNvPicPr>
            <a:picLocks noChangeAspect="1"/>
          </p:cNvPicPr>
          <p:nvPr/>
        </p:nvPicPr>
        <p:blipFill>
          <a:blip r:embed="rId9"/>
          <a:stretch>
            <a:fillRect/>
          </a:stretch>
        </p:blipFill>
        <p:spPr>
          <a:xfrm>
            <a:off x="10622651" y="31004"/>
            <a:ext cx="1569349" cy="601942"/>
          </a:xfrm>
          <a:prstGeom prst="rect">
            <a:avLst/>
          </a:prstGeom>
        </p:spPr>
      </p:pic>
    </p:spTree>
    <p:extLst>
      <p:ext uri="{BB962C8B-B14F-4D97-AF65-F5344CB8AC3E}">
        <p14:creationId xmlns:p14="http://schemas.microsoft.com/office/powerpoint/2010/main" val="3547457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marL="0" marR="0" lvl="0" indent="0" algn="l" defTabSz="914400" rtl="0" eaLnBrk="1" fontAlgn="auto" latinLnBrk="0" hangingPunct="1">
              <a:lnSpc>
                <a:spcPts val="3279"/>
              </a:lnSpc>
              <a:spcBef>
                <a:spcPts val="0"/>
              </a:spcBef>
              <a:spcAft>
                <a:spcPts val="0"/>
              </a:spcAft>
              <a:buClrTx/>
              <a:buSzTx/>
              <a:buFontTx/>
              <a:buNone/>
              <a:tabLst/>
              <a:defRPr/>
            </a:pPr>
            <a:r>
              <a:rPr kumimoji="0" lang="en-US" sz="20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marL="0" marR="0" lvl="0" indent="0" algn="l" defTabSz="914400" rtl="0" eaLnBrk="1" fontAlgn="auto" latinLnBrk="0" hangingPunct="1">
              <a:lnSpc>
                <a:spcPts val="3279"/>
              </a:lnSpc>
              <a:spcBef>
                <a:spcPts val="0"/>
              </a:spcBef>
              <a:spcAft>
                <a:spcPts val="0"/>
              </a:spcAft>
              <a:buClrTx/>
              <a:buSzTx/>
              <a:buFontTx/>
              <a:buNone/>
              <a:tabLst/>
              <a:defRPr/>
            </a:pPr>
            <a:r>
              <a:rPr kumimoji="0" lang="fr-FR" sz="2000" b="0" i="0" u="none" strike="noStrike" kern="120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5" name="Espace réservé du contenu 2">
            <a:extLst>
              <a:ext uri="{FF2B5EF4-FFF2-40B4-BE49-F238E27FC236}">
                <a16:creationId xmlns:a16="http://schemas.microsoft.com/office/drawing/2014/main" id="{ABBBCA4C-6FF9-81F6-543C-86EADF65AF5A}"/>
              </a:ext>
            </a:extLst>
          </p:cNvPr>
          <p:cNvSpPr txBox="1">
            <a:spLocks/>
          </p:cNvSpPr>
          <p:nvPr/>
        </p:nvSpPr>
        <p:spPr bwMode="auto">
          <a:xfrm>
            <a:off x="259771" y="1372314"/>
            <a:ext cx="2364557" cy="385101"/>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FontTx/>
              <a:buNone/>
              <a:tabLst/>
              <a:defRPr/>
            </a:pPr>
            <a:r>
              <a:rPr kumimoji="0" lang="fr-FR" sz="1800" b="1"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Le compte entreprise</a:t>
            </a:r>
            <a:endParaRPr kumimoji="0" lang="fr-FR" sz="2000" b="1" i="0" u="none" strike="noStrike" kern="0" cap="none" spc="0" normalizeH="0" baseline="0" noProof="0">
              <a:ln>
                <a:noFill/>
              </a:ln>
              <a:solidFill>
                <a:srgbClr val="00427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Espace réservé du numéro de diapositive 2">
            <a:extLst>
              <a:ext uri="{FF2B5EF4-FFF2-40B4-BE49-F238E27FC236}">
                <a16:creationId xmlns:a16="http://schemas.microsoft.com/office/drawing/2014/main" id="{5FC3C2B5-CBEC-A669-2A38-FC108C8CDB11}"/>
              </a:ext>
            </a:extLst>
          </p:cNvPr>
          <p:cNvSpPr txBox="1">
            <a:spLocks/>
          </p:cNvSpPr>
          <p:nvPr/>
        </p:nvSpPr>
        <p:spPr>
          <a:xfrm>
            <a:off x="8610600" y="6356350"/>
            <a:ext cx="27432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srgbClr val="0C419A"/>
              </a:solidFill>
              <a:effectLst/>
              <a:uLnTx/>
              <a:uFillTx/>
              <a:latin typeface="Arial" panose="020B0604020202020204"/>
              <a:ea typeface="+mn-ea"/>
              <a:cs typeface="+mn-cs"/>
            </a:endParaRPr>
          </a:p>
        </p:txBody>
      </p:sp>
      <p:pic>
        <p:nvPicPr>
          <p:cNvPr id="7" name="Image 6">
            <a:extLst>
              <a:ext uri="{FF2B5EF4-FFF2-40B4-BE49-F238E27FC236}">
                <a16:creationId xmlns:a16="http://schemas.microsoft.com/office/drawing/2014/main" id="{A23D5D50-AFEF-C839-F9D8-A39EEBFBF078}"/>
              </a:ext>
            </a:extLst>
          </p:cNvPr>
          <p:cNvPicPr>
            <a:picLocks noChangeAspect="1"/>
          </p:cNvPicPr>
          <p:nvPr/>
        </p:nvPicPr>
        <p:blipFill>
          <a:blip r:embed="rId5"/>
          <a:stretch>
            <a:fillRect/>
          </a:stretch>
        </p:blipFill>
        <p:spPr>
          <a:xfrm>
            <a:off x="595237" y="2683500"/>
            <a:ext cx="3953427" cy="752580"/>
          </a:xfrm>
          <a:prstGeom prst="rect">
            <a:avLst/>
          </a:prstGeom>
        </p:spPr>
      </p:pic>
      <p:pic>
        <p:nvPicPr>
          <p:cNvPr id="8" name="Image 7">
            <a:extLst>
              <a:ext uri="{FF2B5EF4-FFF2-40B4-BE49-F238E27FC236}">
                <a16:creationId xmlns:a16="http://schemas.microsoft.com/office/drawing/2014/main" id="{BACF6D19-04F4-947F-CF16-9B22B915C567}"/>
              </a:ext>
            </a:extLst>
          </p:cNvPr>
          <p:cNvPicPr>
            <a:picLocks noChangeAspect="1"/>
          </p:cNvPicPr>
          <p:nvPr/>
        </p:nvPicPr>
        <p:blipFill>
          <a:blip r:embed="rId6"/>
          <a:stretch>
            <a:fillRect/>
          </a:stretch>
        </p:blipFill>
        <p:spPr>
          <a:xfrm>
            <a:off x="683568" y="1954916"/>
            <a:ext cx="3353268" cy="457264"/>
          </a:xfrm>
          <a:prstGeom prst="rect">
            <a:avLst/>
          </a:prstGeom>
        </p:spPr>
      </p:pic>
      <p:grpSp>
        <p:nvGrpSpPr>
          <p:cNvPr id="15" name="Groupe 14">
            <a:extLst>
              <a:ext uri="{FF2B5EF4-FFF2-40B4-BE49-F238E27FC236}">
                <a16:creationId xmlns:a16="http://schemas.microsoft.com/office/drawing/2014/main" id="{E1C3E927-EDA5-99BE-0479-31839AC040AF}"/>
              </a:ext>
            </a:extLst>
          </p:cNvPr>
          <p:cNvGrpSpPr/>
          <p:nvPr/>
        </p:nvGrpSpPr>
        <p:grpSpPr>
          <a:xfrm>
            <a:off x="5516955" y="1186375"/>
            <a:ext cx="6477561" cy="5540220"/>
            <a:chOff x="5318970" y="1200756"/>
            <a:chExt cx="6477561" cy="5540220"/>
          </a:xfrm>
        </p:grpSpPr>
        <p:pic>
          <p:nvPicPr>
            <p:cNvPr id="9" name="Image 8" descr="Une image contenant texte, capture d’écran, logiciel, nombre&#10;&#10;Le contenu généré par l’IA peut être incorrect.">
              <a:extLst>
                <a:ext uri="{FF2B5EF4-FFF2-40B4-BE49-F238E27FC236}">
                  <a16:creationId xmlns:a16="http://schemas.microsoft.com/office/drawing/2014/main" id="{DBE54F1A-D97D-81F4-53E2-DBBD89A58C3A}"/>
                </a:ext>
              </a:extLst>
            </p:cNvPr>
            <p:cNvPicPr>
              <a:picLocks noChangeAspect="1"/>
            </p:cNvPicPr>
            <p:nvPr/>
          </p:nvPicPr>
          <p:blipFill>
            <a:blip r:embed="rId7"/>
            <a:stretch>
              <a:fillRect/>
            </a:stretch>
          </p:blipFill>
          <p:spPr>
            <a:xfrm>
              <a:off x="5318970" y="1200756"/>
              <a:ext cx="6477561" cy="5540220"/>
            </a:xfrm>
            <a:prstGeom prst="rect">
              <a:avLst/>
            </a:prstGeom>
          </p:spPr>
        </p:pic>
        <p:sp>
          <p:nvSpPr>
            <p:cNvPr id="11" name="Rectangle 10">
              <a:extLst>
                <a:ext uri="{FF2B5EF4-FFF2-40B4-BE49-F238E27FC236}">
                  <a16:creationId xmlns:a16="http://schemas.microsoft.com/office/drawing/2014/main" id="{1E201011-C20A-5465-670C-337E96708C87}"/>
                </a:ext>
              </a:extLst>
            </p:cNvPr>
            <p:cNvSpPr/>
            <p:nvPr/>
          </p:nvSpPr>
          <p:spPr>
            <a:xfrm>
              <a:off x="5757334" y="1534324"/>
              <a:ext cx="5506354" cy="362209"/>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E4B7C9DF-7614-3F05-8191-385DB7ED2117}"/>
                </a:ext>
              </a:extLst>
            </p:cNvPr>
            <p:cNvSpPr/>
            <p:nvPr/>
          </p:nvSpPr>
          <p:spPr>
            <a:xfrm>
              <a:off x="5757332" y="4348192"/>
              <a:ext cx="5506355" cy="362209"/>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9C68C109-57DC-D133-9653-93CFA9A8CD78}"/>
                </a:ext>
              </a:extLst>
            </p:cNvPr>
            <p:cNvSpPr/>
            <p:nvPr/>
          </p:nvSpPr>
          <p:spPr>
            <a:xfrm>
              <a:off x="5751729" y="3054951"/>
              <a:ext cx="1957746" cy="362210"/>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13" name="Image 12">
            <a:extLst>
              <a:ext uri="{FF2B5EF4-FFF2-40B4-BE49-F238E27FC236}">
                <a16:creationId xmlns:a16="http://schemas.microsoft.com/office/drawing/2014/main" id="{18960F24-5CCE-BF3E-1E80-A307864BC5EC}"/>
              </a:ext>
            </a:extLst>
          </p:cNvPr>
          <p:cNvPicPr>
            <a:picLocks noChangeAspect="1"/>
          </p:cNvPicPr>
          <p:nvPr/>
        </p:nvPicPr>
        <p:blipFill>
          <a:blip r:embed="rId8"/>
          <a:stretch>
            <a:fillRect/>
          </a:stretch>
        </p:blipFill>
        <p:spPr>
          <a:xfrm>
            <a:off x="10622651" y="31004"/>
            <a:ext cx="1569349" cy="601942"/>
          </a:xfrm>
          <a:prstGeom prst="rect">
            <a:avLst/>
          </a:prstGeom>
        </p:spPr>
      </p:pic>
    </p:spTree>
    <p:extLst>
      <p:ext uri="{BB962C8B-B14F-4D97-AF65-F5344CB8AC3E}">
        <p14:creationId xmlns:p14="http://schemas.microsoft.com/office/powerpoint/2010/main" val="619893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59771" y="1372314"/>
            <a:ext cx="11616371" cy="5485686"/>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None/>
              <a:tabLst/>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signalement DSN :</a:t>
            </a:r>
          </a:p>
          <a:p>
            <a:pPr marL="0" marR="0" lvl="0" indent="0" algn="just" defTabSz="914400" rtl="0" eaLnBrk="0" fontAlgn="base" latinLnBrk="0" hangingPunct="0">
              <a:lnSpc>
                <a:spcPct val="100000"/>
              </a:lnSpc>
              <a:spcBef>
                <a:spcPts val="358"/>
              </a:spcBef>
              <a:spcAft>
                <a:spcPts val="600"/>
              </a:spcAft>
              <a:buClrTx/>
              <a:buSzPct val="125000"/>
              <a:buNone/>
              <a:tabLst/>
              <a:defRPr/>
            </a:pPr>
            <a:endParaRPr kumimoji="0" lang="fr-FR" sz="800" b="0" i="0" u="none" strike="noStrike" kern="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6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6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1630" marR="0" lvl="0" indent="-341630" algn="just" defTabSz="914400" rtl="0" eaLnBrk="0" fontAlgn="base" latinLnBrk="0" hangingPunct="0">
              <a:lnSpc>
                <a:spcPct val="100000"/>
              </a:lnSpc>
              <a:spcBef>
                <a:spcPts val="358"/>
              </a:spcBef>
              <a:spcAft>
                <a:spcPts val="600"/>
              </a:spcAft>
              <a:buClrTx/>
              <a:buSzPct val="125000"/>
              <a:buFontTx/>
              <a:buBlip>
                <a:blip r:embed="rId3"/>
              </a:buBlip>
              <a:tabLst/>
              <a:defRPr/>
            </a:pPr>
            <a:endParaRPr kumimoji="0" lang="fr-FR" sz="1800" b="0" i="0" u="none" strike="noStrike" kern="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5B34865-7C95-516F-E978-756486523716}"/>
              </a:ext>
            </a:extLst>
          </p:cNvPr>
          <p:cNvPicPr>
            <a:picLocks noChangeAspect="1"/>
          </p:cNvPicPr>
          <p:nvPr/>
        </p:nvPicPr>
        <p:blipFill>
          <a:blip r:embed="rId5"/>
          <a:stretch>
            <a:fillRect/>
          </a:stretch>
        </p:blipFill>
        <p:spPr>
          <a:xfrm>
            <a:off x="10622651" y="31004"/>
            <a:ext cx="1569349" cy="601942"/>
          </a:xfrm>
          <a:prstGeom prst="rect">
            <a:avLst/>
          </a:prstGeom>
        </p:spPr>
      </p:pic>
      <p:pic>
        <p:nvPicPr>
          <p:cNvPr id="6" name="Picture 2">
            <a:extLst>
              <a:ext uri="{FF2B5EF4-FFF2-40B4-BE49-F238E27FC236}">
                <a16:creationId xmlns:a16="http://schemas.microsoft.com/office/drawing/2014/main" id="{5A50B6BE-24BC-0438-A16E-AD555699A8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407" y="2430532"/>
            <a:ext cx="5502089" cy="1497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576F97DD-C522-C3C1-B995-FAF4A1413A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6583" y="4530462"/>
            <a:ext cx="5494804" cy="1397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ZoneTexte 7">
            <a:extLst>
              <a:ext uri="{FF2B5EF4-FFF2-40B4-BE49-F238E27FC236}">
                <a16:creationId xmlns:a16="http://schemas.microsoft.com/office/drawing/2014/main" id="{314A3A75-E305-7CFE-6126-73F176B68AF0}"/>
              </a:ext>
            </a:extLst>
          </p:cNvPr>
          <p:cNvSpPr txBox="1"/>
          <p:nvPr/>
        </p:nvSpPr>
        <p:spPr>
          <a:xfrm>
            <a:off x="739407" y="2033626"/>
            <a:ext cx="104440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a:ln>
                  <a:noFill/>
                </a:ln>
                <a:solidFill>
                  <a:srgbClr val="E11A81">
                    <a:lumMod val="75000"/>
                  </a:srgbClr>
                </a:solidFill>
                <a:effectLst/>
                <a:uLnTx/>
                <a:uFillTx/>
                <a:latin typeface="Arial" panose="020B0604020202020204"/>
                <a:ea typeface="+mn-ea"/>
                <a:cs typeface="+mn-cs"/>
              </a:rPr>
              <a:t>Le motif </a:t>
            </a:r>
            <a:r>
              <a:rPr kumimoji="0" lang="fr-FR" sz="1800" b="0" i="0" u="none" strike="noStrike" kern="1200" cap="none" spc="0" normalizeH="0" baseline="0" noProof="0">
                <a:ln>
                  <a:noFill/>
                </a:ln>
                <a:solidFill>
                  <a:srgbClr val="E11A81">
                    <a:lumMod val="75000"/>
                  </a:srgbClr>
                </a:solidFill>
                <a:effectLst/>
                <a:uLnTx/>
                <a:uFillTx/>
                <a:latin typeface="Arial" panose="020B0604020202020204"/>
                <a:ea typeface="+mn-ea"/>
                <a:cs typeface="+mn-cs"/>
              </a:rPr>
              <a:t>: </a:t>
            </a:r>
            <a:r>
              <a:rPr kumimoji="0" lang="fr-FR" sz="1800" b="0" i="0" u="none" strike="noStrike" kern="1200" cap="none" spc="0" normalizeH="0" baseline="0" noProof="0">
                <a:ln>
                  <a:noFill/>
                </a:ln>
                <a:solidFill>
                  <a:srgbClr val="0C419A"/>
                </a:solidFill>
                <a:effectLst/>
                <a:uLnTx/>
                <a:uFillTx/>
                <a:latin typeface="Arial" panose="020B0604020202020204"/>
                <a:ea typeface="+mn-ea"/>
                <a:cs typeface="+mn-cs"/>
              </a:rPr>
              <a:t>Maladie, Maternité, Paternité, Adoption, Accident, </a:t>
            </a:r>
            <a:r>
              <a:rPr kumimoji="0" lang="fr-FR" sz="1800" b="0" i="0" u="none" strike="noStrike" kern="1200" cap="none" spc="0" normalizeH="0" baseline="0" noProof="0">
                <a:ln>
                  <a:noFill/>
                </a:ln>
                <a:solidFill>
                  <a:schemeClr val="accent4"/>
                </a:solidFill>
                <a:effectLst/>
                <a:uLnTx/>
                <a:uFillTx/>
                <a:latin typeface="Arial" panose="020B0604020202020204"/>
                <a:ea typeface="+mn-ea"/>
                <a:cs typeface="+mn-cs"/>
              </a:rPr>
              <a:t>20 - Congé supplémentaire de naissance</a:t>
            </a:r>
          </a:p>
        </p:txBody>
      </p:sp>
      <p:sp>
        <p:nvSpPr>
          <p:cNvPr id="9" name="ZoneTexte 8">
            <a:extLst>
              <a:ext uri="{FF2B5EF4-FFF2-40B4-BE49-F238E27FC236}">
                <a16:creationId xmlns:a16="http://schemas.microsoft.com/office/drawing/2014/main" id="{491CFCD0-50EB-86F1-E089-B0EF9D437856}"/>
              </a:ext>
            </a:extLst>
          </p:cNvPr>
          <p:cNvSpPr txBox="1"/>
          <p:nvPr/>
        </p:nvSpPr>
        <p:spPr>
          <a:xfrm>
            <a:off x="771296" y="4038558"/>
            <a:ext cx="34932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a:ln>
                  <a:noFill/>
                </a:ln>
                <a:solidFill>
                  <a:srgbClr val="E11A81">
                    <a:lumMod val="75000"/>
                  </a:srgbClr>
                </a:solidFill>
                <a:effectLst/>
                <a:uLnTx/>
                <a:uFillTx/>
                <a:latin typeface="Arial" panose="020B0604020202020204"/>
                <a:ea typeface="+mn-ea"/>
                <a:cs typeface="+mn-cs"/>
              </a:rPr>
              <a:t>La date du dernier jour travaillé :</a:t>
            </a:r>
            <a:endParaRPr kumimoji="0" lang="fr-FR" sz="1800" b="0" i="0" u="none" strike="noStrike" kern="1200" cap="none" spc="0" normalizeH="0" baseline="0" noProof="0">
              <a:ln>
                <a:noFill/>
              </a:ln>
              <a:solidFill>
                <a:srgbClr val="0C419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1728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91206" y="742105"/>
            <a:ext cx="10549312"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6" name="Espace réservé du numéro de diapositive 2">
            <a:extLst>
              <a:ext uri="{FF2B5EF4-FFF2-40B4-BE49-F238E27FC236}">
                <a16:creationId xmlns:a16="http://schemas.microsoft.com/office/drawing/2014/main" id="{5FC3C2B5-CBEC-A669-2A38-FC108C8CDB11}"/>
              </a:ext>
            </a:extLst>
          </p:cNvPr>
          <p:cNvSpPr txBox="1">
            <a:spLocks/>
          </p:cNvSpPr>
          <p:nvPr/>
        </p:nvSpPr>
        <p:spPr>
          <a:xfrm>
            <a:off x="8610600" y="6356350"/>
            <a:ext cx="27432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75A587B-5814-4D9B-9598-FE9CB954CB01}" type="slidenum">
              <a:rPr lang="fr-FR" sz="1200" smtClean="0">
                <a:solidFill>
                  <a:srgbClr val="0C419A"/>
                </a:solidFill>
                <a:latin typeface="Arial" panose="020B0604020202020204"/>
              </a:rPr>
              <a:pPr>
                <a:defRPr/>
              </a:pPr>
              <a:t>10</a:t>
            </a:fld>
            <a:endParaRPr lang="fr-FR" sz="1200">
              <a:solidFill>
                <a:srgbClr val="0C419A"/>
              </a:solidFill>
              <a:latin typeface="Arial" panose="020B0604020202020204"/>
            </a:endParaRPr>
          </a:p>
        </p:txBody>
      </p:sp>
      <p:pic>
        <p:nvPicPr>
          <p:cNvPr id="13" name="Image 12">
            <a:extLst>
              <a:ext uri="{FF2B5EF4-FFF2-40B4-BE49-F238E27FC236}">
                <a16:creationId xmlns:a16="http://schemas.microsoft.com/office/drawing/2014/main" id="{18960F24-5CCE-BF3E-1E80-A307864BC5EC}"/>
              </a:ext>
            </a:extLst>
          </p:cNvPr>
          <p:cNvPicPr>
            <a:picLocks noChangeAspect="1"/>
          </p:cNvPicPr>
          <p:nvPr/>
        </p:nvPicPr>
        <p:blipFill>
          <a:blip r:embed="rId3"/>
          <a:stretch>
            <a:fillRect/>
          </a:stretch>
        </p:blipFill>
        <p:spPr>
          <a:xfrm>
            <a:off x="10622651" y="31004"/>
            <a:ext cx="1569349" cy="601942"/>
          </a:xfrm>
          <a:prstGeom prst="rect">
            <a:avLst/>
          </a:prstGeom>
        </p:spPr>
      </p:pic>
      <p:grpSp>
        <p:nvGrpSpPr>
          <p:cNvPr id="7" name="object 3">
            <a:extLst>
              <a:ext uri="{FF2B5EF4-FFF2-40B4-BE49-F238E27FC236}">
                <a16:creationId xmlns:a16="http://schemas.microsoft.com/office/drawing/2014/main" id="{B55F9AD0-D388-09A0-E6A0-E74D644EFAFF}"/>
              </a:ext>
            </a:extLst>
          </p:cNvPr>
          <p:cNvGrpSpPr/>
          <p:nvPr/>
        </p:nvGrpSpPr>
        <p:grpSpPr>
          <a:xfrm>
            <a:off x="8753053" y="3034258"/>
            <a:ext cx="2940685" cy="1045210"/>
            <a:chOff x="8791153" y="3125453"/>
            <a:chExt cx="2940685" cy="1045210"/>
          </a:xfrm>
        </p:grpSpPr>
        <p:sp>
          <p:nvSpPr>
            <p:cNvPr id="8" name="object 4">
              <a:extLst>
                <a:ext uri="{FF2B5EF4-FFF2-40B4-BE49-F238E27FC236}">
                  <a16:creationId xmlns:a16="http://schemas.microsoft.com/office/drawing/2014/main" id="{C1243B5D-C86E-508D-DD7E-42C8EAC3FF87}"/>
                </a:ext>
              </a:extLst>
            </p:cNvPr>
            <p:cNvSpPr/>
            <p:nvPr/>
          </p:nvSpPr>
          <p:spPr>
            <a:xfrm>
              <a:off x="8835082" y="3169382"/>
              <a:ext cx="2853055" cy="957580"/>
            </a:xfrm>
            <a:custGeom>
              <a:avLst/>
              <a:gdLst/>
              <a:ahLst/>
              <a:cxnLst/>
              <a:rect l="l" t="t" r="r" b="b"/>
              <a:pathLst>
                <a:path w="2853054" h="957579">
                  <a:moveTo>
                    <a:pt x="2064943" y="0"/>
                  </a:moveTo>
                  <a:lnTo>
                    <a:pt x="0" y="0"/>
                  </a:lnTo>
                  <a:lnTo>
                    <a:pt x="0" y="957338"/>
                  </a:lnTo>
                  <a:lnTo>
                    <a:pt x="2064397" y="957338"/>
                  </a:lnTo>
                  <a:lnTo>
                    <a:pt x="2115579" y="954206"/>
                  </a:lnTo>
                  <a:lnTo>
                    <a:pt x="2163762" y="945100"/>
                  </a:lnTo>
                  <a:lnTo>
                    <a:pt x="2207269" y="930458"/>
                  </a:lnTo>
                  <a:lnTo>
                    <a:pt x="2244420" y="910716"/>
                  </a:lnTo>
                  <a:lnTo>
                    <a:pt x="2244420" y="911021"/>
                  </a:lnTo>
                  <a:lnTo>
                    <a:pt x="2814929" y="536054"/>
                  </a:lnTo>
                  <a:lnTo>
                    <a:pt x="2843283" y="508881"/>
                  </a:lnTo>
                  <a:lnTo>
                    <a:pt x="2852734" y="478866"/>
                  </a:lnTo>
                  <a:lnTo>
                    <a:pt x="2843283" y="448850"/>
                  </a:lnTo>
                  <a:lnTo>
                    <a:pt x="2814929" y="421678"/>
                  </a:lnTo>
                  <a:lnTo>
                    <a:pt x="2244775" y="46621"/>
                  </a:lnTo>
                  <a:lnTo>
                    <a:pt x="2207661" y="26931"/>
                  </a:lnTo>
                  <a:lnTo>
                    <a:pt x="2164213" y="12309"/>
                  </a:lnTo>
                  <a:lnTo>
                    <a:pt x="2116088" y="3187"/>
                  </a:lnTo>
                  <a:lnTo>
                    <a:pt x="2064943" y="0"/>
                  </a:lnTo>
                  <a:close/>
                </a:path>
              </a:pathLst>
            </a:custGeom>
            <a:solidFill>
              <a:srgbClr val="B684C6"/>
            </a:solidFill>
          </p:spPr>
          <p:txBody>
            <a:bodyPr wrap="square" lIns="0" tIns="0" rIns="0" bIns="0" rtlCol="0"/>
            <a:lstStyle/>
            <a:p>
              <a:endParaRPr/>
            </a:p>
          </p:txBody>
        </p:sp>
        <p:sp>
          <p:nvSpPr>
            <p:cNvPr id="12" name="object 5">
              <a:extLst>
                <a:ext uri="{FF2B5EF4-FFF2-40B4-BE49-F238E27FC236}">
                  <a16:creationId xmlns:a16="http://schemas.microsoft.com/office/drawing/2014/main" id="{9CA86A4D-2FB0-A087-CCEF-EF4E1018A833}"/>
                </a:ext>
              </a:extLst>
            </p:cNvPr>
            <p:cNvSpPr/>
            <p:nvPr/>
          </p:nvSpPr>
          <p:spPr>
            <a:xfrm>
              <a:off x="8835082" y="3169382"/>
              <a:ext cx="2853055" cy="957580"/>
            </a:xfrm>
            <a:custGeom>
              <a:avLst/>
              <a:gdLst/>
              <a:ahLst/>
              <a:cxnLst/>
              <a:rect l="l" t="t" r="r" b="b"/>
              <a:pathLst>
                <a:path w="2853054" h="957579">
                  <a:moveTo>
                    <a:pt x="0" y="0"/>
                  </a:moveTo>
                  <a:lnTo>
                    <a:pt x="2064943" y="0"/>
                  </a:lnTo>
                  <a:lnTo>
                    <a:pt x="2116088" y="3187"/>
                  </a:lnTo>
                  <a:lnTo>
                    <a:pt x="2164213" y="12309"/>
                  </a:lnTo>
                  <a:lnTo>
                    <a:pt x="2207661" y="26931"/>
                  </a:lnTo>
                  <a:lnTo>
                    <a:pt x="2244775" y="46621"/>
                  </a:lnTo>
                  <a:lnTo>
                    <a:pt x="2814929" y="421678"/>
                  </a:lnTo>
                  <a:lnTo>
                    <a:pt x="2843283" y="448850"/>
                  </a:lnTo>
                  <a:lnTo>
                    <a:pt x="2852734" y="478866"/>
                  </a:lnTo>
                  <a:lnTo>
                    <a:pt x="2843283" y="508881"/>
                  </a:lnTo>
                  <a:lnTo>
                    <a:pt x="2814929" y="536054"/>
                  </a:lnTo>
                  <a:lnTo>
                    <a:pt x="2244420" y="911021"/>
                  </a:lnTo>
                  <a:lnTo>
                    <a:pt x="2244420" y="910716"/>
                  </a:lnTo>
                  <a:lnTo>
                    <a:pt x="2207269" y="930458"/>
                  </a:lnTo>
                  <a:lnTo>
                    <a:pt x="2163762" y="945100"/>
                  </a:lnTo>
                  <a:lnTo>
                    <a:pt x="2115579" y="954206"/>
                  </a:lnTo>
                  <a:lnTo>
                    <a:pt x="2064397" y="957338"/>
                  </a:lnTo>
                  <a:lnTo>
                    <a:pt x="0" y="957338"/>
                  </a:lnTo>
                  <a:lnTo>
                    <a:pt x="0" y="0"/>
                  </a:lnTo>
                  <a:close/>
                </a:path>
              </a:pathLst>
            </a:custGeom>
            <a:ln w="87858">
              <a:solidFill>
                <a:srgbClr val="FFFFFF"/>
              </a:solidFill>
            </a:ln>
          </p:spPr>
          <p:txBody>
            <a:bodyPr wrap="square" lIns="0" tIns="0" rIns="0" bIns="0" rtlCol="0"/>
            <a:lstStyle/>
            <a:p>
              <a:endParaRPr/>
            </a:p>
          </p:txBody>
        </p:sp>
      </p:grpSp>
      <p:grpSp>
        <p:nvGrpSpPr>
          <p:cNvPr id="14" name="object 6">
            <a:extLst>
              <a:ext uri="{FF2B5EF4-FFF2-40B4-BE49-F238E27FC236}">
                <a16:creationId xmlns:a16="http://schemas.microsoft.com/office/drawing/2014/main" id="{2C6B39C4-071B-58B8-03D3-17C61DC4977D}"/>
              </a:ext>
            </a:extLst>
          </p:cNvPr>
          <p:cNvGrpSpPr/>
          <p:nvPr/>
        </p:nvGrpSpPr>
        <p:grpSpPr>
          <a:xfrm>
            <a:off x="8753053" y="4526609"/>
            <a:ext cx="2940685" cy="1045210"/>
            <a:chOff x="8791153" y="4617804"/>
            <a:chExt cx="2940685" cy="1045210"/>
          </a:xfrm>
        </p:grpSpPr>
        <p:sp>
          <p:nvSpPr>
            <p:cNvPr id="15" name="object 7">
              <a:extLst>
                <a:ext uri="{FF2B5EF4-FFF2-40B4-BE49-F238E27FC236}">
                  <a16:creationId xmlns:a16="http://schemas.microsoft.com/office/drawing/2014/main" id="{1FD0228D-2C01-B868-AB4F-9E46E63F2B96}"/>
                </a:ext>
              </a:extLst>
            </p:cNvPr>
            <p:cNvSpPr/>
            <p:nvPr/>
          </p:nvSpPr>
          <p:spPr>
            <a:xfrm>
              <a:off x="8835082" y="4661734"/>
              <a:ext cx="2853055" cy="957580"/>
            </a:xfrm>
            <a:custGeom>
              <a:avLst/>
              <a:gdLst/>
              <a:ahLst/>
              <a:cxnLst/>
              <a:rect l="l" t="t" r="r" b="b"/>
              <a:pathLst>
                <a:path w="2853054" h="957579">
                  <a:moveTo>
                    <a:pt x="2064943" y="0"/>
                  </a:moveTo>
                  <a:lnTo>
                    <a:pt x="0" y="0"/>
                  </a:lnTo>
                  <a:lnTo>
                    <a:pt x="0" y="957338"/>
                  </a:lnTo>
                  <a:lnTo>
                    <a:pt x="2064397" y="957338"/>
                  </a:lnTo>
                  <a:lnTo>
                    <a:pt x="2115579" y="954206"/>
                  </a:lnTo>
                  <a:lnTo>
                    <a:pt x="2163762" y="945100"/>
                  </a:lnTo>
                  <a:lnTo>
                    <a:pt x="2207269" y="930458"/>
                  </a:lnTo>
                  <a:lnTo>
                    <a:pt x="2244420" y="910716"/>
                  </a:lnTo>
                  <a:lnTo>
                    <a:pt x="2244420" y="911021"/>
                  </a:lnTo>
                  <a:lnTo>
                    <a:pt x="2814929" y="536054"/>
                  </a:lnTo>
                  <a:lnTo>
                    <a:pt x="2843283" y="508881"/>
                  </a:lnTo>
                  <a:lnTo>
                    <a:pt x="2852734" y="478866"/>
                  </a:lnTo>
                  <a:lnTo>
                    <a:pt x="2843283" y="448850"/>
                  </a:lnTo>
                  <a:lnTo>
                    <a:pt x="2814929" y="421678"/>
                  </a:lnTo>
                  <a:lnTo>
                    <a:pt x="2244775" y="46621"/>
                  </a:lnTo>
                  <a:lnTo>
                    <a:pt x="2207661" y="26931"/>
                  </a:lnTo>
                  <a:lnTo>
                    <a:pt x="2164213" y="12309"/>
                  </a:lnTo>
                  <a:lnTo>
                    <a:pt x="2116088" y="3187"/>
                  </a:lnTo>
                  <a:lnTo>
                    <a:pt x="2064943" y="0"/>
                  </a:lnTo>
                  <a:close/>
                </a:path>
              </a:pathLst>
            </a:custGeom>
            <a:solidFill>
              <a:srgbClr val="B684C6"/>
            </a:solidFill>
          </p:spPr>
          <p:txBody>
            <a:bodyPr wrap="square" lIns="0" tIns="0" rIns="0" bIns="0" rtlCol="0"/>
            <a:lstStyle/>
            <a:p>
              <a:endParaRPr/>
            </a:p>
          </p:txBody>
        </p:sp>
        <p:sp>
          <p:nvSpPr>
            <p:cNvPr id="16" name="object 8">
              <a:extLst>
                <a:ext uri="{FF2B5EF4-FFF2-40B4-BE49-F238E27FC236}">
                  <a16:creationId xmlns:a16="http://schemas.microsoft.com/office/drawing/2014/main" id="{6D25BD4F-A9C8-64E2-B557-7D1E84AB0D57}"/>
                </a:ext>
              </a:extLst>
            </p:cNvPr>
            <p:cNvSpPr/>
            <p:nvPr/>
          </p:nvSpPr>
          <p:spPr>
            <a:xfrm>
              <a:off x="8835082" y="4661734"/>
              <a:ext cx="2853055" cy="957580"/>
            </a:xfrm>
            <a:custGeom>
              <a:avLst/>
              <a:gdLst/>
              <a:ahLst/>
              <a:cxnLst/>
              <a:rect l="l" t="t" r="r" b="b"/>
              <a:pathLst>
                <a:path w="2853054" h="957579">
                  <a:moveTo>
                    <a:pt x="0" y="0"/>
                  </a:moveTo>
                  <a:lnTo>
                    <a:pt x="2064943" y="0"/>
                  </a:lnTo>
                  <a:lnTo>
                    <a:pt x="2116088" y="3187"/>
                  </a:lnTo>
                  <a:lnTo>
                    <a:pt x="2164213" y="12309"/>
                  </a:lnTo>
                  <a:lnTo>
                    <a:pt x="2207661" y="26931"/>
                  </a:lnTo>
                  <a:lnTo>
                    <a:pt x="2244775" y="46621"/>
                  </a:lnTo>
                  <a:lnTo>
                    <a:pt x="2814929" y="421678"/>
                  </a:lnTo>
                  <a:lnTo>
                    <a:pt x="2843283" y="448850"/>
                  </a:lnTo>
                  <a:lnTo>
                    <a:pt x="2852734" y="478866"/>
                  </a:lnTo>
                  <a:lnTo>
                    <a:pt x="2843283" y="508881"/>
                  </a:lnTo>
                  <a:lnTo>
                    <a:pt x="2814929" y="536054"/>
                  </a:lnTo>
                  <a:lnTo>
                    <a:pt x="2244420" y="911021"/>
                  </a:lnTo>
                  <a:lnTo>
                    <a:pt x="2244420" y="910716"/>
                  </a:lnTo>
                  <a:lnTo>
                    <a:pt x="2207269" y="930458"/>
                  </a:lnTo>
                  <a:lnTo>
                    <a:pt x="2163762" y="945100"/>
                  </a:lnTo>
                  <a:lnTo>
                    <a:pt x="2115579" y="954206"/>
                  </a:lnTo>
                  <a:lnTo>
                    <a:pt x="2064397" y="957338"/>
                  </a:lnTo>
                  <a:lnTo>
                    <a:pt x="0" y="957338"/>
                  </a:lnTo>
                  <a:lnTo>
                    <a:pt x="0" y="0"/>
                  </a:lnTo>
                  <a:close/>
                </a:path>
              </a:pathLst>
            </a:custGeom>
            <a:ln w="87858">
              <a:solidFill>
                <a:srgbClr val="FFFFFF"/>
              </a:solidFill>
            </a:ln>
          </p:spPr>
          <p:txBody>
            <a:bodyPr wrap="square" lIns="0" tIns="0" rIns="0" bIns="0" rtlCol="0"/>
            <a:lstStyle/>
            <a:p>
              <a:endParaRPr/>
            </a:p>
          </p:txBody>
        </p:sp>
      </p:grpSp>
      <p:sp>
        <p:nvSpPr>
          <p:cNvPr id="18" name="object 22">
            <a:extLst>
              <a:ext uri="{FF2B5EF4-FFF2-40B4-BE49-F238E27FC236}">
                <a16:creationId xmlns:a16="http://schemas.microsoft.com/office/drawing/2014/main" id="{5D89B0FF-457E-D90B-E874-302087491EF9}"/>
              </a:ext>
            </a:extLst>
          </p:cNvPr>
          <p:cNvSpPr txBox="1"/>
          <p:nvPr/>
        </p:nvSpPr>
        <p:spPr>
          <a:xfrm>
            <a:off x="391206" y="1815293"/>
            <a:ext cx="5317490" cy="711200"/>
          </a:xfrm>
          <a:prstGeom prst="rect">
            <a:avLst/>
          </a:prstGeom>
        </p:spPr>
        <p:txBody>
          <a:bodyPr vert="horz" wrap="square" lIns="0" tIns="12700" rIns="0" bIns="0" rtlCol="0">
            <a:spAutoFit/>
          </a:bodyPr>
          <a:lstStyle/>
          <a:p>
            <a:pPr marL="12700" marR="5080">
              <a:lnSpc>
                <a:spcPct val="100000"/>
              </a:lnSpc>
              <a:spcBef>
                <a:spcPts val="100"/>
              </a:spcBef>
            </a:pPr>
            <a:r>
              <a:rPr sz="1500">
                <a:solidFill>
                  <a:srgbClr val="0B419A"/>
                </a:solidFill>
                <a:latin typeface="Arial MT"/>
                <a:cs typeface="Arial MT"/>
              </a:rPr>
              <a:t>En</a:t>
            </a:r>
            <a:r>
              <a:rPr sz="1500" spc="10">
                <a:solidFill>
                  <a:srgbClr val="0B419A"/>
                </a:solidFill>
                <a:latin typeface="Arial MT"/>
                <a:cs typeface="Arial MT"/>
              </a:rPr>
              <a:t> </a:t>
            </a:r>
            <a:r>
              <a:rPr sz="1500">
                <a:solidFill>
                  <a:srgbClr val="0B419A"/>
                </a:solidFill>
                <a:latin typeface="Arial MT"/>
                <a:cs typeface="Arial MT"/>
              </a:rPr>
              <a:t>cas</a:t>
            </a:r>
            <a:r>
              <a:rPr sz="1500" spc="-30">
                <a:solidFill>
                  <a:srgbClr val="0B419A"/>
                </a:solidFill>
                <a:latin typeface="Arial MT"/>
                <a:cs typeface="Arial MT"/>
              </a:rPr>
              <a:t> </a:t>
            </a:r>
            <a:r>
              <a:rPr sz="1500">
                <a:solidFill>
                  <a:srgbClr val="0B419A"/>
                </a:solidFill>
                <a:latin typeface="Arial MT"/>
                <a:cs typeface="Arial MT"/>
              </a:rPr>
              <a:t>de</a:t>
            </a:r>
            <a:r>
              <a:rPr sz="1500" spc="-20">
                <a:solidFill>
                  <a:srgbClr val="0B419A"/>
                </a:solidFill>
                <a:latin typeface="Arial MT"/>
                <a:cs typeface="Arial MT"/>
              </a:rPr>
              <a:t> </a:t>
            </a:r>
            <a:r>
              <a:rPr sz="1500">
                <a:solidFill>
                  <a:srgbClr val="0B419A"/>
                </a:solidFill>
                <a:latin typeface="Arial MT"/>
                <a:cs typeface="Arial MT"/>
              </a:rPr>
              <a:t>prise</a:t>
            </a:r>
            <a:r>
              <a:rPr sz="1500" spc="-25">
                <a:solidFill>
                  <a:srgbClr val="0B419A"/>
                </a:solidFill>
                <a:latin typeface="Arial MT"/>
                <a:cs typeface="Arial MT"/>
              </a:rPr>
              <a:t> </a:t>
            </a:r>
            <a:r>
              <a:rPr sz="1500">
                <a:solidFill>
                  <a:srgbClr val="0B419A"/>
                </a:solidFill>
                <a:latin typeface="Arial MT"/>
                <a:cs typeface="Arial MT"/>
              </a:rPr>
              <a:t>de</a:t>
            </a:r>
            <a:r>
              <a:rPr sz="1500" spc="-20">
                <a:solidFill>
                  <a:srgbClr val="0B419A"/>
                </a:solidFill>
                <a:latin typeface="Arial MT"/>
                <a:cs typeface="Arial MT"/>
              </a:rPr>
              <a:t> </a:t>
            </a:r>
            <a:r>
              <a:rPr sz="1500">
                <a:solidFill>
                  <a:srgbClr val="0B419A"/>
                </a:solidFill>
                <a:latin typeface="Arial MT"/>
                <a:cs typeface="Arial MT"/>
              </a:rPr>
              <a:t>congé</a:t>
            </a:r>
            <a:r>
              <a:rPr sz="1500" spc="-30">
                <a:solidFill>
                  <a:srgbClr val="0B419A"/>
                </a:solidFill>
                <a:latin typeface="Arial MT"/>
                <a:cs typeface="Arial MT"/>
              </a:rPr>
              <a:t> </a:t>
            </a:r>
            <a:r>
              <a:rPr sz="1500" spc="-10">
                <a:solidFill>
                  <a:srgbClr val="0B419A"/>
                </a:solidFill>
                <a:latin typeface="Arial MT"/>
                <a:cs typeface="Arial MT"/>
              </a:rPr>
              <a:t>successivement</a:t>
            </a:r>
            <a:r>
              <a:rPr sz="1500" spc="-30">
                <a:solidFill>
                  <a:srgbClr val="0B419A"/>
                </a:solidFill>
                <a:latin typeface="Arial MT"/>
                <a:cs typeface="Arial MT"/>
              </a:rPr>
              <a:t> </a:t>
            </a:r>
            <a:r>
              <a:rPr sz="1500">
                <a:solidFill>
                  <a:srgbClr val="0B419A"/>
                </a:solidFill>
                <a:latin typeface="Arial MT"/>
                <a:cs typeface="Arial MT"/>
              </a:rPr>
              <a:t>au</a:t>
            </a:r>
            <a:r>
              <a:rPr sz="1500" spc="-20">
                <a:solidFill>
                  <a:srgbClr val="0B419A"/>
                </a:solidFill>
                <a:latin typeface="Arial MT"/>
                <a:cs typeface="Arial MT"/>
              </a:rPr>
              <a:t> </a:t>
            </a:r>
            <a:r>
              <a:rPr sz="1500">
                <a:solidFill>
                  <a:srgbClr val="0B419A"/>
                </a:solidFill>
                <a:latin typeface="Arial MT"/>
                <a:cs typeface="Arial MT"/>
              </a:rPr>
              <a:t>congé</a:t>
            </a:r>
            <a:r>
              <a:rPr sz="1500" spc="-25">
                <a:solidFill>
                  <a:srgbClr val="0B419A"/>
                </a:solidFill>
                <a:latin typeface="Arial MT"/>
                <a:cs typeface="Arial MT"/>
              </a:rPr>
              <a:t> </a:t>
            </a:r>
            <a:r>
              <a:rPr sz="1500" spc="-10">
                <a:solidFill>
                  <a:srgbClr val="0B419A"/>
                </a:solidFill>
                <a:latin typeface="Arial MT"/>
                <a:cs typeface="Arial MT"/>
              </a:rPr>
              <a:t>maternité, paternité</a:t>
            </a:r>
            <a:r>
              <a:rPr sz="1500" spc="-35">
                <a:solidFill>
                  <a:srgbClr val="0B419A"/>
                </a:solidFill>
                <a:latin typeface="Arial MT"/>
                <a:cs typeface="Arial MT"/>
              </a:rPr>
              <a:t> </a:t>
            </a:r>
            <a:r>
              <a:rPr sz="1500">
                <a:solidFill>
                  <a:srgbClr val="0B419A"/>
                </a:solidFill>
                <a:latin typeface="Arial MT"/>
                <a:cs typeface="Arial MT"/>
              </a:rPr>
              <a:t>ou</a:t>
            </a:r>
            <a:r>
              <a:rPr sz="1500" spc="-20">
                <a:solidFill>
                  <a:srgbClr val="0B419A"/>
                </a:solidFill>
                <a:latin typeface="Arial MT"/>
                <a:cs typeface="Arial MT"/>
              </a:rPr>
              <a:t> </a:t>
            </a:r>
            <a:r>
              <a:rPr sz="1500" spc="-10">
                <a:solidFill>
                  <a:srgbClr val="0B419A"/>
                </a:solidFill>
                <a:latin typeface="Arial MT"/>
                <a:cs typeface="Arial MT"/>
              </a:rPr>
              <a:t>adoption,</a:t>
            </a:r>
            <a:r>
              <a:rPr sz="1500" spc="-35">
                <a:solidFill>
                  <a:srgbClr val="0B419A"/>
                </a:solidFill>
                <a:latin typeface="Arial MT"/>
                <a:cs typeface="Arial MT"/>
              </a:rPr>
              <a:t> </a:t>
            </a:r>
            <a:r>
              <a:rPr sz="1500" b="1">
                <a:solidFill>
                  <a:srgbClr val="9F5EB5"/>
                </a:solidFill>
                <a:latin typeface="Arial"/>
                <a:cs typeface="Arial"/>
              </a:rPr>
              <a:t>la</a:t>
            </a:r>
            <a:r>
              <a:rPr sz="1500" b="1" spc="-20">
                <a:solidFill>
                  <a:srgbClr val="9F5EB5"/>
                </a:solidFill>
                <a:latin typeface="Arial"/>
                <a:cs typeface="Arial"/>
              </a:rPr>
              <a:t> </a:t>
            </a:r>
            <a:r>
              <a:rPr sz="1500" b="1">
                <a:solidFill>
                  <a:srgbClr val="9F5EB5"/>
                </a:solidFill>
                <a:latin typeface="Arial"/>
                <a:cs typeface="Arial"/>
              </a:rPr>
              <a:t>date</a:t>
            </a:r>
            <a:r>
              <a:rPr sz="1500" b="1" spc="-30">
                <a:solidFill>
                  <a:srgbClr val="9F5EB5"/>
                </a:solidFill>
                <a:latin typeface="Arial"/>
                <a:cs typeface="Arial"/>
              </a:rPr>
              <a:t> </a:t>
            </a:r>
            <a:r>
              <a:rPr sz="1500" b="1">
                <a:solidFill>
                  <a:srgbClr val="9F5EB5"/>
                </a:solidFill>
                <a:latin typeface="Arial"/>
                <a:cs typeface="Arial"/>
              </a:rPr>
              <a:t>de</a:t>
            </a:r>
            <a:r>
              <a:rPr sz="1500" b="1" spc="-60">
                <a:solidFill>
                  <a:srgbClr val="9F5EB5"/>
                </a:solidFill>
                <a:latin typeface="Arial"/>
                <a:cs typeface="Arial"/>
              </a:rPr>
              <a:t> </a:t>
            </a:r>
            <a:r>
              <a:rPr sz="1500" b="1">
                <a:solidFill>
                  <a:srgbClr val="9F5EB5"/>
                </a:solidFill>
                <a:latin typeface="Arial"/>
                <a:cs typeface="Arial"/>
              </a:rPr>
              <a:t>dernier</a:t>
            </a:r>
            <a:r>
              <a:rPr sz="1500" b="1" spc="-25">
                <a:solidFill>
                  <a:srgbClr val="9F5EB5"/>
                </a:solidFill>
                <a:latin typeface="Arial"/>
                <a:cs typeface="Arial"/>
              </a:rPr>
              <a:t> </a:t>
            </a:r>
            <a:r>
              <a:rPr sz="1500" b="1">
                <a:solidFill>
                  <a:srgbClr val="9F5EB5"/>
                </a:solidFill>
                <a:latin typeface="Arial"/>
                <a:cs typeface="Arial"/>
              </a:rPr>
              <a:t>jour</a:t>
            </a:r>
            <a:r>
              <a:rPr sz="1500" b="1" spc="-30">
                <a:solidFill>
                  <a:srgbClr val="9F5EB5"/>
                </a:solidFill>
                <a:latin typeface="Arial"/>
                <a:cs typeface="Arial"/>
              </a:rPr>
              <a:t> </a:t>
            </a:r>
            <a:r>
              <a:rPr sz="1500" b="1">
                <a:solidFill>
                  <a:srgbClr val="9F5EB5"/>
                </a:solidFill>
                <a:latin typeface="Arial"/>
                <a:cs typeface="Arial"/>
              </a:rPr>
              <a:t>de</a:t>
            </a:r>
            <a:r>
              <a:rPr sz="1500" b="1" spc="-65">
                <a:solidFill>
                  <a:srgbClr val="9F5EB5"/>
                </a:solidFill>
                <a:latin typeface="Arial"/>
                <a:cs typeface="Arial"/>
              </a:rPr>
              <a:t> </a:t>
            </a:r>
            <a:r>
              <a:rPr sz="1500" b="1">
                <a:solidFill>
                  <a:srgbClr val="9F5EB5"/>
                </a:solidFill>
                <a:latin typeface="Arial"/>
                <a:cs typeface="Arial"/>
              </a:rPr>
              <a:t>travail</a:t>
            </a:r>
            <a:r>
              <a:rPr sz="1500" b="1" spc="-30">
                <a:solidFill>
                  <a:srgbClr val="9F5EB5"/>
                </a:solidFill>
                <a:latin typeface="Arial"/>
                <a:cs typeface="Arial"/>
              </a:rPr>
              <a:t> </a:t>
            </a:r>
            <a:r>
              <a:rPr sz="1500" b="1" spc="-25">
                <a:solidFill>
                  <a:srgbClr val="9F5EB5"/>
                </a:solidFill>
                <a:latin typeface="Arial"/>
                <a:cs typeface="Arial"/>
              </a:rPr>
              <a:t>est</a:t>
            </a:r>
            <a:r>
              <a:rPr sz="1500" b="1" spc="500">
                <a:solidFill>
                  <a:srgbClr val="9F5EB5"/>
                </a:solidFill>
                <a:latin typeface="Arial"/>
                <a:cs typeface="Arial"/>
              </a:rPr>
              <a:t>  </a:t>
            </a:r>
            <a:r>
              <a:rPr sz="1500" b="1">
                <a:solidFill>
                  <a:srgbClr val="9F5EB5"/>
                </a:solidFill>
                <a:latin typeface="Arial"/>
                <a:cs typeface="Arial"/>
              </a:rPr>
              <a:t>la</a:t>
            </a:r>
            <a:r>
              <a:rPr sz="1500" b="1" spc="-30">
                <a:solidFill>
                  <a:srgbClr val="9F5EB5"/>
                </a:solidFill>
                <a:latin typeface="Arial"/>
                <a:cs typeface="Arial"/>
              </a:rPr>
              <a:t> </a:t>
            </a:r>
            <a:r>
              <a:rPr sz="1500" b="1">
                <a:solidFill>
                  <a:srgbClr val="9F5EB5"/>
                </a:solidFill>
                <a:latin typeface="Arial"/>
                <a:cs typeface="Arial"/>
              </a:rPr>
              <a:t>même</a:t>
            </a:r>
            <a:r>
              <a:rPr sz="1500" b="1" spc="-35">
                <a:solidFill>
                  <a:srgbClr val="9F5EB5"/>
                </a:solidFill>
                <a:latin typeface="Arial"/>
                <a:cs typeface="Arial"/>
              </a:rPr>
              <a:t> </a:t>
            </a:r>
            <a:r>
              <a:rPr sz="1500" b="1">
                <a:solidFill>
                  <a:srgbClr val="9F5EB5"/>
                </a:solidFill>
                <a:latin typeface="Arial"/>
                <a:cs typeface="Arial"/>
              </a:rPr>
              <a:t>que</a:t>
            </a:r>
            <a:r>
              <a:rPr sz="1500" b="1" spc="-30">
                <a:solidFill>
                  <a:srgbClr val="9F5EB5"/>
                </a:solidFill>
                <a:latin typeface="Arial"/>
                <a:cs typeface="Arial"/>
              </a:rPr>
              <a:t> </a:t>
            </a:r>
            <a:r>
              <a:rPr sz="1500" b="1">
                <a:solidFill>
                  <a:srgbClr val="9F5EB5"/>
                </a:solidFill>
                <a:latin typeface="Arial"/>
                <a:cs typeface="Arial"/>
              </a:rPr>
              <a:t>celle</a:t>
            </a:r>
            <a:r>
              <a:rPr sz="1500" b="1" spc="-35">
                <a:solidFill>
                  <a:srgbClr val="9F5EB5"/>
                </a:solidFill>
                <a:latin typeface="Arial"/>
                <a:cs typeface="Arial"/>
              </a:rPr>
              <a:t> </a:t>
            </a:r>
            <a:r>
              <a:rPr sz="1500" b="1">
                <a:solidFill>
                  <a:srgbClr val="9F5EB5"/>
                </a:solidFill>
                <a:latin typeface="Arial"/>
                <a:cs typeface="Arial"/>
              </a:rPr>
              <a:t>précédant</a:t>
            </a:r>
            <a:r>
              <a:rPr sz="1500" b="1" spc="-30">
                <a:solidFill>
                  <a:srgbClr val="9F5EB5"/>
                </a:solidFill>
                <a:latin typeface="Arial"/>
                <a:cs typeface="Arial"/>
              </a:rPr>
              <a:t> </a:t>
            </a:r>
            <a:r>
              <a:rPr sz="1500" b="1">
                <a:solidFill>
                  <a:srgbClr val="9F5EB5"/>
                </a:solidFill>
                <a:latin typeface="Arial"/>
                <a:cs typeface="Arial"/>
              </a:rPr>
              <a:t>ces</a:t>
            </a:r>
            <a:r>
              <a:rPr sz="1500" b="1" spc="-25">
                <a:solidFill>
                  <a:srgbClr val="9F5EB5"/>
                </a:solidFill>
                <a:latin typeface="Arial"/>
                <a:cs typeface="Arial"/>
              </a:rPr>
              <a:t> </a:t>
            </a:r>
            <a:r>
              <a:rPr sz="1500" b="1" spc="-10">
                <a:solidFill>
                  <a:srgbClr val="9F5EB5"/>
                </a:solidFill>
                <a:latin typeface="Arial"/>
                <a:cs typeface="Arial"/>
              </a:rPr>
              <a:t>congés</a:t>
            </a:r>
            <a:r>
              <a:rPr sz="1500" spc="-10">
                <a:solidFill>
                  <a:srgbClr val="0B419A"/>
                </a:solidFill>
                <a:latin typeface="Arial MT"/>
                <a:cs typeface="Arial MT"/>
              </a:rPr>
              <a:t>.</a:t>
            </a:r>
            <a:endParaRPr sz="1500">
              <a:latin typeface="Arial MT"/>
              <a:cs typeface="Arial MT"/>
            </a:endParaRPr>
          </a:p>
        </p:txBody>
      </p:sp>
      <p:sp>
        <p:nvSpPr>
          <p:cNvPr id="20" name="object 23">
            <a:extLst>
              <a:ext uri="{FF2B5EF4-FFF2-40B4-BE49-F238E27FC236}">
                <a16:creationId xmlns:a16="http://schemas.microsoft.com/office/drawing/2014/main" id="{0926B6D6-9580-C371-2134-1417504AB3EF}"/>
              </a:ext>
            </a:extLst>
          </p:cNvPr>
          <p:cNvSpPr txBox="1"/>
          <p:nvPr/>
        </p:nvSpPr>
        <p:spPr>
          <a:xfrm>
            <a:off x="391206" y="3024206"/>
            <a:ext cx="4269105" cy="939800"/>
          </a:xfrm>
          <a:prstGeom prst="rect">
            <a:avLst/>
          </a:prstGeom>
        </p:spPr>
        <p:txBody>
          <a:bodyPr vert="horz" wrap="square" lIns="0" tIns="12700" rIns="0" bIns="0" rtlCol="0">
            <a:spAutoFit/>
          </a:bodyPr>
          <a:lstStyle/>
          <a:p>
            <a:pPr marL="12700" marR="5080">
              <a:lnSpc>
                <a:spcPct val="100000"/>
              </a:lnSpc>
              <a:spcBef>
                <a:spcPts val="100"/>
              </a:spcBef>
            </a:pPr>
            <a:r>
              <a:rPr sz="1500">
                <a:solidFill>
                  <a:srgbClr val="0B419A"/>
                </a:solidFill>
                <a:latin typeface="Arial MT"/>
                <a:cs typeface="Arial MT"/>
              </a:rPr>
              <a:t>En</a:t>
            </a:r>
            <a:r>
              <a:rPr sz="1500" spc="-15">
                <a:solidFill>
                  <a:srgbClr val="0B419A"/>
                </a:solidFill>
                <a:latin typeface="Arial MT"/>
                <a:cs typeface="Arial MT"/>
              </a:rPr>
              <a:t> </a:t>
            </a:r>
            <a:r>
              <a:rPr sz="1500">
                <a:solidFill>
                  <a:srgbClr val="0B419A"/>
                </a:solidFill>
                <a:latin typeface="Arial MT"/>
                <a:cs typeface="Arial MT"/>
              </a:rPr>
              <a:t>cas</a:t>
            </a:r>
            <a:r>
              <a:rPr sz="1500" spc="-40">
                <a:solidFill>
                  <a:srgbClr val="0B419A"/>
                </a:solidFill>
                <a:latin typeface="Arial MT"/>
                <a:cs typeface="Arial MT"/>
              </a:rPr>
              <a:t> </a:t>
            </a:r>
            <a:r>
              <a:rPr sz="1500">
                <a:solidFill>
                  <a:srgbClr val="0B419A"/>
                </a:solidFill>
                <a:latin typeface="Arial MT"/>
                <a:cs typeface="Arial MT"/>
              </a:rPr>
              <a:t>de</a:t>
            </a:r>
            <a:r>
              <a:rPr sz="1500" spc="-40">
                <a:solidFill>
                  <a:srgbClr val="0B419A"/>
                </a:solidFill>
                <a:latin typeface="Arial MT"/>
                <a:cs typeface="Arial MT"/>
              </a:rPr>
              <a:t> </a:t>
            </a:r>
            <a:r>
              <a:rPr sz="1500">
                <a:solidFill>
                  <a:srgbClr val="0B419A"/>
                </a:solidFill>
                <a:latin typeface="Arial MT"/>
                <a:cs typeface="Arial MT"/>
              </a:rPr>
              <a:t>prise</a:t>
            </a:r>
            <a:r>
              <a:rPr sz="1500" spc="-40">
                <a:solidFill>
                  <a:srgbClr val="0B419A"/>
                </a:solidFill>
                <a:latin typeface="Arial MT"/>
                <a:cs typeface="Arial MT"/>
              </a:rPr>
              <a:t> </a:t>
            </a:r>
            <a:r>
              <a:rPr sz="1500">
                <a:solidFill>
                  <a:srgbClr val="0B419A"/>
                </a:solidFill>
                <a:latin typeface="Arial MT"/>
                <a:cs typeface="Arial MT"/>
              </a:rPr>
              <a:t>d’un</a:t>
            </a:r>
            <a:r>
              <a:rPr sz="1500" spc="-45">
                <a:solidFill>
                  <a:srgbClr val="0B419A"/>
                </a:solidFill>
                <a:latin typeface="Arial MT"/>
                <a:cs typeface="Arial MT"/>
              </a:rPr>
              <a:t> </a:t>
            </a:r>
            <a:r>
              <a:rPr sz="1500">
                <a:solidFill>
                  <a:srgbClr val="0B419A"/>
                </a:solidFill>
                <a:latin typeface="Arial MT"/>
                <a:cs typeface="Arial MT"/>
              </a:rPr>
              <a:t>congé</a:t>
            </a:r>
            <a:r>
              <a:rPr sz="1500" spc="-40">
                <a:solidFill>
                  <a:srgbClr val="0B419A"/>
                </a:solidFill>
                <a:latin typeface="Arial MT"/>
                <a:cs typeface="Arial MT"/>
              </a:rPr>
              <a:t> </a:t>
            </a:r>
            <a:r>
              <a:rPr sz="1500">
                <a:solidFill>
                  <a:srgbClr val="0B419A"/>
                </a:solidFill>
                <a:latin typeface="Arial MT"/>
                <a:cs typeface="Arial MT"/>
              </a:rPr>
              <a:t>conventionnel</a:t>
            </a:r>
            <a:r>
              <a:rPr sz="1500" spc="-45">
                <a:solidFill>
                  <a:srgbClr val="0B419A"/>
                </a:solidFill>
                <a:latin typeface="Arial MT"/>
                <a:cs typeface="Arial MT"/>
              </a:rPr>
              <a:t> </a:t>
            </a:r>
            <a:r>
              <a:rPr sz="1500">
                <a:solidFill>
                  <a:srgbClr val="0B419A"/>
                </a:solidFill>
                <a:latin typeface="Arial MT"/>
                <a:cs typeface="Arial MT"/>
              </a:rPr>
              <a:t>entre</a:t>
            </a:r>
            <a:r>
              <a:rPr sz="1500" spc="-45">
                <a:solidFill>
                  <a:srgbClr val="0B419A"/>
                </a:solidFill>
                <a:latin typeface="Arial MT"/>
                <a:cs typeface="Arial MT"/>
              </a:rPr>
              <a:t> </a:t>
            </a:r>
            <a:r>
              <a:rPr sz="1500" spc="-25">
                <a:solidFill>
                  <a:srgbClr val="0B419A"/>
                </a:solidFill>
                <a:latin typeface="Arial MT"/>
                <a:cs typeface="Arial MT"/>
              </a:rPr>
              <a:t>la </a:t>
            </a:r>
            <a:r>
              <a:rPr sz="1500">
                <a:solidFill>
                  <a:srgbClr val="0B419A"/>
                </a:solidFill>
                <a:latin typeface="Arial MT"/>
                <a:cs typeface="Arial MT"/>
              </a:rPr>
              <a:t>fin</a:t>
            </a:r>
            <a:r>
              <a:rPr sz="1500" spc="-50">
                <a:solidFill>
                  <a:srgbClr val="0B419A"/>
                </a:solidFill>
                <a:latin typeface="Arial MT"/>
                <a:cs typeface="Arial MT"/>
              </a:rPr>
              <a:t> </a:t>
            </a:r>
            <a:r>
              <a:rPr sz="1500">
                <a:solidFill>
                  <a:srgbClr val="0B419A"/>
                </a:solidFill>
                <a:latin typeface="Arial MT"/>
                <a:cs typeface="Arial MT"/>
              </a:rPr>
              <a:t>du</a:t>
            </a:r>
            <a:r>
              <a:rPr sz="1500" spc="-40">
                <a:solidFill>
                  <a:srgbClr val="0B419A"/>
                </a:solidFill>
                <a:latin typeface="Arial MT"/>
                <a:cs typeface="Arial MT"/>
              </a:rPr>
              <a:t> </a:t>
            </a:r>
            <a:r>
              <a:rPr sz="1500">
                <a:solidFill>
                  <a:srgbClr val="0B419A"/>
                </a:solidFill>
                <a:latin typeface="Arial MT"/>
                <a:cs typeface="Arial MT"/>
              </a:rPr>
              <a:t>congé</a:t>
            </a:r>
            <a:r>
              <a:rPr sz="1500" spc="-50">
                <a:solidFill>
                  <a:srgbClr val="0B419A"/>
                </a:solidFill>
                <a:latin typeface="Arial MT"/>
                <a:cs typeface="Arial MT"/>
              </a:rPr>
              <a:t> </a:t>
            </a:r>
            <a:r>
              <a:rPr sz="1500">
                <a:solidFill>
                  <a:srgbClr val="0B419A"/>
                </a:solidFill>
                <a:latin typeface="Arial MT"/>
                <a:cs typeface="Arial MT"/>
              </a:rPr>
              <a:t>maternité,</a:t>
            </a:r>
            <a:r>
              <a:rPr sz="1500" spc="-45">
                <a:solidFill>
                  <a:srgbClr val="0B419A"/>
                </a:solidFill>
                <a:latin typeface="Arial MT"/>
                <a:cs typeface="Arial MT"/>
              </a:rPr>
              <a:t> </a:t>
            </a:r>
            <a:r>
              <a:rPr sz="1500">
                <a:solidFill>
                  <a:srgbClr val="0B419A"/>
                </a:solidFill>
                <a:latin typeface="Arial MT"/>
                <a:cs typeface="Arial MT"/>
              </a:rPr>
              <a:t>paternité</a:t>
            </a:r>
            <a:r>
              <a:rPr sz="1500" spc="-50">
                <a:solidFill>
                  <a:srgbClr val="0B419A"/>
                </a:solidFill>
                <a:latin typeface="Arial MT"/>
                <a:cs typeface="Arial MT"/>
              </a:rPr>
              <a:t> </a:t>
            </a:r>
            <a:r>
              <a:rPr sz="1500">
                <a:solidFill>
                  <a:srgbClr val="0B419A"/>
                </a:solidFill>
                <a:latin typeface="Arial MT"/>
                <a:cs typeface="Arial MT"/>
              </a:rPr>
              <a:t>ou</a:t>
            </a:r>
            <a:r>
              <a:rPr sz="1500" spc="-40">
                <a:solidFill>
                  <a:srgbClr val="0B419A"/>
                </a:solidFill>
                <a:latin typeface="Arial MT"/>
                <a:cs typeface="Arial MT"/>
              </a:rPr>
              <a:t> </a:t>
            </a:r>
            <a:r>
              <a:rPr sz="1500">
                <a:solidFill>
                  <a:srgbClr val="0B419A"/>
                </a:solidFill>
                <a:latin typeface="Arial MT"/>
                <a:cs typeface="Arial MT"/>
              </a:rPr>
              <a:t>adoption,</a:t>
            </a:r>
            <a:r>
              <a:rPr sz="1500" spc="-50">
                <a:solidFill>
                  <a:srgbClr val="0B419A"/>
                </a:solidFill>
                <a:latin typeface="Arial MT"/>
                <a:cs typeface="Arial MT"/>
              </a:rPr>
              <a:t> </a:t>
            </a:r>
            <a:r>
              <a:rPr sz="1500">
                <a:solidFill>
                  <a:srgbClr val="0B419A"/>
                </a:solidFill>
                <a:latin typeface="Arial MT"/>
                <a:cs typeface="Arial MT"/>
              </a:rPr>
              <a:t>et</a:t>
            </a:r>
            <a:r>
              <a:rPr sz="1500" spc="-40">
                <a:solidFill>
                  <a:srgbClr val="0B419A"/>
                </a:solidFill>
                <a:latin typeface="Arial MT"/>
                <a:cs typeface="Arial MT"/>
              </a:rPr>
              <a:t> </a:t>
            </a:r>
            <a:r>
              <a:rPr sz="1500" spc="-25">
                <a:solidFill>
                  <a:srgbClr val="0B419A"/>
                </a:solidFill>
                <a:latin typeface="Arial MT"/>
                <a:cs typeface="Arial MT"/>
              </a:rPr>
              <a:t>le </a:t>
            </a:r>
            <a:r>
              <a:rPr sz="1500">
                <a:solidFill>
                  <a:srgbClr val="0B419A"/>
                </a:solidFill>
                <a:latin typeface="Arial MT"/>
                <a:cs typeface="Arial MT"/>
              </a:rPr>
              <a:t>début</a:t>
            </a:r>
            <a:r>
              <a:rPr sz="1500" spc="-20">
                <a:solidFill>
                  <a:srgbClr val="0B419A"/>
                </a:solidFill>
                <a:latin typeface="Arial MT"/>
                <a:cs typeface="Arial MT"/>
              </a:rPr>
              <a:t> </a:t>
            </a:r>
            <a:r>
              <a:rPr sz="1500">
                <a:solidFill>
                  <a:srgbClr val="0B419A"/>
                </a:solidFill>
                <a:latin typeface="Arial MT"/>
                <a:cs typeface="Arial MT"/>
              </a:rPr>
              <a:t>du</a:t>
            </a:r>
            <a:r>
              <a:rPr sz="1500" spc="-20">
                <a:solidFill>
                  <a:srgbClr val="0B419A"/>
                </a:solidFill>
                <a:latin typeface="Arial MT"/>
                <a:cs typeface="Arial MT"/>
              </a:rPr>
              <a:t> </a:t>
            </a:r>
            <a:r>
              <a:rPr sz="1500">
                <a:solidFill>
                  <a:srgbClr val="0B419A"/>
                </a:solidFill>
                <a:latin typeface="Arial MT"/>
                <a:cs typeface="Arial MT"/>
              </a:rPr>
              <a:t>CSN,</a:t>
            </a:r>
            <a:r>
              <a:rPr sz="1500" spc="-25">
                <a:solidFill>
                  <a:srgbClr val="0B419A"/>
                </a:solidFill>
                <a:latin typeface="Arial MT"/>
                <a:cs typeface="Arial MT"/>
              </a:rPr>
              <a:t> </a:t>
            </a:r>
            <a:r>
              <a:rPr sz="1500" b="1">
                <a:solidFill>
                  <a:srgbClr val="9F5EB5"/>
                </a:solidFill>
                <a:latin typeface="Arial"/>
                <a:cs typeface="Arial"/>
              </a:rPr>
              <a:t>le</a:t>
            </a:r>
            <a:r>
              <a:rPr sz="1500" b="1" spc="-25">
                <a:solidFill>
                  <a:srgbClr val="9F5EB5"/>
                </a:solidFill>
                <a:latin typeface="Arial"/>
                <a:cs typeface="Arial"/>
              </a:rPr>
              <a:t> </a:t>
            </a:r>
            <a:r>
              <a:rPr sz="1500" b="1">
                <a:solidFill>
                  <a:srgbClr val="9F5EB5"/>
                </a:solidFill>
                <a:latin typeface="Arial"/>
                <a:cs typeface="Arial"/>
              </a:rPr>
              <a:t>DJT</a:t>
            </a:r>
            <a:r>
              <a:rPr sz="1500" b="1" spc="-25">
                <a:solidFill>
                  <a:srgbClr val="9F5EB5"/>
                </a:solidFill>
                <a:latin typeface="Arial"/>
                <a:cs typeface="Arial"/>
              </a:rPr>
              <a:t> </a:t>
            </a:r>
            <a:r>
              <a:rPr sz="1500" b="1">
                <a:solidFill>
                  <a:srgbClr val="9F5EB5"/>
                </a:solidFill>
                <a:latin typeface="Arial"/>
                <a:cs typeface="Arial"/>
              </a:rPr>
              <a:t>est</a:t>
            </a:r>
            <a:r>
              <a:rPr sz="1500" b="1" spc="-20">
                <a:solidFill>
                  <a:srgbClr val="9F5EB5"/>
                </a:solidFill>
                <a:latin typeface="Arial"/>
                <a:cs typeface="Arial"/>
              </a:rPr>
              <a:t> </a:t>
            </a:r>
            <a:r>
              <a:rPr sz="1500" b="1">
                <a:solidFill>
                  <a:srgbClr val="9F5EB5"/>
                </a:solidFill>
                <a:latin typeface="Arial"/>
                <a:cs typeface="Arial"/>
              </a:rPr>
              <a:t>le</a:t>
            </a:r>
            <a:r>
              <a:rPr sz="1500" b="1" spc="-25">
                <a:solidFill>
                  <a:srgbClr val="9F5EB5"/>
                </a:solidFill>
                <a:latin typeface="Arial"/>
                <a:cs typeface="Arial"/>
              </a:rPr>
              <a:t> </a:t>
            </a:r>
            <a:r>
              <a:rPr sz="1500" b="1">
                <a:solidFill>
                  <a:srgbClr val="9F5EB5"/>
                </a:solidFill>
                <a:latin typeface="Arial"/>
                <a:cs typeface="Arial"/>
              </a:rPr>
              <a:t>dernier</a:t>
            </a:r>
            <a:r>
              <a:rPr sz="1500" b="1" spc="-25">
                <a:solidFill>
                  <a:srgbClr val="9F5EB5"/>
                </a:solidFill>
                <a:latin typeface="Arial"/>
                <a:cs typeface="Arial"/>
              </a:rPr>
              <a:t> </a:t>
            </a:r>
            <a:r>
              <a:rPr sz="1500" b="1">
                <a:solidFill>
                  <a:srgbClr val="9F5EB5"/>
                </a:solidFill>
                <a:latin typeface="Arial"/>
                <a:cs typeface="Arial"/>
              </a:rPr>
              <a:t>jour</a:t>
            </a:r>
            <a:r>
              <a:rPr sz="1500" b="1" spc="-25">
                <a:solidFill>
                  <a:srgbClr val="9F5EB5"/>
                </a:solidFill>
                <a:latin typeface="Arial"/>
                <a:cs typeface="Arial"/>
              </a:rPr>
              <a:t> </a:t>
            </a:r>
            <a:r>
              <a:rPr sz="1500" b="1">
                <a:solidFill>
                  <a:srgbClr val="9F5EB5"/>
                </a:solidFill>
                <a:latin typeface="Arial"/>
                <a:cs typeface="Arial"/>
              </a:rPr>
              <a:t>de</a:t>
            </a:r>
            <a:r>
              <a:rPr sz="1500" b="1" spc="-60">
                <a:solidFill>
                  <a:srgbClr val="9F5EB5"/>
                </a:solidFill>
                <a:latin typeface="Arial"/>
                <a:cs typeface="Arial"/>
              </a:rPr>
              <a:t> </a:t>
            </a:r>
            <a:r>
              <a:rPr sz="1500" b="1" spc="-25">
                <a:solidFill>
                  <a:srgbClr val="9F5EB5"/>
                </a:solidFill>
                <a:latin typeface="Arial"/>
                <a:cs typeface="Arial"/>
              </a:rPr>
              <a:t>ce </a:t>
            </a:r>
            <a:r>
              <a:rPr sz="1500" b="1">
                <a:solidFill>
                  <a:srgbClr val="9F5EB5"/>
                </a:solidFill>
                <a:latin typeface="Arial"/>
                <a:cs typeface="Arial"/>
              </a:rPr>
              <a:t>congé</a:t>
            </a:r>
            <a:r>
              <a:rPr sz="1500" b="1" spc="-10">
                <a:solidFill>
                  <a:srgbClr val="9F5EB5"/>
                </a:solidFill>
                <a:latin typeface="Arial"/>
                <a:cs typeface="Arial"/>
              </a:rPr>
              <a:t> conventionnel, </a:t>
            </a:r>
            <a:r>
              <a:rPr sz="1500" b="1">
                <a:solidFill>
                  <a:srgbClr val="9F5EB5"/>
                </a:solidFill>
                <a:latin typeface="Arial"/>
                <a:cs typeface="Arial"/>
              </a:rPr>
              <a:t>soit</a:t>
            </a:r>
            <a:r>
              <a:rPr sz="1500" b="1" spc="-5">
                <a:solidFill>
                  <a:srgbClr val="9F5EB5"/>
                </a:solidFill>
                <a:latin typeface="Arial"/>
                <a:cs typeface="Arial"/>
              </a:rPr>
              <a:t> </a:t>
            </a:r>
            <a:r>
              <a:rPr sz="1500" b="1">
                <a:solidFill>
                  <a:srgbClr val="9F5EB5"/>
                </a:solidFill>
                <a:latin typeface="Arial"/>
                <a:cs typeface="Arial"/>
              </a:rPr>
              <a:t>la</a:t>
            </a:r>
            <a:r>
              <a:rPr sz="1500" b="1" spc="-10">
                <a:solidFill>
                  <a:srgbClr val="9F5EB5"/>
                </a:solidFill>
                <a:latin typeface="Arial"/>
                <a:cs typeface="Arial"/>
              </a:rPr>
              <a:t> </a:t>
            </a:r>
            <a:r>
              <a:rPr sz="1500" b="1">
                <a:solidFill>
                  <a:srgbClr val="9F5EB5"/>
                </a:solidFill>
                <a:latin typeface="Arial"/>
                <a:cs typeface="Arial"/>
              </a:rPr>
              <a:t>veille</a:t>
            </a:r>
            <a:r>
              <a:rPr sz="1500" b="1" spc="-10">
                <a:solidFill>
                  <a:srgbClr val="9F5EB5"/>
                </a:solidFill>
                <a:latin typeface="Arial"/>
                <a:cs typeface="Arial"/>
              </a:rPr>
              <a:t> </a:t>
            </a:r>
            <a:r>
              <a:rPr sz="1500" b="1">
                <a:solidFill>
                  <a:srgbClr val="9F5EB5"/>
                </a:solidFill>
                <a:latin typeface="Arial"/>
                <a:cs typeface="Arial"/>
              </a:rPr>
              <a:t>du</a:t>
            </a:r>
            <a:r>
              <a:rPr sz="1500" b="1" spc="-45">
                <a:solidFill>
                  <a:srgbClr val="9F5EB5"/>
                </a:solidFill>
                <a:latin typeface="Arial"/>
                <a:cs typeface="Arial"/>
              </a:rPr>
              <a:t> </a:t>
            </a:r>
            <a:r>
              <a:rPr sz="1500" b="1" spc="-20">
                <a:solidFill>
                  <a:srgbClr val="9F5EB5"/>
                </a:solidFill>
                <a:latin typeface="Arial"/>
                <a:cs typeface="Arial"/>
              </a:rPr>
              <a:t>CSN.</a:t>
            </a:r>
            <a:endParaRPr sz="1500">
              <a:latin typeface="Arial"/>
              <a:cs typeface="Arial"/>
            </a:endParaRPr>
          </a:p>
        </p:txBody>
      </p:sp>
      <p:sp>
        <p:nvSpPr>
          <p:cNvPr id="21" name="object 24">
            <a:extLst>
              <a:ext uri="{FF2B5EF4-FFF2-40B4-BE49-F238E27FC236}">
                <a16:creationId xmlns:a16="http://schemas.microsoft.com/office/drawing/2014/main" id="{4F92E8CA-59B6-58C5-99B9-768CE291EBE1}"/>
              </a:ext>
            </a:extLst>
          </p:cNvPr>
          <p:cNvSpPr txBox="1"/>
          <p:nvPr/>
        </p:nvSpPr>
        <p:spPr>
          <a:xfrm>
            <a:off x="391206" y="4603261"/>
            <a:ext cx="4011929" cy="939800"/>
          </a:xfrm>
          <a:prstGeom prst="rect">
            <a:avLst/>
          </a:prstGeom>
        </p:spPr>
        <p:txBody>
          <a:bodyPr vert="horz" wrap="square" lIns="0" tIns="12700" rIns="0" bIns="0" rtlCol="0">
            <a:spAutoFit/>
          </a:bodyPr>
          <a:lstStyle/>
          <a:p>
            <a:pPr marL="12700" marR="5080">
              <a:lnSpc>
                <a:spcPct val="100000"/>
              </a:lnSpc>
              <a:spcBef>
                <a:spcPts val="100"/>
              </a:spcBef>
            </a:pPr>
            <a:r>
              <a:rPr sz="1500">
                <a:solidFill>
                  <a:srgbClr val="0B419A"/>
                </a:solidFill>
                <a:latin typeface="Arial MT"/>
                <a:cs typeface="Arial MT"/>
              </a:rPr>
              <a:t>En cas</a:t>
            </a:r>
            <a:r>
              <a:rPr sz="1500" spc="-25">
                <a:solidFill>
                  <a:srgbClr val="0B419A"/>
                </a:solidFill>
                <a:latin typeface="Arial MT"/>
                <a:cs typeface="Arial MT"/>
              </a:rPr>
              <a:t> </a:t>
            </a:r>
            <a:r>
              <a:rPr sz="1500">
                <a:solidFill>
                  <a:srgbClr val="0B419A"/>
                </a:solidFill>
                <a:latin typeface="Arial MT"/>
                <a:cs typeface="Arial MT"/>
              </a:rPr>
              <a:t>de</a:t>
            </a:r>
            <a:r>
              <a:rPr sz="1500" spc="-15">
                <a:solidFill>
                  <a:srgbClr val="0B419A"/>
                </a:solidFill>
                <a:latin typeface="Arial MT"/>
                <a:cs typeface="Arial MT"/>
              </a:rPr>
              <a:t> </a:t>
            </a:r>
            <a:r>
              <a:rPr sz="1500" spc="-10">
                <a:solidFill>
                  <a:srgbClr val="0B419A"/>
                </a:solidFill>
                <a:latin typeface="Arial MT"/>
                <a:cs typeface="Arial MT"/>
              </a:rPr>
              <a:t>reprise</a:t>
            </a:r>
            <a:r>
              <a:rPr sz="1500" spc="-25">
                <a:solidFill>
                  <a:srgbClr val="0B419A"/>
                </a:solidFill>
                <a:latin typeface="Arial MT"/>
                <a:cs typeface="Arial MT"/>
              </a:rPr>
              <a:t> </a:t>
            </a:r>
            <a:r>
              <a:rPr sz="1500">
                <a:solidFill>
                  <a:srgbClr val="0B419A"/>
                </a:solidFill>
                <a:latin typeface="Arial MT"/>
                <a:cs typeface="Arial MT"/>
              </a:rPr>
              <a:t>de</a:t>
            </a:r>
            <a:r>
              <a:rPr sz="1500" spc="-20">
                <a:solidFill>
                  <a:srgbClr val="0B419A"/>
                </a:solidFill>
                <a:latin typeface="Arial MT"/>
                <a:cs typeface="Arial MT"/>
              </a:rPr>
              <a:t> </a:t>
            </a:r>
            <a:r>
              <a:rPr sz="1500">
                <a:solidFill>
                  <a:srgbClr val="0B419A"/>
                </a:solidFill>
                <a:latin typeface="Arial MT"/>
                <a:cs typeface="Arial MT"/>
              </a:rPr>
              <a:t>travail</a:t>
            </a:r>
            <a:r>
              <a:rPr sz="1500" spc="-25">
                <a:solidFill>
                  <a:srgbClr val="0B419A"/>
                </a:solidFill>
                <a:latin typeface="Arial MT"/>
                <a:cs typeface="Arial MT"/>
              </a:rPr>
              <a:t> </a:t>
            </a:r>
            <a:r>
              <a:rPr sz="1500">
                <a:solidFill>
                  <a:srgbClr val="0B419A"/>
                </a:solidFill>
                <a:latin typeface="Arial MT"/>
                <a:cs typeface="Arial MT"/>
              </a:rPr>
              <a:t>entre</a:t>
            </a:r>
            <a:r>
              <a:rPr sz="1500" spc="-30">
                <a:solidFill>
                  <a:srgbClr val="0B419A"/>
                </a:solidFill>
                <a:latin typeface="Arial MT"/>
                <a:cs typeface="Arial MT"/>
              </a:rPr>
              <a:t> </a:t>
            </a:r>
            <a:r>
              <a:rPr sz="1500">
                <a:solidFill>
                  <a:srgbClr val="0B419A"/>
                </a:solidFill>
                <a:latin typeface="Arial MT"/>
                <a:cs typeface="Arial MT"/>
              </a:rPr>
              <a:t>le</a:t>
            </a:r>
            <a:r>
              <a:rPr sz="1500" spc="20">
                <a:solidFill>
                  <a:srgbClr val="0B419A"/>
                </a:solidFill>
                <a:latin typeface="Arial MT"/>
                <a:cs typeface="Arial MT"/>
              </a:rPr>
              <a:t> </a:t>
            </a:r>
            <a:r>
              <a:rPr sz="1500" spc="-10">
                <a:solidFill>
                  <a:srgbClr val="0B419A"/>
                </a:solidFill>
                <a:latin typeface="Arial MT"/>
                <a:cs typeface="Arial MT"/>
              </a:rPr>
              <a:t>congé </a:t>
            </a:r>
            <a:r>
              <a:rPr sz="1500">
                <a:solidFill>
                  <a:srgbClr val="0B419A"/>
                </a:solidFill>
                <a:latin typeface="Arial MT"/>
                <a:cs typeface="Arial MT"/>
              </a:rPr>
              <a:t>maternité</a:t>
            </a:r>
            <a:r>
              <a:rPr sz="1500" spc="-35">
                <a:solidFill>
                  <a:srgbClr val="0B419A"/>
                </a:solidFill>
                <a:latin typeface="Arial MT"/>
                <a:cs typeface="Arial MT"/>
              </a:rPr>
              <a:t> </a:t>
            </a:r>
            <a:r>
              <a:rPr sz="1500">
                <a:solidFill>
                  <a:srgbClr val="0B419A"/>
                </a:solidFill>
                <a:latin typeface="Arial MT"/>
                <a:cs typeface="Arial MT"/>
              </a:rPr>
              <a:t>et</a:t>
            </a:r>
            <a:r>
              <a:rPr sz="1500" spc="-30">
                <a:solidFill>
                  <a:srgbClr val="0B419A"/>
                </a:solidFill>
                <a:latin typeface="Arial MT"/>
                <a:cs typeface="Arial MT"/>
              </a:rPr>
              <a:t> </a:t>
            </a:r>
            <a:r>
              <a:rPr sz="1500">
                <a:solidFill>
                  <a:srgbClr val="0B419A"/>
                </a:solidFill>
                <a:latin typeface="Arial MT"/>
                <a:cs typeface="Arial MT"/>
              </a:rPr>
              <a:t>le</a:t>
            </a:r>
            <a:r>
              <a:rPr sz="1500" spc="15">
                <a:solidFill>
                  <a:srgbClr val="0B419A"/>
                </a:solidFill>
                <a:latin typeface="Arial MT"/>
                <a:cs typeface="Arial MT"/>
              </a:rPr>
              <a:t> </a:t>
            </a:r>
            <a:r>
              <a:rPr sz="1500">
                <a:solidFill>
                  <a:srgbClr val="0B419A"/>
                </a:solidFill>
                <a:latin typeface="Arial MT"/>
                <a:cs typeface="Arial MT"/>
              </a:rPr>
              <a:t>CSN</a:t>
            </a:r>
            <a:r>
              <a:rPr sz="1500" spc="-35">
                <a:solidFill>
                  <a:srgbClr val="0B419A"/>
                </a:solidFill>
                <a:latin typeface="Arial MT"/>
                <a:cs typeface="Arial MT"/>
              </a:rPr>
              <a:t> </a:t>
            </a:r>
            <a:r>
              <a:rPr sz="1500">
                <a:solidFill>
                  <a:srgbClr val="0B419A"/>
                </a:solidFill>
                <a:latin typeface="Arial MT"/>
                <a:cs typeface="Arial MT"/>
              </a:rPr>
              <a:t>et/ou</a:t>
            </a:r>
            <a:r>
              <a:rPr sz="1500" spc="-35">
                <a:solidFill>
                  <a:srgbClr val="0B419A"/>
                </a:solidFill>
                <a:latin typeface="Arial MT"/>
                <a:cs typeface="Arial MT"/>
              </a:rPr>
              <a:t> </a:t>
            </a:r>
            <a:r>
              <a:rPr sz="1500">
                <a:solidFill>
                  <a:srgbClr val="0B419A"/>
                </a:solidFill>
                <a:latin typeface="Arial MT"/>
                <a:cs typeface="Arial MT"/>
              </a:rPr>
              <a:t>entre</a:t>
            </a:r>
            <a:r>
              <a:rPr sz="1500" spc="-35">
                <a:solidFill>
                  <a:srgbClr val="0B419A"/>
                </a:solidFill>
                <a:latin typeface="Arial MT"/>
                <a:cs typeface="Arial MT"/>
              </a:rPr>
              <a:t> </a:t>
            </a:r>
            <a:r>
              <a:rPr sz="1500">
                <a:solidFill>
                  <a:srgbClr val="0B419A"/>
                </a:solidFill>
                <a:latin typeface="Arial MT"/>
                <a:cs typeface="Arial MT"/>
              </a:rPr>
              <a:t>chaque</a:t>
            </a:r>
            <a:r>
              <a:rPr sz="1500" spc="-30">
                <a:solidFill>
                  <a:srgbClr val="0B419A"/>
                </a:solidFill>
                <a:latin typeface="Arial MT"/>
                <a:cs typeface="Arial MT"/>
              </a:rPr>
              <a:t> </a:t>
            </a:r>
            <a:r>
              <a:rPr sz="1500" spc="-10">
                <a:solidFill>
                  <a:srgbClr val="0B419A"/>
                </a:solidFill>
                <a:latin typeface="Arial MT"/>
                <a:cs typeface="Arial MT"/>
              </a:rPr>
              <a:t>fraction </a:t>
            </a:r>
            <a:r>
              <a:rPr sz="1500">
                <a:solidFill>
                  <a:srgbClr val="0B419A"/>
                </a:solidFill>
                <a:latin typeface="Arial MT"/>
                <a:cs typeface="Arial MT"/>
              </a:rPr>
              <a:t>de</a:t>
            </a:r>
            <a:r>
              <a:rPr sz="1500" spc="-30">
                <a:solidFill>
                  <a:srgbClr val="0B419A"/>
                </a:solidFill>
                <a:latin typeface="Arial MT"/>
                <a:cs typeface="Arial MT"/>
              </a:rPr>
              <a:t> </a:t>
            </a:r>
            <a:r>
              <a:rPr sz="1500">
                <a:solidFill>
                  <a:srgbClr val="0B419A"/>
                </a:solidFill>
                <a:latin typeface="Arial MT"/>
                <a:cs typeface="Arial MT"/>
              </a:rPr>
              <a:t>CSN,</a:t>
            </a:r>
            <a:r>
              <a:rPr sz="1500" spc="-40">
                <a:solidFill>
                  <a:srgbClr val="0B419A"/>
                </a:solidFill>
                <a:latin typeface="Arial MT"/>
                <a:cs typeface="Arial MT"/>
              </a:rPr>
              <a:t> </a:t>
            </a:r>
            <a:r>
              <a:rPr sz="1500" b="1">
                <a:solidFill>
                  <a:srgbClr val="9F5EB5"/>
                </a:solidFill>
                <a:latin typeface="Arial"/>
                <a:cs typeface="Arial"/>
              </a:rPr>
              <a:t>la</a:t>
            </a:r>
            <a:r>
              <a:rPr sz="1500" b="1" spc="-35">
                <a:solidFill>
                  <a:srgbClr val="9F5EB5"/>
                </a:solidFill>
                <a:latin typeface="Arial"/>
                <a:cs typeface="Arial"/>
              </a:rPr>
              <a:t> </a:t>
            </a:r>
            <a:r>
              <a:rPr sz="1500" b="1">
                <a:solidFill>
                  <a:srgbClr val="9F5EB5"/>
                </a:solidFill>
                <a:latin typeface="Arial"/>
                <a:cs typeface="Arial"/>
              </a:rPr>
              <a:t>date</a:t>
            </a:r>
            <a:r>
              <a:rPr sz="1500" b="1" spc="-30">
                <a:solidFill>
                  <a:srgbClr val="9F5EB5"/>
                </a:solidFill>
                <a:latin typeface="Arial"/>
                <a:cs typeface="Arial"/>
              </a:rPr>
              <a:t> </a:t>
            </a:r>
            <a:r>
              <a:rPr sz="1500" b="1">
                <a:solidFill>
                  <a:srgbClr val="9F5EB5"/>
                </a:solidFill>
                <a:latin typeface="Arial"/>
                <a:cs typeface="Arial"/>
              </a:rPr>
              <a:t>de</a:t>
            </a:r>
            <a:r>
              <a:rPr sz="1500" b="1" spc="-70">
                <a:solidFill>
                  <a:srgbClr val="9F5EB5"/>
                </a:solidFill>
                <a:latin typeface="Arial"/>
                <a:cs typeface="Arial"/>
              </a:rPr>
              <a:t> </a:t>
            </a:r>
            <a:r>
              <a:rPr sz="1500" b="1">
                <a:solidFill>
                  <a:srgbClr val="9F5EB5"/>
                </a:solidFill>
                <a:latin typeface="Arial"/>
                <a:cs typeface="Arial"/>
              </a:rPr>
              <a:t>dernier</a:t>
            </a:r>
            <a:r>
              <a:rPr sz="1500" b="1" spc="-35">
                <a:solidFill>
                  <a:srgbClr val="9F5EB5"/>
                </a:solidFill>
                <a:latin typeface="Arial"/>
                <a:cs typeface="Arial"/>
              </a:rPr>
              <a:t> </a:t>
            </a:r>
            <a:r>
              <a:rPr sz="1500" b="1">
                <a:solidFill>
                  <a:srgbClr val="9F5EB5"/>
                </a:solidFill>
                <a:latin typeface="Arial"/>
                <a:cs typeface="Arial"/>
              </a:rPr>
              <a:t>jour</a:t>
            </a:r>
            <a:r>
              <a:rPr sz="1500" b="1" spc="-35">
                <a:solidFill>
                  <a:srgbClr val="9F5EB5"/>
                </a:solidFill>
                <a:latin typeface="Arial"/>
                <a:cs typeface="Arial"/>
              </a:rPr>
              <a:t> </a:t>
            </a:r>
            <a:r>
              <a:rPr sz="1500" b="1">
                <a:solidFill>
                  <a:srgbClr val="9F5EB5"/>
                </a:solidFill>
                <a:latin typeface="Arial"/>
                <a:cs typeface="Arial"/>
              </a:rPr>
              <a:t>de</a:t>
            </a:r>
            <a:r>
              <a:rPr sz="1500" b="1" spc="-70">
                <a:solidFill>
                  <a:srgbClr val="9F5EB5"/>
                </a:solidFill>
                <a:latin typeface="Arial"/>
                <a:cs typeface="Arial"/>
              </a:rPr>
              <a:t> </a:t>
            </a:r>
            <a:r>
              <a:rPr sz="1500" b="1">
                <a:solidFill>
                  <a:srgbClr val="9F5EB5"/>
                </a:solidFill>
                <a:latin typeface="Arial"/>
                <a:cs typeface="Arial"/>
              </a:rPr>
              <a:t>travail</a:t>
            </a:r>
            <a:r>
              <a:rPr sz="1500" b="1" spc="-40">
                <a:solidFill>
                  <a:srgbClr val="9F5EB5"/>
                </a:solidFill>
                <a:latin typeface="Arial"/>
                <a:cs typeface="Arial"/>
              </a:rPr>
              <a:t> </a:t>
            </a:r>
            <a:r>
              <a:rPr sz="1500" b="1" spc="-25">
                <a:solidFill>
                  <a:srgbClr val="9F5EB5"/>
                </a:solidFill>
                <a:latin typeface="Arial"/>
                <a:cs typeface="Arial"/>
              </a:rPr>
              <a:t>est </a:t>
            </a:r>
            <a:r>
              <a:rPr sz="1500" b="1">
                <a:solidFill>
                  <a:srgbClr val="9F5EB5"/>
                </a:solidFill>
                <a:latin typeface="Arial"/>
                <a:cs typeface="Arial"/>
              </a:rPr>
              <a:t>la</a:t>
            </a:r>
            <a:r>
              <a:rPr sz="1500" b="1" spc="-15">
                <a:solidFill>
                  <a:srgbClr val="9F5EB5"/>
                </a:solidFill>
                <a:latin typeface="Arial"/>
                <a:cs typeface="Arial"/>
              </a:rPr>
              <a:t> </a:t>
            </a:r>
            <a:r>
              <a:rPr sz="1500" b="1">
                <a:solidFill>
                  <a:srgbClr val="9F5EB5"/>
                </a:solidFill>
                <a:latin typeface="Arial"/>
                <a:cs typeface="Arial"/>
              </a:rPr>
              <a:t>veille</a:t>
            </a:r>
            <a:r>
              <a:rPr sz="1500" b="1" spc="-15">
                <a:solidFill>
                  <a:srgbClr val="9F5EB5"/>
                </a:solidFill>
                <a:latin typeface="Arial"/>
                <a:cs typeface="Arial"/>
              </a:rPr>
              <a:t> </a:t>
            </a:r>
            <a:r>
              <a:rPr sz="1500" b="1">
                <a:solidFill>
                  <a:srgbClr val="9F5EB5"/>
                </a:solidFill>
                <a:latin typeface="Arial"/>
                <a:cs typeface="Arial"/>
              </a:rPr>
              <a:t>de</a:t>
            </a:r>
            <a:r>
              <a:rPr sz="1500" b="1" spc="-55">
                <a:solidFill>
                  <a:srgbClr val="9F5EB5"/>
                </a:solidFill>
                <a:latin typeface="Arial"/>
                <a:cs typeface="Arial"/>
              </a:rPr>
              <a:t> </a:t>
            </a:r>
            <a:r>
              <a:rPr sz="1500" b="1">
                <a:solidFill>
                  <a:srgbClr val="9F5EB5"/>
                </a:solidFill>
                <a:latin typeface="Arial"/>
                <a:cs typeface="Arial"/>
              </a:rPr>
              <a:t>chaque</a:t>
            </a:r>
            <a:r>
              <a:rPr sz="1500" b="1" spc="-15">
                <a:solidFill>
                  <a:srgbClr val="9F5EB5"/>
                </a:solidFill>
                <a:latin typeface="Arial"/>
                <a:cs typeface="Arial"/>
              </a:rPr>
              <a:t> </a:t>
            </a:r>
            <a:r>
              <a:rPr sz="1500" b="1" spc="-10">
                <a:solidFill>
                  <a:srgbClr val="9F5EB5"/>
                </a:solidFill>
                <a:latin typeface="Arial"/>
                <a:cs typeface="Arial"/>
              </a:rPr>
              <a:t>période.</a:t>
            </a:r>
            <a:endParaRPr sz="1500">
              <a:latin typeface="Arial"/>
              <a:cs typeface="Arial"/>
            </a:endParaRPr>
          </a:p>
        </p:txBody>
      </p:sp>
      <p:grpSp>
        <p:nvGrpSpPr>
          <p:cNvPr id="22" name="object 25">
            <a:extLst>
              <a:ext uri="{FF2B5EF4-FFF2-40B4-BE49-F238E27FC236}">
                <a16:creationId xmlns:a16="http://schemas.microsoft.com/office/drawing/2014/main" id="{B0CB8012-27D7-FB15-EA66-C85D56D7D197}"/>
              </a:ext>
            </a:extLst>
          </p:cNvPr>
          <p:cNvGrpSpPr/>
          <p:nvPr/>
        </p:nvGrpSpPr>
        <p:grpSpPr>
          <a:xfrm>
            <a:off x="6271971" y="1808384"/>
            <a:ext cx="5177790" cy="949960"/>
            <a:chOff x="6310071" y="1899579"/>
            <a:chExt cx="5177790" cy="949960"/>
          </a:xfrm>
        </p:grpSpPr>
        <p:sp>
          <p:nvSpPr>
            <p:cNvPr id="23" name="object 26">
              <a:extLst>
                <a:ext uri="{FF2B5EF4-FFF2-40B4-BE49-F238E27FC236}">
                  <a16:creationId xmlns:a16="http://schemas.microsoft.com/office/drawing/2014/main" id="{C5224021-C4A7-F856-CA0E-44FB3C0CF0F2}"/>
                </a:ext>
              </a:extLst>
            </p:cNvPr>
            <p:cNvSpPr/>
            <p:nvPr/>
          </p:nvSpPr>
          <p:spPr>
            <a:xfrm>
              <a:off x="8780436" y="1943508"/>
              <a:ext cx="2663825" cy="862330"/>
            </a:xfrm>
            <a:custGeom>
              <a:avLst/>
              <a:gdLst/>
              <a:ahLst/>
              <a:cxnLst/>
              <a:rect l="l" t="t" r="r" b="b"/>
              <a:pathLst>
                <a:path w="2663825" h="862330">
                  <a:moveTo>
                    <a:pt x="1875485" y="0"/>
                  </a:moveTo>
                  <a:lnTo>
                    <a:pt x="0" y="0"/>
                  </a:lnTo>
                  <a:lnTo>
                    <a:pt x="0" y="861860"/>
                  </a:lnTo>
                  <a:lnTo>
                    <a:pt x="1874939" y="861860"/>
                  </a:lnTo>
                  <a:lnTo>
                    <a:pt x="1926120" y="859039"/>
                  </a:lnTo>
                  <a:lnTo>
                    <a:pt x="1974305" y="850841"/>
                  </a:lnTo>
                  <a:lnTo>
                    <a:pt x="2017815" y="837658"/>
                  </a:lnTo>
                  <a:lnTo>
                    <a:pt x="2054974" y="819886"/>
                  </a:lnTo>
                  <a:lnTo>
                    <a:pt x="2054974" y="820166"/>
                  </a:lnTo>
                  <a:lnTo>
                    <a:pt x="2625483" y="482587"/>
                  </a:lnTo>
                  <a:lnTo>
                    <a:pt x="2653837" y="458127"/>
                  </a:lnTo>
                  <a:lnTo>
                    <a:pt x="2663288" y="431107"/>
                  </a:lnTo>
                  <a:lnTo>
                    <a:pt x="2653837" y="404088"/>
                  </a:lnTo>
                  <a:lnTo>
                    <a:pt x="2055329" y="41973"/>
                  </a:lnTo>
                  <a:lnTo>
                    <a:pt x="2018215" y="24245"/>
                  </a:lnTo>
                  <a:lnTo>
                    <a:pt x="1974765" y="11080"/>
                  </a:lnTo>
                  <a:lnTo>
                    <a:pt x="1926637" y="2868"/>
                  </a:lnTo>
                  <a:lnTo>
                    <a:pt x="1875485" y="0"/>
                  </a:lnTo>
                  <a:close/>
                </a:path>
              </a:pathLst>
            </a:custGeom>
            <a:solidFill>
              <a:srgbClr val="A5C8D6"/>
            </a:solidFill>
          </p:spPr>
          <p:txBody>
            <a:bodyPr wrap="square" lIns="0" tIns="0" rIns="0" bIns="0" rtlCol="0"/>
            <a:lstStyle/>
            <a:p>
              <a:endParaRPr/>
            </a:p>
          </p:txBody>
        </p:sp>
        <p:sp>
          <p:nvSpPr>
            <p:cNvPr id="24" name="object 27">
              <a:extLst>
                <a:ext uri="{FF2B5EF4-FFF2-40B4-BE49-F238E27FC236}">
                  <a16:creationId xmlns:a16="http://schemas.microsoft.com/office/drawing/2014/main" id="{ED602C06-6B46-35B4-D17A-8F9AAD07F507}"/>
                </a:ext>
              </a:extLst>
            </p:cNvPr>
            <p:cNvSpPr/>
            <p:nvPr/>
          </p:nvSpPr>
          <p:spPr>
            <a:xfrm>
              <a:off x="8780436" y="1943508"/>
              <a:ext cx="2663825" cy="862330"/>
            </a:xfrm>
            <a:custGeom>
              <a:avLst/>
              <a:gdLst/>
              <a:ahLst/>
              <a:cxnLst/>
              <a:rect l="l" t="t" r="r" b="b"/>
              <a:pathLst>
                <a:path w="2663825" h="862330">
                  <a:moveTo>
                    <a:pt x="0" y="0"/>
                  </a:moveTo>
                  <a:lnTo>
                    <a:pt x="1875485" y="0"/>
                  </a:lnTo>
                  <a:lnTo>
                    <a:pt x="1926637" y="2868"/>
                  </a:lnTo>
                  <a:lnTo>
                    <a:pt x="1974765" y="11080"/>
                  </a:lnTo>
                  <a:lnTo>
                    <a:pt x="2018215" y="24245"/>
                  </a:lnTo>
                  <a:lnTo>
                    <a:pt x="2055329" y="41973"/>
                  </a:lnTo>
                  <a:lnTo>
                    <a:pt x="2625483" y="379628"/>
                  </a:lnTo>
                  <a:lnTo>
                    <a:pt x="2663288" y="431107"/>
                  </a:lnTo>
                  <a:lnTo>
                    <a:pt x="2653837" y="458127"/>
                  </a:lnTo>
                  <a:lnTo>
                    <a:pt x="2625483" y="482587"/>
                  </a:lnTo>
                  <a:lnTo>
                    <a:pt x="2054974" y="820166"/>
                  </a:lnTo>
                  <a:lnTo>
                    <a:pt x="2054974" y="819886"/>
                  </a:lnTo>
                  <a:lnTo>
                    <a:pt x="2017815" y="837658"/>
                  </a:lnTo>
                  <a:lnTo>
                    <a:pt x="1974305" y="850841"/>
                  </a:lnTo>
                  <a:lnTo>
                    <a:pt x="1926120" y="859039"/>
                  </a:lnTo>
                  <a:lnTo>
                    <a:pt x="1874939" y="861860"/>
                  </a:lnTo>
                  <a:lnTo>
                    <a:pt x="0" y="861860"/>
                  </a:lnTo>
                  <a:lnTo>
                    <a:pt x="0" y="0"/>
                  </a:lnTo>
                  <a:close/>
                </a:path>
              </a:pathLst>
            </a:custGeom>
            <a:ln w="87858">
              <a:solidFill>
                <a:srgbClr val="FFFFFF"/>
              </a:solidFill>
            </a:ln>
          </p:spPr>
          <p:txBody>
            <a:bodyPr wrap="square" lIns="0" tIns="0" rIns="0" bIns="0" rtlCol="0"/>
            <a:lstStyle/>
            <a:p>
              <a:endParaRPr/>
            </a:p>
          </p:txBody>
        </p:sp>
        <p:sp>
          <p:nvSpPr>
            <p:cNvPr id="25" name="object 28">
              <a:extLst>
                <a:ext uri="{FF2B5EF4-FFF2-40B4-BE49-F238E27FC236}">
                  <a16:creationId xmlns:a16="http://schemas.microsoft.com/office/drawing/2014/main" id="{7CFA0DCA-C3E0-F4AF-EAF0-CCB59FA56921}"/>
                </a:ext>
              </a:extLst>
            </p:cNvPr>
            <p:cNvSpPr/>
            <p:nvPr/>
          </p:nvSpPr>
          <p:spPr>
            <a:xfrm>
              <a:off x="6354000" y="1943508"/>
              <a:ext cx="3142615" cy="862330"/>
            </a:xfrm>
            <a:custGeom>
              <a:avLst/>
              <a:gdLst/>
              <a:ahLst/>
              <a:cxnLst/>
              <a:rect l="l" t="t" r="r" b="b"/>
              <a:pathLst>
                <a:path w="3142615" h="862330">
                  <a:moveTo>
                    <a:pt x="2354656" y="0"/>
                  </a:moveTo>
                  <a:lnTo>
                    <a:pt x="0" y="0"/>
                  </a:lnTo>
                  <a:lnTo>
                    <a:pt x="0" y="861860"/>
                  </a:lnTo>
                  <a:lnTo>
                    <a:pt x="2354110" y="861860"/>
                  </a:lnTo>
                  <a:lnTo>
                    <a:pt x="2405291" y="859039"/>
                  </a:lnTo>
                  <a:lnTo>
                    <a:pt x="2453476" y="850841"/>
                  </a:lnTo>
                  <a:lnTo>
                    <a:pt x="2496986" y="837658"/>
                  </a:lnTo>
                  <a:lnTo>
                    <a:pt x="2534145" y="819886"/>
                  </a:lnTo>
                  <a:lnTo>
                    <a:pt x="2534145" y="820166"/>
                  </a:lnTo>
                  <a:lnTo>
                    <a:pt x="3104654" y="482587"/>
                  </a:lnTo>
                  <a:lnTo>
                    <a:pt x="3133008" y="458127"/>
                  </a:lnTo>
                  <a:lnTo>
                    <a:pt x="3142459" y="431107"/>
                  </a:lnTo>
                  <a:lnTo>
                    <a:pt x="3133008" y="404088"/>
                  </a:lnTo>
                  <a:lnTo>
                    <a:pt x="2534500" y="41973"/>
                  </a:lnTo>
                  <a:lnTo>
                    <a:pt x="2497386" y="24245"/>
                  </a:lnTo>
                  <a:lnTo>
                    <a:pt x="2453936" y="11080"/>
                  </a:lnTo>
                  <a:lnTo>
                    <a:pt x="2405808" y="2868"/>
                  </a:lnTo>
                  <a:lnTo>
                    <a:pt x="2354656" y="0"/>
                  </a:lnTo>
                  <a:close/>
                </a:path>
              </a:pathLst>
            </a:custGeom>
            <a:solidFill>
              <a:srgbClr val="5E74B8"/>
            </a:solidFill>
          </p:spPr>
          <p:txBody>
            <a:bodyPr wrap="square" lIns="0" tIns="0" rIns="0" bIns="0" rtlCol="0"/>
            <a:lstStyle/>
            <a:p>
              <a:endParaRPr/>
            </a:p>
          </p:txBody>
        </p:sp>
        <p:sp>
          <p:nvSpPr>
            <p:cNvPr id="26" name="object 29">
              <a:extLst>
                <a:ext uri="{FF2B5EF4-FFF2-40B4-BE49-F238E27FC236}">
                  <a16:creationId xmlns:a16="http://schemas.microsoft.com/office/drawing/2014/main" id="{B9383643-56D2-A944-5F63-BA34D9C0A653}"/>
                </a:ext>
              </a:extLst>
            </p:cNvPr>
            <p:cNvSpPr/>
            <p:nvPr/>
          </p:nvSpPr>
          <p:spPr>
            <a:xfrm>
              <a:off x="6354000" y="1943508"/>
              <a:ext cx="3142615" cy="862330"/>
            </a:xfrm>
            <a:custGeom>
              <a:avLst/>
              <a:gdLst/>
              <a:ahLst/>
              <a:cxnLst/>
              <a:rect l="l" t="t" r="r" b="b"/>
              <a:pathLst>
                <a:path w="3142615" h="862330">
                  <a:moveTo>
                    <a:pt x="0" y="0"/>
                  </a:moveTo>
                  <a:lnTo>
                    <a:pt x="2354656" y="0"/>
                  </a:lnTo>
                  <a:lnTo>
                    <a:pt x="2405808" y="2868"/>
                  </a:lnTo>
                  <a:lnTo>
                    <a:pt x="2453936" y="11080"/>
                  </a:lnTo>
                  <a:lnTo>
                    <a:pt x="2497386" y="24245"/>
                  </a:lnTo>
                  <a:lnTo>
                    <a:pt x="2534500" y="41973"/>
                  </a:lnTo>
                  <a:lnTo>
                    <a:pt x="3104654" y="379628"/>
                  </a:lnTo>
                  <a:lnTo>
                    <a:pt x="3142459" y="431107"/>
                  </a:lnTo>
                  <a:lnTo>
                    <a:pt x="3133008" y="458127"/>
                  </a:lnTo>
                  <a:lnTo>
                    <a:pt x="3104654" y="482587"/>
                  </a:lnTo>
                  <a:lnTo>
                    <a:pt x="2534145" y="820166"/>
                  </a:lnTo>
                  <a:lnTo>
                    <a:pt x="2534145" y="819886"/>
                  </a:lnTo>
                  <a:lnTo>
                    <a:pt x="2496986" y="837658"/>
                  </a:lnTo>
                  <a:lnTo>
                    <a:pt x="2453476" y="850841"/>
                  </a:lnTo>
                  <a:lnTo>
                    <a:pt x="2405291" y="859039"/>
                  </a:lnTo>
                  <a:lnTo>
                    <a:pt x="2354110" y="861860"/>
                  </a:lnTo>
                  <a:lnTo>
                    <a:pt x="0" y="861860"/>
                  </a:lnTo>
                  <a:lnTo>
                    <a:pt x="0" y="0"/>
                  </a:lnTo>
                  <a:close/>
                </a:path>
              </a:pathLst>
            </a:custGeom>
            <a:ln w="87858">
              <a:solidFill>
                <a:srgbClr val="FFFFFF"/>
              </a:solidFill>
            </a:ln>
          </p:spPr>
          <p:txBody>
            <a:bodyPr wrap="square" lIns="0" tIns="0" rIns="0" bIns="0" rtlCol="0"/>
            <a:lstStyle/>
            <a:p>
              <a:endParaRPr/>
            </a:p>
          </p:txBody>
        </p:sp>
      </p:grpSp>
      <p:grpSp>
        <p:nvGrpSpPr>
          <p:cNvPr id="27" name="object 30">
            <a:extLst>
              <a:ext uri="{FF2B5EF4-FFF2-40B4-BE49-F238E27FC236}">
                <a16:creationId xmlns:a16="http://schemas.microsoft.com/office/drawing/2014/main" id="{50DAAAF7-3BF1-277B-20F9-D27001F89ADF}"/>
              </a:ext>
            </a:extLst>
          </p:cNvPr>
          <p:cNvGrpSpPr/>
          <p:nvPr/>
        </p:nvGrpSpPr>
        <p:grpSpPr>
          <a:xfrm>
            <a:off x="4850809" y="3034258"/>
            <a:ext cx="5016500" cy="1045210"/>
            <a:chOff x="4888909" y="3125453"/>
            <a:chExt cx="5016500" cy="1045210"/>
          </a:xfrm>
        </p:grpSpPr>
        <p:sp>
          <p:nvSpPr>
            <p:cNvPr id="28" name="object 31">
              <a:extLst>
                <a:ext uri="{FF2B5EF4-FFF2-40B4-BE49-F238E27FC236}">
                  <a16:creationId xmlns:a16="http://schemas.microsoft.com/office/drawing/2014/main" id="{231E473B-BD75-5BC7-D47A-BB7791FB9C9D}"/>
                </a:ext>
              </a:extLst>
            </p:cNvPr>
            <p:cNvSpPr/>
            <p:nvPr/>
          </p:nvSpPr>
          <p:spPr>
            <a:xfrm>
              <a:off x="6928115" y="3169382"/>
              <a:ext cx="2933700" cy="957580"/>
            </a:xfrm>
            <a:custGeom>
              <a:avLst/>
              <a:gdLst/>
              <a:ahLst/>
              <a:cxnLst/>
              <a:rect l="l" t="t" r="r" b="b"/>
              <a:pathLst>
                <a:path w="2933700" h="957579">
                  <a:moveTo>
                    <a:pt x="2145487" y="0"/>
                  </a:moveTo>
                  <a:lnTo>
                    <a:pt x="0" y="0"/>
                  </a:lnTo>
                  <a:lnTo>
                    <a:pt x="0" y="957338"/>
                  </a:lnTo>
                  <a:lnTo>
                    <a:pt x="2144941" y="957338"/>
                  </a:lnTo>
                  <a:lnTo>
                    <a:pt x="2196122" y="954206"/>
                  </a:lnTo>
                  <a:lnTo>
                    <a:pt x="2244305" y="945100"/>
                  </a:lnTo>
                  <a:lnTo>
                    <a:pt x="2287812" y="930458"/>
                  </a:lnTo>
                  <a:lnTo>
                    <a:pt x="2324963" y="910716"/>
                  </a:lnTo>
                  <a:lnTo>
                    <a:pt x="2324963" y="911021"/>
                  </a:lnTo>
                  <a:lnTo>
                    <a:pt x="2895485" y="536054"/>
                  </a:lnTo>
                  <a:lnTo>
                    <a:pt x="2923839" y="508881"/>
                  </a:lnTo>
                  <a:lnTo>
                    <a:pt x="2933290" y="478866"/>
                  </a:lnTo>
                  <a:lnTo>
                    <a:pt x="2923839" y="448850"/>
                  </a:lnTo>
                  <a:lnTo>
                    <a:pt x="2895485" y="421678"/>
                  </a:lnTo>
                  <a:lnTo>
                    <a:pt x="2325331" y="46621"/>
                  </a:lnTo>
                  <a:lnTo>
                    <a:pt x="2288217" y="26931"/>
                  </a:lnTo>
                  <a:lnTo>
                    <a:pt x="2244767" y="12309"/>
                  </a:lnTo>
                  <a:lnTo>
                    <a:pt x="2196639" y="3187"/>
                  </a:lnTo>
                  <a:lnTo>
                    <a:pt x="2145487" y="0"/>
                  </a:lnTo>
                  <a:close/>
                </a:path>
              </a:pathLst>
            </a:custGeom>
            <a:solidFill>
              <a:srgbClr val="A5C8D6"/>
            </a:solidFill>
          </p:spPr>
          <p:txBody>
            <a:bodyPr wrap="square" lIns="0" tIns="0" rIns="0" bIns="0" rtlCol="0"/>
            <a:lstStyle/>
            <a:p>
              <a:endParaRPr/>
            </a:p>
          </p:txBody>
        </p:sp>
        <p:sp>
          <p:nvSpPr>
            <p:cNvPr id="29" name="object 32">
              <a:extLst>
                <a:ext uri="{FF2B5EF4-FFF2-40B4-BE49-F238E27FC236}">
                  <a16:creationId xmlns:a16="http://schemas.microsoft.com/office/drawing/2014/main" id="{DEDEA7A5-662D-07B5-1663-06233064B5D8}"/>
                </a:ext>
              </a:extLst>
            </p:cNvPr>
            <p:cNvSpPr/>
            <p:nvPr/>
          </p:nvSpPr>
          <p:spPr>
            <a:xfrm>
              <a:off x="6928115" y="3169382"/>
              <a:ext cx="2933700" cy="957580"/>
            </a:xfrm>
            <a:custGeom>
              <a:avLst/>
              <a:gdLst/>
              <a:ahLst/>
              <a:cxnLst/>
              <a:rect l="l" t="t" r="r" b="b"/>
              <a:pathLst>
                <a:path w="2933700" h="957579">
                  <a:moveTo>
                    <a:pt x="0" y="0"/>
                  </a:moveTo>
                  <a:lnTo>
                    <a:pt x="2145487" y="0"/>
                  </a:lnTo>
                  <a:lnTo>
                    <a:pt x="2196639" y="3187"/>
                  </a:lnTo>
                  <a:lnTo>
                    <a:pt x="2244767" y="12309"/>
                  </a:lnTo>
                  <a:lnTo>
                    <a:pt x="2288217" y="26931"/>
                  </a:lnTo>
                  <a:lnTo>
                    <a:pt x="2325331" y="46621"/>
                  </a:lnTo>
                  <a:lnTo>
                    <a:pt x="2895485" y="421678"/>
                  </a:lnTo>
                  <a:lnTo>
                    <a:pt x="2923839" y="448850"/>
                  </a:lnTo>
                  <a:lnTo>
                    <a:pt x="2933290" y="478866"/>
                  </a:lnTo>
                  <a:lnTo>
                    <a:pt x="2923839" y="508881"/>
                  </a:lnTo>
                  <a:lnTo>
                    <a:pt x="2895485" y="536054"/>
                  </a:lnTo>
                  <a:lnTo>
                    <a:pt x="2324963" y="911021"/>
                  </a:lnTo>
                  <a:lnTo>
                    <a:pt x="2324963" y="910716"/>
                  </a:lnTo>
                  <a:lnTo>
                    <a:pt x="2287812" y="930458"/>
                  </a:lnTo>
                  <a:lnTo>
                    <a:pt x="2244305" y="945100"/>
                  </a:lnTo>
                  <a:lnTo>
                    <a:pt x="2196122" y="954206"/>
                  </a:lnTo>
                  <a:lnTo>
                    <a:pt x="2144941" y="957338"/>
                  </a:lnTo>
                  <a:lnTo>
                    <a:pt x="0" y="957338"/>
                  </a:lnTo>
                  <a:lnTo>
                    <a:pt x="0" y="0"/>
                  </a:lnTo>
                  <a:close/>
                </a:path>
              </a:pathLst>
            </a:custGeom>
            <a:ln w="87858">
              <a:solidFill>
                <a:srgbClr val="FFFFFF"/>
              </a:solidFill>
            </a:ln>
          </p:spPr>
          <p:txBody>
            <a:bodyPr wrap="square" lIns="0" tIns="0" rIns="0" bIns="0" rtlCol="0"/>
            <a:lstStyle/>
            <a:p>
              <a:endParaRPr/>
            </a:p>
          </p:txBody>
        </p:sp>
        <p:sp>
          <p:nvSpPr>
            <p:cNvPr id="30" name="object 33">
              <a:extLst>
                <a:ext uri="{FF2B5EF4-FFF2-40B4-BE49-F238E27FC236}">
                  <a16:creationId xmlns:a16="http://schemas.microsoft.com/office/drawing/2014/main" id="{57A14D09-B4BC-3D44-F2C2-FE88817F1F28}"/>
                </a:ext>
              </a:extLst>
            </p:cNvPr>
            <p:cNvSpPr/>
            <p:nvPr/>
          </p:nvSpPr>
          <p:spPr>
            <a:xfrm>
              <a:off x="4932838" y="3169382"/>
              <a:ext cx="2753360" cy="957580"/>
            </a:xfrm>
            <a:custGeom>
              <a:avLst/>
              <a:gdLst/>
              <a:ahLst/>
              <a:cxnLst/>
              <a:rect l="l" t="t" r="r" b="b"/>
              <a:pathLst>
                <a:path w="2753359" h="957579">
                  <a:moveTo>
                    <a:pt x="1965490" y="0"/>
                  </a:moveTo>
                  <a:lnTo>
                    <a:pt x="0" y="0"/>
                  </a:lnTo>
                  <a:lnTo>
                    <a:pt x="0" y="957338"/>
                  </a:lnTo>
                  <a:lnTo>
                    <a:pt x="1964944" y="957338"/>
                  </a:lnTo>
                  <a:lnTo>
                    <a:pt x="2016125" y="954206"/>
                  </a:lnTo>
                  <a:lnTo>
                    <a:pt x="2064308" y="945100"/>
                  </a:lnTo>
                  <a:lnTo>
                    <a:pt x="2107815" y="930458"/>
                  </a:lnTo>
                  <a:lnTo>
                    <a:pt x="2144966" y="910716"/>
                  </a:lnTo>
                  <a:lnTo>
                    <a:pt x="2144966" y="911021"/>
                  </a:lnTo>
                  <a:lnTo>
                    <a:pt x="2715475" y="536054"/>
                  </a:lnTo>
                  <a:lnTo>
                    <a:pt x="2743836" y="508881"/>
                  </a:lnTo>
                  <a:lnTo>
                    <a:pt x="2753290" y="478866"/>
                  </a:lnTo>
                  <a:lnTo>
                    <a:pt x="2743836" y="448850"/>
                  </a:lnTo>
                  <a:lnTo>
                    <a:pt x="2715475" y="421678"/>
                  </a:lnTo>
                  <a:lnTo>
                    <a:pt x="2145322" y="46621"/>
                  </a:lnTo>
                  <a:lnTo>
                    <a:pt x="2108215" y="26931"/>
                  </a:lnTo>
                  <a:lnTo>
                    <a:pt x="2064769" y="12309"/>
                  </a:lnTo>
                  <a:lnTo>
                    <a:pt x="2016641" y="3187"/>
                  </a:lnTo>
                  <a:lnTo>
                    <a:pt x="1965490" y="0"/>
                  </a:lnTo>
                  <a:close/>
                </a:path>
              </a:pathLst>
            </a:custGeom>
            <a:solidFill>
              <a:srgbClr val="5E74B8"/>
            </a:solidFill>
          </p:spPr>
          <p:txBody>
            <a:bodyPr wrap="square" lIns="0" tIns="0" rIns="0" bIns="0" rtlCol="0"/>
            <a:lstStyle/>
            <a:p>
              <a:endParaRPr/>
            </a:p>
          </p:txBody>
        </p:sp>
        <p:sp>
          <p:nvSpPr>
            <p:cNvPr id="31" name="object 34">
              <a:extLst>
                <a:ext uri="{FF2B5EF4-FFF2-40B4-BE49-F238E27FC236}">
                  <a16:creationId xmlns:a16="http://schemas.microsoft.com/office/drawing/2014/main" id="{0FBE952E-232E-61F2-F395-2801E09E54DB}"/>
                </a:ext>
              </a:extLst>
            </p:cNvPr>
            <p:cNvSpPr/>
            <p:nvPr/>
          </p:nvSpPr>
          <p:spPr>
            <a:xfrm>
              <a:off x="4932838" y="3169382"/>
              <a:ext cx="2753360" cy="957580"/>
            </a:xfrm>
            <a:custGeom>
              <a:avLst/>
              <a:gdLst/>
              <a:ahLst/>
              <a:cxnLst/>
              <a:rect l="l" t="t" r="r" b="b"/>
              <a:pathLst>
                <a:path w="2753359" h="957579">
                  <a:moveTo>
                    <a:pt x="0" y="0"/>
                  </a:moveTo>
                  <a:lnTo>
                    <a:pt x="1965490" y="0"/>
                  </a:lnTo>
                  <a:lnTo>
                    <a:pt x="2016641" y="3187"/>
                  </a:lnTo>
                  <a:lnTo>
                    <a:pt x="2064769" y="12309"/>
                  </a:lnTo>
                  <a:lnTo>
                    <a:pt x="2108215" y="26931"/>
                  </a:lnTo>
                  <a:lnTo>
                    <a:pt x="2145322" y="46621"/>
                  </a:lnTo>
                  <a:lnTo>
                    <a:pt x="2715475" y="421678"/>
                  </a:lnTo>
                  <a:lnTo>
                    <a:pt x="2743836" y="448850"/>
                  </a:lnTo>
                  <a:lnTo>
                    <a:pt x="2753290" y="478866"/>
                  </a:lnTo>
                  <a:lnTo>
                    <a:pt x="2743836" y="508881"/>
                  </a:lnTo>
                  <a:lnTo>
                    <a:pt x="2715475" y="536054"/>
                  </a:lnTo>
                  <a:lnTo>
                    <a:pt x="2144966" y="911021"/>
                  </a:lnTo>
                  <a:lnTo>
                    <a:pt x="2144966" y="910716"/>
                  </a:lnTo>
                  <a:lnTo>
                    <a:pt x="2107815" y="930458"/>
                  </a:lnTo>
                  <a:lnTo>
                    <a:pt x="2064308" y="945100"/>
                  </a:lnTo>
                  <a:lnTo>
                    <a:pt x="2016125" y="954206"/>
                  </a:lnTo>
                  <a:lnTo>
                    <a:pt x="1964944" y="957338"/>
                  </a:lnTo>
                  <a:lnTo>
                    <a:pt x="0" y="957338"/>
                  </a:lnTo>
                  <a:lnTo>
                    <a:pt x="0" y="0"/>
                  </a:lnTo>
                  <a:close/>
                </a:path>
              </a:pathLst>
            </a:custGeom>
            <a:ln w="87858">
              <a:solidFill>
                <a:srgbClr val="FFFFFF"/>
              </a:solidFill>
            </a:ln>
          </p:spPr>
          <p:txBody>
            <a:bodyPr wrap="square" lIns="0" tIns="0" rIns="0" bIns="0" rtlCol="0"/>
            <a:lstStyle/>
            <a:p>
              <a:endParaRPr/>
            </a:p>
          </p:txBody>
        </p:sp>
      </p:grpSp>
      <p:grpSp>
        <p:nvGrpSpPr>
          <p:cNvPr id="32" name="object 35">
            <a:extLst>
              <a:ext uri="{FF2B5EF4-FFF2-40B4-BE49-F238E27FC236}">
                <a16:creationId xmlns:a16="http://schemas.microsoft.com/office/drawing/2014/main" id="{EB97F13D-5638-08B9-B8C5-34FDE29244D7}"/>
              </a:ext>
            </a:extLst>
          </p:cNvPr>
          <p:cNvGrpSpPr/>
          <p:nvPr/>
        </p:nvGrpSpPr>
        <p:grpSpPr>
          <a:xfrm>
            <a:off x="4850809" y="4526609"/>
            <a:ext cx="5016500" cy="1045210"/>
            <a:chOff x="4888909" y="4617804"/>
            <a:chExt cx="5016500" cy="1045210"/>
          </a:xfrm>
        </p:grpSpPr>
        <p:sp>
          <p:nvSpPr>
            <p:cNvPr id="33" name="object 36">
              <a:extLst>
                <a:ext uri="{FF2B5EF4-FFF2-40B4-BE49-F238E27FC236}">
                  <a16:creationId xmlns:a16="http://schemas.microsoft.com/office/drawing/2014/main" id="{CF4238DF-39F8-9FA1-0E0E-48483F929E88}"/>
                </a:ext>
              </a:extLst>
            </p:cNvPr>
            <p:cNvSpPr/>
            <p:nvPr/>
          </p:nvSpPr>
          <p:spPr>
            <a:xfrm>
              <a:off x="6928115" y="4661734"/>
              <a:ext cx="2933700" cy="957580"/>
            </a:xfrm>
            <a:custGeom>
              <a:avLst/>
              <a:gdLst/>
              <a:ahLst/>
              <a:cxnLst/>
              <a:rect l="l" t="t" r="r" b="b"/>
              <a:pathLst>
                <a:path w="2933700" h="957579">
                  <a:moveTo>
                    <a:pt x="2145487" y="0"/>
                  </a:moveTo>
                  <a:lnTo>
                    <a:pt x="0" y="0"/>
                  </a:lnTo>
                  <a:lnTo>
                    <a:pt x="0" y="957338"/>
                  </a:lnTo>
                  <a:lnTo>
                    <a:pt x="2144941" y="957338"/>
                  </a:lnTo>
                  <a:lnTo>
                    <a:pt x="2196122" y="954206"/>
                  </a:lnTo>
                  <a:lnTo>
                    <a:pt x="2244305" y="945100"/>
                  </a:lnTo>
                  <a:lnTo>
                    <a:pt x="2287812" y="930458"/>
                  </a:lnTo>
                  <a:lnTo>
                    <a:pt x="2324963" y="910716"/>
                  </a:lnTo>
                  <a:lnTo>
                    <a:pt x="2324963" y="911021"/>
                  </a:lnTo>
                  <a:lnTo>
                    <a:pt x="2895485" y="536054"/>
                  </a:lnTo>
                  <a:lnTo>
                    <a:pt x="2923839" y="508881"/>
                  </a:lnTo>
                  <a:lnTo>
                    <a:pt x="2933290" y="478866"/>
                  </a:lnTo>
                  <a:lnTo>
                    <a:pt x="2923839" y="448850"/>
                  </a:lnTo>
                  <a:lnTo>
                    <a:pt x="2895485" y="421678"/>
                  </a:lnTo>
                  <a:lnTo>
                    <a:pt x="2325331" y="46621"/>
                  </a:lnTo>
                  <a:lnTo>
                    <a:pt x="2288217" y="26931"/>
                  </a:lnTo>
                  <a:lnTo>
                    <a:pt x="2244767" y="12309"/>
                  </a:lnTo>
                  <a:lnTo>
                    <a:pt x="2196639" y="3187"/>
                  </a:lnTo>
                  <a:lnTo>
                    <a:pt x="2145487" y="0"/>
                  </a:lnTo>
                  <a:close/>
                </a:path>
              </a:pathLst>
            </a:custGeom>
            <a:solidFill>
              <a:srgbClr val="A5C8D6"/>
            </a:solidFill>
          </p:spPr>
          <p:txBody>
            <a:bodyPr wrap="square" lIns="0" tIns="0" rIns="0" bIns="0" rtlCol="0"/>
            <a:lstStyle/>
            <a:p>
              <a:endParaRPr/>
            </a:p>
          </p:txBody>
        </p:sp>
        <p:sp>
          <p:nvSpPr>
            <p:cNvPr id="34" name="object 37">
              <a:extLst>
                <a:ext uri="{FF2B5EF4-FFF2-40B4-BE49-F238E27FC236}">
                  <a16:creationId xmlns:a16="http://schemas.microsoft.com/office/drawing/2014/main" id="{B396CDF8-7B61-E3F3-C61D-826FB912D766}"/>
                </a:ext>
              </a:extLst>
            </p:cNvPr>
            <p:cNvSpPr/>
            <p:nvPr/>
          </p:nvSpPr>
          <p:spPr>
            <a:xfrm>
              <a:off x="6928115" y="4661734"/>
              <a:ext cx="2933700" cy="957580"/>
            </a:xfrm>
            <a:custGeom>
              <a:avLst/>
              <a:gdLst/>
              <a:ahLst/>
              <a:cxnLst/>
              <a:rect l="l" t="t" r="r" b="b"/>
              <a:pathLst>
                <a:path w="2933700" h="957579">
                  <a:moveTo>
                    <a:pt x="0" y="0"/>
                  </a:moveTo>
                  <a:lnTo>
                    <a:pt x="2145487" y="0"/>
                  </a:lnTo>
                  <a:lnTo>
                    <a:pt x="2196639" y="3187"/>
                  </a:lnTo>
                  <a:lnTo>
                    <a:pt x="2244767" y="12309"/>
                  </a:lnTo>
                  <a:lnTo>
                    <a:pt x="2288217" y="26931"/>
                  </a:lnTo>
                  <a:lnTo>
                    <a:pt x="2325331" y="46621"/>
                  </a:lnTo>
                  <a:lnTo>
                    <a:pt x="2895485" y="421678"/>
                  </a:lnTo>
                  <a:lnTo>
                    <a:pt x="2923839" y="448850"/>
                  </a:lnTo>
                  <a:lnTo>
                    <a:pt x="2933290" y="478866"/>
                  </a:lnTo>
                  <a:lnTo>
                    <a:pt x="2923839" y="508881"/>
                  </a:lnTo>
                  <a:lnTo>
                    <a:pt x="2895485" y="536054"/>
                  </a:lnTo>
                  <a:lnTo>
                    <a:pt x="2324963" y="911021"/>
                  </a:lnTo>
                  <a:lnTo>
                    <a:pt x="2324963" y="910716"/>
                  </a:lnTo>
                  <a:lnTo>
                    <a:pt x="2287812" y="930458"/>
                  </a:lnTo>
                  <a:lnTo>
                    <a:pt x="2244305" y="945100"/>
                  </a:lnTo>
                  <a:lnTo>
                    <a:pt x="2196122" y="954206"/>
                  </a:lnTo>
                  <a:lnTo>
                    <a:pt x="2144941" y="957338"/>
                  </a:lnTo>
                  <a:lnTo>
                    <a:pt x="0" y="957338"/>
                  </a:lnTo>
                  <a:lnTo>
                    <a:pt x="0" y="0"/>
                  </a:lnTo>
                  <a:close/>
                </a:path>
              </a:pathLst>
            </a:custGeom>
            <a:ln w="87858">
              <a:solidFill>
                <a:srgbClr val="FFFFFF"/>
              </a:solidFill>
            </a:ln>
          </p:spPr>
          <p:txBody>
            <a:bodyPr wrap="square" lIns="0" tIns="0" rIns="0" bIns="0" rtlCol="0"/>
            <a:lstStyle/>
            <a:p>
              <a:endParaRPr/>
            </a:p>
          </p:txBody>
        </p:sp>
        <p:sp>
          <p:nvSpPr>
            <p:cNvPr id="35" name="object 38">
              <a:extLst>
                <a:ext uri="{FF2B5EF4-FFF2-40B4-BE49-F238E27FC236}">
                  <a16:creationId xmlns:a16="http://schemas.microsoft.com/office/drawing/2014/main" id="{C6239D3A-95C8-8FEE-5E65-1FE288A2D91F}"/>
                </a:ext>
              </a:extLst>
            </p:cNvPr>
            <p:cNvSpPr/>
            <p:nvPr/>
          </p:nvSpPr>
          <p:spPr>
            <a:xfrm>
              <a:off x="4932838" y="4661734"/>
              <a:ext cx="2753360" cy="957580"/>
            </a:xfrm>
            <a:custGeom>
              <a:avLst/>
              <a:gdLst/>
              <a:ahLst/>
              <a:cxnLst/>
              <a:rect l="l" t="t" r="r" b="b"/>
              <a:pathLst>
                <a:path w="2753359" h="957579">
                  <a:moveTo>
                    <a:pt x="1965490" y="0"/>
                  </a:moveTo>
                  <a:lnTo>
                    <a:pt x="0" y="0"/>
                  </a:lnTo>
                  <a:lnTo>
                    <a:pt x="0" y="957338"/>
                  </a:lnTo>
                  <a:lnTo>
                    <a:pt x="1964944" y="957338"/>
                  </a:lnTo>
                  <a:lnTo>
                    <a:pt x="2016125" y="954206"/>
                  </a:lnTo>
                  <a:lnTo>
                    <a:pt x="2064308" y="945100"/>
                  </a:lnTo>
                  <a:lnTo>
                    <a:pt x="2107815" y="930458"/>
                  </a:lnTo>
                  <a:lnTo>
                    <a:pt x="2144966" y="910716"/>
                  </a:lnTo>
                  <a:lnTo>
                    <a:pt x="2144966" y="911021"/>
                  </a:lnTo>
                  <a:lnTo>
                    <a:pt x="2715475" y="536054"/>
                  </a:lnTo>
                  <a:lnTo>
                    <a:pt x="2743836" y="508881"/>
                  </a:lnTo>
                  <a:lnTo>
                    <a:pt x="2753290" y="478866"/>
                  </a:lnTo>
                  <a:lnTo>
                    <a:pt x="2743836" y="448850"/>
                  </a:lnTo>
                  <a:lnTo>
                    <a:pt x="2715475" y="421678"/>
                  </a:lnTo>
                  <a:lnTo>
                    <a:pt x="2145322" y="46621"/>
                  </a:lnTo>
                  <a:lnTo>
                    <a:pt x="2108215" y="26931"/>
                  </a:lnTo>
                  <a:lnTo>
                    <a:pt x="2064769" y="12309"/>
                  </a:lnTo>
                  <a:lnTo>
                    <a:pt x="2016641" y="3187"/>
                  </a:lnTo>
                  <a:lnTo>
                    <a:pt x="1965490" y="0"/>
                  </a:lnTo>
                  <a:close/>
                </a:path>
              </a:pathLst>
            </a:custGeom>
            <a:solidFill>
              <a:srgbClr val="5E74B8"/>
            </a:solidFill>
          </p:spPr>
          <p:txBody>
            <a:bodyPr wrap="square" lIns="0" tIns="0" rIns="0" bIns="0" rtlCol="0"/>
            <a:lstStyle/>
            <a:p>
              <a:endParaRPr/>
            </a:p>
          </p:txBody>
        </p:sp>
        <p:sp>
          <p:nvSpPr>
            <p:cNvPr id="36" name="object 39">
              <a:extLst>
                <a:ext uri="{FF2B5EF4-FFF2-40B4-BE49-F238E27FC236}">
                  <a16:creationId xmlns:a16="http://schemas.microsoft.com/office/drawing/2014/main" id="{8060DD2C-1D48-580E-2EC2-A70A84BA9A87}"/>
                </a:ext>
              </a:extLst>
            </p:cNvPr>
            <p:cNvSpPr/>
            <p:nvPr/>
          </p:nvSpPr>
          <p:spPr>
            <a:xfrm>
              <a:off x="4932838" y="4661734"/>
              <a:ext cx="2753360" cy="957580"/>
            </a:xfrm>
            <a:custGeom>
              <a:avLst/>
              <a:gdLst/>
              <a:ahLst/>
              <a:cxnLst/>
              <a:rect l="l" t="t" r="r" b="b"/>
              <a:pathLst>
                <a:path w="2753359" h="957579">
                  <a:moveTo>
                    <a:pt x="0" y="0"/>
                  </a:moveTo>
                  <a:lnTo>
                    <a:pt x="1965490" y="0"/>
                  </a:lnTo>
                  <a:lnTo>
                    <a:pt x="2016641" y="3187"/>
                  </a:lnTo>
                  <a:lnTo>
                    <a:pt x="2064769" y="12309"/>
                  </a:lnTo>
                  <a:lnTo>
                    <a:pt x="2108215" y="26931"/>
                  </a:lnTo>
                  <a:lnTo>
                    <a:pt x="2145322" y="46621"/>
                  </a:lnTo>
                  <a:lnTo>
                    <a:pt x="2715475" y="421678"/>
                  </a:lnTo>
                  <a:lnTo>
                    <a:pt x="2743836" y="448850"/>
                  </a:lnTo>
                  <a:lnTo>
                    <a:pt x="2753290" y="478866"/>
                  </a:lnTo>
                  <a:lnTo>
                    <a:pt x="2743836" y="508881"/>
                  </a:lnTo>
                  <a:lnTo>
                    <a:pt x="2715475" y="536054"/>
                  </a:lnTo>
                  <a:lnTo>
                    <a:pt x="2144966" y="911021"/>
                  </a:lnTo>
                  <a:lnTo>
                    <a:pt x="2144966" y="910716"/>
                  </a:lnTo>
                  <a:lnTo>
                    <a:pt x="2107815" y="930458"/>
                  </a:lnTo>
                  <a:lnTo>
                    <a:pt x="2064308" y="945100"/>
                  </a:lnTo>
                  <a:lnTo>
                    <a:pt x="2016125" y="954206"/>
                  </a:lnTo>
                  <a:lnTo>
                    <a:pt x="1964944" y="957338"/>
                  </a:lnTo>
                  <a:lnTo>
                    <a:pt x="0" y="957338"/>
                  </a:lnTo>
                  <a:lnTo>
                    <a:pt x="0" y="0"/>
                  </a:lnTo>
                  <a:close/>
                </a:path>
              </a:pathLst>
            </a:custGeom>
            <a:ln w="87858">
              <a:solidFill>
                <a:srgbClr val="FFFFFF"/>
              </a:solidFill>
            </a:ln>
          </p:spPr>
          <p:txBody>
            <a:bodyPr wrap="square" lIns="0" tIns="0" rIns="0" bIns="0" rtlCol="0"/>
            <a:lstStyle/>
            <a:p>
              <a:endParaRPr/>
            </a:p>
          </p:txBody>
        </p:sp>
      </p:grpSp>
      <p:sp>
        <p:nvSpPr>
          <p:cNvPr id="37" name="object 40">
            <a:extLst>
              <a:ext uri="{FF2B5EF4-FFF2-40B4-BE49-F238E27FC236}">
                <a16:creationId xmlns:a16="http://schemas.microsoft.com/office/drawing/2014/main" id="{94710EAB-ACEF-CEF5-65A5-843A982BA4F1}"/>
              </a:ext>
            </a:extLst>
          </p:cNvPr>
          <p:cNvSpPr txBox="1"/>
          <p:nvPr/>
        </p:nvSpPr>
        <p:spPr>
          <a:xfrm>
            <a:off x="6662373" y="2013044"/>
            <a:ext cx="1985010" cy="482600"/>
          </a:xfrm>
          <a:prstGeom prst="rect">
            <a:avLst/>
          </a:prstGeom>
        </p:spPr>
        <p:txBody>
          <a:bodyPr vert="horz" wrap="square" lIns="0" tIns="12700" rIns="0" bIns="0" rtlCol="0">
            <a:spAutoFit/>
          </a:bodyPr>
          <a:lstStyle/>
          <a:p>
            <a:pPr marL="12700" marR="5080">
              <a:lnSpc>
                <a:spcPct val="100000"/>
              </a:lnSpc>
              <a:spcBef>
                <a:spcPts val="100"/>
              </a:spcBef>
            </a:pPr>
            <a:r>
              <a:rPr sz="1500" b="1">
                <a:solidFill>
                  <a:srgbClr val="FFFFFF"/>
                </a:solidFill>
                <a:latin typeface="Arial"/>
                <a:cs typeface="Arial"/>
              </a:rPr>
              <a:t>Congé</a:t>
            </a:r>
            <a:r>
              <a:rPr sz="1500" b="1" spc="-30">
                <a:solidFill>
                  <a:srgbClr val="FFFFFF"/>
                </a:solidFill>
                <a:latin typeface="Arial"/>
                <a:cs typeface="Arial"/>
              </a:rPr>
              <a:t> </a:t>
            </a:r>
            <a:r>
              <a:rPr sz="1500" b="1">
                <a:solidFill>
                  <a:srgbClr val="FFFFFF"/>
                </a:solidFill>
                <a:latin typeface="Arial"/>
                <a:cs typeface="Arial"/>
              </a:rPr>
              <a:t>maternité</a:t>
            </a:r>
            <a:r>
              <a:rPr sz="1500" b="1" spc="-30">
                <a:solidFill>
                  <a:srgbClr val="FFFFFF"/>
                </a:solidFill>
                <a:latin typeface="Arial"/>
                <a:cs typeface="Arial"/>
              </a:rPr>
              <a:t> </a:t>
            </a:r>
            <a:r>
              <a:rPr sz="1500" b="1" spc="-35">
                <a:solidFill>
                  <a:srgbClr val="FFFFFF"/>
                </a:solidFill>
                <a:latin typeface="Arial"/>
                <a:cs typeface="Arial"/>
              </a:rPr>
              <a:t>ou </a:t>
            </a:r>
            <a:r>
              <a:rPr sz="1500" b="1">
                <a:solidFill>
                  <a:srgbClr val="FFFFFF"/>
                </a:solidFill>
                <a:latin typeface="Arial"/>
                <a:cs typeface="Arial"/>
              </a:rPr>
              <a:t>paternité</a:t>
            </a:r>
            <a:r>
              <a:rPr sz="1500" b="1" spc="-30">
                <a:solidFill>
                  <a:srgbClr val="FFFFFF"/>
                </a:solidFill>
                <a:latin typeface="Arial"/>
                <a:cs typeface="Arial"/>
              </a:rPr>
              <a:t> </a:t>
            </a:r>
            <a:r>
              <a:rPr sz="1500" b="1">
                <a:solidFill>
                  <a:srgbClr val="FFFFFF"/>
                </a:solidFill>
                <a:latin typeface="Arial"/>
                <a:cs typeface="Arial"/>
              </a:rPr>
              <a:t>ou</a:t>
            </a:r>
            <a:r>
              <a:rPr sz="1500" b="1" spc="-25">
                <a:solidFill>
                  <a:srgbClr val="FFFFFF"/>
                </a:solidFill>
                <a:latin typeface="Arial"/>
                <a:cs typeface="Arial"/>
              </a:rPr>
              <a:t> </a:t>
            </a:r>
            <a:r>
              <a:rPr sz="1500" b="1" spc="-10">
                <a:solidFill>
                  <a:srgbClr val="FFFFFF"/>
                </a:solidFill>
                <a:latin typeface="Arial"/>
                <a:cs typeface="Arial"/>
              </a:rPr>
              <a:t>adoption</a:t>
            </a:r>
            <a:endParaRPr sz="1500">
              <a:latin typeface="Arial"/>
              <a:cs typeface="Arial"/>
            </a:endParaRPr>
          </a:p>
        </p:txBody>
      </p:sp>
      <p:sp>
        <p:nvSpPr>
          <p:cNvPr id="38" name="object 41">
            <a:extLst>
              <a:ext uri="{FF2B5EF4-FFF2-40B4-BE49-F238E27FC236}">
                <a16:creationId xmlns:a16="http://schemas.microsoft.com/office/drawing/2014/main" id="{07B473DA-64FF-16A8-EF46-363A708D95C6}"/>
              </a:ext>
            </a:extLst>
          </p:cNvPr>
          <p:cNvSpPr txBox="1"/>
          <p:nvPr/>
        </p:nvSpPr>
        <p:spPr>
          <a:xfrm>
            <a:off x="9672082" y="2030951"/>
            <a:ext cx="1089660" cy="482600"/>
          </a:xfrm>
          <a:prstGeom prst="rect">
            <a:avLst/>
          </a:prstGeom>
        </p:spPr>
        <p:txBody>
          <a:bodyPr vert="horz" wrap="square" lIns="0" tIns="12700" rIns="0" bIns="0" rtlCol="0">
            <a:spAutoFit/>
          </a:bodyPr>
          <a:lstStyle/>
          <a:p>
            <a:pPr marL="12700" marR="5080">
              <a:lnSpc>
                <a:spcPct val="100000"/>
              </a:lnSpc>
              <a:spcBef>
                <a:spcPts val="100"/>
              </a:spcBef>
            </a:pPr>
            <a:r>
              <a:rPr sz="1500" b="1">
                <a:solidFill>
                  <a:srgbClr val="0B419A"/>
                </a:solidFill>
                <a:latin typeface="Arial"/>
                <a:cs typeface="Arial"/>
              </a:rPr>
              <a:t>Congé</a:t>
            </a:r>
            <a:r>
              <a:rPr sz="1500" b="1" spc="5">
                <a:solidFill>
                  <a:srgbClr val="0B419A"/>
                </a:solidFill>
                <a:latin typeface="Arial"/>
                <a:cs typeface="Arial"/>
              </a:rPr>
              <a:t> </a:t>
            </a:r>
            <a:r>
              <a:rPr sz="1500" b="1" spc="-20">
                <a:solidFill>
                  <a:srgbClr val="0B419A"/>
                </a:solidFill>
                <a:latin typeface="Arial"/>
                <a:cs typeface="Arial"/>
              </a:rPr>
              <a:t>Sup. </a:t>
            </a:r>
            <a:r>
              <a:rPr sz="1500" b="1" spc="-10">
                <a:solidFill>
                  <a:srgbClr val="0B419A"/>
                </a:solidFill>
                <a:latin typeface="Arial"/>
                <a:cs typeface="Arial"/>
              </a:rPr>
              <a:t>Naissance</a:t>
            </a:r>
            <a:endParaRPr sz="1500">
              <a:latin typeface="Arial"/>
              <a:cs typeface="Arial"/>
            </a:endParaRPr>
          </a:p>
        </p:txBody>
      </p:sp>
      <p:sp>
        <p:nvSpPr>
          <p:cNvPr id="39" name="object 42">
            <a:extLst>
              <a:ext uri="{FF2B5EF4-FFF2-40B4-BE49-F238E27FC236}">
                <a16:creationId xmlns:a16="http://schemas.microsoft.com/office/drawing/2014/main" id="{B18A1378-C66F-A6E7-F7A5-2E33DF4B53D3}"/>
              </a:ext>
            </a:extLst>
          </p:cNvPr>
          <p:cNvSpPr txBox="1"/>
          <p:nvPr/>
        </p:nvSpPr>
        <p:spPr>
          <a:xfrm>
            <a:off x="6325346" y="2717515"/>
            <a:ext cx="618490" cy="136576"/>
          </a:xfrm>
          <a:prstGeom prst="rect">
            <a:avLst/>
          </a:prstGeom>
        </p:spPr>
        <p:txBody>
          <a:bodyPr vert="horz" wrap="square" lIns="0" tIns="13335" rIns="0" bIns="0" rtlCol="0">
            <a:spAutoFit/>
          </a:bodyPr>
          <a:lstStyle/>
          <a:p>
            <a:pPr marL="12700">
              <a:lnSpc>
                <a:spcPct val="100000"/>
              </a:lnSpc>
              <a:spcBef>
                <a:spcPts val="105"/>
              </a:spcBef>
            </a:pPr>
            <a:r>
              <a:rPr sz="800" b="1" spc="-10">
                <a:solidFill>
                  <a:srgbClr val="0B419A"/>
                </a:solidFill>
                <a:latin typeface="Arial MT"/>
                <a:cs typeface="Arial MT"/>
              </a:rPr>
              <a:t>DJT</a:t>
            </a:r>
            <a:r>
              <a:rPr sz="800" b="1" spc="-40">
                <a:solidFill>
                  <a:srgbClr val="0B419A"/>
                </a:solidFill>
                <a:latin typeface="Arial MT"/>
                <a:cs typeface="Arial MT"/>
              </a:rPr>
              <a:t> </a:t>
            </a:r>
            <a:r>
              <a:rPr sz="800" b="1" spc="-10">
                <a:solidFill>
                  <a:srgbClr val="0B419A"/>
                </a:solidFill>
                <a:latin typeface="Arial MT"/>
                <a:cs typeface="Arial MT"/>
              </a:rPr>
              <a:t>02/05/26</a:t>
            </a:r>
            <a:endParaRPr sz="800" b="1">
              <a:latin typeface="Arial MT"/>
              <a:cs typeface="Arial MT"/>
            </a:endParaRPr>
          </a:p>
        </p:txBody>
      </p:sp>
      <p:sp>
        <p:nvSpPr>
          <p:cNvPr id="40" name="object 43">
            <a:extLst>
              <a:ext uri="{FF2B5EF4-FFF2-40B4-BE49-F238E27FC236}">
                <a16:creationId xmlns:a16="http://schemas.microsoft.com/office/drawing/2014/main" id="{851112C2-EBEE-1D26-7AB3-34B9390D4AF7}"/>
              </a:ext>
            </a:extLst>
          </p:cNvPr>
          <p:cNvSpPr txBox="1"/>
          <p:nvPr/>
        </p:nvSpPr>
        <p:spPr>
          <a:xfrm>
            <a:off x="4959727" y="4026782"/>
            <a:ext cx="618490" cy="136576"/>
          </a:xfrm>
          <a:prstGeom prst="rect">
            <a:avLst/>
          </a:prstGeom>
        </p:spPr>
        <p:txBody>
          <a:bodyPr vert="horz" wrap="square" lIns="0" tIns="13335" rIns="0" bIns="0" rtlCol="0">
            <a:spAutoFit/>
          </a:bodyPr>
          <a:lstStyle/>
          <a:p>
            <a:pPr marL="12700">
              <a:lnSpc>
                <a:spcPct val="100000"/>
              </a:lnSpc>
              <a:spcBef>
                <a:spcPts val="105"/>
              </a:spcBef>
            </a:pPr>
            <a:r>
              <a:rPr sz="800" b="1" spc="-10">
                <a:solidFill>
                  <a:srgbClr val="0B419A"/>
                </a:solidFill>
                <a:latin typeface="Arial MT"/>
                <a:cs typeface="Arial MT"/>
              </a:rPr>
              <a:t>DJT</a:t>
            </a:r>
            <a:r>
              <a:rPr sz="800" b="1" spc="-40">
                <a:solidFill>
                  <a:srgbClr val="0B419A"/>
                </a:solidFill>
                <a:latin typeface="Arial MT"/>
                <a:cs typeface="Arial MT"/>
              </a:rPr>
              <a:t> </a:t>
            </a:r>
            <a:r>
              <a:rPr sz="800" b="1" spc="-10">
                <a:solidFill>
                  <a:srgbClr val="0B419A"/>
                </a:solidFill>
                <a:latin typeface="Arial MT"/>
                <a:cs typeface="Arial MT"/>
              </a:rPr>
              <a:t>02/05/26</a:t>
            </a:r>
            <a:endParaRPr sz="800" b="1">
              <a:latin typeface="Arial MT"/>
              <a:cs typeface="Arial MT"/>
            </a:endParaRPr>
          </a:p>
        </p:txBody>
      </p:sp>
      <p:sp>
        <p:nvSpPr>
          <p:cNvPr id="41" name="object 44">
            <a:extLst>
              <a:ext uri="{FF2B5EF4-FFF2-40B4-BE49-F238E27FC236}">
                <a16:creationId xmlns:a16="http://schemas.microsoft.com/office/drawing/2014/main" id="{696A291F-4C84-087C-4E4C-7043188068F1}"/>
              </a:ext>
            </a:extLst>
          </p:cNvPr>
          <p:cNvSpPr txBox="1"/>
          <p:nvPr/>
        </p:nvSpPr>
        <p:spPr>
          <a:xfrm>
            <a:off x="4959727" y="5528133"/>
            <a:ext cx="618490" cy="136576"/>
          </a:xfrm>
          <a:prstGeom prst="rect">
            <a:avLst/>
          </a:prstGeom>
        </p:spPr>
        <p:txBody>
          <a:bodyPr vert="horz" wrap="square" lIns="0" tIns="13335" rIns="0" bIns="0" rtlCol="0">
            <a:spAutoFit/>
          </a:bodyPr>
          <a:lstStyle/>
          <a:p>
            <a:pPr marL="12700">
              <a:lnSpc>
                <a:spcPct val="100000"/>
              </a:lnSpc>
              <a:spcBef>
                <a:spcPts val="105"/>
              </a:spcBef>
            </a:pPr>
            <a:r>
              <a:rPr sz="800" b="1" spc="-10">
                <a:solidFill>
                  <a:srgbClr val="0B419A"/>
                </a:solidFill>
                <a:latin typeface="Arial MT"/>
                <a:cs typeface="Arial MT"/>
              </a:rPr>
              <a:t>DJT</a:t>
            </a:r>
            <a:r>
              <a:rPr sz="800" b="1" spc="-40">
                <a:solidFill>
                  <a:srgbClr val="0B419A"/>
                </a:solidFill>
                <a:latin typeface="Arial MT"/>
                <a:cs typeface="Arial MT"/>
              </a:rPr>
              <a:t> </a:t>
            </a:r>
            <a:r>
              <a:rPr sz="800" b="1" spc="-10">
                <a:solidFill>
                  <a:srgbClr val="0B419A"/>
                </a:solidFill>
                <a:latin typeface="Arial MT"/>
                <a:cs typeface="Arial MT"/>
              </a:rPr>
              <a:t>02/05/26</a:t>
            </a:r>
            <a:endParaRPr sz="800" b="1">
              <a:latin typeface="Arial MT"/>
              <a:cs typeface="Arial MT"/>
            </a:endParaRPr>
          </a:p>
        </p:txBody>
      </p:sp>
      <p:sp>
        <p:nvSpPr>
          <p:cNvPr id="42" name="object 45">
            <a:extLst>
              <a:ext uri="{FF2B5EF4-FFF2-40B4-BE49-F238E27FC236}">
                <a16:creationId xmlns:a16="http://schemas.microsoft.com/office/drawing/2014/main" id="{AC51B381-5E92-B3E5-0294-F7B96F14E397}"/>
              </a:ext>
            </a:extLst>
          </p:cNvPr>
          <p:cNvSpPr txBox="1"/>
          <p:nvPr/>
        </p:nvSpPr>
        <p:spPr>
          <a:xfrm>
            <a:off x="9138947" y="4070033"/>
            <a:ext cx="622300" cy="136576"/>
          </a:xfrm>
          <a:prstGeom prst="rect">
            <a:avLst/>
          </a:prstGeom>
        </p:spPr>
        <p:txBody>
          <a:bodyPr vert="horz" wrap="square" lIns="0" tIns="13335" rIns="0" bIns="0" rtlCol="0">
            <a:spAutoFit/>
          </a:bodyPr>
          <a:lstStyle/>
          <a:p>
            <a:pPr marL="12700">
              <a:lnSpc>
                <a:spcPct val="100000"/>
              </a:lnSpc>
              <a:spcBef>
                <a:spcPts val="105"/>
              </a:spcBef>
            </a:pPr>
            <a:r>
              <a:rPr sz="800" b="1" spc="-10">
                <a:solidFill>
                  <a:srgbClr val="0B419A"/>
                </a:solidFill>
                <a:latin typeface="Arial MT"/>
                <a:cs typeface="Arial MT"/>
              </a:rPr>
              <a:t>DJT</a:t>
            </a:r>
            <a:r>
              <a:rPr sz="800" b="1" spc="-40">
                <a:solidFill>
                  <a:srgbClr val="0B419A"/>
                </a:solidFill>
                <a:latin typeface="Arial MT"/>
                <a:cs typeface="Arial MT"/>
              </a:rPr>
              <a:t> </a:t>
            </a:r>
            <a:r>
              <a:rPr sz="800" b="1" spc="-10">
                <a:solidFill>
                  <a:srgbClr val="0B419A"/>
                </a:solidFill>
                <a:latin typeface="Arial MT"/>
                <a:cs typeface="Arial MT"/>
              </a:rPr>
              <a:t>04/07/26</a:t>
            </a:r>
            <a:endParaRPr sz="800" b="1">
              <a:latin typeface="Arial MT"/>
              <a:cs typeface="Arial MT"/>
            </a:endParaRPr>
          </a:p>
        </p:txBody>
      </p:sp>
      <p:sp>
        <p:nvSpPr>
          <p:cNvPr id="43" name="object 46">
            <a:extLst>
              <a:ext uri="{FF2B5EF4-FFF2-40B4-BE49-F238E27FC236}">
                <a16:creationId xmlns:a16="http://schemas.microsoft.com/office/drawing/2014/main" id="{209059EC-DAF6-2901-CFFE-E52CA921EC66}"/>
              </a:ext>
            </a:extLst>
          </p:cNvPr>
          <p:cNvSpPr txBox="1"/>
          <p:nvPr/>
        </p:nvSpPr>
        <p:spPr>
          <a:xfrm>
            <a:off x="9138947" y="5528133"/>
            <a:ext cx="622300" cy="136576"/>
          </a:xfrm>
          <a:prstGeom prst="rect">
            <a:avLst/>
          </a:prstGeom>
        </p:spPr>
        <p:txBody>
          <a:bodyPr vert="horz" wrap="square" lIns="0" tIns="13335" rIns="0" bIns="0" rtlCol="0">
            <a:spAutoFit/>
          </a:bodyPr>
          <a:lstStyle/>
          <a:p>
            <a:pPr marL="12700">
              <a:lnSpc>
                <a:spcPct val="100000"/>
              </a:lnSpc>
              <a:spcBef>
                <a:spcPts val="105"/>
              </a:spcBef>
            </a:pPr>
            <a:r>
              <a:rPr sz="800" b="1" spc="-10">
                <a:solidFill>
                  <a:srgbClr val="0B419A"/>
                </a:solidFill>
                <a:latin typeface="Arial MT"/>
                <a:cs typeface="Arial MT"/>
              </a:rPr>
              <a:t>DJT</a:t>
            </a:r>
            <a:r>
              <a:rPr sz="800" b="1" spc="-40">
                <a:solidFill>
                  <a:srgbClr val="0B419A"/>
                </a:solidFill>
                <a:latin typeface="Arial MT"/>
                <a:cs typeface="Arial MT"/>
              </a:rPr>
              <a:t> </a:t>
            </a:r>
            <a:r>
              <a:rPr sz="800" b="1" spc="-10">
                <a:solidFill>
                  <a:srgbClr val="0B419A"/>
                </a:solidFill>
                <a:latin typeface="Arial MT"/>
                <a:cs typeface="Arial MT"/>
              </a:rPr>
              <a:t>04/07/26</a:t>
            </a:r>
            <a:endParaRPr sz="800" b="1">
              <a:latin typeface="Arial MT"/>
              <a:cs typeface="Arial MT"/>
            </a:endParaRPr>
          </a:p>
        </p:txBody>
      </p:sp>
      <p:sp>
        <p:nvSpPr>
          <p:cNvPr id="44" name="object 47">
            <a:extLst>
              <a:ext uri="{FF2B5EF4-FFF2-40B4-BE49-F238E27FC236}">
                <a16:creationId xmlns:a16="http://schemas.microsoft.com/office/drawing/2014/main" id="{AC6FBF7D-7324-0CBF-B518-66F1DDEC63E3}"/>
              </a:ext>
            </a:extLst>
          </p:cNvPr>
          <p:cNvSpPr txBox="1"/>
          <p:nvPr/>
        </p:nvSpPr>
        <p:spPr>
          <a:xfrm>
            <a:off x="5181165" y="3265469"/>
            <a:ext cx="1985010" cy="482600"/>
          </a:xfrm>
          <a:prstGeom prst="rect">
            <a:avLst/>
          </a:prstGeom>
        </p:spPr>
        <p:txBody>
          <a:bodyPr vert="horz" wrap="square" lIns="0" tIns="12700" rIns="0" bIns="0" rtlCol="0">
            <a:spAutoFit/>
          </a:bodyPr>
          <a:lstStyle/>
          <a:p>
            <a:pPr marL="12700" marR="5080">
              <a:lnSpc>
                <a:spcPct val="100000"/>
              </a:lnSpc>
              <a:spcBef>
                <a:spcPts val="100"/>
              </a:spcBef>
            </a:pPr>
            <a:r>
              <a:rPr sz="1500" b="1">
                <a:solidFill>
                  <a:srgbClr val="FFFFFF"/>
                </a:solidFill>
                <a:latin typeface="Arial"/>
                <a:cs typeface="Arial"/>
              </a:rPr>
              <a:t>Congé</a:t>
            </a:r>
            <a:r>
              <a:rPr sz="1500" b="1" spc="-30">
                <a:solidFill>
                  <a:srgbClr val="FFFFFF"/>
                </a:solidFill>
                <a:latin typeface="Arial"/>
                <a:cs typeface="Arial"/>
              </a:rPr>
              <a:t> </a:t>
            </a:r>
            <a:r>
              <a:rPr sz="1500" b="1">
                <a:solidFill>
                  <a:srgbClr val="FFFFFF"/>
                </a:solidFill>
                <a:latin typeface="Arial"/>
                <a:cs typeface="Arial"/>
              </a:rPr>
              <a:t>maternité</a:t>
            </a:r>
            <a:r>
              <a:rPr sz="1500" b="1" spc="-30">
                <a:solidFill>
                  <a:srgbClr val="FFFFFF"/>
                </a:solidFill>
                <a:latin typeface="Arial"/>
                <a:cs typeface="Arial"/>
              </a:rPr>
              <a:t> </a:t>
            </a:r>
            <a:r>
              <a:rPr sz="1500" b="1" spc="-35">
                <a:solidFill>
                  <a:srgbClr val="FFFFFF"/>
                </a:solidFill>
                <a:latin typeface="Arial"/>
                <a:cs typeface="Arial"/>
              </a:rPr>
              <a:t>ou </a:t>
            </a:r>
            <a:r>
              <a:rPr sz="1500" b="1">
                <a:solidFill>
                  <a:srgbClr val="FFFFFF"/>
                </a:solidFill>
                <a:latin typeface="Arial"/>
                <a:cs typeface="Arial"/>
              </a:rPr>
              <a:t>paternité</a:t>
            </a:r>
            <a:r>
              <a:rPr sz="1500" b="1" spc="-30">
                <a:solidFill>
                  <a:srgbClr val="FFFFFF"/>
                </a:solidFill>
                <a:latin typeface="Arial"/>
                <a:cs typeface="Arial"/>
              </a:rPr>
              <a:t> </a:t>
            </a:r>
            <a:r>
              <a:rPr sz="1500" b="1">
                <a:solidFill>
                  <a:srgbClr val="FFFFFF"/>
                </a:solidFill>
                <a:latin typeface="Arial"/>
                <a:cs typeface="Arial"/>
              </a:rPr>
              <a:t>ou</a:t>
            </a:r>
            <a:r>
              <a:rPr sz="1500" b="1" spc="-25">
                <a:solidFill>
                  <a:srgbClr val="FFFFFF"/>
                </a:solidFill>
                <a:latin typeface="Arial"/>
                <a:cs typeface="Arial"/>
              </a:rPr>
              <a:t> </a:t>
            </a:r>
            <a:r>
              <a:rPr sz="1500" b="1" spc="-10">
                <a:solidFill>
                  <a:srgbClr val="FFFFFF"/>
                </a:solidFill>
                <a:latin typeface="Arial"/>
                <a:cs typeface="Arial"/>
              </a:rPr>
              <a:t>adoption</a:t>
            </a:r>
            <a:endParaRPr sz="1500">
              <a:latin typeface="Arial"/>
              <a:cs typeface="Arial"/>
            </a:endParaRPr>
          </a:p>
        </p:txBody>
      </p:sp>
      <p:sp>
        <p:nvSpPr>
          <p:cNvPr id="45" name="object 48">
            <a:extLst>
              <a:ext uri="{FF2B5EF4-FFF2-40B4-BE49-F238E27FC236}">
                <a16:creationId xmlns:a16="http://schemas.microsoft.com/office/drawing/2014/main" id="{362538D2-8300-5394-5E20-93BCA00D71CA}"/>
              </a:ext>
            </a:extLst>
          </p:cNvPr>
          <p:cNvSpPr txBox="1"/>
          <p:nvPr/>
        </p:nvSpPr>
        <p:spPr>
          <a:xfrm>
            <a:off x="5181165" y="4757846"/>
            <a:ext cx="1985010" cy="482600"/>
          </a:xfrm>
          <a:prstGeom prst="rect">
            <a:avLst/>
          </a:prstGeom>
        </p:spPr>
        <p:txBody>
          <a:bodyPr vert="horz" wrap="square" lIns="0" tIns="12700" rIns="0" bIns="0" rtlCol="0">
            <a:spAutoFit/>
          </a:bodyPr>
          <a:lstStyle/>
          <a:p>
            <a:pPr marL="12700" marR="5080">
              <a:lnSpc>
                <a:spcPct val="100000"/>
              </a:lnSpc>
              <a:spcBef>
                <a:spcPts val="100"/>
              </a:spcBef>
            </a:pPr>
            <a:r>
              <a:rPr sz="1500" b="1">
                <a:solidFill>
                  <a:srgbClr val="FFFFFF"/>
                </a:solidFill>
                <a:latin typeface="Arial"/>
                <a:cs typeface="Arial"/>
              </a:rPr>
              <a:t>Congé</a:t>
            </a:r>
            <a:r>
              <a:rPr sz="1500" b="1" spc="-30">
                <a:solidFill>
                  <a:srgbClr val="FFFFFF"/>
                </a:solidFill>
                <a:latin typeface="Arial"/>
                <a:cs typeface="Arial"/>
              </a:rPr>
              <a:t> </a:t>
            </a:r>
            <a:r>
              <a:rPr sz="1500" b="1">
                <a:solidFill>
                  <a:srgbClr val="FFFFFF"/>
                </a:solidFill>
                <a:latin typeface="Arial"/>
                <a:cs typeface="Arial"/>
              </a:rPr>
              <a:t>maternité</a:t>
            </a:r>
            <a:r>
              <a:rPr sz="1500" b="1" spc="-30">
                <a:solidFill>
                  <a:srgbClr val="FFFFFF"/>
                </a:solidFill>
                <a:latin typeface="Arial"/>
                <a:cs typeface="Arial"/>
              </a:rPr>
              <a:t> </a:t>
            </a:r>
            <a:r>
              <a:rPr sz="1500" b="1" spc="-35">
                <a:solidFill>
                  <a:srgbClr val="FFFFFF"/>
                </a:solidFill>
                <a:latin typeface="Arial"/>
                <a:cs typeface="Arial"/>
              </a:rPr>
              <a:t>ou </a:t>
            </a:r>
            <a:r>
              <a:rPr sz="1500" b="1">
                <a:solidFill>
                  <a:srgbClr val="FFFFFF"/>
                </a:solidFill>
                <a:latin typeface="Arial"/>
                <a:cs typeface="Arial"/>
              </a:rPr>
              <a:t>paternité</a:t>
            </a:r>
            <a:r>
              <a:rPr sz="1500" b="1" spc="-30">
                <a:solidFill>
                  <a:srgbClr val="FFFFFF"/>
                </a:solidFill>
                <a:latin typeface="Arial"/>
                <a:cs typeface="Arial"/>
              </a:rPr>
              <a:t> </a:t>
            </a:r>
            <a:r>
              <a:rPr sz="1500" b="1">
                <a:solidFill>
                  <a:srgbClr val="FFFFFF"/>
                </a:solidFill>
                <a:latin typeface="Arial"/>
                <a:cs typeface="Arial"/>
              </a:rPr>
              <a:t>ou</a:t>
            </a:r>
            <a:r>
              <a:rPr sz="1500" b="1" spc="-25">
                <a:solidFill>
                  <a:srgbClr val="FFFFFF"/>
                </a:solidFill>
                <a:latin typeface="Arial"/>
                <a:cs typeface="Arial"/>
              </a:rPr>
              <a:t> </a:t>
            </a:r>
            <a:r>
              <a:rPr sz="1500" b="1" spc="-10">
                <a:solidFill>
                  <a:srgbClr val="FFFFFF"/>
                </a:solidFill>
                <a:latin typeface="Arial"/>
                <a:cs typeface="Arial"/>
              </a:rPr>
              <a:t>adoption</a:t>
            </a:r>
            <a:endParaRPr sz="1500">
              <a:latin typeface="Arial"/>
              <a:cs typeface="Arial"/>
            </a:endParaRPr>
          </a:p>
        </p:txBody>
      </p:sp>
      <p:sp>
        <p:nvSpPr>
          <p:cNvPr id="46" name="object 49">
            <a:extLst>
              <a:ext uri="{FF2B5EF4-FFF2-40B4-BE49-F238E27FC236}">
                <a16:creationId xmlns:a16="http://schemas.microsoft.com/office/drawing/2014/main" id="{CFA1D1EB-DF52-2B24-B0A0-29C12E7EC49B}"/>
              </a:ext>
            </a:extLst>
          </p:cNvPr>
          <p:cNvSpPr txBox="1"/>
          <p:nvPr/>
        </p:nvSpPr>
        <p:spPr>
          <a:xfrm>
            <a:off x="9996053" y="3283567"/>
            <a:ext cx="1089660" cy="482600"/>
          </a:xfrm>
          <a:prstGeom prst="rect">
            <a:avLst/>
          </a:prstGeom>
        </p:spPr>
        <p:txBody>
          <a:bodyPr vert="horz" wrap="square" lIns="0" tIns="12700" rIns="0" bIns="0" rtlCol="0">
            <a:spAutoFit/>
          </a:bodyPr>
          <a:lstStyle/>
          <a:p>
            <a:pPr marL="12700" marR="5080">
              <a:lnSpc>
                <a:spcPct val="100000"/>
              </a:lnSpc>
              <a:spcBef>
                <a:spcPts val="100"/>
              </a:spcBef>
            </a:pPr>
            <a:r>
              <a:rPr sz="1500" b="1">
                <a:solidFill>
                  <a:srgbClr val="0B419A"/>
                </a:solidFill>
                <a:latin typeface="Arial"/>
                <a:cs typeface="Arial"/>
              </a:rPr>
              <a:t>Congé</a:t>
            </a:r>
            <a:r>
              <a:rPr sz="1500" b="1" spc="5">
                <a:solidFill>
                  <a:srgbClr val="0B419A"/>
                </a:solidFill>
                <a:latin typeface="Arial"/>
                <a:cs typeface="Arial"/>
              </a:rPr>
              <a:t> </a:t>
            </a:r>
            <a:r>
              <a:rPr sz="1500" b="1" spc="-20">
                <a:solidFill>
                  <a:srgbClr val="0B419A"/>
                </a:solidFill>
                <a:latin typeface="Arial"/>
                <a:cs typeface="Arial"/>
              </a:rPr>
              <a:t>Sup. </a:t>
            </a:r>
            <a:r>
              <a:rPr sz="1500" b="1" spc="-10">
                <a:solidFill>
                  <a:srgbClr val="0B419A"/>
                </a:solidFill>
                <a:latin typeface="Arial"/>
                <a:cs typeface="Arial"/>
              </a:rPr>
              <a:t>Naissance</a:t>
            </a:r>
            <a:endParaRPr sz="1500">
              <a:latin typeface="Arial"/>
              <a:cs typeface="Arial"/>
            </a:endParaRPr>
          </a:p>
        </p:txBody>
      </p:sp>
      <p:sp>
        <p:nvSpPr>
          <p:cNvPr id="47" name="object 50">
            <a:extLst>
              <a:ext uri="{FF2B5EF4-FFF2-40B4-BE49-F238E27FC236}">
                <a16:creationId xmlns:a16="http://schemas.microsoft.com/office/drawing/2014/main" id="{FA470532-FC5A-86E3-BF79-A3E148045855}"/>
              </a:ext>
            </a:extLst>
          </p:cNvPr>
          <p:cNvSpPr txBox="1"/>
          <p:nvPr/>
        </p:nvSpPr>
        <p:spPr>
          <a:xfrm>
            <a:off x="9996053" y="4775944"/>
            <a:ext cx="1089660" cy="482600"/>
          </a:xfrm>
          <a:prstGeom prst="rect">
            <a:avLst/>
          </a:prstGeom>
        </p:spPr>
        <p:txBody>
          <a:bodyPr vert="horz" wrap="square" lIns="0" tIns="12700" rIns="0" bIns="0" rtlCol="0">
            <a:spAutoFit/>
          </a:bodyPr>
          <a:lstStyle/>
          <a:p>
            <a:pPr marL="12700" marR="5080">
              <a:lnSpc>
                <a:spcPct val="100000"/>
              </a:lnSpc>
              <a:spcBef>
                <a:spcPts val="100"/>
              </a:spcBef>
            </a:pPr>
            <a:r>
              <a:rPr sz="1500" b="1">
                <a:solidFill>
                  <a:srgbClr val="0B419A"/>
                </a:solidFill>
                <a:latin typeface="Arial"/>
                <a:cs typeface="Arial"/>
              </a:rPr>
              <a:t>Congé</a:t>
            </a:r>
            <a:r>
              <a:rPr sz="1500" b="1" spc="5">
                <a:solidFill>
                  <a:srgbClr val="0B419A"/>
                </a:solidFill>
                <a:latin typeface="Arial"/>
                <a:cs typeface="Arial"/>
              </a:rPr>
              <a:t> </a:t>
            </a:r>
            <a:r>
              <a:rPr sz="1500" b="1" spc="-20">
                <a:solidFill>
                  <a:srgbClr val="0B419A"/>
                </a:solidFill>
                <a:latin typeface="Arial"/>
                <a:cs typeface="Arial"/>
              </a:rPr>
              <a:t>Sup. </a:t>
            </a:r>
            <a:r>
              <a:rPr sz="1500" b="1" spc="-10">
                <a:solidFill>
                  <a:srgbClr val="0B419A"/>
                </a:solidFill>
                <a:latin typeface="Arial"/>
                <a:cs typeface="Arial"/>
              </a:rPr>
              <a:t>Naissance</a:t>
            </a:r>
            <a:endParaRPr sz="1500">
              <a:latin typeface="Arial"/>
              <a:cs typeface="Arial"/>
            </a:endParaRPr>
          </a:p>
        </p:txBody>
      </p:sp>
      <p:sp>
        <p:nvSpPr>
          <p:cNvPr id="48" name="object 51">
            <a:extLst>
              <a:ext uri="{FF2B5EF4-FFF2-40B4-BE49-F238E27FC236}">
                <a16:creationId xmlns:a16="http://schemas.microsoft.com/office/drawing/2014/main" id="{E1780407-8602-9AFA-0E77-C380E92E0622}"/>
              </a:ext>
            </a:extLst>
          </p:cNvPr>
          <p:cNvSpPr txBox="1"/>
          <p:nvPr/>
        </p:nvSpPr>
        <p:spPr>
          <a:xfrm>
            <a:off x="7673477" y="3288329"/>
            <a:ext cx="1745614" cy="482600"/>
          </a:xfrm>
          <a:prstGeom prst="rect">
            <a:avLst/>
          </a:prstGeom>
        </p:spPr>
        <p:txBody>
          <a:bodyPr vert="horz" wrap="square" lIns="0" tIns="12700" rIns="0" bIns="0" rtlCol="0">
            <a:spAutoFit/>
          </a:bodyPr>
          <a:lstStyle/>
          <a:p>
            <a:pPr marL="12700">
              <a:lnSpc>
                <a:spcPct val="100000"/>
              </a:lnSpc>
              <a:spcBef>
                <a:spcPts val="100"/>
              </a:spcBef>
            </a:pPr>
            <a:r>
              <a:rPr sz="1500" b="1" spc="-85">
                <a:solidFill>
                  <a:srgbClr val="0B419A"/>
                </a:solidFill>
                <a:latin typeface="Arial"/>
                <a:cs typeface="Arial"/>
              </a:rPr>
              <a:t>Congé</a:t>
            </a:r>
            <a:r>
              <a:rPr sz="1500" b="1" spc="-140">
                <a:solidFill>
                  <a:srgbClr val="0B419A"/>
                </a:solidFill>
                <a:latin typeface="Arial"/>
                <a:cs typeface="Arial"/>
              </a:rPr>
              <a:t> </a:t>
            </a:r>
            <a:r>
              <a:rPr sz="1500" b="1" spc="-90">
                <a:solidFill>
                  <a:srgbClr val="0B419A"/>
                </a:solidFill>
                <a:latin typeface="Arial"/>
                <a:cs typeface="Arial"/>
              </a:rPr>
              <a:t>conventionnel</a:t>
            </a:r>
            <a:endParaRPr sz="1500">
              <a:latin typeface="Arial"/>
              <a:cs typeface="Arial"/>
            </a:endParaRPr>
          </a:p>
          <a:p>
            <a:pPr marL="95250">
              <a:lnSpc>
                <a:spcPct val="100000"/>
              </a:lnSpc>
            </a:pPr>
            <a:r>
              <a:rPr sz="1500" b="1">
                <a:solidFill>
                  <a:srgbClr val="0B419A"/>
                </a:solidFill>
                <a:latin typeface="Arial"/>
                <a:cs typeface="Arial"/>
              </a:rPr>
              <a:t>jusqu’au</a:t>
            </a:r>
            <a:r>
              <a:rPr sz="1500" b="1" spc="-5">
                <a:solidFill>
                  <a:srgbClr val="0B419A"/>
                </a:solidFill>
                <a:latin typeface="Arial"/>
                <a:cs typeface="Arial"/>
              </a:rPr>
              <a:t> </a:t>
            </a:r>
            <a:r>
              <a:rPr sz="1500" b="1" spc="-10">
                <a:solidFill>
                  <a:srgbClr val="0B419A"/>
                </a:solidFill>
                <a:latin typeface="Arial"/>
                <a:cs typeface="Arial"/>
              </a:rPr>
              <a:t>04/07/26</a:t>
            </a:r>
            <a:endParaRPr sz="1500">
              <a:latin typeface="Arial"/>
              <a:cs typeface="Arial"/>
            </a:endParaRPr>
          </a:p>
        </p:txBody>
      </p:sp>
      <p:sp>
        <p:nvSpPr>
          <p:cNvPr id="49" name="object 52">
            <a:extLst>
              <a:ext uri="{FF2B5EF4-FFF2-40B4-BE49-F238E27FC236}">
                <a16:creationId xmlns:a16="http://schemas.microsoft.com/office/drawing/2014/main" id="{DA57982F-1542-FC31-7547-9252DD64D998}"/>
              </a:ext>
            </a:extLst>
          </p:cNvPr>
          <p:cNvSpPr txBox="1"/>
          <p:nvPr/>
        </p:nvSpPr>
        <p:spPr>
          <a:xfrm>
            <a:off x="7698813" y="4780706"/>
            <a:ext cx="1720214" cy="482600"/>
          </a:xfrm>
          <a:prstGeom prst="rect">
            <a:avLst/>
          </a:prstGeom>
        </p:spPr>
        <p:txBody>
          <a:bodyPr vert="horz" wrap="square" lIns="0" tIns="12700" rIns="0" bIns="0" rtlCol="0">
            <a:spAutoFit/>
          </a:bodyPr>
          <a:lstStyle/>
          <a:p>
            <a:pPr marL="119380" marR="5080" indent="-107314">
              <a:lnSpc>
                <a:spcPct val="100000"/>
              </a:lnSpc>
              <a:spcBef>
                <a:spcPts val="100"/>
              </a:spcBef>
            </a:pPr>
            <a:r>
              <a:rPr sz="1500" b="1">
                <a:solidFill>
                  <a:srgbClr val="0B419A"/>
                </a:solidFill>
                <a:latin typeface="Arial"/>
                <a:cs typeface="Arial"/>
              </a:rPr>
              <a:t>Reprise</a:t>
            </a:r>
            <a:r>
              <a:rPr sz="1500" b="1" spc="-25">
                <a:solidFill>
                  <a:srgbClr val="0B419A"/>
                </a:solidFill>
                <a:latin typeface="Arial"/>
                <a:cs typeface="Arial"/>
              </a:rPr>
              <a:t> </a:t>
            </a:r>
            <a:r>
              <a:rPr sz="1500" b="1">
                <a:solidFill>
                  <a:srgbClr val="0B419A"/>
                </a:solidFill>
                <a:latin typeface="Arial"/>
                <a:cs typeface="Arial"/>
              </a:rPr>
              <a:t>de</a:t>
            </a:r>
            <a:r>
              <a:rPr sz="1500" b="1" spc="-25">
                <a:solidFill>
                  <a:srgbClr val="0B419A"/>
                </a:solidFill>
                <a:latin typeface="Arial"/>
                <a:cs typeface="Arial"/>
              </a:rPr>
              <a:t> </a:t>
            </a:r>
            <a:r>
              <a:rPr sz="1500" b="1" spc="-10">
                <a:solidFill>
                  <a:srgbClr val="0B419A"/>
                </a:solidFill>
                <a:latin typeface="Arial"/>
                <a:cs typeface="Arial"/>
              </a:rPr>
              <a:t>travail </a:t>
            </a:r>
            <a:r>
              <a:rPr sz="1500" b="1">
                <a:solidFill>
                  <a:srgbClr val="0B419A"/>
                </a:solidFill>
                <a:latin typeface="Arial"/>
                <a:cs typeface="Arial"/>
              </a:rPr>
              <a:t>jusqu’au</a:t>
            </a:r>
            <a:r>
              <a:rPr sz="1500" b="1" spc="-5">
                <a:solidFill>
                  <a:srgbClr val="0B419A"/>
                </a:solidFill>
                <a:latin typeface="Arial"/>
                <a:cs typeface="Arial"/>
              </a:rPr>
              <a:t> </a:t>
            </a:r>
            <a:r>
              <a:rPr sz="1500" b="1" spc="-10">
                <a:solidFill>
                  <a:srgbClr val="0B419A"/>
                </a:solidFill>
                <a:latin typeface="Arial"/>
                <a:cs typeface="Arial"/>
              </a:rPr>
              <a:t>04/07/26</a:t>
            </a:r>
            <a:endParaRPr sz="1500">
              <a:latin typeface="Arial"/>
              <a:cs typeface="Arial"/>
            </a:endParaRPr>
          </a:p>
        </p:txBody>
      </p:sp>
      <p:sp>
        <p:nvSpPr>
          <p:cNvPr id="51" name="ZoneTexte 50">
            <a:extLst>
              <a:ext uri="{FF2B5EF4-FFF2-40B4-BE49-F238E27FC236}">
                <a16:creationId xmlns:a16="http://schemas.microsoft.com/office/drawing/2014/main" id="{666601CC-D8F5-14FC-D760-E858258DFA6C}"/>
              </a:ext>
            </a:extLst>
          </p:cNvPr>
          <p:cNvSpPr txBox="1"/>
          <p:nvPr/>
        </p:nvSpPr>
        <p:spPr>
          <a:xfrm>
            <a:off x="1734057" y="804886"/>
            <a:ext cx="6153150" cy="400110"/>
          </a:xfrm>
          <a:prstGeom prst="rect">
            <a:avLst/>
          </a:prstGeom>
          <a:noFill/>
        </p:spPr>
        <p:txBody>
          <a:bodyPr wrap="square">
            <a:spAutoFit/>
          </a:bodyPr>
          <a:lstStyle/>
          <a:p>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rPr>
              <a:t>DATE DE DERNIER JOUR DE TRAVAIL DJT</a:t>
            </a:r>
          </a:p>
        </p:txBody>
      </p:sp>
    </p:spTree>
    <p:extLst>
      <p:ext uri="{BB962C8B-B14F-4D97-AF65-F5344CB8AC3E}">
        <p14:creationId xmlns:p14="http://schemas.microsoft.com/office/powerpoint/2010/main" val="2317482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marL="0" marR="0" lvl="0" indent="0" algn="l" defTabSz="914400" rtl="0" eaLnBrk="1" fontAlgn="auto" latinLnBrk="0" hangingPunct="1">
              <a:lnSpc>
                <a:spcPts val="3279"/>
              </a:lnSpc>
              <a:spcBef>
                <a:spcPts val="0"/>
              </a:spcBef>
              <a:spcAft>
                <a:spcPts val="0"/>
              </a:spcAft>
              <a:buClrTx/>
              <a:buSzTx/>
              <a:buFontTx/>
              <a:buNone/>
              <a:tabLst/>
              <a:defRPr/>
            </a:pPr>
            <a:r>
              <a:rPr kumimoji="0" lang="en-US" sz="20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marL="0" marR="0" lvl="0" indent="0" algn="l" defTabSz="914400" rtl="0" eaLnBrk="1" fontAlgn="auto" latinLnBrk="0" hangingPunct="1">
              <a:lnSpc>
                <a:spcPts val="3279"/>
              </a:lnSpc>
              <a:spcBef>
                <a:spcPts val="0"/>
              </a:spcBef>
              <a:spcAft>
                <a:spcPts val="0"/>
              </a:spcAft>
              <a:buClrTx/>
              <a:buSzTx/>
              <a:buFontTx/>
              <a:buNone/>
              <a:tabLst/>
              <a:defRPr/>
            </a:pPr>
            <a:r>
              <a:rPr kumimoji="0" lang="fr-FR" sz="2000" b="0" i="0" u="none" strike="noStrike" kern="120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59771" y="1372314"/>
            <a:ext cx="11616371" cy="5485686"/>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FontTx/>
              <a:buNone/>
              <a:tabLst/>
              <a:defRPr/>
            </a:pPr>
            <a:r>
              <a:rPr kumimoji="0" lang="fr-FR" sz="1800" b="1"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signalement DSN :</a:t>
            </a:r>
          </a:p>
          <a:p>
            <a:pPr marL="0" marR="0" lvl="0" indent="0" algn="just" defTabSz="914400" rtl="0" eaLnBrk="0" fontAlgn="base" latinLnBrk="0" hangingPunct="0">
              <a:lnSpc>
                <a:spcPct val="100000"/>
              </a:lnSpc>
              <a:spcBef>
                <a:spcPts val="358"/>
              </a:spcBef>
              <a:spcAft>
                <a:spcPts val="600"/>
              </a:spcAft>
              <a:buClrTx/>
              <a:buSzPct val="125000"/>
              <a:buFontTx/>
              <a:buNone/>
              <a:tabLst/>
              <a:defRPr/>
            </a:pPr>
            <a:endParaRPr kumimoji="0" lang="fr-FR" sz="800" b="0" i="0" u="none" strike="noStrike" kern="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6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6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1630" marR="0" lvl="0" indent="-341630" algn="just" defTabSz="914400" rtl="0" eaLnBrk="0" fontAlgn="base" latinLnBrk="0" hangingPunct="0">
              <a:lnSpc>
                <a:spcPct val="100000"/>
              </a:lnSpc>
              <a:spcBef>
                <a:spcPts val="358"/>
              </a:spcBef>
              <a:spcAft>
                <a:spcPts val="600"/>
              </a:spcAft>
              <a:buClrTx/>
              <a:buSzPct val="125000"/>
              <a:buFontTx/>
              <a:buBlip>
                <a:blip r:embed="rId3"/>
              </a:buBlip>
              <a:tabLst/>
              <a:defRPr/>
            </a:pPr>
            <a:endParaRPr kumimoji="0" lang="fr-FR" sz="1800" b="0" i="0" u="none" strike="noStrike" kern="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5B34865-7C95-516F-E978-756486523716}"/>
              </a:ext>
            </a:extLst>
          </p:cNvPr>
          <p:cNvPicPr>
            <a:picLocks noChangeAspect="1"/>
          </p:cNvPicPr>
          <p:nvPr/>
        </p:nvPicPr>
        <p:blipFill>
          <a:blip r:embed="rId5"/>
          <a:stretch>
            <a:fillRect/>
          </a:stretch>
        </p:blipFill>
        <p:spPr>
          <a:xfrm>
            <a:off x="10622651" y="31004"/>
            <a:ext cx="1569349" cy="601942"/>
          </a:xfrm>
          <a:prstGeom prst="rect">
            <a:avLst/>
          </a:prstGeom>
        </p:spPr>
      </p:pic>
      <p:sp>
        <p:nvSpPr>
          <p:cNvPr id="11" name="Rectangle à coins arrondis 16">
            <a:extLst>
              <a:ext uri="{FF2B5EF4-FFF2-40B4-BE49-F238E27FC236}">
                <a16:creationId xmlns:a16="http://schemas.microsoft.com/office/drawing/2014/main" id="{10F77242-5172-7715-69AF-D6EF6D537E26}"/>
              </a:ext>
            </a:extLst>
          </p:cNvPr>
          <p:cNvSpPr/>
          <p:nvPr/>
        </p:nvSpPr>
        <p:spPr>
          <a:xfrm>
            <a:off x="5555988" y="4763077"/>
            <a:ext cx="6037937" cy="1818698"/>
          </a:xfrm>
          <a:prstGeom prst="roundRect">
            <a:avLst/>
          </a:prstGeom>
          <a:solidFill>
            <a:srgbClr val="758CC0"/>
          </a:solidFill>
          <a:ln>
            <a:solidFill>
              <a:srgbClr val="758C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panose="020B0604020202020204"/>
                <a:ea typeface="+mn-ea"/>
                <a:cs typeface="+mn-cs"/>
              </a:rPr>
              <a:t>Cette information ne doit pas faire l’objet d’un nouveau signalement mais alimente votre DSN mensuelle.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a:ln>
                <a:noFill/>
              </a:ln>
              <a:solidFill>
                <a:prstClr val="white"/>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600" b="1" i="0" u="none" strike="noStrike" kern="1200" cap="none" spc="0" normalizeH="0" baseline="0" noProof="0">
                <a:ln>
                  <a:noFill/>
                </a:ln>
                <a:solidFill>
                  <a:prstClr val="white"/>
                </a:solidFill>
                <a:effectLst/>
                <a:uLnTx/>
                <a:uFillTx/>
                <a:latin typeface="Arial" panose="020B0604020202020204"/>
                <a:ea typeface="+mn-ea"/>
                <a:cs typeface="+mn-cs"/>
              </a:rPr>
              <a:t>Si aucune date de reprise de travail n’est indiquée, le système envoie automatiquement à tort une attestation de salaire de plus  de 6 mois à la caisse d’Assurance Maladie.</a:t>
            </a:r>
          </a:p>
        </p:txBody>
      </p:sp>
      <p:pic>
        <p:nvPicPr>
          <p:cNvPr id="12" name="Picture 2">
            <a:extLst>
              <a:ext uri="{FF2B5EF4-FFF2-40B4-BE49-F238E27FC236}">
                <a16:creationId xmlns:a16="http://schemas.microsoft.com/office/drawing/2014/main" id="{7916D441-AC56-522C-503F-14E270D8C5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067" y="2671804"/>
            <a:ext cx="5405717" cy="1331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a:extLst>
              <a:ext uri="{FF2B5EF4-FFF2-40B4-BE49-F238E27FC236}">
                <a16:creationId xmlns:a16="http://schemas.microsoft.com/office/drawing/2014/main" id="{61D5BE1F-455B-CB0E-D171-AA93B53CD2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534" y="5106642"/>
            <a:ext cx="4948517" cy="1191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14">
            <a:extLst>
              <a:ext uri="{FF2B5EF4-FFF2-40B4-BE49-F238E27FC236}">
                <a16:creationId xmlns:a16="http://schemas.microsoft.com/office/drawing/2014/main" id="{950672F5-246D-D7BA-6500-3C1172EE9D0C}"/>
              </a:ext>
            </a:extLst>
          </p:cNvPr>
          <p:cNvSpPr txBox="1"/>
          <p:nvPr/>
        </p:nvSpPr>
        <p:spPr>
          <a:xfrm>
            <a:off x="341067" y="2042909"/>
            <a:ext cx="8068666"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sng" strike="noStrike" kern="1200" cap="none" spc="0" normalizeH="0" baseline="0" noProof="0">
                <a:ln>
                  <a:noFill/>
                </a:ln>
                <a:solidFill>
                  <a:srgbClr val="E11A81">
                    <a:lumMod val="75000"/>
                  </a:srgbClr>
                </a:solidFill>
                <a:effectLst/>
                <a:uLnTx/>
                <a:uFillTx/>
                <a:latin typeface="Arial" panose="020B0604020202020204"/>
                <a:ea typeface="+mn-ea"/>
                <a:cs typeface="+mn-cs"/>
              </a:rPr>
              <a:t>Date de fin prévisionnelle</a:t>
            </a:r>
            <a:r>
              <a:rPr kumimoji="0" lang="fr-FR" sz="1400" b="0" i="0" u="none" strike="noStrike" kern="1200" cap="none" spc="0" normalizeH="0" baseline="0" noProof="0">
                <a:ln>
                  <a:noFill/>
                </a:ln>
                <a:solidFill>
                  <a:srgbClr val="E11A81">
                    <a:lumMod val="75000"/>
                  </a:srgbClr>
                </a:solidFill>
                <a:effectLst/>
                <a:uLnTx/>
                <a:uFillTx/>
                <a:latin typeface="Arial" panose="020B0604020202020204"/>
                <a:ea typeface="+mn-ea"/>
                <a:cs typeface="+mn-cs"/>
              </a:rPr>
              <a:t>: </a:t>
            </a:r>
            <a:r>
              <a:rPr kumimoji="0" lang="fr-FR" sz="1400" b="0" i="0" u="none" strike="noStrike" kern="1200" cap="none" spc="0" normalizeH="0" baseline="0" noProof="0">
                <a:ln>
                  <a:noFill/>
                </a:ln>
                <a:solidFill>
                  <a:srgbClr val="0C419A"/>
                </a:solidFill>
                <a:effectLst/>
                <a:uLnTx/>
                <a:uFillTx/>
                <a:latin typeface="Arial" panose="020B0604020202020204"/>
                <a:ea typeface="+mn-ea"/>
                <a:cs typeface="+mn-cs"/>
              </a:rPr>
              <a:t>Indiquez la date de fin prévisionnelle qui correspond au dernier jour prescrit sur l’arrêt de travail</a:t>
            </a:r>
            <a:r>
              <a:rPr kumimoji="0" lang="fr-FR" sz="1600" b="0" i="0" u="none" strike="noStrike" kern="1200" cap="none" spc="0" normalizeH="0" baseline="0" noProof="0">
                <a:ln>
                  <a:noFill/>
                </a:ln>
                <a:solidFill>
                  <a:srgbClr val="0C419A"/>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C419A"/>
              </a:solidFill>
              <a:effectLst/>
              <a:uLnTx/>
              <a:uFillTx/>
              <a:latin typeface="Arial" panose="020B0604020202020204"/>
              <a:ea typeface="+mn-ea"/>
              <a:cs typeface="+mn-cs"/>
            </a:endParaRPr>
          </a:p>
        </p:txBody>
      </p:sp>
      <p:sp>
        <p:nvSpPr>
          <p:cNvPr id="16" name="ZoneTexte 15">
            <a:extLst>
              <a:ext uri="{FF2B5EF4-FFF2-40B4-BE49-F238E27FC236}">
                <a16:creationId xmlns:a16="http://schemas.microsoft.com/office/drawing/2014/main" id="{5AEF9246-DB4E-EC9B-0678-1737D900C194}"/>
              </a:ext>
            </a:extLst>
          </p:cNvPr>
          <p:cNvSpPr txBox="1"/>
          <p:nvPr/>
        </p:nvSpPr>
        <p:spPr>
          <a:xfrm>
            <a:off x="224435" y="4157499"/>
            <a:ext cx="1110804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sng" strike="noStrike" kern="1200" cap="none" spc="0" normalizeH="0" baseline="0" noProof="0">
                <a:ln>
                  <a:noFill/>
                </a:ln>
                <a:solidFill>
                  <a:srgbClr val="E11A81">
                    <a:lumMod val="75000"/>
                  </a:srgbClr>
                </a:solidFill>
                <a:effectLst/>
                <a:uLnTx/>
                <a:uFillTx/>
                <a:latin typeface="Arial" panose="020B0604020202020204"/>
                <a:ea typeface="+mn-ea"/>
                <a:cs typeface="+mn-cs"/>
              </a:rPr>
              <a:t>Date de reprise de travail</a:t>
            </a:r>
            <a:r>
              <a:rPr kumimoji="0" lang="fr-FR" sz="1400" b="0" i="0" u="none" strike="noStrike" kern="1200" cap="none" spc="0" normalizeH="0" baseline="0" noProof="0">
                <a:ln>
                  <a:noFill/>
                </a:ln>
                <a:solidFill>
                  <a:srgbClr val="E11A81">
                    <a:lumMod val="75000"/>
                  </a:srgbClr>
                </a:solidFill>
                <a:effectLst/>
                <a:uLnTx/>
                <a:uFillTx/>
                <a:latin typeface="Arial" panose="020B0604020202020204"/>
                <a:ea typeface="+mn-ea"/>
                <a:cs typeface="+mn-cs"/>
              </a:rPr>
              <a:t>: </a:t>
            </a:r>
            <a:r>
              <a:rPr kumimoji="0" lang="fr-FR" sz="1400" b="0" i="0" u="none" strike="noStrike" kern="1200" cap="none" spc="0" normalizeH="0" baseline="0" noProof="0">
                <a:ln>
                  <a:noFill/>
                </a:ln>
                <a:solidFill>
                  <a:srgbClr val="0C419A"/>
                </a:solidFill>
                <a:effectLst/>
                <a:uLnTx/>
                <a:uFillTx/>
                <a:latin typeface="Arial" panose="020B0604020202020204"/>
                <a:ea typeface="+mn-ea"/>
                <a:cs typeface="+mn-cs"/>
              </a:rPr>
              <a:t>Lorsque votre salarié reprend son travail à l’issue du CSN, alimentez obligatoirement la date de reprise réelle </a:t>
            </a:r>
            <a:r>
              <a:rPr kumimoji="0" lang="fr-FR" sz="1400" b="1" i="0" u="none" strike="noStrike" kern="1200" cap="none" spc="0" normalizeH="0" baseline="0" noProof="0">
                <a:ln>
                  <a:noFill/>
                </a:ln>
                <a:solidFill>
                  <a:srgbClr val="0C419A"/>
                </a:solidFill>
                <a:effectLst/>
                <a:uLnTx/>
                <a:uFillTx/>
                <a:latin typeface="Arial" panose="020B0604020202020204"/>
                <a:ea typeface="+mn-ea"/>
                <a:cs typeface="+mn-cs"/>
              </a:rPr>
              <a:t>afin de clôturer la période de</a:t>
            </a:r>
            <a:r>
              <a:rPr kumimoji="0" lang="fr-FR" sz="1400" b="1" i="0" u="none" strike="noStrike" kern="1200" cap="none" spc="0" normalizeH="0" noProof="0">
                <a:ln>
                  <a:noFill/>
                </a:ln>
                <a:solidFill>
                  <a:srgbClr val="0C419A"/>
                </a:solidFill>
                <a:effectLst/>
                <a:uLnTx/>
                <a:uFillTx/>
                <a:latin typeface="Arial" panose="020B0604020202020204"/>
                <a:ea typeface="+mn-ea"/>
                <a:cs typeface="+mn-cs"/>
              </a:rPr>
              <a:t> congé</a:t>
            </a:r>
            <a:r>
              <a:rPr kumimoji="0" lang="fr-FR" sz="1400" b="1" i="0" u="none" strike="noStrike" kern="1200" cap="none" spc="0" normalizeH="0" baseline="0" noProof="0">
                <a:ln>
                  <a:noFill/>
                </a:ln>
                <a:solidFill>
                  <a:srgbClr val="0C419A"/>
                </a:solidFill>
                <a:effectLst/>
                <a:uLnTx/>
                <a:uFillTx/>
                <a:latin typeface="Arial" panose="020B0604020202020204"/>
                <a:ea typeface="+mn-ea"/>
                <a:cs typeface="+mn-cs"/>
              </a:rPr>
              <a:t> dans votre logiciel de paie.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E11A81">
                  <a:lumMod val="75000"/>
                </a:srgbClr>
              </a:solidFill>
              <a:effectLst/>
              <a:uLnTx/>
              <a:uFillTx/>
              <a:latin typeface="Arial" panose="020B0604020202020204"/>
              <a:ea typeface="+mn-ea"/>
              <a:cs typeface="+mn-cs"/>
            </a:endParaRPr>
          </a:p>
        </p:txBody>
      </p:sp>
      <p:sp>
        <p:nvSpPr>
          <p:cNvPr id="17" name="Rectangle à coins arrondis 5">
            <a:extLst>
              <a:ext uri="{FF2B5EF4-FFF2-40B4-BE49-F238E27FC236}">
                <a16:creationId xmlns:a16="http://schemas.microsoft.com/office/drawing/2014/main" id="{93B0A161-FC74-ABFB-6CA4-D37E3E4B3430}"/>
              </a:ext>
            </a:extLst>
          </p:cNvPr>
          <p:cNvSpPr/>
          <p:nvPr/>
        </p:nvSpPr>
        <p:spPr>
          <a:xfrm>
            <a:off x="5555988" y="2473796"/>
            <a:ext cx="6037937" cy="1350149"/>
          </a:xfrm>
          <a:prstGeom prst="roundRect">
            <a:avLst/>
          </a:prstGeom>
          <a:solidFill>
            <a:srgbClr val="758CC0"/>
          </a:solidFill>
          <a:ln>
            <a:solidFill>
              <a:srgbClr val="758C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panose="020B0604020202020204"/>
                <a:ea typeface="+mn-ea"/>
                <a:cs typeface="+mn-cs"/>
              </a:rPr>
              <a:t>Indiquez la date de fin prévisionnelle du CSN</a:t>
            </a:r>
          </a:p>
        </p:txBody>
      </p:sp>
    </p:spTree>
    <p:extLst>
      <p:ext uri="{BB962C8B-B14F-4D97-AF65-F5344CB8AC3E}">
        <p14:creationId xmlns:p14="http://schemas.microsoft.com/office/powerpoint/2010/main" val="12985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16" grpId="0"/>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marL="0" marR="0" lvl="0" indent="0" algn="l" defTabSz="914400" rtl="0" eaLnBrk="1" fontAlgn="auto" latinLnBrk="0" hangingPunct="1">
              <a:lnSpc>
                <a:spcPts val="3279"/>
              </a:lnSpc>
              <a:spcBef>
                <a:spcPts val="0"/>
              </a:spcBef>
              <a:spcAft>
                <a:spcPts val="0"/>
              </a:spcAft>
              <a:buClrTx/>
              <a:buSzTx/>
              <a:buFontTx/>
              <a:buNone/>
              <a:tabLst/>
              <a:defRPr/>
            </a:pPr>
            <a:r>
              <a:rPr kumimoji="0" lang="en-US" sz="20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marL="0" marR="0" lvl="0" indent="0" algn="l" defTabSz="914400" rtl="0" eaLnBrk="1" fontAlgn="auto" latinLnBrk="0" hangingPunct="1">
              <a:lnSpc>
                <a:spcPts val="3279"/>
              </a:lnSpc>
              <a:spcBef>
                <a:spcPts val="0"/>
              </a:spcBef>
              <a:spcAft>
                <a:spcPts val="0"/>
              </a:spcAft>
              <a:buClrTx/>
              <a:buSzTx/>
              <a:buFontTx/>
              <a:buNone/>
              <a:tabLst/>
              <a:defRPr/>
            </a:pPr>
            <a:r>
              <a:rPr kumimoji="0" lang="fr-FR" sz="2000" b="0" i="0" u="none" strike="noStrike" kern="120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sym typeface="Calibri (MS) Bold"/>
              </a:rPr>
              <a:t>CNAM</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59771" y="1372314"/>
            <a:ext cx="11616371" cy="5485686"/>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FontTx/>
              <a:buNone/>
              <a:tabLst/>
              <a:defRPr/>
            </a:pPr>
            <a:r>
              <a:rPr kumimoji="0" lang="fr-FR" sz="1800" b="1"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signalement DSN :</a:t>
            </a:r>
          </a:p>
          <a:p>
            <a:pPr marL="0" marR="0" lvl="0" indent="0" algn="just" defTabSz="914400" rtl="0" eaLnBrk="0" fontAlgn="base" latinLnBrk="0" hangingPunct="0">
              <a:lnSpc>
                <a:spcPct val="100000"/>
              </a:lnSpc>
              <a:spcBef>
                <a:spcPts val="358"/>
              </a:spcBef>
              <a:spcAft>
                <a:spcPts val="600"/>
              </a:spcAft>
              <a:buClrTx/>
              <a:buSzPct val="125000"/>
              <a:buFontTx/>
              <a:buNone/>
              <a:tabLst/>
              <a:defRPr/>
            </a:pPr>
            <a:endParaRPr kumimoji="0" lang="fr-FR" sz="800" b="0" i="0" u="none" strike="noStrike" kern="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6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6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1630" marR="0" lvl="0" indent="-341630" algn="just" defTabSz="914400" rtl="0" eaLnBrk="0" fontAlgn="base" latinLnBrk="0" hangingPunct="0">
              <a:lnSpc>
                <a:spcPct val="100000"/>
              </a:lnSpc>
              <a:spcBef>
                <a:spcPts val="358"/>
              </a:spcBef>
              <a:spcAft>
                <a:spcPts val="600"/>
              </a:spcAft>
              <a:buClrTx/>
              <a:buSzPct val="125000"/>
              <a:buFontTx/>
              <a:buBlip>
                <a:blip r:embed="rId3"/>
              </a:buBlip>
              <a:tabLst/>
              <a:defRPr/>
            </a:pPr>
            <a:endParaRPr kumimoji="0" lang="fr-FR" sz="1800" b="0" i="0" u="none" strike="noStrike" kern="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5B34865-7C95-516F-E978-756486523716}"/>
              </a:ext>
            </a:extLst>
          </p:cNvPr>
          <p:cNvPicPr>
            <a:picLocks noChangeAspect="1"/>
          </p:cNvPicPr>
          <p:nvPr/>
        </p:nvPicPr>
        <p:blipFill>
          <a:blip r:embed="rId5"/>
          <a:stretch>
            <a:fillRect/>
          </a:stretch>
        </p:blipFill>
        <p:spPr>
          <a:xfrm>
            <a:off x="10622651" y="31004"/>
            <a:ext cx="1569349" cy="601942"/>
          </a:xfrm>
          <a:prstGeom prst="rect">
            <a:avLst/>
          </a:prstGeom>
        </p:spPr>
      </p:pic>
      <p:sp>
        <p:nvSpPr>
          <p:cNvPr id="6" name="Rectangle à coins arrondis 22">
            <a:extLst>
              <a:ext uri="{FF2B5EF4-FFF2-40B4-BE49-F238E27FC236}">
                <a16:creationId xmlns:a16="http://schemas.microsoft.com/office/drawing/2014/main" id="{A025FF2A-2E15-6EAE-F059-E32CE47EEC82}"/>
              </a:ext>
            </a:extLst>
          </p:cNvPr>
          <p:cNvSpPr/>
          <p:nvPr/>
        </p:nvSpPr>
        <p:spPr>
          <a:xfrm>
            <a:off x="5656722" y="3919987"/>
            <a:ext cx="6037937" cy="1399210"/>
          </a:xfrm>
          <a:prstGeom prst="roundRect">
            <a:avLst/>
          </a:prstGeom>
          <a:solidFill>
            <a:srgbClr val="758CC0"/>
          </a:solidFill>
          <a:ln>
            <a:solidFill>
              <a:srgbClr val="758C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panose="020B0604020202020204"/>
                <a:ea typeface="+mn-ea"/>
                <a:cs typeface="+mn-cs"/>
              </a:rPr>
              <a:t>Indiquez les dates maximales de votre de vos accords.</a:t>
            </a:r>
          </a:p>
        </p:txBody>
      </p:sp>
      <p:sp>
        <p:nvSpPr>
          <p:cNvPr id="7" name="Rectangle à coins arrondis 20">
            <a:extLst>
              <a:ext uri="{FF2B5EF4-FFF2-40B4-BE49-F238E27FC236}">
                <a16:creationId xmlns:a16="http://schemas.microsoft.com/office/drawing/2014/main" id="{1A88D28B-BA29-2155-15E9-EBD27DF470A8}"/>
              </a:ext>
            </a:extLst>
          </p:cNvPr>
          <p:cNvSpPr/>
          <p:nvPr/>
        </p:nvSpPr>
        <p:spPr>
          <a:xfrm>
            <a:off x="5656723" y="2065186"/>
            <a:ext cx="6037937" cy="1399210"/>
          </a:xfrm>
          <a:prstGeom prst="roundRect">
            <a:avLst/>
          </a:prstGeom>
          <a:solidFill>
            <a:srgbClr val="758CC0"/>
          </a:solidFill>
          <a:ln>
            <a:solidFill>
              <a:srgbClr val="758C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panose="020B0604020202020204"/>
                <a:ea typeface="+mn-ea"/>
                <a:cs typeface="+mn-cs"/>
              </a:rPr>
              <a:t>Que faire?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panose="020B0604020202020204"/>
                <a:ea typeface="+mn-ea"/>
                <a:cs typeface="+mn-cs"/>
              </a:rPr>
              <a:t>Réalisez un nouveau signalement de reprise anticipée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panose="020B0604020202020204"/>
                <a:ea typeface="+mn-ea"/>
                <a:cs typeface="+mn-cs"/>
              </a:rPr>
              <a:t>Quand?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Arial" panose="020B0604020202020204"/>
                <a:ea typeface="+mn-ea"/>
                <a:cs typeface="+mn-cs"/>
              </a:rPr>
              <a:t>Immédiatement pour stopper le paiement des indemnités journalières</a:t>
            </a:r>
          </a:p>
        </p:txBody>
      </p:sp>
      <p:pic>
        <p:nvPicPr>
          <p:cNvPr id="8" name="Picture 3">
            <a:extLst>
              <a:ext uri="{FF2B5EF4-FFF2-40B4-BE49-F238E27FC236}">
                <a16:creationId xmlns:a16="http://schemas.microsoft.com/office/drawing/2014/main" id="{9A5D697A-351D-18B7-5B27-E9E66E8D3E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749" y="2292821"/>
            <a:ext cx="4553147"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extLst>
              <a:ext uri="{FF2B5EF4-FFF2-40B4-BE49-F238E27FC236}">
                <a16:creationId xmlns:a16="http://schemas.microsoft.com/office/drawing/2014/main" id="{46C94789-E81D-C1D8-E257-49CFB534C3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558" y="3969772"/>
            <a:ext cx="4423528" cy="1416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ZoneTexte 17">
            <a:extLst>
              <a:ext uri="{FF2B5EF4-FFF2-40B4-BE49-F238E27FC236}">
                <a16:creationId xmlns:a16="http://schemas.microsoft.com/office/drawing/2014/main" id="{ADB61237-5EC2-9656-E641-7A9B8BED0DBF}"/>
              </a:ext>
            </a:extLst>
          </p:cNvPr>
          <p:cNvSpPr txBox="1"/>
          <p:nvPr/>
        </p:nvSpPr>
        <p:spPr>
          <a:xfrm>
            <a:off x="668369" y="1871408"/>
            <a:ext cx="239360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sng" strike="noStrike" kern="1200" cap="none" spc="0" normalizeH="0" baseline="0" noProof="0">
                <a:ln>
                  <a:noFill/>
                </a:ln>
                <a:solidFill>
                  <a:srgbClr val="E11A81">
                    <a:lumMod val="75000"/>
                  </a:srgbClr>
                </a:solidFill>
                <a:effectLst/>
                <a:uLnTx/>
                <a:uFillTx/>
                <a:latin typeface="Arial" panose="020B0604020202020204"/>
                <a:ea typeface="+mn-ea"/>
                <a:cs typeface="+mn-cs"/>
              </a:rPr>
              <a:t>En cas de reprise anticipée:</a:t>
            </a:r>
          </a:p>
        </p:txBody>
      </p:sp>
      <p:sp>
        <p:nvSpPr>
          <p:cNvPr id="19" name="ZoneTexte 18">
            <a:extLst>
              <a:ext uri="{FF2B5EF4-FFF2-40B4-BE49-F238E27FC236}">
                <a16:creationId xmlns:a16="http://schemas.microsoft.com/office/drawing/2014/main" id="{DBDE26C4-94A1-59C4-6476-ABA341DAB845}"/>
              </a:ext>
            </a:extLst>
          </p:cNvPr>
          <p:cNvSpPr txBox="1"/>
          <p:nvPr/>
        </p:nvSpPr>
        <p:spPr>
          <a:xfrm>
            <a:off x="728182" y="3562722"/>
            <a:ext cx="206498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sng" strike="noStrike" kern="1200" cap="none" spc="0" normalizeH="0" baseline="0" noProof="0">
                <a:ln>
                  <a:noFill/>
                </a:ln>
                <a:solidFill>
                  <a:srgbClr val="E11A81">
                    <a:lumMod val="75000"/>
                  </a:srgbClr>
                </a:solidFill>
                <a:effectLst/>
                <a:uLnTx/>
                <a:uFillTx/>
                <a:latin typeface="Arial" panose="020B0604020202020204"/>
                <a:ea typeface="+mn-ea"/>
                <a:cs typeface="+mn-cs"/>
              </a:rPr>
              <a:t>En cas de subrogation: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C419A"/>
              </a:solidFill>
              <a:effectLst/>
              <a:uLnTx/>
              <a:uFillTx/>
              <a:latin typeface="Arial" panose="020B0604020202020204"/>
              <a:ea typeface="+mn-ea"/>
              <a:cs typeface="+mn-cs"/>
            </a:endParaRPr>
          </a:p>
        </p:txBody>
      </p:sp>
      <p:sp>
        <p:nvSpPr>
          <p:cNvPr id="20" name="ZoneTexte 19">
            <a:extLst>
              <a:ext uri="{FF2B5EF4-FFF2-40B4-BE49-F238E27FC236}">
                <a16:creationId xmlns:a16="http://schemas.microsoft.com/office/drawing/2014/main" id="{79560C99-543D-0A7A-B0DC-F6F8C7FD989A}"/>
              </a:ext>
            </a:extLst>
          </p:cNvPr>
          <p:cNvSpPr txBox="1"/>
          <p:nvPr/>
        </p:nvSpPr>
        <p:spPr>
          <a:xfrm>
            <a:off x="603558" y="5473581"/>
            <a:ext cx="8634095" cy="1015663"/>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0" i="0" u="none" strike="noStrike" kern="1200" cap="none" spc="0" normalizeH="0" baseline="0" noProof="0">
                <a:ln>
                  <a:noFill/>
                </a:ln>
                <a:solidFill>
                  <a:srgbClr val="0C419A"/>
                </a:solidFill>
                <a:effectLst/>
                <a:uLnTx/>
                <a:uFillTx/>
                <a:latin typeface="Arial" panose="020B0604020202020204"/>
                <a:ea typeface="+mn-ea"/>
                <a:cs typeface="+mn-cs"/>
              </a:rPr>
              <a:t>Cochez la case subrogation et choisissez « oui » dans le menu déroulant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0" i="0" u="none" strike="noStrike" kern="1200" cap="none" spc="0" normalizeH="0" baseline="0" noProof="0">
                <a:ln>
                  <a:noFill/>
                </a:ln>
                <a:solidFill>
                  <a:srgbClr val="0C419A"/>
                </a:solidFill>
                <a:effectLst/>
                <a:uLnTx/>
                <a:uFillTx/>
                <a:latin typeface="Arial" panose="020B0604020202020204"/>
                <a:ea typeface="+mn-ea"/>
                <a:cs typeface="+mn-cs"/>
              </a:rPr>
              <a:t>Si elles sont pré-remplies, vérifiez les indications dans votre logiciel, notamment les coordonnées IBAN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400" b="0" i="0" u="none" strike="noStrike" kern="1200" cap="none" spc="0" normalizeH="0" baseline="0" noProof="0">
                <a:ln>
                  <a:noFill/>
                </a:ln>
                <a:solidFill>
                  <a:srgbClr val="0C419A"/>
                </a:solidFill>
                <a:effectLst/>
                <a:uLnTx/>
                <a:uFillTx/>
                <a:latin typeface="Arial" panose="020B0604020202020204"/>
                <a:ea typeface="+mn-ea"/>
                <a:cs typeface="+mn-cs"/>
              </a:rPr>
              <a:t>Un SIRET = Un même RIB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1800" b="0" i="0" u="none" strike="noStrike" kern="1200" cap="none" spc="0" normalizeH="0" baseline="0" noProof="0">
              <a:ln>
                <a:noFill/>
              </a:ln>
              <a:solidFill>
                <a:srgbClr val="0C419A"/>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6704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MSA</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49808" y="1482049"/>
            <a:ext cx="11616371"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None/>
              <a:tabLst/>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Les modalités déclaratives pour les employeurs</a:t>
            </a:r>
          </a:p>
          <a:p>
            <a:pPr marL="0" marR="0" lvl="0" indent="0" algn="just" defTabSz="914400" rtl="0" eaLnBrk="1" fontAlgn="auto" latinLnBrk="0" hangingPunct="1">
              <a:lnSpc>
                <a:spcPct val="110000"/>
              </a:lnSpc>
              <a:spcBef>
                <a:spcPts val="0"/>
              </a:spcBef>
              <a:spcAft>
                <a:spcPts val="600"/>
              </a:spcAft>
              <a:buClr>
                <a:srgbClr val="007FAD"/>
              </a:buClr>
              <a:buSzTx/>
              <a:buFont typeface="Symbol" panose="05050102010706020507" pitchFamily="18" charset="2"/>
              <a:buNone/>
              <a:tabLst/>
              <a:defRPr/>
            </a:pPr>
            <a:r>
              <a:rPr kumimoji="0" lang="fr-FR" sz="1600" b="1"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Concernant </a:t>
            </a:r>
            <a:r>
              <a:rPr kumimoji="0" lang="fr-FR" sz="1600" b="1" i="1"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les salariés du régime agricole</a:t>
            </a:r>
            <a:r>
              <a:rPr kumimoji="0" lang="fr-FR" sz="16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 le congé supplémentaire de naissance (CSN) pourra être déclaré via la DSN à compter du 1er juillet.</a:t>
            </a:r>
          </a:p>
          <a:p>
            <a:pPr marL="0" marR="0" lvl="0" indent="0" algn="just" defTabSz="914400" rtl="0" eaLnBrk="1" fontAlgn="auto" latinLnBrk="0" hangingPunct="1">
              <a:lnSpc>
                <a:spcPct val="110000"/>
              </a:lnSpc>
              <a:spcBef>
                <a:spcPts val="0"/>
              </a:spcBef>
              <a:spcAft>
                <a:spcPts val="600"/>
              </a:spcAft>
              <a:buClr>
                <a:srgbClr val="007FAD"/>
              </a:buClr>
              <a:buSzTx/>
              <a:buFont typeface="Symbol" panose="05050102010706020507" pitchFamily="18" charset="2"/>
              <a:buNone/>
              <a:tabLst/>
              <a:defRPr/>
            </a:pPr>
            <a:r>
              <a:rPr kumimoji="0" lang="fr-FR" sz="1600" b="0" i="0" u="none"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rPr>
              <a:t>Les modalités de déclaration du congé de naissance en DSN seront identiques à celles des autres arrêts de travail, à la seule différence que le « Motif de l'arrêt - S21.G00.60.001 » doit être renseigné à « 20 - Congé supplémentaire de naissance ». </a:t>
            </a:r>
          </a:p>
          <a:p>
            <a:pPr marL="0" marR="0" lvl="0" indent="0" algn="just" defTabSz="914400" rtl="0" eaLnBrk="1" fontAlgn="auto" latinLnBrk="0" hangingPunct="1">
              <a:lnSpc>
                <a:spcPct val="110000"/>
              </a:lnSpc>
              <a:spcBef>
                <a:spcPts val="0"/>
              </a:spcBef>
              <a:spcAft>
                <a:spcPts val="600"/>
              </a:spcAft>
              <a:buClr>
                <a:srgbClr val="007FAD"/>
              </a:buClr>
              <a:buSzTx/>
              <a:buFont typeface="Symbol" panose="05050102010706020507" pitchFamily="18" charset="2"/>
              <a:buNone/>
              <a:tabLst/>
              <a:defRPr/>
            </a:pPr>
            <a:endParaRPr lang="fr-FR" sz="1600" b="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eaLnBrk="1" fontAlgn="auto" hangingPunct="1">
              <a:lnSpc>
                <a:spcPct val="110000"/>
              </a:lnSpc>
              <a:spcBef>
                <a:spcPts val="0"/>
              </a:spcBef>
              <a:spcAft>
                <a:spcPts val="0"/>
              </a:spcAft>
              <a:buClr>
                <a:srgbClr val="007FAD"/>
              </a:buClr>
              <a:buSzTx/>
              <a:buNone/>
              <a:tabLst/>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En complément du signalement DSN</a:t>
            </a: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 les employeurs devront transmettre un formulaire via le téléservice accessible sur </a:t>
            </a: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hlinkClick r:id="rId5"/>
              </a:rPr>
              <a:t>démarche numérique SA</a:t>
            </a: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 afin de permettre la prise en charge du congé par les services de la MSA.</a:t>
            </a:r>
          </a:p>
          <a:p>
            <a:pPr marL="0" marR="0" lvl="0" indent="0" algn="just" eaLnBrk="1" fontAlgn="auto" hangingPunct="1">
              <a:lnSpc>
                <a:spcPct val="110000"/>
              </a:lnSpc>
              <a:spcBef>
                <a:spcPts val="0"/>
              </a:spcBef>
              <a:spcAft>
                <a:spcPts val="0"/>
              </a:spcAft>
              <a:buClr>
                <a:srgbClr val="007FAD"/>
              </a:buClr>
              <a:buSzTx/>
              <a:buNone/>
              <a:tabLst/>
              <a:defRPr/>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Ce formulaire comprendra notamment :</a:t>
            </a:r>
          </a:p>
          <a:p>
            <a:pPr marR="0" lvl="0" algn="just" eaLnBrk="1" fontAlgn="auto" hangingPunct="1">
              <a:lnSpc>
                <a:spcPct val="110000"/>
              </a:lnSpc>
              <a:spcBef>
                <a:spcPts val="0"/>
              </a:spcBef>
              <a:spcAft>
                <a:spcPts val="0"/>
              </a:spcAft>
              <a:buClr>
                <a:srgbClr val="007FAD"/>
              </a:buClr>
              <a:buSzTx/>
              <a:buFontTx/>
              <a:buChar char="-"/>
              <a:tabLst/>
              <a:defRPr/>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Informations sur l’entreprise (nom, SIRET, coordonnées de contact)</a:t>
            </a:r>
          </a:p>
          <a:p>
            <a:pPr marR="0" lvl="0" algn="just" eaLnBrk="1" fontAlgn="auto" hangingPunct="1">
              <a:lnSpc>
                <a:spcPct val="110000"/>
              </a:lnSpc>
              <a:spcBef>
                <a:spcPts val="0"/>
              </a:spcBef>
              <a:spcAft>
                <a:spcPts val="0"/>
              </a:spcAft>
              <a:buClr>
                <a:srgbClr val="007FAD"/>
              </a:buClr>
              <a:buSzTx/>
              <a:buFontTx/>
              <a:buChar char="-"/>
              <a:tabLst/>
              <a:defRPr/>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Informations sur le salarié et sur l’enfant </a:t>
            </a:r>
          </a:p>
          <a:p>
            <a:pPr marR="0" lvl="0" algn="just" eaLnBrk="1" fontAlgn="auto" hangingPunct="1">
              <a:lnSpc>
                <a:spcPct val="110000"/>
              </a:lnSpc>
              <a:spcBef>
                <a:spcPts val="0"/>
              </a:spcBef>
              <a:spcAft>
                <a:spcPts val="0"/>
              </a:spcAft>
              <a:buClr>
                <a:srgbClr val="007FAD"/>
              </a:buClr>
              <a:buSzTx/>
              <a:buFontTx/>
              <a:buChar char="-"/>
              <a:tabLst/>
              <a:defRPr/>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Informations sur les périodes de congé demandées.</a:t>
            </a:r>
          </a:p>
          <a:p>
            <a:pPr marL="0" marR="0" lvl="0" indent="0" algn="just" eaLnBrk="1" fontAlgn="auto" hangingPunct="1">
              <a:lnSpc>
                <a:spcPct val="110000"/>
              </a:lnSpc>
              <a:spcBef>
                <a:spcPts val="0"/>
              </a:spcBef>
              <a:spcAft>
                <a:spcPts val="0"/>
              </a:spcAft>
              <a:buClr>
                <a:srgbClr val="007FAD"/>
              </a:buClr>
              <a:buSzTx/>
              <a:buNone/>
              <a:tabLst/>
              <a:defRPr/>
            </a:pPr>
            <a:endParaRPr lang="fr-FR" sz="1600" b="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eaLnBrk="1" fontAlgn="auto" hangingPunct="1">
              <a:lnSpc>
                <a:spcPct val="110000"/>
              </a:lnSpc>
              <a:spcBef>
                <a:spcPts val="0"/>
              </a:spcBef>
              <a:spcAft>
                <a:spcPts val="0"/>
              </a:spcAft>
              <a:buClr>
                <a:srgbClr val="007FAD"/>
              </a:buClr>
              <a:buSzTx/>
              <a:buNone/>
              <a:tabLst/>
              <a:defRPr/>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Le téléservice employeur sera accessible à compter du 1er juin 2026.</a:t>
            </a:r>
          </a:p>
          <a:p>
            <a:pPr marL="0" marR="0" lvl="0" indent="0" algn="just" eaLnBrk="1" fontAlgn="auto" hangingPunct="1">
              <a:lnSpc>
                <a:spcPct val="110000"/>
              </a:lnSpc>
              <a:spcBef>
                <a:spcPts val="0"/>
              </a:spcBef>
              <a:spcAft>
                <a:spcPts val="0"/>
              </a:spcAft>
              <a:buClr>
                <a:srgbClr val="007FAD"/>
              </a:buClr>
              <a:buSzTx/>
              <a:buNone/>
              <a:tabLst/>
              <a:defRPr/>
            </a:pPr>
            <a:endParaRPr lang="fr-FR" sz="1400" b="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400" b="0" i="0" u="sng"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400" b="0" i="0" u="sng"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lang="fr-FR" sz="1400" b="0" u="sng">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9" name="Image 8">
            <a:extLst>
              <a:ext uri="{FF2B5EF4-FFF2-40B4-BE49-F238E27FC236}">
                <a16:creationId xmlns:a16="http://schemas.microsoft.com/office/drawing/2014/main" id="{49076D4A-1C37-B3AA-94EA-EB7B0D27E6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3656" y="51202"/>
            <a:ext cx="1139238" cy="543511"/>
          </a:xfrm>
          <a:prstGeom prst="rect">
            <a:avLst/>
          </a:prstGeom>
        </p:spPr>
      </p:pic>
    </p:spTree>
    <p:extLst>
      <p:ext uri="{BB962C8B-B14F-4D97-AF65-F5344CB8AC3E}">
        <p14:creationId xmlns:p14="http://schemas.microsoft.com/office/powerpoint/2010/main" val="16949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MSA</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49807" y="1256314"/>
            <a:ext cx="11616371"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defTabSz="914400" rtl="0" eaLnBrk="0" fontAlgn="base" latinLnBrk="0" hangingPunct="0">
              <a:lnSpc>
                <a:spcPct val="100000"/>
              </a:lnSpc>
              <a:spcBef>
                <a:spcPts val="358"/>
              </a:spcBef>
              <a:spcAft>
                <a:spcPts val="600"/>
              </a:spcAft>
              <a:buClrTx/>
              <a:buSzPct val="125000"/>
              <a:buNone/>
              <a:tabLst/>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formulaire</a:t>
            </a:r>
          </a:p>
          <a:p>
            <a:pPr marL="0" marR="0" lvl="0" indent="0" algn="just" eaLnBrk="1" fontAlgn="auto" hangingPunct="1">
              <a:lnSpc>
                <a:spcPct val="110000"/>
              </a:lnSpc>
              <a:spcBef>
                <a:spcPts val="0"/>
              </a:spcBef>
              <a:spcAft>
                <a:spcPts val="0"/>
              </a:spcAft>
              <a:buClr>
                <a:srgbClr val="007FAD"/>
              </a:buClr>
              <a:buSzTx/>
              <a:buNone/>
              <a:tabLst/>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Accès</a:t>
            </a:r>
          </a:p>
          <a:p>
            <a:pPr algn="l"/>
            <a:r>
              <a:rPr lang="fr-FR" sz="16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Le service est accessible sur l’espace privé entreprise </a:t>
            </a:r>
          </a:p>
          <a:p>
            <a:pPr algn="l">
              <a:lnSpc>
                <a:spcPct val="100000"/>
              </a:lnSpc>
              <a:spcBef>
                <a:spcPts val="0"/>
              </a:spcBef>
              <a:buFont typeface="Arial" panose="020B0604020202020204" pitchFamily="34" charset="0"/>
              <a:buChar char="•"/>
            </a:pPr>
            <a:r>
              <a:rPr lang="fr-FR" sz="16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Mon espace privé : entreprise</a:t>
            </a:r>
          </a:p>
          <a:p>
            <a:pPr marL="742950" lvl="1" indent="-285750" algn="l">
              <a:lnSpc>
                <a:spcPct val="100000"/>
              </a:lnSpc>
              <a:spcBef>
                <a:spcPts val="0"/>
              </a:spcBef>
              <a:buFont typeface="Arial" panose="020B0604020202020204" pitchFamily="34" charset="0"/>
              <a:buChar char="•"/>
            </a:pPr>
            <a:r>
              <a:rPr lang="fr-FR" sz="16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Arrêt maladie, accident et maladie professionnelle</a:t>
            </a:r>
          </a:p>
          <a:p>
            <a:pPr marL="1143000" lvl="2" indent="-228600" algn="l">
              <a:lnSpc>
                <a:spcPct val="100000"/>
              </a:lnSpc>
              <a:spcBef>
                <a:spcPts val="0"/>
              </a:spcBef>
              <a:buFont typeface="Arial" panose="020B0604020202020204" pitchFamily="34" charset="0"/>
              <a:buChar char="•"/>
            </a:pPr>
            <a:r>
              <a:rPr lang="fr-FR" b="0" i="0">
                <a:solidFill>
                  <a:srgbClr val="000000"/>
                </a:solidFill>
                <a:effectLst/>
                <a:latin typeface="Calibri" panose="020F0502020204030204" pitchFamily="34" charset="0"/>
                <a:ea typeface="Calibri" panose="020F0502020204030204" pitchFamily="34" charset="0"/>
                <a:cs typeface="Calibri" panose="020F0502020204030204" pitchFamily="34" charset="0"/>
              </a:rPr>
              <a:t>Déclarer le congé supplémentaire de naissance d'un salarié</a:t>
            </a:r>
          </a:p>
          <a:p>
            <a:pPr marL="0" marR="0" lvl="0" indent="0" algn="just" defTabSz="914400" rtl="0" eaLnBrk="1" fontAlgn="auto" latinLnBrk="0" hangingPunct="1">
              <a:lnSpc>
                <a:spcPct val="110000"/>
              </a:lnSpc>
              <a:spcBef>
                <a:spcPts val="0"/>
              </a:spcBef>
              <a:spcAft>
                <a:spcPts val="0"/>
              </a:spcAft>
              <a:buClr>
                <a:srgbClr val="007FAD"/>
              </a:buClr>
              <a:buSzTx/>
              <a:buFontTx/>
              <a:buNone/>
              <a:tabLst/>
              <a:defRPr/>
            </a:pPr>
            <a:endParaRPr lang="fr-FR" sz="1600" b="0" u="sng">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0"/>
              </a:spcAft>
              <a:buClr>
                <a:srgbClr val="007FAD"/>
              </a:buClr>
              <a:buSzTx/>
              <a:buFontTx/>
              <a:buNone/>
              <a:tabLst/>
              <a:defRPr/>
            </a:pPr>
            <a:endParaRPr lang="fr-FR" sz="1600" b="0" u="sng">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0"/>
              </a:spcAft>
              <a:buClr>
                <a:srgbClr val="007FAD"/>
              </a:buClr>
              <a:buSzTx/>
              <a:buFontTx/>
              <a:buNone/>
              <a:tabLst/>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Choix du mode de connexion: </a:t>
            </a:r>
            <a:r>
              <a:rPr lang="fr-FR" sz="1600" b="0">
                <a:solidFill>
                  <a:srgbClr val="000000"/>
                </a:solidFill>
                <a:latin typeface="Calibri" panose="020F0502020204030204" pitchFamily="34" charset="0"/>
                <a:ea typeface="Calibri" panose="020F0502020204030204" pitchFamily="34" charset="0"/>
                <a:cs typeface="Calibri" panose="020F0502020204030204" pitchFamily="34" charset="0"/>
              </a:rPr>
              <a:t>Pour accéder au service, l'utilisateur peut se connecter en utilisant </a:t>
            </a:r>
            <a:r>
              <a:rPr lang="fr-FR" sz="1600" b="0" err="1">
                <a:solidFill>
                  <a:srgbClr val="000000"/>
                </a:solidFill>
                <a:latin typeface="Calibri" panose="020F0502020204030204" pitchFamily="34" charset="0"/>
                <a:ea typeface="Calibri" panose="020F0502020204030204" pitchFamily="34" charset="0"/>
                <a:cs typeface="Calibri" panose="020F0502020204030204" pitchFamily="34" charset="0"/>
              </a:rPr>
              <a:t>FranceConnect</a:t>
            </a:r>
            <a:r>
              <a:rPr lang="fr-FR" sz="1600" b="0">
                <a:solidFill>
                  <a:srgbClr val="000000"/>
                </a:solidFill>
                <a:latin typeface="Calibri" panose="020F0502020204030204" pitchFamily="34" charset="0"/>
                <a:ea typeface="Calibri" panose="020F0502020204030204" pitchFamily="34" charset="0"/>
                <a:cs typeface="Calibri" panose="020F0502020204030204" pitchFamily="34" charset="0"/>
              </a:rPr>
              <a:t> ou en se créant un compte sur le site Démarche numérique.</a:t>
            </a: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5" name="Image 4">
            <a:extLst>
              <a:ext uri="{FF2B5EF4-FFF2-40B4-BE49-F238E27FC236}">
                <a16:creationId xmlns:a16="http://schemas.microsoft.com/office/drawing/2014/main" id="{A58ADCC3-ECE4-5201-9D08-881BD93388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63656" y="51202"/>
            <a:ext cx="1139238" cy="543511"/>
          </a:xfrm>
          <a:prstGeom prst="rect">
            <a:avLst/>
          </a:prstGeom>
        </p:spPr>
      </p:pic>
      <p:pic>
        <p:nvPicPr>
          <p:cNvPr id="8" name="Image 7">
            <a:extLst>
              <a:ext uri="{FF2B5EF4-FFF2-40B4-BE49-F238E27FC236}">
                <a16:creationId xmlns:a16="http://schemas.microsoft.com/office/drawing/2014/main" id="{97F87F50-0CBD-4AC2-A0DF-9B9FB4B35667}"/>
              </a:ext>
            </a:extLst>
          </p:cNvPr>
          <p:cNvPicPr>
            <a:picLocks noChangeAspect="1"/>
          </p:cNvPicPr>
          <p:nvPr/>
        </p:nvPicPr>
        <p:blipFill>
          <a:blip r:embed="rId6"/>
          <a:stretch>
            <a:fillRect/>
          </a:stretch>
        </p:blipFill>
        <p:spPr>
          <a:xfrm>
            <a:off x="6632734" y="1052623"/>
            <a:ext cx="4446392" cy="2376377"/>
          </a:xfrm>
          <a:prstGeom prst="rect">
            <a:avLst/>
          </a:prstGeom>
        </p:spPr>
      </p:pic>
      <p:pic>
        <p:nvPicPr>
          <p:cNvPr id="14" name="Image 13">
            <a:extLst>
              <a:ext uri="{FF2B5EF4-FFF2-40B4-BE49-F238E27FC236}">
                <a16:creationId xmlns:a16="http://schemas.microsoft.com/office/drawing/2014/main" id="{1E80DB12-BC66-4F50-BC04-40D25AB65D44}"/>
              </a:ext>
            </a:extLst>
          </p:cNvPr>
          <p:cNvPicPr>
            <a:picLocks noChangeAspect="1"/>
          </p:cNvPicPr>
          <p:nvPr/>
        </p:nvPicPr>
        <p:blipFill>
          <a:blip r:embed="rId7"/>
          <a:stretch>
            <a:fillRect/>
          </a:stretch>
        </p:blipFill>
        <p:spPr>
          <a:xfrm>
            <a:off x="249807" y="4400442"/>
            <a:ext cx="4300928" cy="2275948"/>
          </a:xfrm>
          <a:prstGeom prst="rect">
            <a:avLst/>
          </a:prstGeom>
        </p:spPr>
      </p:pic>
      <p:pic>
        <p:nvPicPr>
          <p:cNvPr id="16" name="Image 15">
            <a:extLst>
              <a:ext uri="{FF2B5EF4-FFF2-40B4-BE49-F238E27FC236}">
                <a16:creationId xmlns:a16="http://schemas.microsoft.com/office/drawing/2014/main" id="{65F611D9-B73A-4C5A-A7DF-B6D7AFE6F0E8}"/>
              </a:ext>
            </a:extLst>
          </p:cNvPr>
          <p:cNvPicPr>
            <a:picLocks noChangeAspect="1"/>
          </p:cNvPicPr>
          <p:nvPr/>
        </p:nvPicPr>
        <p:blipFill>
          <a:blip r:embed="rId8"/>
          <a:stretch>
            <a:fillRect/>
          </a:stretch>
        </p:blipFill>
        <p:spPr>
          <a:xfrm>
            <a:off x="4676833" y="5029489"/>
            <a:ext cx="3911801" cy="1295467"/>
          </a:xfrm>
          <a:prstGeom prst="rect">
            <a:avLst/>
          </a:prstGeom>
        </p:spPr>
      </p:pic>
    </p:spTree>
    <p:extLst>
      <p:ext uri="{BB962C8B-B14F-4D97-AF65-F5344CB8AC3E}">
        <p14:creationId xmlns:p14="http://schemas.microsoft.com/office/powerpoint/2010/main" val="150012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MSA</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287814" y="1301844"/>
            <a:ext cx="11616371"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indent="0" algn="just">
              <a:lnSpc>
                <a:spcPct val="100000"/>
              </a:lnSpc>
              <a:spcBef>
                <a:spcPts val="358"/>
              </a:spcBef>
              <a:spcAft>
                <a:spcPts val="600"/>
              </a:spcAft>
              <a:buNone/>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formulaire: étapes clefs</a:t>
            </a:r>
          </a:p>
          <a:p>
            <a:pPr marL="0" marR="0" lvl="0" indent="0" algn="just" eaLnBrk="1" fontAlgn="auto" hangingPunct="1">
              <a:lnSpc>
                <a:spcPct val="110000"/>
              </a:lnSpc>
              <a:spcBef>
                <a:spcPts val="0"/>
              </a:spcBef>
              <a:spcAft>
                <a:spcPts val="0"/>
              </a:spcAft>
              <a:buClr>
                <a:srgbClr val="007FAD"/>
              </a:buClr>
              <a:buSzTx/>
              <a:buNone/>
              <a:tabLst/>
              <a:defRPr/>
            </a:pPr>
            <a:endParaRPr lang="fr-FR" sz="140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0"/>
              </a:spcAft>
              <a:buClr>
                <a:srgbClr val="007FAD"/>
              </a:buClr>
              <a:buSzTx/>
              <a:buFontTx/>
              <a:buNone/>
              <a:tabLst/>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1. Identification de l’établissement</a:t>
            </a:r>
          </a:p>
          <a:p>
            <a:pPr algn="l">
              <a:spcBef>
                <a:spcPts val="0"/>
              </a:spcBef>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L’utilisateur s’identifie en renseignant le n° de SIRET de son entreprise.</a:t>
            </a: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lang="fr-FR" sz="1600" b="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5" name="Image 4">
            <a:extLst>
              <a:ext uri="{FF2B5EF4-FFF2-40B4-BE49-F238E27FC236}">
                <a16:creationId xmlns:a16="http://schemas.microsoft.com/office/drawing/2014/main" id="{F6C6C511-B49F-AEFC-9867-6E9D124AC8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63656" y="51202"/>
            <a:ext cx="1139238" cy="543511"/>
          </a:xfrm>
          <a:prstGeom prst="rect">
            <a:avLst/>
          </a:prstGeom>
        </p:spPr>
      </p:pic>
      <p:pic>
        <p:nvPicPr>
          <p:cNvPr id="9" name="Image 8">
            <a:extLst>
              <a:ext uri="{FF2B5EF4-FFF2-40B4-BE49-F238E27FC236}">
                <a16:creationId xmlns:a16="http://schemas.microsoft.com/office/drawing/2014/main" id="{D71DDB6E-44D3-44FD-AAA4-C819E33E3131}"/>
              </a:ext>
            </a:extLst>
          </p:cNvPr>
          <p:cNvPicPr>
            <a:picLocks noChangeAspect="1"/>
          </p:cNvPicPr>
          <p:nvPr/>
        </p:nvPicPr>
        <p:blipFill>
          <a:blip r:embed="rId6"/>
          <a:stretch>
            <a:fillRect/>
          </a:stretch>
        </p:blipFill>
        <p:spPr>
          <a:xfrm>
            <a:off x="2692009" y="2707645"/>
            <a:ext cx="4889005" cy="4054662"/>
          </a:xfrm>
          <a:prstGeom prst="rect">
            <a:avLst/>
          </a:prstGeom>
        </p:spPr>
      </p:pic>
    </p:spTree>
    <p:extLst>
      <p:ext uri="{BB962C8B-B14F-4D97-AF65-F5344CB8AC3E}">
        <p14:creationId xmlns:p14="http://schemas.microsoft.com/office/powerpoint/2010/main" val="294794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MSA</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341067" y="1301844"/>
            <a:ext cx="6059733"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indent="0" algn="just">
              <a:lnSpc>
                <a:spcPct val="100000"/>
              </a:lnSpc>
              <a:spcBef>
                <a:spcPts val="358"/>
              </a:spcBef>
              <a:spcAft>
                <a:spcPts val="600"/>
              </a:spcAft>
              <a:buNone/>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formulaire: étapes clefs</a:t>
            </a:r>
          </a:p>
          <a:p>
            <a:pPr marL="0" marR="0" lvl="0" indent="0" algn="just" eaLnBrk="1" fontAlgn="auto" hangingPunct="1">
              <a:lnSpc>
                <a:spcPct val="110000"/>
              </a:lnSpc>
              <a:spcBef>
                <a:spcPts val="0"/>
              </a:spcBef>
              <a:spcAft>
                <a:spcPts val="0"/>
              </a:spcAft>
              <a:buClr>
                <a:srgbClr val="007FAD"/>
              </a:buClr>
              <a:buSzTx/>
              <a:buNone/>
              <a:tabLst/>
              <a:defRPr/>
            </a:pPr>
            <a:r>
              <a:rPr lang="fr-FR" sz="1200" b="0" i="0">
                <a:solidFill>
                  <a:srgbClr val="000000"/>
                </a:solidFill>
                <a:effectLst/>
                <a:latin typeface="Karla" pitchFamily="2" charset="0"/>
              </a:rPr>
              <a:t>.</a:t>
            </a:r>
            <a:endParaRPr lang="fr-FR" sz="140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indent="0" algn="just" eaLnBrk="1" fontAlgn="auto" hangingPunct="1">
              <a:lnSpc>
                <a:spcPct val="110000"/>
              </a:lnSpc>
              <a:spcBef>
                <a:spcPts val="0"/>
              </a:spcBef>
              <a:spcAft>
                <a:spcPts val="0"/>
              </a:spcAft>
              <a:buClr>
                <a:srgbClr val="007FAD"/>
              </a:buClr>
              <a:buSzTx/>
              <a:buNone/>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2. Information sur le salarié</a:t>
            </a:r>
          </a:p>
          <a:p>
            <a:pPr algn="l">
              <a:spcBef>
                <a:spcPts val="0"/>
              </a:spcBef>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L'employeur doit sélectionner le département de la caisse de MSA à laquelle est affilié le salarié (1) et renseigner les informations suivantes : </a:t>
            </a:r>
          </a:p>
          <a:p>
            <a:pPr lvl="1">
              <a:spcBef>
                <a:spcPts val="0"/>
              </a:spcBef>
              <a:buFont typeface="Arial" panose="020B0604020202020204" pitchFamily="34" charset="0"/>
              <a:buChar char="•"/>
            </a:pPr>
            <a:r>
              <a:rPr lang="fr-FR" sz="1400" b="0">
                <a:solidFill>
                  <a:srgbClr val="0D2749"/>
                </a:solidFill>
                <a:latin typeface="Calibri" panose="020F0502020204030204" pitchFamily="34" charset="0"/>
                <a:ea typeface="Calibri" panose="020F0502020204030204" pitchFamily="34" charset="0"/>
                <a:cs typeface="Calibri" panose="020F0502020204030204" pitchFamily="34" charset="0"/>
              </a:rPr>
              <a:t>Nom et prénom du salarié </a:t>
            </a:r>
            <a:r>
              <a:rPr lang="fr-FR" sz="1400" b="0">
                <a:solidFill>
                  <a:srgbClr val="FF0000"/>
                </a:solidFill>
                <a:latin typeface="Calibri" panose="020F0502020204030204" pitchFamily="34" charset="0"/>
                <a:ea typeface="Calibri" panose="020F0502020204030204" pitchFamily="34" charset="0"/>
                <a:cs typeface="Calibri" panose="020F0502020204030204" pitchFamily="34" charset="0"/>
              </a:rPr>
              <a:t>(2)</a:t>
            </a:r>
          </a:p>
          <a:p>
            <a:pPr lvl="1">
              <a:spcBef>
                <a:spcPts val="0"/>
              </a:spcBef>
              <a:buFont typeface="Arial" panose="020B0604020202020204" pitchFamily="34" charset="0"/>
              <a:buChar char="•"/>
            </a:pPr>
            <a:r>
              <a:rPr lang="fr-FR" sz="1400" b="0">
                <a:solidFill>
                  <a:srgbClr val="0D2749"/>
                </a:solidFill>
                <a:latin typeface="Calibri" panose="020F0502020204030204" pitchFamily="34" charset="0"/>
                <a:ea typeface="Calibri" panose="020F0502020204030204" pitchFamily="34" charset="0"/>
                <a:cs typeface="Calibri" panose="020F0502020204030204" pitchFamily="34" charset="0"/>
              </a:rPr>
              <a:t>N° de Sécurité sociale du salarié </a:t>
            </a:r>
            <a:r>
              <a:rPr lang="fr-FR" sz="1400" b="0">
                <a:solidFill>
                  <a:srgbClr val="FF0000"/>
                </a:solidFill>
                <a:latin typeface="Calibri" panose="020F0502020204030204" pitchFamily="34" charset="0"/>
                <a:ea typeface="Calibri" panose="020F0502020204030204" pitchFamily="34" charset="0"/>
                <a:cs typeface="Calibri" panose="020F0502020204030204" pitchFamily="34" charset="0"/>
              </a:rPr>
              <a:t>(3)</a:t>
            </a:r>
          </a:p>
          <a:p>
            <a:pPr lvl="1">
              <a:spcBef>
                <a:spcPts val="0"/>
              </a:spcBef>
              <a:buFont typeface="Arial" panose="020B0604020202020204" pitchFamily="34" charset="0"/>
              <a:buChar char="•"/>
            </a:pPr>
            <a:r>
              <a:rPr lang="fr-FR" sz="1400" b="0">
                <a:solidFill>
                  <a:srgbClr val="0D2749"/>
                </a:solidFill>
                <a:latin typeface="Calibri" panose="020F0502020204030204" pitchFamily="34" charset="0"/>
                <a:ea typeface="Calibri" panose="020F0502020204030204" pitchFamily="34" charset="0"/>
                <a:cs typeface="Calibri" panose="020F0502020204030204" pitchFamily="34" charset="0"/>
              </a:rPr>
              <a:t>Date de naissance du salarié </a:t>
            </a:r>
            <a:r>
              <a:rPr lang="fr-FR" sz="1400" b="0">
                <a:solidFill>
                  <a:srgbClr val="FF0000"/>
                </a:solidFill>
                <a:latin typeface="Calibri" panose="020F0502020204030204" pitchFamily="34" charset="0"/>
                <a:ea typeface="Calibri" panose="020F0502020204030204" pitchFamily="34" charset="0"/>
                <a:cs typeface="Calibri" panose="020F0502020204030204" pitchFamily="34" charset="0"/>
              </a:rPr>
              <a:t>(4)</a:t>
            </a: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kumimoji="0" lang="fr-FR" sz="1400" b="0" i="0" u="sng"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lang="fr-FR" sz="1400" b="0" u="sng">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5" name="Image 4">
            <a:extLst>
              <a:ext uri="{FF2B5EF4-FFF2-40B4-BE49-F238E27FC236}">
                <a16:creationId xmlns:a16="http://schemas.microsoft.com/office/drawing/2014/main" id="{F6C6C511-B49F-AEFC-9867-6E9D124AC8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63656" y="51202"/>
            <a:ext cx="1139238" cy="543511"/>
          </a:xfrm>
          <a:prstGeom prst="rect">
            <a:avLst/>
          </a:prstGeom>
        </p:spPr>
      </p:pic>
      <p:pic>
        <p:nvPicPr>
          <p:cNvPr id="7" name="Image 6">
            <a:extLst>
              <a:ext uri="{FF2B5EF4-FFF2-40B4-BE49-F238E27FC236}">
                <a16:creationId xmlns:a16="http://schemas.microsoft.com/office/drawing/2014/main" id="{E2CE9115-CB2C-4922-B867-9A99E973152E}"/>
              </a:ext>
            </a:extLst>
          </p:cNvPr>
          <p:cNvPicPr>
            <a:picLocks noChangeAspect="1"/>
          </p:cNvPicPr>
          <p:nvPr/>
        </p:nvPicPr>
        <p:blipFill>
          <a:blip r:embed="rId6"/>
          <a:stretch>
            <a:fillRect/>
          </a:stretch>
        </p:blipFill>
        <p:spPr>
          <a:xfrm>
            <a:off x="1095024" y="3429000"/>
            <a:ext cx="3963447" cy="3253563"/>
          </a:xfrm>
          <a:prstGeom prst="rect">
            <a:avLst/>
          </a:prstGeom>
        </p:spPr>
      </p:pic>
      <p:sp>
        <p:nvSpPr>
          <p:cNvPr id="11" name="Espace réservé du contenu 2">
            <a:extLst>
              <a:ext uri="{FF2B5EF4-FFF2-40B4-BE49-F238E27FC236}">
                <a16:creationId xmlns:a16="http://schemas.microsoft.com/office/drawing/2014/main" id="{0A6C7145-3343-4901-B82F-EBD25DA422E2}"/>
              </a:ext>
            </a:extLst>
          </p:cNvPr>
          <p:cNvSpPr txBox="1">
            <a:spLocks/>
          </p:cNvSpPr>
          <p:nvPr/>
        </p:nvSpPr>
        <p:spPr bwMode="auto">
          <a:xfrm>
            <a:off x="6754970" y="1897266"/>
            <a:ext cx="5030321"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eaLnBrk="1" fontAlgn="auto" hangingPunct="1">
              <a:lnSpc>
                <a:spcPct val="110000"/>
              </a:lnSpc>
              <a:spcBef>
                <a:spcPts val="0"/>
              </a:spcBef>
              <a:spcAft>
                <a:spcPts val="0"/>
              </a:spcAft>
              <a:buClr>
                <a:srgbClr val="007FAD"/>
              </a:buClr>
              <a:buSzTx/>
              <a:buNone/>
              <a:tabLst/>
              <a:defRPr/>
            </a:pPr>
            <a:r>
              <a:rPr lang="fr-FR" sz="1200" b="0" i="0">
                <a:solidFill>
                  <a:srgbClr val="000000"/>
                </a:solidFill>
                <a:effectLst/>
                <a:latin typeface="Karla" pitchFamily="2" charset="0"/>
              </a:rPr>
              <a:t>.</a:t>
            </a:r>
            <a:endParaRPr lang="fr-FR" sz="140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indent="0" algn="just" eaLnBrk="1" fontAlgn="auto" hangingPunct="1">
              <a:lnSpc>
                <a:spcPct val="110000"/>
              </a:lnSpc>
              <a:spcBef>
                <a:spcPts val="0"/>
              </a:spcBef>
              <a:spcAft>
                <a:spcPts val="0"/>
              </a:spcAft>
              <a:buClr>
                <a:srgbClr val="007FAD"/>
              </a:buClr>
              <a:buSzTx/>
              <a:buNone/>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3. Information sur le congé conventionnel</a:t>
            </a:r>
          </a:p>
          <a:p>
            <a:pPr algn="l">
              <a:spcBef>
                <a:spcPts val="0"/>
              </a:spcBef>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L'employeur doit préciser si son salarié a déjà pris son congé conventionnel (1). Si oui, les dates de début (2) et de fin de congé (3) sont à renseigner.</a:t>
            </a: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lang="fr-FR" sz="1600" b="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lang="fr-FR" sz="1400" b="0" u="sng">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8" name="Image 7">
            <a:extLst>
              <a:ext uri="{FF2B5EF4-FFF2-40B4-BE49-F238E27FC236}">
                <a16:creationId xmlns:a16="http://schemas.microsoft.com/office/drawing/2014/main" id="{4A2F80BF-5D99-46ED-8F35-0E2131B82629}"/>
              </a:ext>
            </a:extLst>
          </p:cNvPr>
          <p:cNvPicPr>
            <a:picLocks noChangeAspect="1"/>
          </p:cNvPicPr>
          <p:nvPr/>
        </p:nvPicPr>
        <p:blipFill>
          <a:blip r:embed="rId7"/>
          <a:stretch>
            <a:fillRect/>
          </a:stretch>
        </p:blipFill>
        <p:spPr>
          <a:xfrm>
            <a:off x="7122859" y="3320478"/>
            <a:ext cx="3708076" cy="2670279"/>
          </a:xfrm>
          <a:prstGeom prst="rect">
            <a:avLst/>
          </a:prstGeom>
        </p:spPr>
      </p:pic>
    </p:spTree>
    <p:extLst>
      <p:ext uri="{BB962C8B-B14F-4D97-AF65-F5344CB8AC3E}">
        <p14:creationId xmlns:p14="http://schemas.microsoft.com/office/powerpoint/2010/main" val="586276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MSA</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341067" y="1301844"/>
            <a:ext cx="10504142"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indent="0" algn="just">
              <a:lnSpc>
                <a:spcPct val="100000"/>
              </a:lnSpc>
              <a:spcBef>
                <a:spcPts val="358"/>
              </a:spcBef>
              <a:spcAft>
                <a:spcPts val="600"/>
              </a:spcAft>
              <a:buNone/>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formulaire: étapes clefs</a:t>
            </a:r>
          </a:p>
          <a:p>
            <a:pPr marL="0" marR="0" lvl="0" indent="0" algn="just" eaLnBrk="1" fontAlgn="auto" hangingPunct="1">
              <a:lnSpc>
                <a:spcPct val="110000"/>
              </a:lnSpc>
              <a:spcBef>
                <a:spcPts val="0"/>
              </a:spcBef>
              <a:spcAft>
                <a:spcPts val="0"/>
              </a:spcAft>
              <a:buClr>
                <a:srgbClr val="007FAD"/>
              </a:buClr>
              <a:buSzTx/>
              <a:buNone/>
              <a:tabLst/>
              <a:defRPr/>
            </a:pPr>
            <a:r>
              <a:rPr lang="fr-FR" sz="1200" b="0" i="0">
                <a:solidFill>
                  <a:srgbClr val="000000"/>
                </a:solidFill>
                <a:effectLst/>
                <a:latin typeface="Karla" pitchFamily="2" charset="0"/>
              </a:rPr>
              <a:t>.</a:t>
            </a:r>
            <a:endParaRPr lang="fr-FR" sz="140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indent="0" algn="just" eaLnBrk="1" fontAlgn="auto" hangingPunct="1">
              <a:lnSpc>
                <a:spcPct val="110000"/>
              </a:lnSpc>
              <a:spcBef>
                <a:spcPts val="0"/>
              </a:spcBef>
              <a:spcAft>
                <a:spcPts val="0"/>
              </a:spcAft>
              <a:buClr>
                <a:srgbClr val="007FAD"/>
              </a:buClr>
              <a:buSzTx/>
              <a:buNone/>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4. Information sur le congé supplémentaire de naissance</a:t>
            </a:r>
          </a:p>
          <a:p>
            <a:pPr algn="l">
              <a:spcBef>
                <a:spcPts val="0"/>
              </a:spcBef>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L'utilisateur doit indiquer si le salarié souhaite prendre son congé en continu ou de manière fractionnée </a:t>
            </a:r>
            <a:r>
              <a:rPr lang="fr-FR" sz="1600" b="0">
                <a:solidFill>
                  <a:srgbClr val="FF0000"/>
                </a:solidFill>
                <a:latin typeface="Calibri" panose="020F0502020204030204" pitchFamily="34" charset="0"/>
                <a:ea typeface="Calibri" panose="020F0502020204030204" pitchFamily="34" charset="0"/>
                <a:cs typeface="Calibri" panose="020F0502020204030204" pitchFamily="34" charset="0"/>
              </a:rPr>
              <a:t>(1), </a:t>
            </a: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avant de préciser les dates de début </a:t>
            </a:r>
            <a:r>
              <a:rPr lang="fr-FR" sz="1600" b="0">
                <a:solidFill>
                  <a:srgbClr val="FF0000"/>
                </a:solidFill>
                <a:latin typeface="Calibri" panose="020F0502020204030204" pitchFamily="34" charset="0"/>
                <a:ea typeface="Calibri" panose="020F0502020204030204" pitchFamily="34" charset="0"/>
                <a:cs typeface="Calibri" panose="020F0502020204030204" pitchFamily="34" charset="0"/>
              </a:rPr>
              <a:t>(2) </a:t>
            </a: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et de fin de congé </a:t>
            </a:r>
            <a:r>
              <a:rPr lang="fr-FR" sz="1600" b="0">
                <a:solidFill>
                  <a:srgbClr val="FF0000"/>
                </a:solidFill>
                <a:latin typeface="Calibri" panose="020F0502020204030204" pitchFamily="34" charset="0"/>
                <a:ea typeface="Calibri" panose="020F0502020204030204" pitchFamily="34" charset="0"/>
                <a:cs typeface="Calibri" panose="020F0502020204030204" pitchFamily="34" charset="0"/>
              </a:rPr>
              <a:t>(3) </a:t>
            </a: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de chacune des périodes.</a:t>
            </a:r>
            <a:endParaRPr kumimoji="0" lang="fr-FR" sz="1400" b="0" i="0" u="sng" strike="noStrike" kern="1200" cap="none" spc="0" normalizeH="0" baseline="0" noProof="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10000"/>
              </a:lnSpc>
              <a:spcBef>
                <a:spcPts val="0"/>
              </a:spcBef>
              <a:spcAft>
                <a:spcPts val="1700"/>
              </a:spcAft>
              <a:buClr>
                <a:srgbClr val="007FAD"/>
              </a:buClr>
              <a:buSzTx/>
              <a:buFont typeface="Symbol" panose="05050102010706020507" pitchFamily="18" charset="2"/>
              <a:buNone/>
              <a:tabLst/>
              <a:defRPr/>
            </a:pPr>
            <a:endParaRPr lang="fr-FR" sz="1400" b="0" u="sng">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5" name="Image 4">
            <a:extLst>
              <a:ext uri="{FF2B5EF4-FFF2-40B4-BE49-F238E27FC236}">
                <a16:creationId xmlns:a16="http://schemas.microsoft.com/office/drawing/2014/main" id="{F6C6C511-B49F-AEFC-9867-6E9D124AC8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63656" y="51202"/>
            <a:ext cx="1139238" cy="543511"/>
          </a:xfrm>
          <a:prstGeom prst="rect">
            <a:avLst/>
          </a:prstGeom>
        </p:spPr>
      </p:pic>
      <p:pic>
        <p:nvPicPr>
          <p:cNvPr id="9" name="Image 8">
            <a:extLst>
              <a:ext uri="{FF2B5EF4-FFF2-40B4-BE49-F238E27FC236}">
                <a16:creationId xmlns:a16="http://schemas.microsoft.com/office/drawing/2014/main" id="{F20E9DB9-59FE-422A-BC1D-7D35DF855647}"/>
              </a:ext>
            </a:extLst>
          </p:cNvPr>
          <p:cNvPicPr>
            <a:picLocks noChangeAspect="1"/>
          </p:cNvPicPr>
          <p:nvPr/>
        </p:nvPicPr>
        <p:blipFill>
          <a:blip r:embed="rId6"/>
          <a:stretch>
            <a:fillRect/>
          </a:stretch>
        </p:blipFill>
        <p:spPr>
          <a:xfrm>
            <a:off x="756477" y="2755322"/>
            <a:ext cx="4262090" cy="1358147"/>
          </a:xfrm>
          <a:prstGeom prst="rect">
            <a:avLst/>
          </a:prstGeom>
        </p:spPr>
      </p:pic>
      <p:pic>
        <p:nvPicPr>
          <p:cNvPr id="14" name="Image 13">
            <a:extLst>
              <a:ext uri="{FF2B5EF4-FFF2-40B4-BE49-F238E27FC236}">
                <a16:creationId xmlns:a16="http://schemas.microsoft.com/office/drawing/2014/main" id="{13A24F7C-3673-42ED-9B10-4772FBE2C135}"/>
              </a:ext>
            </a:extLst>
          </p:cNvPr>
          <p:cNvPicPr>
            <a:picLocks noChangeAspect="1"/>
          </p:cNvPicPr>
          <p:nvPr/>
        </p:nvPicPr>
        <p:blipFill rotWithShape="1">
          <a:blip r:embed="rId7"/>
          <a:srcRect t="31744"/>
          <a:stretch/>
        </p:blipFill>
        <p:spPr>
          <a:xfrm>
            <a:off x="698726" y="4437054"/>
            <a:ext cx="3200564" cy="1811802"/>
          </a:xfrm>
          <a:prstGeom prst="rect">
            <a:avLst/>
          </a:prstGeom>
        </p:spPr>
      </p:pic>
      <p:pic>
        <p:nvPicPr>
          <p:cNvPr id="15" name="Image 14">
            <a:extLst>
              <a:ext uri="{FF2B5EF4-FFF2-40B4-BE49-F238E27FC236}">
                <a16:creationId xmlns:a16="http://schemas.microsoft.com/office/drawing/2014/main" id="{B95692DC-4704-4DB7-B11B-61DAC106488F}"/>
              </a:ext>
            </a:extLst>
          </p:cNvPr>
          <p:cNvPicPr>
            <a:picLocks noChangeAspect="1"/>
          </p:cNvPicPr>
          <p:nvPr/>
        </p:nvPicPr>
        <p:blipFill rotWithShape="1">
          <a:blip r:embed="rId8"/>
          <a:srcRect b="69760"/>
          <a:stretch/>
        </p:blipFill>
        <p:spPr>
          <a:xfrm>
            <a:off x="5433977" y="3037873"/>
            <a:ext cx="3763186" cy="981234"/>
          </a:xfrm>
          <a:prstGeom prst="rect">
            <a:avLst/>
          </a:prstGeom>
        </p:spPr>
      </p:pic>
      <p:pic>
        <p:nvPicPr>
          <p:cNvPr id="17" name="Image 16">
            <a:extLst>
              <a:ext uri="{FF2B5EF4-FFF2-40B4-BE49-F238E27FC236}">
                <a16:creationId xmlns:a16="http://schemas.microsoft.com/office/drawing/2014/main" id="{3591CFA1-5224-4498-8C49-CB56A9BF7EA4}"/>
              </a:ext>
            </a:extLst>
          </p:cNvPr>
          <p:cNvPicPr>
            <a:picLocks noChangeAspect="1"/>
          </p:cNvPicPr>
          <p:nvPr/>
        </p:nvPicPr>
        <p:blipFill>
          <a:blip r:embed="rId9"/>
          <a:stretch>
            <a:fillRect/>
          </a:stretch>
        </p:blipFill>
        <p:spPr>
          <a:xfrm>
            <a:off x="5104219" y="4553319"/>
            <a:ext cx="2876698" cy="1695537"/>
          </a:xfrm>
          <a:prstGeom prst="rect">
            <a:avLst/>
          </a:prstGeom>
        </p:spPr>
      </p:pic>
    </p:spTree>
    <p:extLst>
      <p:ext uri="{BB962C8B-B14F-4D97-AF65-F5344CB8AC3E}">
        <p14:creationId xmlns:p14="http://schemas.microsoft.com/office/powerpoint/2010/main" val="939965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3D43-C2E7-B661-D5FC-FE2691F16B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6DCFC88-FE7D-6928-B334-C75F2314A09E}"/>
              </a:ext>
            </a:extLst>
          </p:cNvPr>
          <p:cNvSpPr txBox="1"/>
          <p:nvPr/>
        </p:nvSpPr>
        <p:spPr>
          <a:xfrm>
            <a:off x="89106" y="181610"/>
            <a:ext cx="7620368" cy="385105"/>
          </a:xfrm>
          <a:prstGeom prst="rect">
            <a:avLst/>
          </a:prstGeom>
        </p:spPr>
        <p:txBody>
          <a:bodyPr lIns="0" tIns="0" rIns="0" bIns="0" rtlCol="0" anchor="t">
            <a:spAutoFit/>
          </a:bodyPr>
          <a:lstStyle/>
          <a:p>
            <a:pPr lvl="0">
              <a:lnSpc>
                <a:spcPts val="3279"/>
              </a:lnSpc>
              <a:defRPr/>
            </a:pPr>
            <a:r>
              <a:rPr lang="en-US" sz="2000" b="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Le congé supplémentaire de naissance</a:t>
            </a:r>
          </a:p>
        </p:txBody>
      </p:sp>
      <p:sp>
        <p:nvSpPr>
          <p:cNvPr id="4" name="Freeform 4">
            <a:extLst>
              <a:ext uri="{FF2B5EF4-FFF2-40B4-BE49-F238E27FC236}">
                <a16:creationId xmlns:a16="http://schemas.microsoft.com/office/drawing/2014/main" id="{36677846-6CB2-4A03-B7AB-48E07FD2D7AA}"/>
              </a:ext>
            </a:extLst>
          </p:cNvPr>
          <p:cNvSpPr/>
          <p:nvPr/>
        </p:nvSpPr>
        <p:spPr>
          <a:xfrm>
            <a:off x="9690813" y="5990757"/>
            <a:ext cx="2185329" cy="516199"/>
          </a:xfrm>
          <a:custGeom>
            <a:avLst/>
            <a:gdLst/>
            <a:ahLst/>
            <a:cxnLst/>
            <a:rect l="l" t="t" r="r" b="b"/>
            <a:pathLst>
              <a:path w="3277994" h="774298">
                <a:moveTo>
                  <a:pt x="0" y="0"/>
                </a:moveTo>
                <a:lnTo>
                  <a:pt x="3277994" y="0"/>
                </a:lnTo>
                <a:lnTo>
                  <a:pt x="3277994" y="774298"/>
                </a:lnTo>
                <a:lnTo>
                  <a:pt x="0" y="774298"/>
                </a:lnTo>
                <a:lnTo>
                  <a:pt x="0" y="0"/>
                </a:lnTo>
                <a:close/>
              </a:path>
            </a:pathLst>
          </a:custGeom>
          <a:blipFill>
            <a:blip r:embed="rId2"/>
            <a:stretch>
              <a:fillRect/>
            </a:stretch>
          </a:blipFill>
        </p:spPr>
        <p:txBody>
          <a:bodyPr/>
          <a:lstStyle/>
          <a:p>
            <a:endParaRPr lang="fr-FR"/>
          </a:p>
        </p:txBody>
      </p:sp>
      <p:sp>
        <p:nvSpPr>
          <p:cNvPr id="10" name="AutoShape 3">
            <a:extLst>
              <a:ext uri="{FF2B5EF4-FFF2-40B4-BE49-F238E27FC236}">
                <a16:creationId xmlns:a16="http://schemas.microsoft.com/office/drawing/2014/main" id="{41E452CA-5583-FCAB-22CE-96A99DFBC57E}"/>
              </a:ext>
            </a:extLst>
          </p:cNvPr>
          <p:cNvSpPr/>
          <p:nvPr/>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3" name="TextBox 5">
            <a:extLst>
              <a:ext uri="{FF2B5EF4-FFF2-40B4-BE49-F238E27FC236}">
                <a16:creationId xmlns:a16="http://schemas.microsoft.com/office/drawing/2014/main" id="{EF92D4E6-795F-9F8C-228B-69E8BA38B0D3}"/>
              </a:ext>
            </a:extLst>
          </p:cNvPr>
          <p:cNvSpPr txBox="1"/>
          <p:nvPr/>
        </p:nvSpPr>
        <p:spPr>
          <a:xfrm>
            <a:off x="341067" y="801270"/>
            <a:ext cx="10922620" cy="385105"/>
          </a:xfrm>
          <a:prstGeom prst="rect">
            <a:avLst/>
          </a:prstGeom>
        </p:spPr>
        <p:txBody>
          <a:bodyPr wrap="square" lIns="0" tIns="0" rIns="0" bIns="0" rtlCol="0" anchor="t">
            <a:spAutoFit/>
          </a:bodyPr>
          <a:lstStyle/>
          <a:p>
            <a:pPr>
              <a:lnSpc>
                <a:spcPts val="3279"/>
              </a:lnSpc>
              <a:defRPr/>
            </a:pPr>
            <a:r>
              <a:rPr lang="fr-FR" sz="200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MSA</a:t>
            </a:r>
          </a:p>
        </p:txBody>
      </p:sp>
      <p:sp>
        <p:nvSpPr>
          <p:cNvPr id="13" name="Espace réservé du contenu 2">
            <a:extLst>
              <a:ext uri="{FF2B5EF4-FFF2-40B4-BE49-F238E27FC236}">
                <a16:creationId xmlns:a16="http://schemas.microsoft.com/office/drawing/2014/main" id="{46992A9F-EA8D-035A-50B1-CE6F869B10A3}"/>
              </a:ext>
            </a:extLst>
          </p:cNvPr>
          <p:cNvSpPr txBox="1">
            <a:spLocks/>
          </p:cNvSpPr>
          <p:nvPr/>
        </p:nvSpPr>
        <p:spPr bwMode="auto">
          <a:xfrm>
            <a:off x="341067" y="1301844"/>
            <a:ext cx="5754933"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indent="0" algn="just">
              <a:lnSpc>
                <a:spcPct val="100000"/>
              </a:lnSpc>
              <a:spcBef>
                <a:spcPts val="358"/>
              </a:spcBef>
              <a:spcAft>
                <a:spcPts val="600"/>
              </a:spcAft>
              <a:buNone/>
              <a:defRPr/>
            </a:pPr>
            <a:r>
              <a:rPr kumimoji="0" lang="fr-FR" sz="1800" i="0" u="none" strike="noStrike" kern="0" cap="none" spc="0" normalizeH="0" baseline="0" noProof="0">
                <a:ln>
                  <a:noFill/>
                </a:ln>
                <a:solidFill>
                  <a:srgbClr val="008AFF"/>
                </a:solidFill>
                <a:effectLst/>
                <a:uLnTx/>
                <a:uFillTx/>
                <a:latin typeface="Calibri" panose="020F0502020204030204" pitchFamily="34" charset="0"/>
                <a:ea typeface="Calibri" panose="020F0502020204030204" pitchFamily="34" charset="0"/>
                <a:cs typeface="Calibri" panose="020F0502020204030204" pitchFamily="34" charset="0"/>
              </a:rPr>
              <a:t>Zoom sur le formulaire: étapes clefs</a:t>
            </a:r>
          </a:p>
          <a:p>
            <a:pPr marL="0" marR="0" lvl="0" indent="0" algn="just" eaLnBrk="1" fontAlgn="auto" hangingPunct="1">
              <a:lnSpc>
                <a:spcPct val="110000"/>
              </a:lnSpc>
              <a:spcBef>
                <a:spcPts val="0"/>
              </a:spcBef>
              <a:spcAft>
                <a:spcPts val="0"/>
              </a:spcAft>
              <a:buClr>
                <a:srgbClr val="007FAD"/>
              </a:buClr>
              <a:buSzTx/>
              <a:buNone/>
              <a:tabLst/>
              <a:defRPr/>
            </a:pPr>
            <a:r>
              <a:rPr lang="fr-FR" sz="1200" b="0" i="0">
                <a:solidFill>
                  <a:srgbClr val="000000"/>
                </a:solidFill>
                <a:effectLst/>
                <a:latin typeface="Karla" pitchFamily="2" charset="0"/>
              </a:rPr>
              <a:t>.</a:t>
            </a:r>
            <a:endParaRPr lang="fr-FR" sz="140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indent="0" algn="just" eaLnBrk="1" fontAlgn="auto" hangingPunct="1">
              <a:lnSpc>
                <a:spcPct val="110000"/>
              </a:lnSpc>
              <a:spcBef>
                <a:spcPts val="0"/>
              </a:spcBef>
              <a:spcAft>
                <a:spcPts val="0"/>
              </a:spcAft>
              <a:buClr>
                <a:srgbClr val="007FAD"/>
              </a:buClr>
              <a:buSzTx/>
              <a:buNone/>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5. Engagement sur l'honneur et dépôt de la demande</a:t>
            </a:r>
          </a:p>
          <a:p>
            <a:pPr algn="l">
              <a:spcBef>
                <a:spcPts val="0"/>
              </a:spcBef>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Avant de déposer sa demande l'utilisateur s'engage à fournir des informations exactes en cochant la case "Oui, je m'engage".</a:t>
            </a:r>
            <a:endParaRPr lang="fr-FR" sz="1400" b="0" u="sng">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90000"/>
              </a:lnSpc>
              <a:spcBef>
                <a:spcPct val="75000"/>
              </a:spcBef>
              <a:spcAft>
                <a:spcPct val="0"/>
              </a:spcAft>
              <a:buClrTx/>
              <a:buSzPct val="125000"/>
              <a:buFontTx/>
              <a:buNone/>
              <a:tabLst/>
              <a:defRPr/>
            </a:pP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5" name="Image 4">
            <a:extLst>
              <a:ext uri="{FF2B5EF4-FFF2-40B4-BE49-F238E27FC236}">
                <a16:creationId xmlns:a16="http://schemas.microsoft.com/office/drawing/2014/main" id="{F6C6C511-B49F-AEFC-9867-6E9D124AC8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63656" y="51202"/>
            <a:ext cx="1139238" cy="543511"/>
          </a:xfrm>
          <a:prstGeom prst="rect">
            <a:avLst/>
          </a:prstGeom>
        </p:spPr>
      </p:pic>
      <p:pic>
        <p:nvPicPr>
          <p:cNvPr id="7" name="Image 6">
            <a:extLst>
              <a:ext uri="{FF2B5EF4-FFF2-40B4-BE49-F238E27FC236}">
                <a16:creationId xmlns:a16="http://schemas.microsoft.com/office/drawing/2014/main" id="{9B3D1497-F860-4A0D-9D77-6D066DF02D7E}"/>
              </a:ext>
            </a:extLst>
          </p:cNvPr>
          <p:cNvPicPr>
            <a:picLocks noChangeAspect="1"/>
          </p:cNvPicPr>
          <p:nvPr/>
        </p:nvPicPr>
        <p:blipFill>
          <a:blip r:embed="rId6"/>
          <a:stretch>
            <a:fillRect/>
          </a:stretch>
        </p:blipFill>
        <p:spPr>
          <a:xfrm>
            <a:off x="113094" y="2898639"/>
            <a:ext cx="6094128" cy="2657517"/>
          </a:xfrm>
          <a:prstGeom prst="rect">
            <a:avLst/>
          </a:prstGeom>
        </p:spPr>
      </p:pic>
      <p:sp>
        <p:nvSpPr>
          <p:cNvPr id="16" name="Espace réservé du contenu 2">
            <a:extLst>
              <a:ext uri="{FF2B5EF4-FFF2-40B4-BE49-F238E27FC236}">
                <a16:creationId xmlns:a16="http://schemas.microsoft.com/office/drawing/2014/main" id="{403B1D59-03F4-460E-804A-99DFB1F7FB2D}"/>
              </a:ext>
            </a:extLst>
          </p:cNvPr>
          <p:cNvSpPr txBox="1">
            <a:spLocks/>
          </p:cNvSpPr>
          <p:nvPr/>
        </p:nvSpPr>
        <p:spPr bwMode="auto">
          <a:xfrm>
            <a:off x="5979248" y="2030819"/>
            <a:ext cx="5754933" cy="52051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342900" indent="-342900" algn="l" rtl="0" eaLnBrk="0" fontAlgn="base" hangingPunct="0">
              <a:lnSpc>
                <a:spcPct val="90000"/>
              </a:lnSpc>
              <a:spcBef>
                <a:spcPct val="75000"/>
              </a:spcBef>
              <a:spcAft>
                <a:spcPct val="0"/>
              </a:spcAft>
              <a:buSzPct val="125000"/>
              <a:buBlip>
                <a:blip r:embed="rId3"/>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4"/>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pitchFamily="34"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marL="0" marR="0" lvl="0" indent="0" algn="just" eaLnBrk="1" fontAlgn="auto" hangingPunct="1">
              <a:lnSpc>
                <a:spcPct val="110000"/>
              </a:lnSpc>
              <a:spcBef>
                <a:spcPts val="0"/>
              </a:spcBef>
              <a:spcAft>
                <a:spcPts val="0"/>
              </a:spcAft>
              <a:buClr>
                <a:srgbClr val="007FAD"/>
              </a:buClr>
              <a:buSzTx/>
              <a:buNone/>
              <a:tabLst/>
              <a:defRPr/>
            </a:pPr>
            <a:r>
              <a:rPr lang="fr-FR" sz="1200" b="0" i="0">
                <a:solidFill>
                  <a:srgbClr val="000000"/>
                </a:solidFill>
                <a:effectLst/>
                <a:latin typeface="Karla" pitchFamily="2" charset="0"/>
              </a:rPr>
              <a:t>.</a:t>
            </a:r>
            <a:endParaRPr lang="fr-FR" sz="140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0" indent="0" algn="just" eaLnBrk="1" fontAlgn="auto" hangingPunct="1">
              <a:lnSpc>
                <a:spcPct val="110000"/>
              </a:lnSpc>
              <a:spcBef>
                <a:spcPts val="0"/>
              </a:spcBef>
              <a:spcAft>
                <a:spcPts val="0"/>
              </a:spcAft>
              <a:buClr>
                <a:srgbClr val="007FAD"/>
              </a:buClr>
              <a:buSzTx/>
              <a:buNone/>
              <a:defRPr/>
            </a:pPr>
            <a:r>
              <a:rPr lang="fr-FR" sz="1600">
                <a:solidFill>
                  <a:srgbClr val="0D2749"/>
                </a:solidFill>
                <a:latin typeface="Calibri" panose="020F0502020204030204" pitchFamily="34" charset="0"/>
                <a:ea typeface="Calibri" panose="020F0502020204030204" pitchFamily="34" charset="0"/>
                <a:cs typeface="Calibri" panose="020F0502020204030204" pitchFamily="34" charset="0"/>
              </a:rPr>
              <a:t>6. Mail de confirmation</a:t>
            </a:r>
          </a:p>
          <a:p>
            <a:pPr algn="l">
              <a:spcBef>
                <a:spcPts val="0"/>
              </a:spcBef>
            </a:pPr>
            <a:r>
              <a:rPr lang="fr-FR" sz="1600" b="0">
                <a:solidFill>
                  <a:srgbClr val="0D2749"/>
                </a:solidFill>
                <a:latin typeface="Calibri" panose="020F0502020204030204" pitchFamily="34" charset="0"/>
                <a:ea typeface="Calibri" panose="020F0502020204030204" pitchFamily="34" charset="0"/>
                <a:cs typeface="Calibri" panose="020F0502020204030204" pitchFamily="34" charset="0"/>
              </a:rPr>
              <a:t>Après avoir déposé sa demande l'utilisateur reçoit un mail d'accusé de réception. </a:t>
            </a:r>
            <a:endParaRPr kumimoji="0" lang="fr-FR" sz="2000" b="1" i="0" u="none" strike="noStrike" kern="0" cap="none" spc="0" normalizeH="0" baseline="0" noProof="0">
              <a:ln>
                <a:noFill/>
              </a:ln>
              <a:solidFill>
                <a:srgbClr val="004272"/>
              </a:solidFill>
              <a:effectLst/>
              <a:uLnTx/>
              <a:uFillTx/>
              <a:latin typeface="Arial"/>
              <a:ea typeface="+mn-ea"/>
              <a:cs typeface="Arial"/>
            </a:endParaRPr>
          </a:p>
        </p:txBody>
      </p:sp>
      <p:pic>
        <p:nvPicPr>
          <p:cNvPr id="11" name="Image 10">
            <a:extLst>
              <a:ext uri="{FF2B5EF4-FFF2-40B4-BE49-F238E27FC236}">
                <a16:creationId xmlns:a16="http://schemas.microsoft.com/office/drawing/2014/main" id="{42DD4661-DE9F-4D0E-BDD4-CD41E2EC60E3}"/>
              </a:ext>
            </a:extLst>
          </p:cNvPr>
          <p:cNvPicPr>
            <a:picLocks noChangeAspect="1"/>
          </p:cNvPicPr>
          <p:nvPr/>
        </p:nvPicPr>
        <p:blipFill>
          <a:blip r:embed="rId7"/>
          <a:stretch>
            <a:fillRect/>
          </a:stretch>
        </p:blipFill>
        <p:spPr>
          <a:xfrm>
            <a:off x="5925725" y="3166684"/>
            <a:ext cx="3391074" cy="3340272"/>
          </a:xfrm>
          <a:prstGeom prst="rect">
            <a:avLst/>
          </a:prstGeom>
        </p:spPr>
      </p:pic>
    </p:spTree>
    <p:extLst>
      <p:ext uri="{BB962C8B-B14F-4D97-AF65-F5344CB8AC3E}">
        <p14:creationId xmlns:p14="http://schemas.microsoft.com/office/powerpoint/2010/main" val="30329549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A8DA0CFBD3C549B2112DAD89F46944" ma:contentTypeVersion="1" ma:contentTypeDescription="Crée un document." ma:contentTypeScope="" ma:versionID="56785f8beb1ab15bc344632169d02daf">
  <xsd:schema xmlns:xsd="http://www.w3.org/2001/XMLSchema" xmlns:xs="http://www.w3.org/2001/XMLSchema" xmlns:p="http://schemas.microsoft.com/office/2006/metadata/properties" xmlns:ns2="394fc979-b72d-43e8-b50e-cbdfbe90f219" targetNamespace="http://schemas.microsoft.com/office/2006/metadata/properties" ma:root="true" ma:fieldsID="6782ecc555c46c678884f9dda66283fc" ns2:_="">
    <xsd:import namespace="394fc979-b72d-43e8-b50e-cbdfbe90f219"/>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4fc979-b72d-43e8-b50e-cbdfbe90f219"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548F87-4A33-4C34-A552-805531B0886F}">
  <ds:schemaRefs>
    <ds:schemaRef ds:uri="394fc979-b72d-43e8-b50e-cbdfbe90f2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15975C9-06B4-49A0-8563-E66D1FB019FF}">
  <ds:schemaRefs>
    <ds:schemaRef ds:uri="277e9793-ba36-4115-ba71-194bf51b928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C2BF1A7-0439-4F27-8F81-7BE982C144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18</Slides>
  <Notes>0</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Lisa CAMPOS</dc:creator>
  <cp:revision>14</cp:revision>
  <dcterms:created xsi:type="dcterms:W3CDTF">2026-04-16T11:52:54Z</dcterms:created>
  <dcterms:modified xsi:type="dcterms:W3CDTF">2026-09-30T16:57:48Z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0x01010045A8DA0CFBD3C549B2112DAD89F46944</vt:lpwstr>
  </property>
  <property fmtid="{D5CDD505-2E9C-101B-9397-08002B2CF9AE}" pid="3" name="_dlc_DocIdItemGuid">
    <vt:lpwstr>3a14c768-fce4-4016-94ff-ecaa56e23572</vt:lpwstr>
  </property>
</Properties>
</file>