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Override1.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0"/>
  </p:notesMasterIdLst>
  <p:sldIdLst>
    <p:sldId id="2147473460" r:id="rId5"/>
    <p:sldId id="2147473461" r:id="rId6"/>
    <p:sldId id="2147473462" r:id="rId7"/>
    <p:sldId id="2147473463" r:id="rId8"/>
    <p:sldId id="2147473464" r:id="rId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A42B837-045F-90F8-829D-64721C3CB426}" name="GUELY Pierre-Sylvain (Acoss)" initials="G(" userId="S::pierre-sylvain.guely@acoss.fr::d6a4c111-5999-43f6-b95b-b1e3dfa52752" providerId="AD"/>
  <p188:author id="{6D0FE450-9EF7-19C6-9616-6AC1B79BBFDE}" name="Johnson COSTA" initials="JC" userId="S::johnson.costa@gip-mds.fr::f20e3ca0-7b30-4ecd-937a-e6ca472c8a71" providerId="AD"/>
  <p188:author id="{ABC3705F-1CFC-17F4-365F-E7C4FEF6D5D4}" name="Jony DA SILVA" initials="JS" userId="S::jony.dasilva@gip-mds.fr::9690c26b-68f2-4b3c-937d-697c68043724" providerId="AD"/>
  <p188:author id="{AD149C6E-DBD9-83D3-94F9-F2941646EE90}" name="ABBAR Ghania (Acoss)" initials="GA" userId="S::ghania.abbar@acoss.fr::29488998-e349-43fe-a4c2-5df979ca2296" providerId="AD"/>
  <p188:author id="{B9F735D8-4F30-3C46-8921-E4B113AA8F36}" name="Michal SYMONIDES" initials="MS" userId="S::michal.symonides@gip-mds.fr::ed85b9ee-419c-4750-8850-a8bc248d828d" providerId="AD"/>
  <p188:author id="{C16606F0-5EDA-1CA5-4F15-B634202D7CB4}" name="Juliette DE CORDOVEZ" initials="JC" userId="S::juliette.decordovez@gip-mds.fr::aee11d30-1f90-404c-a523-26db9fcf8e8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7CB5E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5C70D62-31E7-C942-A168-9559CF2C603B}" v="2" dt="2026-09-09T08:56:44.765"/>
    <p1510:client id="{F6EE8C95-CD74-0F0F-9380-513F63A1174F}" v="16" dt="2026-09-10T13:55:54.768"/>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296"/>
    <p:restoredTop sz="94635"/>
  </p:normalViewPr>
  <p:slideViewPr>
    <p:cSldViewPr snapToGrid="0">
      <p:cViewPr>
        <p:scale>
          <a:sx n="79" d="100"/>
          <a:sy n="79" d="100"/>
        </p:scale>
        <p:origin x="296" y="9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8B2340A-DB38-C249-934B-CCB56654DEB7}" type="datetimeFigureOut">
              <a:rPr lang="fr-FR" smtClean="0"/>
              <a:t>10/09/2026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A6D44E-12D2-6B4A-A739-F15108F47861}" type="slidenum">
              <a:rPr lang="fr-FR" smtClean="0"/>
              <a:t>‹N°›</a:t>
            </a:fld>
            <a:endParaRPr lang="fr-FR"/>
          </a:p>
        </p:txBody>
      </p:sp>
    </p:spTree>
    <p:extLst>
      <p:ext uri="{BB962C8B-B14F-4D97-AF65-F5344CB8AC3E}">
        <p14:creationId xmlns:p14="http://schemas.microsoft.com/office/powerpoint/2010/main" val="1702924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FEA6D44E-12D2-6B4A-A739-F15108F47861}" type="slidenum">
              <a:rPr lang="fr-FR" smtClean="0"/>
              <a:t>2</a:t>
            </a:fld>
            <a:endParaRPr lang="fr-FR"/>
          </a:p>
        </p:txBody>
      </p:sp>
    </p:spTree>
    <p:extLst>
      <p:ext uri="{BB962C8B-B14F-4D97-AF65-F5344CB8AC3E}">
        <p14:creationId xmlns:p14="http://schemas.microsoft.com/office/powerpoint/2010/main" val="2341576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DBE98-C258-EEFC-DCC8-D1250F6F02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4C38D9-D6DC-49ED-F402-A0ED402AC0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8A1CE7-248A-FA44-98C8-D7DD8B05D0DB}"/>
              </a:ext>
            </a:extLst>
          </p:cNvPr>
          <p:cNvSpPr>
            <a:spLocks noGrp="1"/>
          </p:cNvSpPr>
          <p:nvPr>
            <p:ph type="body" idx="1"/>
          </p:nvPr>
        </p:nvSpPr>
        <p:spPr/>
        <p:txBody>
          <a:bodyPr/>
          <a:lstStyle/>
          <a:p>
            <a:endParaRPr/>
          </a:p>
        </p:txBody>
      </p:sp>
      <p:sp>
        <p:nvSpPr>
          <p:cNvPr id="4" name="Slide Number Placeholder 3">
            <a:extLst>
              <a:ext uri="{FF2B5EF4-FFF2-40B4-BE49-F238E27FC236}">
                <a16:creationId xmlns:a16="http://schemas.microsoft.com/office/drawing/2014/main" id="{CD3086C4-12E4-577C-4CAF-8418D21B52A4}"/>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8130338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hemeOverride" Target="../theme/themeOverride1.xml"/><Relationship Id="rId6" Type="http://schemas.openxmlformats.org/officeDocument/2006/relationships/image" Target="../media/image4.jpe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994328C-079A-D054-9C13-98A820A201B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73A864B-8092-0192-EBD9-15583BE00A3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D112BD7D-B817-46B2-9E64-64F23361CCE6}"/>
              </a:ext>
            </a:extLst>
          </p:cNvPr>
          <p:cNvSpPr>
            <a:spLocks noGrp="1"/>
          </p:cNvSpPr>
          <p:nvPr>
            <p:ph type="dt" sz="half" idx="10"/>
          </p:nvPr>
        </p:nvSpPr>
        <p:spPr/>
        <p:txBody>
          <a:bodyPr/>
          <a:lstStyle/>
          <a:p>
            <a:fld id="{3C44E297-C233-7347-B5CE-E41D2D8F3CDE}" type="datetimeFigureOut">
              <a:rPr lang="fr-FR" smtClean="0"/>
              <a:t>10/09/2026</a:t>
            </a:fld>
            <a:endParaRPr lang="fr-FR"/>
          </a:p>
        </p:txBody>
      </p:sp>
      <p:sp>
        <p:nvSpPr>
          <p:cNvPr id="5" name="Espace réservé du pied de page 4">
            <a:extLst>
              <a:ext uri="{FF2B5EF4-FFF2-40B4-BE49-F238E27FC236}">
                <a16:creationId xmlns:a16="http://schemas.microsoft.com/office/drawing/2014/main" id="{EE265760-B4BF-52CC-C85A-C31FCE0193E2}"/>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1D1F0081-61ED-2FF4-B006-634E20C174A8}"/>
              </a:ext>
            </a:extLst>
          </p:cNvPr>
          <p:cNvSpPr>
            <a:spLocks noGrp="1"/>
          </p:cNvSpPr>
          <p:nvPr>
            <p:ph type="sldNum" sz="quarter" idx="12"/>
          </p:nvPr>
        </p:nvSpPr>
        <p:spPr/>
        <p:txBody>
          <a:bodyPr/>
          <a:lstStyle/>
          <a:p>
            <a:fld id="{F99B5666-4696-1448-AD1B-4A3FC389E3A5}" type="slidenum">
              <a:rPr lang="fr-FR" smtClean="0"/>
              <a:t>‹N°›</a:t>
            </a:fld>
            <a:endParaRPr lang="fr-FR"/>
          </a:p>
        </p:txBody>
      </p:sp>
    </p:spTree>
    <p:extLst>
      <p:ext uri="{BB962C8B-B14F-4D97-AF65-F5344CB8AC3E}">
        <p14:creationId xmlns:p14="http://schemas.microsoft.com/office/powerpoint/2010/main" val="81402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D05961-FB63-3C99-20BB-8D09426067A7}"/>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83CAACCC-960E-DF31-FBA2-BFD015E9AA3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792845C2-9E11-F604-8102-2B8F747C0FFC}"/>
              </a:ext>
            </a:extLst>
          </p:cNvPr>
          <p:cNvSpPr>
            <a:spLocks noGrp="1"/>
          </p:cNvSpPr>
          <p:nvPr>
            <p:ph type="dt" sz="half" idx="10"/>
          </p:nvPr>
        </p:nvSpPr>
        <p:spPr/>
        <p:txBody>
          <a:bodyPr/>
          <a:lstStyle/>
          <a:p>
            <a:fld id="{3C44E297-C233-7347-B5CE-E41D2D8F3CDE}" type="datetimeFigureOut">
              <a:rPr lang="fr-FR" smtClean="0"/>
              <a:t>10/09/2026</a:t>
            </a:fld>
            <a:endParaRPr lang="fr-FR"/>
          </a:p>
        </p:txBody>
      </p:sp>
      <p:sp>
        <p:nvSpPr>
          <p:cNvPr id="5" name="Espace réservé du pied de page 4">
            <a:extLst>
              <a:ext uri="{FF2B5EF4-FFF2-40B4-BE49-F238E27FC236}">
                <a16:creationId xmlns:a16="http://schemas.microsoft.com/office/drawing/2014/main" id="{68932630-891C-B8E0-EBB6-079A3B74F84C}"/>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F728A5F-0A12-15EE-7587-3DC22466AAA8}"/>
              </a:ext>
            </a:extLst>
          </p:cNvPr>
          <p:cNvSpPr>
            <a:spLocks noGrp="1"/>
          </p:cNvSpPr>
          <p:nvPr>
            <p:ph type="sldNum" sz="quarter" idx="12"/>
          </p:nvPr>
        </p:nvSpPr>
        <p:spPr/>
        <p:txBody>
          <a:bodyPr/>
          <a:lstStyle/>
          <a:p>
            <a:fld id="{F99B5666-4696-1448-AD1B-4A3FC389E3A5}" type="slidenum">
              <a:rPr lang="fr-FR" smtClean="0"/>
              <a:t>‹N°›</a:t>
            </a:fld>
            <a:endParaRPr lang="fr-FR"/>
          </a:p>
        </p:txBody>
      </p:sp>
    </p:spTree>
    <p:extLst>
      <p:ext uri="{BB962C8B-B14F-4D97-AF65-F5344CB8AC3E}">
        <p14:creationId xmlns:p14="http://schemas.microsoft.com/office/powerpoint/2010/main" val="28853930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C6F2D0C-3C95-BC87-2A40-54626F69A51D}"/>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C023B9BC-9A6F-7CCD-9073-E1CA7A97BC5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39B2CBD-4D8F-EC73-3C05-ADB5ED04BB2D}"/>
              </a:ext>
            </a:extLst>
          </p:cNvPr>
          <p:cNvSpPr>
            <a:spLocks noGrp="1"/>
          </p:cNvSpPr>
          <p:nvPr>
            <p:ph type="dt" sz="half" idx="10"/>
          </p:nvPr>
        </p:nvSpPr>
        <p:spPr/>
        <p:txBody>
          <a:bodyPr/>
          <a:lstStyle/>
          <a:p>
            <a:fld id="{3C44E297-C233-7347-B5CE-E41D2D8F3CDE}" type="datetimeFigureOut">
              <a:rPr lang="fr-FR" smtClean="0"/>
              <a:t>10/09/2026</a:t>
            </a:fld>
            <a:endParaRPr lang="fr-FR"/>
          </a:p>
        </p:txBody>
      </p:sp>
      <p:sp>
        <p:nvSpPr>
          <p:cNvPr id="5" name="Espace réservé du pied de page 4">
            <a:extLst>
              <a:ext uri="{FF2B5EF4-FFF2-40B4-BE49-F238E27FC236}">
                <a16:creationId xmlns:a16="http://schemas.microsoft.com/office/drawing/2014/main" id="{F2225DA2-3191-9464-5DA0-67EA51BDCEB0}"/>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5C763275-0758-1E7E-CF09-F3E655FB6E5E}"/>
              </a:ext>
            </a:extLst>
          </p:cNvPr>
          <p:cNvSpPr>
            <a:spLocks noGrp="1"/>
          </p:cNvSpPr>
          <p:nvPr>
            <p:ph type="sldNum" sz="quarter" idx="12"/>
          </p:nvPr>
        </p:nvSpPr>
        <p:spPr/>
        <p:txBody>
          <a:bodyPr/>
          <a:lstStyle/>
          <a:p>
            <a:fld id="{F99B5666-4696-1448-AD1B-4A3FC389E3A5}" type="slidenum">
              <a:rPr lang="fr-FR" smtClean="0"/>
              <a:t>‹N°›</a:t>
            </a:fld>
            <a:endParaRPr lang="fr-FR"/>
          </a:p>
        </p:txBody>
      </p:sp>
    </p:spTree>
    <p:extLst>
      <p:ext uri="{BB962C8B-B14F-4D97-AF65-F5344CB8AC3E}">
        <p14:creationId xmlns:p14="http://schemas.microsoft.com/office/powerpoint/2010/main" val="25094417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CE68EE7-00BA-FD9E-0C5F-4B98878F25F2}"/>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ED1DDE4-9AC9-A301-2701-62857DD9107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6D99A0E8-74BB-7BB6-8EE0-46E286CF5E94}"/>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A7FF38E3-D695-65C4-345B-4C0694CC1F1A}"/>
              </a:ext>
            </a:extLst>
          </p:cNvPr>
          <p:cNvSpPr>
            <a:spLocks noGrp="1"/>
          </p:cNvSpPr>
          <p:nvPr>
            <p:ph type="dt" sz="half" idx="10"/>
          </p:nvPr>
        </p:nvSpPr>
        <p:spPr/>
        <p:txBody>
          <a:bodyPr/>
          <a:lstStyle/>
          <a:p>
            <a:fld id="{3C44E297-C233-7347-B5CE-E41D2D8F3CDE}" type="datetimeFigureOut">
              <a:rPr lang="fr-FR" smtClean="0"/>
              <a:t>10/09/2026</a:t>
            </a:fld>
            <a:endParaRPr lang="fr-FR"/>
          </a:p>
        </p:txBody>
      </p:sp>
      <p:sp>
        <p:nvSpPr>
          <p:cNvPr id="6" name="Espace réservé du pied de page 5">
            <a:extLst>
              <a:ext uri="{FF2B5EF4-FFF2-40B4-BE49-F238E27FC236}">
                <a16:creationId xmlns:a16="http://schemas.microsoft.com/office/drawing/2014/main" id="{E4A1A681-FEF9-6375-653A-7C1BA4D260EA}"/>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19C1278D-E352-3E7C-DB35-647E893803BF}"/>
              </a:ext>
            </a:extLst>
          </p:cNvPr>
          <p:cNvSpPr>
            <a:spLocks noGrp="1"/>
          </p:cNvSpPr>
          <p:nvPr>
            <p:ph type="sldNum" sz="quarter" idx="12"/>
          </p:nvPr>
        </p:nvSpPr>
        <p:spPr/>
        <p:txBody>
          <a:bodyPr/>
          <a:lstStyle/>
          <a:p>
            <a:fld id="{F99B5666-4696-1448-AD1B-4A3FC389E3A5}" type="slidenum">
              <a:rPr lang="fr-FR" smtClean="0"/>
              <a:t>‹N°›</a:t>
            </a:fld>
            <a:endParaRPr lang="fr-FR"/>
          </a:p>
        </p:txBody>
      </p:sp>
    </p:spTree>
    <p:extLst>
      <p:ext uri="{BB962C8B-B14F-4D97-AF65-F5344CB8AC3E}">
        <p14:creationId xmlns:p14="http://schemas.microsoft.com/office/powerpoint/2010/main" val="28532457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76A235-4328-7F4F-A2EB-EE24B9A87EAA}"/>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DCEAFBF6-7B83-1B1F-3750-4B81E8FAF2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71FC2902-1238-E12D-A8BB-6D384B82F619}"/>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3E39CE45-C7F1-13BD-237F-BE65D5881D3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BC4F9101-D184-BAB5-1121-217C24E7D316}"/>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86C7F89D-DD14-AF5E-2101-4D28322527C1}"/>
              </a:ext>
            </a:extLst>
          </p:cNvPr>
          <p:cNvSpPr>
            <a:spLocks noGrp="1"/>
          </p:cNvSpPr>
          <p:nvPr>
            <p:ph type="dt" sz="half" idx="10"/>
          </p:nvPr>
        </p:nvSpPr>
        <p:spPr/>
        <p:txBody>
          <a:bodyPr/>
          <a:lstStyle/>
          <a:p>
            <a:fld id="{3C44E297-C233-7347-B5CE-E41D2D8F3CDE}" type="datetimeFigureOut">
              <a:rPr lang="fr-FR" smtClean="0"/>
              <a:t>10/09/2026</a:t>
            </a:fld>
            <a:endParaRPr lang="fr-FR"/>
          </a:p>
        </p:txBody>
      </p:sp>
      <p:sp>
        <p:nvSpPr>
          <p:cNvPr id="8" name="Espace réservé du pied de page 7">
            <a:extLst>
              <a:ext uri="{FF2B5EF4-FFF2-40B4-BE49-F238E27FC236}">
                <a16:creationId xmlns:a16="http://schemas.microsoft.com/office/drawing/2014/main" id="{508AEE3C-62FC-241D-17A4-61AADB98EB74}"/>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84F7AFD9-42DF-52B5-9612-5449AADD0E7A}"/>
              </a:ext>
            </a:extLst>
          </p:cNvPr>
          <p:cNvSpPr>
            <a:spLocks noGrp="1"/>
          </p:cNvSpPr>
          <p:nvPr>
            <p:ph type="sldNum" sz="quarter" idx="12"/>
          </p:nvPr>
        </p:nvSpPr>
        <p:spPr/>
        <p:txBody>
          <a:bodyPr/>
          <a:lstStyle/>
          <a:p>
            <a:fld id="{F99B5666-4696-1448-AD1B-4A3FC389E3A5}" type="slidenum">
              <a:rPr lang="fr-FR" smtClean="0"/>
              <a:t>‹N°›</a:t>
            </a:fld>
            <a:endParaRPr lang="fr-FR"/>
          </a:p>
        </p:txBody>
      </p:sp>
    </p:spTree>
    <p:extLst>
      <p:ext uri="{BB962C8B-B14F-4D97-AF65-F5344CB8AC3E}">
        <p14:creationId xmlns:p14="http://schemas.microsoft.com/office/powerpoint/2010/main" val="3039395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14C9577-2C95-380B-9399-DA47F428575C}"/>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78219648-4579-8090-E4FA-B432B7EDF73C}"/>
              </a:ext>
            </a:extLst>
          </p:cNvPr>
          <p:cNvSpPr>
            <a:spLocks noGrp="1"/>
          </p:cNvSpPr>
          <p:nvPr>
            <p:ph type="dt" sz="half" idx="10"/>
          </p:nvPr>
        </p:nvSpPr>
        <p:spPr/>
        <p:txBody>
          <a:bodyPr/>
          <a:lstStyle/>
          <a:p>
            <a:fld id="{3C44E297-C233-7347-B5CE-E41D2D8F3CDE}" type="datetimeFigureOut">
              <a:rPr lang="fr-FR" smtClean="0"/>
              <a:t>10/09/2026</a:t>
            </a:fld>
            <a:endParaRPr lang="fr-FR"/>
          </a:p>
        </p:txBody>
      </p:sp>
      <p:sp>
        <p:nvSpPr>
          <p:cNvPr id="4" name="Espace réservé du pied de page 3">
            <a:extLst>
              <a:ext uri="{FF2B5EF4-FFF2-40B4-BE49-F238E27FC236}">
                <a16:creationId xmlns:a16="http://schemas.microsoft.com/office/drawing/2014/main" id="{1F00D880-DA12-7168-945D-8B8A31209031}"/>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24B3AF13-232E-C44A-BFDE-9AA39A934D38}"/>
              </a:ext>
            </a:extLst>
          </p:cNvPr>
          <p:cNvSpPr>
            <a:spLocks noGrp="1"/>
          </p:cNvSpPr>
          <p:nvPr>
            <p:ph type="sldNum" sz="quarter" idx="12"/>
          </p:nvPr>
        </p:nvSpPr>
        <p:spPr/>
        <p:txBody>
          <a:bodyPr/>
          <a:lstStyle/>
          <a:p>
            <a:fld id="{F99B5666-4696-1448-AD1B-4A3FC389E3A5}" type="slidenum">
              <a:rPr lang="fr-FR" smtClean="0"/>
              <a:t>‹N°›</a:t>
            </a:fld>
            <a:endParaRPr lang="fr-FR"/>
          </a:p>
        </p:txBody>
      </p:sp>
    </p:spTree>
    <p:extLst>
      <p:ext uri="{BB962C8B-B14F-4D97-AF65-F5344CB8AC3E}">
        <p14:creationId xmlns:p14="http://schemas.microsoft.com/office/powerpoint/2010/main" val="41222040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276FB091-B8E2-D38D-A713-FB8D26C5D8AA}"/>
              </a:ext>
            </a:extLst>
          </p:cNvPr>
          <p:cNvSpPr>
            <a:spLocks noGrp="1"/>
          </p:cNvSpPr>
          <p:nvPr>
            <p:ph type="dt" sz="half" idx="10"/>
          </p:nvPr>
        </p:nvSpPr>
        <p:spPr/>
        <p:txBody>
          <a:bodyPr/>
          <a:lstStyle/>
          <a:p>
            <a:fld id="{3C44E297-C233-7347-B5CE-E41D2D8F3CDE}" type="datetimeFigureOut">
              <a:rPr lang="fr-FR" smtClean="0"/>
              <a:t>10/09/2026</a:t>
            </a:fld>
            <a:endParaRPr lang="fr-FR"/>
          </a:p>
        </p:txBody>
      </p:sp>
      <p:sp>
        <p:nvSpPr>
          <p:cNvPr id="3" name="Espace réservé du pied de page 2">
            <a:extLst>
              <a:ext uri="{FF2B5EF4-FFF2-40B4-BE49-F238E27FC236}">
                <a16:creationId xmlns:a16="http://schemas.microsoft.com/office/drawing/2014/main" id="{A6E05490-C3C8-A5FE-78C4-A3041C1CE2A7}"/>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7766D8BC-6892-E42D-BD25-97DE4052511D}"/>
              </a:ext>
            </a:extLst>
          </p:cNvPr>
          <p:cNvSpPr>
            <a:spLocks noGrp="1"/>
          </p:cNvSpPr>
          <p:nvPr>
            <p:ph type="sldNum" sz="quarter" idx="12"/>
          </p:nvPr>
        </p:nvSpPr>
        <p:spPr/>
        <p:txBody>
          <a:bodyPr/>
          <a:lstStyle/>
          <a:p>
            <a:fld id="{F99B5666-4696-1448-AD1B-4A3FC389E3A5}" type="slidenum">
              <a:rPr lang="fr-FR" smtClean="0"/>
              <a:t>‹N°›</a:t>
            </a:fld>
            <a:endParaRPr lang="fr-FR"/>
          </a:p>
        </p:txBody>
      </p:sp>
    </p:spTree>
    <p:extLst>
      <p:ext uri="{BB962C8B-B14F-4D97-AF65-F5344CB8AC3E}">
        <p14:creationId xmlns:p14="http://schemas.microsoft.com/office/powerpoint/2010/main" val="1586302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0F0935-475E-4FA5-6A39-06F6C0D088F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B11C9D88-CB3A-4C7D-06B0-3C6E39CA3D2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DE37A2AE-D349-7413-0C4D-853D8F3B9F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B4FC67FF-20B4-525E-4547-698A513EA4BA}"/>
              </a:ext>
            </a:extLst>
          </p:cNvPr>
          <p:cNvSpPr>
            <a:spLocks noGrp="1"/>
          </p:cNvSpPr>
          <p:nvPr>
            <p:ph type="dt" sz="half" idx="10"/>
          </p:nvPr>
        </p:nvSpPr>
        <p:spPr/>
        <p:txBody>
          <a:bodyPr/>
          <a:lstStyle/>
          <a:p>
            <a:fld id="{3C44E297-C233-7347-B5CE-E41D2D8F3CDE}" type="datetimeFigureOut">
              <a:rPr lang="fr-FR" smtClean="0"/>
              <a:t>10/09/2026</a:t>
            </a:fld>
            <a:endParaRPr lang="fr-FR"/>
          </a:p>
        </p:txBody>
      </p:sp>
      <p:sp>
        <p:nvSpPr>
          <p:cNvPr id="6" name="Espace réservé du pied de page 5">
            <a:extLst>
              <a:ext uri="{FF2B5EF4-FFF2-40B4-BE49-F238E27FC236}">
                <a16:creationId xmlns:a16="http://schemas.microsoft.com/office/drawing/2014/main" id="{F85C56DA-475E-0351-364E-A622673D67E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28BD6873-172F-2AD1-F51F-95A59263A7C8}"/>
              </a:ext>
            </a:extLst>
          </p:cNvPr>
          <p:cNvSpPr>
            <a:spLocks noGrp="1"/>
          </p:cNvSpPr>
          <p:nvPr>
            <p:ph type="sldNum" sz="quarter" idx="12"/>
          </p:nvPr>
        </p:nvSpPr>
        <p:spPr/>
        <p:txBody>
          <a:bodyPr/>
          <a:lstStyle/>
          <a:p>
            <a:fld id="{F99B5666-4696-1448-AD1B-4A3FC389E3A5}" type="slidenum">
              <a:rPr lang="fr-FR" smtClean="0"/>
              <a:t>‹N°›</a:t>
            </a:fld>
            <a:endParaRPr lang="fr-FR"/>
          </a:p>
        </p:txBody>
      </p:sp>
    </p:spTree>
    <p:extLst>
      <p:ext uri="{BB962C8B-B14F-4D97-AF65-F5344CB8AC3E}">
        <p14:creationId xmlns:p14="http://schemas.microsoft.com/office/powerpoint/2010/main" val="21877144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1258258-0994-0A25-16E8-05EC0886FE5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776E5F2E-717E-467D-3424-A194FB3B6B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88939BAD-4C90-9B41-3AFE-F2E91E512B1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3CCEE498-A113-FCB5-DD0E-BB5234227FE0}"/>
              </a:ext>
            </a:extLst>
          </p:cNvPr>
          <p:cNvSpPr>
            <a:spLocks noGrp="1"/>
          </p:cNvSpPr>
          <p:nvPr>
            <p:ph type="dt" sz="half" idx="10"/>
          </p:nvPr>
        </p:nvSpPr>
        <p:spPr/>
        <p:txBody>
          <a:bodyPr/>
          <a:lstStyle/>
          <a:p>
            <a:fld id="{3C44E297-C233-7347-B5CE-E41D2D8F3CDE}" type="datetimeFigureOut">
              <a:rPr lang="fr-FR" smtClean="0"/>
              <a:t>10/09/2026</a:t>
            </a:fld>
            <a:endParaRPr lang="fr-FR"/>
          </a:p>
        </p:txBody>
      </p:sp>
      <p:sp>
        <p:nvSpPr>
          <p:cNvPr id="6" name="Espace réservé du pied de page 5">
            <a:extLst>
              <a:ext uri="{FF2B5EF4-FFF2-40B4-BE49-F238E27FC236}">
                <a16:creationId xmlns:a16="http://schemas.microsoft.com/office/drawing/2014/main" id="{A624472D-D17F-3A51-F0BD-365B79C6FEB3}"/>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DD43771B-5F5B-438E-6F3C-246B60BCC7B9}"/>
              </a:ext>
            </a:extLst>
          </p:cNvPr>
          <p:cNvSpPr>
            <a:spLocks noGrp="1"/>
          </p:cNvSpPr>
          <p:nvPr>
            <p:ph type="sldNum" sz="quarter" idx="12"/>
          </p:nvPr>
        </p:nvSpPr>
        <p:spPr/>
        <p:txBody>
          <a:bodyPr/>
          <a:lstStyle/>
          <a:p>
            <a:fld id="{F99B5666-4696-1448-AD1B-4A3FC389E3A5}" type="slidenum">
              <a:rPr lang="fr-FR" smtClean="0"/>
              <a:t>‹N°›</a:t>
            </a:fld>
            <a:endParaRPr lang="fr-FR"/>
          </a:p>
        </p:txBody>
      </p:sp>
    </p:spTree>
    <p:extLst>
      <p:ext uri="{BB962C8B-B14F-4D97-AF65-F5344CB8AC3E}">
        <p14:creationId xmlns:p14="http://schemas.microsoft.com/office/powerpoint/2010/main" val="42829346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FE0134-7235-47AD-3170-19A882720A05}"/>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A5EFCDB0-D296-8DED-4113-309BFCC63B22}"/>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FCCC950A-D6EF-8359-B67E-1EE92A616D2F}"/>
              </a:ext>
            </a:extLst>
          </p:cNvPr>
          <p:cNvSpPr>
            <a:spLocks noGrp="1"/>
          </p:cNvSpPr>
          <p:nvPr>
            <p:ph type="dt" sz="half" idx="10"/>
          </p:nvPr>
        </p:nvSpPr>
        <p:spPr/>
        <p:txBody>
          <a:bodyPr/>
          <a:lstStyle/>
          <a:p>
            <a:fld id="{3C44E297-C233-7347-B5CE-E41D2D8F3CDE}" type="datetimeFigureOut">
              <a:rPr lang="fr-FR" smtClean="0"/>
              <a:t>10/09/2026</a:t>
            </a:fld>
            <a:endParaRPr lang="fr-FR"/>
          </a:p>
        </p:txBody>
      </p:sp>
      <p:sp>
        <p:nvSpPr>
          <p:cNvPr id="5" name="Espace réservé du pied de page 4">
            <a:extLst>
              <a:ext uri="{FF2B5EF4-FFF2-40B4-BE49-F238E27FC236}">
                <a16:creationId xmlns:a16="http://schemas.microsoft.com/office/drawing/2014/main" id="{66978C7B-F8BE-719C-FF27-67BF37B0930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23F76571-65A2-59B3-54CA-9BE1211CC491}"/>
              </a:ext>
            </a:extLst>
          </p:cNvPr>
          <p:cNvSpPr>
            <a:spLocks noGrp="1"/>
          </p:cNvSpPr>
          <p:nvPr>
            <p:ph type="sldNum" sz="quarter" idx="12"/>
          </p:nvPr>
        </p:nvSpPr>
        <p:spPr/>
        <p:txBody>
          <a:bodyPr/>
          <a:lstStyle/>
          <a:p>
            <a:fld id="{F99B5666-4696-1448-AD1B-4A3FC389E3A5}" type="slidenum">
              <a:rPr lang="fr-FR" smtClean="0"/>
              <a:t>‹N°›</a:t>
            </a:fld>
            <a:endParaRPr lang="fr-FR"/>
          </a:p>
        </p:txBody>
      </p:sp>
    </p:spTree>
    <p:extLst>
      <p:ext uri="{BB962C8B-B14F-4D97-AF65-F5344CB8AC3E}">
        <p14:creationId xmlns:p14="http://schemas.microsoft.com/office/powerpoint/2010/main" val="39791659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238C6F1-D5D3-D10F-2DD6-8FF892DEF421}"/>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78397876-8D39-0016-0E40-52ED5C039EAE}"/>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C0EF8DAD-7C00-4843-1FC3-261EEC614C5B}"/>
              </a:ext>
            </a:extLst>
          </p:cNvPr>
          <p:cNvSpPr>
            <a:spLocks noGrp="1"/>
          </p:cNvSpPr>
          <p:nvPr>
            <p:ph type="dt" sz="half" idx="10"/>
          </p:nvPr>
        </p:nvSpPr>
        <p:spPr/>
        <p:txBody>
          <a:bodyPr/>
          <a:lstStyle/>
          <a:p>
            <a:fld id="{3C44E297-C233-7347-B5CE-E41D2D8F3CDE}" type="datetimeFigureOut">
              <a:rPr lang="fr-FR" smtClean="0"/>
              <a:t>10/09/2026</a:t>
            </a:fld>
            <a:endParaRPr lang="fr-FR"/>
          </a:p>
        </p:txBody>
      </p:sp>
      <p:sp>
        <p:nvSpPr>
          <p:cNvPr id="5" name="Espace réservé du pied de page 4">
            <a:extLst>
              <a:ext uri="{FF2B5EF4-FFF2-40B4-BE49-F238E27FC236}">
                <a16:creationId xmlns:a16="http://schemas.microsoft.com/office/drawing/2014/main" id="{F440643E-A30B-76BE-918C-52BABA0E60C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86B34A85-370B-6DE0-4EE2-1DB11A3BC39B}"/>
              </a:ext>
            </a:extLst>
          </p:cNvPr>
          <p:cNvSpPr>
            <a:spLocks noGrp="1"/>
          </p:cNvSpPr>
          <p:nvPr>
            <p:ph type="sldNum" sz="quarter" idx="12"/>
          </p:nvPr>
        </p:nvSpPr>
        <p:spPr/>
        <p:txBody>
          <a:bodyPr/>
          <a:lstStyle/>
          <a:p>
            <a:fld id="{F99B5666-4696-1448-AD1B-4A3FC389E3A5}" type="slidenum">
              <a:rPr lang="fr-FR" smtClean="0"/>
              <a:t>‹N°›</a:t>
            </a:fld>
            <a:endParaRPr lang="fr-FR"/>
          </a:p>
        </p:txBody>
      </p:sp>
    </p:spTree>
    <p:extLst>
      <p:ext uri="{BB962C8B-B14F-4D97-AF65-F5344CB8AC3E}">
        <p14:creationId xmlns:p14="http://schemas.microsoft.com/office/powerpoint/2010/main" val="33238553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Titre">
    <p:spTree>
      <p:nvGrpSpPr>
        <p:cNvPr id="1" name=""/>
        <p:cNvGrpSpPr/>
        <p:nvPr/>
      </p:nvGrpSpPr>
      <p:grpSpPr>
        <a:xfrm>
          <a:off x="0" y="0"/>
          <a:ext cx="0" cy="0"/>
          <a:chOff x="0" y="0"/>
          <a:chExt cx="0" cy="0"/>
        </a:xfrm>
      </p:grpSpPr>
      <p:pic>
        <p:nvPicPr>
          <p:cNvPr id="43" name="Image 42">
            <a:extLst>
              <a:ext uri="{FF2B5EF4-FFF2-40B4-BE49-F238E27FC236}">
                <a16:creationId xmlns:a16="http://schemas.microsoft.com/office/drawing/2014/main" id="{CC898E49-08F9-756E-C022-5DB947343CE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5384" y="-118185"/>
            <a:ext cx="6352045" cy="6352045"/>
          </a:xfrm>
          <a:prstGeom prst="rect">
            <a:avLst/>
          </a:prstGeom>
        </p:spPr>
      </p:pic>
      <p:pic>
        <p:nvPicPr>
          <p:cNvPr id="41" name="Image 40">
            <a:extLst>
              <a:ext uri="{FF2B5EF4-FFF2-40B4-BE49-F238E27FC236}">
                <a16:creationId xmlns:a16="http://schemas.microsoft.com/office/drawing/2014/main" id="{AA123E74-F4AB-96D3-CF16-D150439ABD45}"/>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r="71335"/>
          <a:stretch/>
        </p:blipFill>
        <p:spPr>
          <a:xfrm>
            <a:off x="10396485" y="804"/>
            <a:ext cx="1820825" cy="6352045"/>
          </a:xfrm>
          <a:prstGeom prst="rect">
            <a:avLst/>
          </a:prstGeom>
        </p:spPr>
      </p:pic>
      <p:pic>
        <p:nvPicPr>
          <p:cNvPr id="22" name="Image 21">
            <a:extLst>
              <a:ext uri="{FF2B5EF4-FFF2-40B4-BE49-F238E27FC236}">
                <a16:creationId xmlns:a16="http://schemas.microsoft.com/office/drawing/2014/main" id="{9C7096BC-1A97-7E8A-D253-66E50DD1415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83714" y="-1705488"/>
            <a:ext cx="11132573" cy="11132573"/>
          </a:xfrm>
          <a:prstGeom prst="rect">
            <a:avLst/>
          </a:prstGeom>
        </p:spPr>
      </p:pic>
      <p:sp>
        <p:nvSpPr>
          <p:cNvPr id="487428" name="Rectangle 4"/>
          <p:cNvSpPr>
            <a:spLocks noGrp="1" noChangeArrowheads="1"/>
          </p:cNvSpPr>
          <p:nvPr>
            <p:ph type="subTitle" sz="quarter" idx="1" hasCustomPrompt="1"/>
          </p:nvPr>
        </p:nvSpPr>
        <p:spPr>
          <a:xfrm>
            <a:off x="1818217" y="3860799"/>
            <a:ext cx="8534400" cy="1674119"/>
          </a:xfrm>
          <a:prstGeom prst="rect">
            <a:avLst/>
          </a:prstGeom>
        </p:spPr>
        <p:txBody>
          <a:bodyPr lIns="91440" tIns="45720" rIns="91440" bIns="45720" anchor="ctr"/>
          <a:lstStyle>
            <a:lvl1pPr marL="0" indent="0" algn="ctr">
              <a:lnSpc>
                <a:spcPct val="80000"/>
              </a:lnSpc>
              <a:buFontTx/>
              <a:buNone/>
              <a:defRPr lang="fr-FR" sz="4000" b="1" i="0" kern="1200" dirty="0">
                <a:solidFill>
                  <a:srgbClr val="008AFF"/>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ctr" defTabSz="914400" rtl="0" eaLnBrk="0" fontAlgn="base" latinLnBrk="0" hangingPunct="0">
              <a:lnSpc>
                <a:spcPct val="80000"/>
              </a:lnSpc>
              <a:spcBef>
                <a:spcPct val="75000"/>
              </a:spcBef>
              <a:spcAft>
                <a:spcPct val="0"/>
              </a:spcAft>
              <a:buClrTx/>
              <a:buSzPct val="125000"/>
              <a:buFontTx/>
              <a:buNone/>
              <a:tabLst/>
              <a:defRPr/>
            </a:pPr>
            <a:r>
              <a:rPr lang="en-US" sz="4000" b="1" spc="-293">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(Nom de </a:t>
            </a:r>
            <a:r>
              <a:rPr lang="en-US" sz="4000" b="1" spc="-293" err="1">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l’organisme</a:t>
            </a:r>
            <a:r>
              <a:rPr lang="en-US" sz="4000" b="1" spc="-293">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 et) GIP-MDS</a:t>
            </a:r>
          </a:p>
          <a:p>
            <a:endParaRPr lang="fr-FR"/>
          </a:p>
        </p:txBody>
      </p:sp>
      <p:sp>
        <p:nvSpPr>
          <p:cNvPr id="8" name="Rectangle 3"/>
          <p:cNvSpPr>
            <a:spLocks noGrp="1" noChangeArrowheads="1"/>
          </p:cNvSpPr>
          <p:nvPr>
            <p:ph type="sldNum" sz="quarter" idx="10"/>
          </p:nvPr>
        </p:nvSpPr>
        <p:spPr>
          <a:xfrm>
            <a:off x="5823186" y="6583378"/>
            <a:ext cx="526815" cy="244475"/>
          </a:xfrm>
          <a:prstGeom prst="rect">
            <a:avLst/>
          </a:prstGeom>
        </p:spPr>
        <p:txBody>
          <a:bodyPr/>
          <a:lstStyle>
            <a:lvl1pPr>
              <a:defRPr/>
            </a:lvl1pPr>
          </a:lstStyle>
          <a:p>
            <a:pPr>
              <a:defRPr/>
            </a:pPr>
            <a:fld id="{95DE83F6-75E3-43CD-A36A-6C631845BB8E}" type="slidenum">
              <a:rPr lang="fr-FR"/>
              <a:pPr>
                <a:defRPr/>
              </a:pPr>
              <a:t>‹N°›</a:t>
            </a:fld>
            <a:endParaRPr lang="fr-FR"/>
          </a:p>
        </p:txBody>
      </p:sp>
      <p:sp>
        <p:nvSpPr>
          <p:cNvPr id="17" name="Titre 1">
            <a:extLst>
              <a:ext uri="{FF2B5EF4-FFF2-40B4-BE49-F238E27FC236}">
                <a16:creationId xmlns:a16="http://schemas.microsoft.com/office/drawing/2014/main" id="{3FD91522-C5B7-FEF3-6067-03F3D2892E4E}"/>
              </a:ext>
            </a:extLst>
          </p:cNvPr>
          <p:cNvSpPr>
            <a:spLocks noGrp="1"/>
          </p:cNvSpPr>
          <p:nvPr>
            <p:ph type="title" hasCustomPrompt="1"/>
          </p:nvPr>
        </p:nvSpPr>
        <p:spPr>
          <a:xfrm>
            <a:off x="914400" y="2854960"/>
            <a:ext cx="10363200" cy="927359"/>
          </a:xfrm>
          <a:prstGeom prst="rect">
            <a:avLst/>
          </a:prstGeom>
        </p:spPr>
        <p:txBody>
          <a:bodyPr/>
          <a:lstStyle>
            <a:lvl1pPr algn="ctr">
              <a:defRPr lang="fr-FR" sz="6000" b="1" i="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1pPr>
          </a:lstStyle>
          <a:p>
            <a:pPr marL="0" marR="0" lvl="0" indent="0" algn="ctr" defTabSz="914400" rtl="0" eaLnBrk="0" fontAlgn="base" latinLnBrk="0" hangingPunct="0">
              <a:lnSpc>
                <a:spcPct val="85000"/>
              </a:lnSpc>
              <a:spcBef>
                <a:spcPct val="0"/>
              </a:spcBef>
              <a:spcAft>
                <a:spcPct val="0"/>
              </a:spcAft>
              <a:buClrTx/>
              <a:buSzTx/>
              <a:buFontTx/>
              <a:buNone/>
              <a:tabLst/>
              <a:defRPr/>
            </a:pPr>
            <a:r>
              <a:rPr lang="en-US" sz="6000" b="1" spc="-390" err="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Titre</a:t>
            </a:r>
            <a:r>
              <a:rPr lang="en-US" sz="6000" b="1" spc="-390">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 de la </a:t>
            </a:r>
            <a:r>
              <a:rPr lang="en-US" sz="6000" b="1" spc="-390" err="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conférence</a:t>
            </a:r>
            <a:endParaRPr lang="fr-FR"/>
          </a:p>
        </p:txBody>
      </p:sp>
      <p:pic>
        <p:nvPicPr>
          <p:cNvPr id="5" name="Image 4">
            <a:extLst>
              <a:ext uri="{FF2B5EF4-FFF2-40B4-BE49-F238E27FC236}">
                <a16:creationId xmlns:a16="http://schemas.microsoft.com/office/drawing/2014/main" id="{A22FBA3A-5868-1880-2BA6-78A82D960A90}"/>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9601200" y="6233860"/>
            <a:ext cx="2315087" cy="400235"/>
          </a:xfrm>
          <a:prstGeom prst="rect">
            <a:avLst/>
          </a:prstGeom>
        </p:spPr>
      </p:pic>
      <p:pic>
        <p:nvPicPr>
          <p:cNvPr id="7" name="Image 6">
            <a:extLst>
              <a:ext uri="{FF2B5EF4-FFF2-40B4-BE49-F238E27FC236}">
                <a16:creationId xmlns:a16="http://schemas.microsoft.com/office/drawing/2014/main" id="{136E9742-B67F-C13D-6BF6-BCA489B0958D}"/>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480168" y="4797032"/>
            <a:ext cx="1555817" cy="1555817"/>
          </a:xfrm>
          <a:prstGeom prst="rect">
            <a:avLst/>
          </a:prstGeom>
        </p:spPr>
      </p:pic>
      <p:pic>
        <p:nvPicPr>
          <p:cNvPr id="10" name="Image 9">
            <a:extLst>
              <a:ext uri="{FF2B5EF4-FFF2-40B4-BE49-F238E27FC236}">
                <a16:creationId xmlns:a16="http://schemas.microsoft.com/office/drawing/2014/main" id="{8019C5AE-DD23-4CDB-8837-7B01B255AC6F}"/>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9437123" y="4797032"/>
            <a:ext cx="1187894" cy="1187894"/>
          </a:xfrm>
          <a:prstGeom prst="rect">
            <a:avLst/>
          </a:prstGeom>
        </p:spPr>
      </p:pic>
      <p:pic>
        <p:nvPicPr>
          <p:cNvPr id="31" name="Image 30">
            <a:extLst>
              <a:ext uri="{FF2B5EF4-FFF2-40B4-BE49-F238E27FC236}">
                <a16:creationId xmlns:a16="http://schemas.microsoft.com/office/drawing/2014/main" id="{043595AE-2759-638E-CBBE-72A1EAF09A16}"/>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rot="1088307">
            <a:off x="8730931" y="115786"/>
            <a:ext cx="1067637" cy="1067637"/>
          </a:xfrm>
          <a:prstGeom prst="rect">
            <a:avLst/>
          </a:prstGeom>
        </p:spPr>
      </p:pic>
      <p:pic>
        <p:nvPicPr>
          <p:cNvPr id="33" name="Image 32">
            <a:extLst>
              <a:ext uri="{FF2B5EF4-FFF2-40B4-BE49-F238E27FC236}">
                <a16:creationId xmlns:a16="http://schemas.microsoft.com/office/drawing/2014/main" id="{568E4EA9-451D-0B9C-8A27-B6BE2F7ABD50}"/>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275713" y="1125528"/>
            <a:ext cx="714719" cy="714719"/>
          </a:xfrm>
          <a:prstGeom prst="rect">
            <a:avLst/>
          </a:prstGeom>
        </p:spPr>
      </p:pic>
    </p:spTree>
    <p:extLst>
      <p:ext uri="{BB962C8B-B14F-4D97-AF65-F5344CB8AC3E}">
        <p14:creationId xmlns:p14="http://schemas.microsoft.com/office/powerpoint/2010/main" val="3479582238"/>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u texte">
    <p:spTree>
      <p:nvGrpSpPr>
        <p:cNvPr id="1" name=""/>
        <p:cNvGrpSpPr/>
        <p:nvPr/>
      </p:nvGrpSpPr>
      <p:grpSpPr>
        <a:xfrm>
          <a:off x="0" y="0"/>
          <a:ext cx="0" cy="0"/>
          <a:chOff x="0" y="0"/>
          <a:chExt cx="0" cy="0"/>
        </a:xfrm>
      </p:grpSpPr>
      <p:sp>
        <p:nvSpPr>
          <p:cNvPr id="4" name="Rectangle 4"/>
          <p:cNvSpPr>
            <a:spLocks noGrp="1" noChangeArrowheads="1"/>
          </p:cNvSpPr>
          <p:nvPr>
            <p:ph type="sldNum" sz="quarter" idx="10"/>
          </p:nvPr>
        </p:nvSpPr>
        <p:spPr>
          <a:xfrm>
            <a:off x="5826951" y="6583378"/>
            <a:ext cx="526815" cy="244475"/>
          </a:xfrm>
          <a:prstGeom prst="rect">
            <a:avLst/>
          </a:prstGeom>
          <a:ln/>
        </p:spPr>
        <p:txBody>
          <a:bodyPr/>
          <a:lstStyle>
            <a:lvl1pPr>
              <a:defRPr>
                <a:solidFill>
                  <a:schemeClr val="tx1">
                    <a:lumMod val="50000"/>
                  </a:schemeClr>
                </a:solidFill>
              </a:defRPr>
            </a:lvl1pPr>
          </a:lstStyle>
          <a:p>
            <a:pPr>
              <a:defRPr/>
            </a:pPr>
            <a:fld id="{FE673E09-FDDB-423A-90EF-688F0CF0AEA9}" type="slidenum">
              <a:rPr lang="fr-FR" smtClean="0"/>
              <a:pPr>
                <a:defRPr/>
              </a:pPr>
              <a:t>‹N°›</a:t>
            </a:fld>
            <a:endParaRPr lang="fr-FR"/>
          </a:p>
        </p:txBody>
      </p:sp>
      <p:sp>
        <p:nvSpPr>
          <p:cNvPr id="13" name="Espace réservé de la date 3">
            <a:extLst>
              <a:ext uri="{FF2B5EF4-FFF2-40B4-BE49-F238E27FC236}">
                <a16:creationId xmlns:a16="http://schemas.microsoft.com/office/drawing/2014/main" id="{B1D1325A-BE68-DF5E-5D48-5F2E032E6390}"/>
              </a:ext>
            </a:extLst>
          </p:cNvPr>
          <p:cNvSpPr>
            <a:spLocks noGrp="1"/>
          </p:cNvSpPr>
          <p:nvPr>
            <p:ph type="dt" sz="half" idx="11"/>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A2D2EB-1507-4955-B13B-8B7DB1C119BE}" type="datetime1">
              <a:rPr kumimoji="0" lang="fr-FR"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10/09/2026</a:t>
            </a:fld>
            <a:endParaRPr kumimoji="0" lang="fr-FR"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16" name="Titre 1">
            <a:extLst>
              <a:ext uri="{FF2B5EF4-FFF2-40B4-BE49-F238E27FC236}">
                <a16:creationId xmlns:a16="http://schemas.microsoft.com/office/drawing/2014/main" id="{41333AAA-BB71-02F0-7423-476EA8AED6A4}"/>
              </a:ext>
            </a:extLst>
          </p:cNvPr>
          <p:cNvSpPr>
            <a:spLocks noGrp="1"/>
          </p:cNvSpPr>
          <p:nvPr>
            <p:ph type="title" hasCustomPrompt="1"/>
          </p:nvPr>
        </p:nvSpPr>
        <p:spPr>
          <a:xfrm>
            <a:off x="0" y="82699"/>
            <a:ext cx="9860842" cy="678603"/>
          </a:xfrm>
          <a:prstGeom prst="rect">
            <a:avLst/>
          </a:prstGeom>
        </p:spPr>
        <p:txBody>
          <a:bodyPr/>
          <a:lstStyle>
            <a:lvl1pPr algn="l">
              <a:defRPr kumimoji="0" lang="fr-FR" sz="4000" b="1" i="0" u="none" strike="noStrike" kern="1200" cap="none" spc="0" normalizeH="0" baseline="0" dirty="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0" fontAlgn="base" latinLnBrk="0" hangingPunct="0">
              <a:lnSpc>
                <a:spcPct val="85000"/>
              </a:lnSpc>
              <a:spcBef>
                <a:spcPct val="0"/>
              </a:spcBef>
              <a:spcAft>
                <a:spcPct val="0"/>
              </a:spcAft>
              <a:buClrTx/>
              <a:buSzTx/>
              <a:buFontTx/>
              <a:buNone/>
              <a:tabLst/>
              <a:defRPr/>
            </a:pPr>
            <a:r>
              <a:rPr lang="en-US" sz="4000" b="1" spc="-243" err="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Titre</a:t>
            </a:r>
            <a:r>
              <a:rPr lang="en-US" sz="4000" b="1" spc="-243">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 de la slide</a:t>
            </a:r>
            <a:br>
              <a:rPr lang="en-US" sz="4000" b="1" spc="-243">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br>
            <a:endParaRPr lang="fr-FR"/>
          </a:p>
        </p:txBody>
      </p:sp>
      <p:sp>
        <p:nvSpPr>
          <p:cNvPr id="20" name="Espace réservé du contenu 2">
            <a:extLst>
              <a:ext uri="{FF2B5EF4-FFF2-40B4-BE49-F238E27FC236}">
                <a16:creationId xmlns:a16="http://schemas.microsoft.com/office/drawing/2014/main" id="{9C177A99-F45D-2C93-489C-1727D740C94A}"/>
              </a:ext>
            </a:extLst>
          </p:cNvPr>
          <p:cNvSpPr>
            <a:spLocks noGrp="1"/>
          </p:cNvSpPr>
          <p:nvPr>
            <p:ph idx="1" hasCustomPrompt="1"/>
          </p:nvPr>
        </p:nvSpPr>
        <p:spPr>
          <a:xfrm>
            <a:off x="634812" y="1434148"/>
            <a:ext cx="10942696" cy="557210"/>
          </a:xfrm>
          <a:prstGeom prst="rect">
            <a:avLst/>
          </a:prstGeom>
        </p:spPr>
        <p:txBody>
          <a:bodyPr/>
          <a:lstStyle>
            <a:lvl1pPr marL="0" indent="0">
              <a:buFontTx/>
              <a:buNone/>
              <a:defRPr lang="fr-FR" sz="3200" b="0" kern="1200" dirty="0">
                <a:solidFill>
                  <a:srgbClr val="008AFF"/>
                </a:solidFill>
                <a:latin typeface="Calibri" panose="020F0502020204030204" pitchFamily="34" charset="0"/>
                <a:ea typeface="Calibri" panose="020F0502020204030204" pitchFamily="34" charset="0"/>
                <a:cs typeface="Calibri" panose="020F0502020204030204" pitchFamily="34" charset="0"/>
              </a:defRPr>
            </a:lvl1pPr>
            <a:lvl2pPr marL="447675" indent="-447675">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893763" indent="-355600">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stStyle>
          <a:p>
            <a:pPr marL="0" marR="0" lvl="0" indent="0" algn="l" defTabSz="914400" rtl="0" eaLnBrk="0" fontAlgn="base" latinLnBrk="0" hangingPunct="0">
              <a:lnSpc>
                <a:spcPct val="90000"/>
              </a:lnSpc>
              <a:spcBef>
                <a:spcPct val="75000"/>
              </a:spcBef>
              <a:spcAft>
                <a:spcPct val="0"/>
              </a:spcAft>
              <a:buClrTx/>
              <a:buSzPct val="125000"/>
              <a:buFontTx/>
              <a:buNone/>
              <a:tabLst/>
              <a:defRPr/>
            </a:pPr>
            <a:r>
              <a:rPr lang="en-US" sz="3200" b="1" spc="-205">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Sous-</a:t>
            </a:r>
            <a:r>
              <a:rPr lang="en-US" sz="3200" b="1" spc="-205" err="1">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rPr>
              <a:t>titre</a:t>
            </a:r>
            <a:endParaRPr lang="en-US" sz="3200" b="1" spc="-205">
              <a:solidFill>
                <a:srgbClr val="008AFF"/>
              </a:solidFill>
              <a:latin typeface="Calibri" panose="020F0502020204030204" pitchFamily="34" charset="0"/>
              <a:ea typeface="Calibri" panose="020F0502020204030204" pitchFamily="34" charset="0"/>
              <a:cs typeface="Calibri" panose="020F0502020204030204" pitchFamily="34" charset="0"/>
              <a:sym typeface="Calibri (MS) Bold"/>
            </a:endParaRPr>
          </a:p>
          <a:p>
            <a:pPr lvl="0"/>
            <a:endParaRPr lang="fr-FR"/>
          </a:p>
        </p:txBody>
      </p:sp>
      <p:sp>
        <p:nvSpPr>
          <p:cNvPr id="21" name="Espace réservé du contenu 2">
            <a:extLst>
              <a:ext uri="{FF2B5EF4-FFF2-40B4-BE49-F238E27FC236}">
                <a16:creationId xmlns:a16="http://schemas.microsoft.com/office/drawing/2014/main" id="{94B15464-AE9A-7523-43A1-990019533A08}"/>
              </a:ext>
            </a:extLst>
          </p:cNvPr>
          <p:cNvSpPr>
            <a:spLocks noGrp="1"/>
          </p:cNvSpPr>
          <p:nvPr>
            <p:ph idx="12" hasCustomPrompt="1"/>
          </p:nvPr>
        </p:nvSpPr>
        <p:spPr>
          <a:xfrm>
            <a:off x="692687" y="2140100"/>
            <a:ext cx="10942696" cy="2137257"/>
          </a:xfrm>
          <a:prstGeom prst="rect">
            <a:avLst/>
          </a:prstGeom>
        </p:spPr>
        <p:txBody>
          <a:bodyPr/>
          <a:lstStyle>
            <a:lvl1pPr marL="0" indent="0">
              <a:buFontTx/>
              <a:buNone/>
              <a:defRPr kumimoji="0" lang="fr-FR" sz="2000" b="0" i="0" u="none" strike="noStrike" kern="1200" cap="none" spc="0" normalizeH="0" baseline="0" dirty="0" smtClean="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defRPr>
            </a:lvl1pPr>
            <a:lvl2pPr marL="447675" indent="-447675">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893763" indent="-355600">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stStyle>
          <a:p>
            <a:pPr marL="0" marR="0" lvl="0" indent="0" algn="l" defTabSz="914400" rtl="0" eaLnBrk="0" fontAlgn="base" latinLnBrk="0" hangingPunct="0">
              <a:lnSpc>
                <a:spcPct val="90000"/>
              </a:lnSpc>
              <a:spcBef>
                <a:spcPct val="75000"/>
              </a:spcBef>
              <a:spcAft>
                <a:spcPct val="0"/>
              </a:spcAft>
              <a:buClrTx/>
              <a:buSzPct val="125000"/>
              <a:buFontTx/>
              <a:buNone/>
              <a:tabLst/>
              <a:defRPr/>
            </a:pPr>
            <a:r>
              <a:rPr lang="en-US" sz="2000">
                <a:solidFill>
                  <a:srgbClr val="0D2749"/>
                </a:solidFill>
                <a:latin typeface="Calibri" panose="020F0502020204030204" pitchFamily="34" charset="0"/>
                <a:ea typeface="Calibri" panose="020F0502020204030204" pitchFamily="34" charset="0"/>
                <a:cs typeface="Calibri" panose="020F0502020204030204" pitchFamily="34" charset="0"/>
                <a:sym typeface="Calibri (MS)"/>
              </a:rPr>
              <a:t>Texte</a:t>
            </a:r>
          </a:p>
          <a:p>
            <a:pPr lvl="0"/>
            <a:endParaRPr lang="fr-FR"/>
          </a:p>
        </p:txBody>
      </p:sp>
      <p:sp>
        <p:nvSpPr>
          <p:cNvPr id="2" name="AutoShape 3">
            <a:extLst>
              <a:ext uri="{FF2B5EF4-FFF2-40B4-BE49-F238E27FC236}">
                <a16:creationId xmlns:a16="http://schemas.microsoft.com/office/drawing/2014/main" id="{08D02A05-CF2C-41D1-66FF-E6C4636A9DAA}"/>
              </a:ext>
            </a:extLst>
          </p:cNvPr>
          <p:cNvSpPr/>
          <p:nvPr userDrawn="1"/>
        </p:nvSpPr>
        <p:spPr>
          <a:xfrm>
            <a:off x="1" y="685800"/>
            <a:ext cx="12192000" cy="0"/>
          </a:xfrm>
          <a:prstGeom prst="line">
            <a:avLst/>
          </a:prstGeom>
          <a:ln w="95250" cap="flat">
            <a:solidFill>
              <a:srgbClr val="FFD200"/>
            </a:solidFill>
            <a:prstDash val="solid"/>
            <a:headEnd type="none" w="sm" len="sm"/>
            <a:tailEnd type="none" w="sm" len="sm"/>
          </a:ln>
        </p:spPr>
        <p:txBody>
          <a:bodyPr/>
          <a:lstStyle/>
          <a:p>
            <a:endParaRPr lang="fr-FR"/>
          </a:p>
        </p:txBody>
      </p:sp>
      <p:pic>
        <p:nvPicPr>
          <p:cNvPr id="5" name="Image 4">
            <a:extLst>
              <a:ext uri="{FF2B5EF4-FFF2-40B4-BE49-F238E27FC236}">
                <a16:creationId xmlns:a16="http://schemas.microsoft.com/office/drawing/2014/main" id="{5FF9FC63-2E21-0510-49A1-E32D1099B86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rot="1088307">
            <a:off x="10784390" y="62761"/>
            <a:ext cx="1067637" cy="1067637"/>
          </a:xfrm>
          <a:prstGeom prst="rect">
            <a:avLst/>
          </a:prstGeom>
        </p:spPr>
      </p:pic>
      <p:pic>
        <p:nvPicPr>
          <p:cNvPr id="6" name="Image 5">
            <a:extLst>
              <a:ext uri="{FF2B5EF4-FFF2-40B4-BE49-F238E27FC236}">
                <a16:creationId xmlns:a16="http://schemas.microsoft.com/office/drawing/2014/main" id="{C94F4D0A-DE4C-CAC5-0ADA-300AB8427F2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601200" y="6233860"/>
            <a:ext cx="2315087" cy="400235"/>
          </a:xfrm>
          <a:prstGeom prst="rect">
            <a:avLst/>
          </a:prstGeom>
        </p:spPr>
      </p:pic>
    </p:spTree>
    <p:extLst>
      <p:ext uri="{BB962C8B-B14F-4D97-AF65-F5344CB8AC3E}">
        <p14:creationId xmlns:p14="http://schemas.microsoft.com/office/powerpoint/2010/main" val="27221167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 zones de texte">
    <p:spTree>
      <p:nvGrpSpPr>
        <p:cNvPr id="1" name=""/>
        <p:cNvGrpSpPr/>
        <p:nvPr/>
      </p:nvGrpSpPr>
      <p:grpSpPr>
        <a:xfrm>
          <a:off x="0" y="0"/>
          <a:ext cx="0" cy="0"/>
          <a:chOff x="0" y="0"/>
          <a:chExt cx="0" cy="0"/>
        </a:xfrm>
      </p:grpSpPr>
      <p:sp>
        <p:nvSpPr>
          <p:cNvPr id="4" name="Rectangle 4"/>
          <p:cNvSpPr>
            <a:spLocks noGrp="1" noChangeArrowheads="1"/>
          </p:cNvSpPr>
          <p:nvPr>
            <p:ph type="sldNum" sz="quarter" idx="10"/>
          </p:nvPr>
        </p:nvSpPr>
        <p:spPr>
          <a:xfrm>
            <a:off x="5826951" y="6583378"/>
            <a:ext cx="526815" cy="244475"/>
          </a:xfrm>
          <a:prstGeom prst="rect">
            <a:avLst/>
          </a:prstGeom>
          <a:ln/>
        </p:spPr>
        <p:txBody>
          <a:bodyPr/>
          <a:lstStyle>
            <a:lvl1pPr>
              <a:defRPr>
                <a:solidFill>
                  <a:schemeClr val="tx1">
                    <a:lumMod val="50000"/>
                  </a:schemeClr>
                </a:solidFill>
              </a:defRPr>
            </a:lvl1pPr>
          </a:lstStyle>
          <a:p>
            <a:pPr>
              <a:defRPr/>
            </a:pPr>
            <a:fld id="{A391C77A-664F-4F98-8A41-54F31964B865}" type="slidenum">
              <a:rPr lang="fr-FR" smtClean="0"/>
              <a:pPr>
                <a:defRPr/>
              </a:pPr>
              <a:t>‹N°›</a:t>
            </a:fld>
            <a:endParaRPr lang="fr-FR"/>
          </a:p>
        </p:txBody>
      </p:sp>
      <p:sp>
        <p:nvSpPr>
          <p:cNvPr id="8" name="Espace réservé du contenu 2">
            <a:extLst>
              <a:ext uri="{FF2B5EF4-FFF2-40B4-BE49-F238E27FC236}">
                <a16:creationId xmlns:a16="http://schemas.microsoft.com/office/drawing/2014/main" id="{A16274D7-AAA3-489B-B20B-C8862CAB9F03}"/>
              </a:ext>
            </a:extLst>
          </p:cNvPr>
          <p:cNvSpPr>
            <a:spLocks noGrp="1"/>
          </p:cNvSpPr>
          <p:nvPr>
            <p:ph idx="1" hasCustomPrompt="1"/>
          </p:nvPr>
        </p:nvSpPr>
        <p:spPr>
          <a:xfrm>
            <a:off x="619010" y="1525588"/>
            <a:ext cx="10942696" cy="1389734"/>
          </a:xfrm>
          <a:prstGeom prst="rect">
            <a:avLst/>
          </a:prstGeom>
        </p:spPr>
        <p:txBody>
          <a:bodyPr/>
          <a:lstStyle>
            <a:lvl1pPr marL="457200" indent="-457200">
              <a:spcBef>
                <a:spcPts val="0"/>
              </a:spcBef>
              <a:spcAft>
                <a:spcPts val="1200"/>
              </a:spcAft>
              <a:buFontTx/>
              <a:buBlip>
                <a:blip r:embed="rId2"/>
              </a:buBlip>
              <a:defRPr lang="fr-FR" sz="2000" b="0" kern="1200" dirty="0">
                <a:solidFill>
                  <a:schemeClr val="tx1">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L="447675" indent="-447675">
              <a:lnSpc>
                <a:spcPct val="100000"/>
              </a:lnSpc>
              <a:spcBef>
                <a:spcPts val="0"/>
              </a:spcBef>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538163" indent="0">
              <a:lnSpc>
                <a:spcPct val="100000"/>
              </a:lnSpc>
              <a:spcBef>
                <a:spcPts val="0"/>
              </a:spcBef>
              <a:buFontTx/>
              <a:buNone/>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lnSpc>
                <a:spcPct val="100000"/>
              </a:lnSpc>
              <a:spcBef>
                <a:spcPts val="0"/>
              </a:spcBef>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lnSpc>
                <a:spcPct val="100000"/>
              </a:lnSpc>
              <a:spcBef>
                <a:spcPts val="0"/>
              </a:spcBef>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stStyle>
          <a:p>
            <a:pPr lvl="0"/>
            <a:r>
              <a:rPr lang="fr-FR"/>
              <a:t>Texte</a:t>
            </a:r>
          </a:p>
        </p:txBody>
      </p:sp>
      <p:sp>
        <p:nvSpPr>
          <p:cNvPr id="11" name="Espace réservé de la date 3">
            <a:extLst>
              <a:ext uri="{FF2B5EF4-FFF2-40B4-BE49-F238E27FC236}">
                <a16:creationId xmlns:a16="http://schemas.microsoft.com/office/drawing/2014/main" id="{53265714-CD30-B26E-6BA1-9CAF3793CC3A}"/>
              </a:ext>
            </a:extLst>
          </p:cNvPr>
          <p:cNvSpPr>
            <a:spLocks noGrp="1"/>
          </p:cNvSpPr>
          <p:nvPr>
            <p:ph type="dt" sz="half" idx="13"/>
          </p:nvPr>
        </p:nvSpPr>
        <p:spPr>
          <a:xfrm>
            <a:off x="8382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8A2D2EB-1507-4955-B13B-8B7DB1C119BE}" type="datetime1">
              <a:rPr kumimoji="0" lang="fr-FR" sz="1200" b="0" i="0" u="none" strike="noStrike" kern="1200" cap="none" spc="0" normalizeH="0" baseline="0" noProof="0" smtClean="0">
                <a:ln>
                  <a:noFill/>
                </a:ln>
                <a:solidFill>
                  <a:prstClr val="black">
                    <a:tint val="82000"/>
                  </a:prstClr>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10/09/2026</a:t>
            </a:fld>
            <a:endParaRPr kumimoji="0" lang="fr-FR" sz="1200" b="0" i="0" u="none" strike="noStrike" kern="1200" cap="none" spc="0" normalizeH="0" baseline="0" noProof="0">
              <a:ln>
                <a:noFill/>
              </a:ln>
              <a:solidFill>
                <a:prstClr val="black">
                  <a:tint val="82000"/>
                </a:prstClr>
              </a:solidFill>
              <a:effectLst/>
              <a:uLnTx/>
              <a:uFillTx/>
              <a:latin typeface="Aptos" panose="02110004020202020204"/>
              <a:ea typeface="+mn-ea"/>
              <a:cs typeface="+mn-cs"/>
            </a:endParaRPr>
          </a:p>
        </p:txBody>
      </p:sp>
      <p:sp>
        <p:nvSpPr>
          <p:cNvPr id="13" name="Espace réservé du contenu 2">
            <a:extLst>
              <a:ext uri="{FF2B5EF4-FFF2-40B4-BE49-F238E27FC236}">
                <a16:creationId xmlns:a16="http://schemas.microsoft.com/office/drawing/2014/main" id="{9C7B1C54-8200-47A5-40BE-D2063D4165AD}"/>
              </a:ext>
            </a:extLst>
          </p:cNvPr>
          <p:cNvSpPr>
            <a:spLocks noGrp="1"/>
          </p:cNvSpPr>
          <p:nvPr>
            <p:ph idx="14" hasCustomPrompt="1"/>
          </p:nvPr>
        </p:nvSpPr>
        <p:spPr>
          <a:xfrm>
            <a:off x="619010" y="3202748"/>
            <a:ext cx="10942696" cy="1389734"/>
          </a:xfrm>
          <a:prstGeom prst="rect">
            <a:avLst/>
          </a:prstGeom>
        </p:spPr>
        <p:txBody>
          <a:bodyPr/>
          <a:lstStyle>
            <a:lvl1pPr marL="457200" indent="-457200">
              <a:spcBef>
                <a:spcPts val="0"/>
              </a:spcBef>
              <a:spcAft>
                <a:spcPts val="1200"/>
              </a:spcAft>
              <a:buFontTx/>
              <a:buBlip>
                <a:blip r:embed="rId2"/>
              </a:buBlip>
              <a:defRPr lang="fr-FR" sz="2000" b="0" kern="1200" dirty="0">
                <a:solidFill>
                  <a:schemeClr val="tx1">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L="447675" indent="-447675">
              <a:lnSpc>
                <a:spcPct val="100000"/>
              </a:lnSpc>
              <a:spcBef>
                <a:spcPts val="0"/>
              </a:spcBef>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538163" indent="0">
              <a:lnSpc>
                <a:spcPct val="100000"/>
              </a:lnSpc>
              <a:spcBef>
                <a:spcPts val="0"/>
              </a:spcBef>
              <a:buFontTx/>
              <a:buNone/>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lnSpc>
                <a:spcPct val="100000"/>
              </a:lnSpc>
              <a:spcBef>
                <a:spcPts val="0"/>
              </a:spcBef>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lnSpc>
                <a:spcPct val="100000"/>
              </a:lnSpc>
              <a:spcBef>
                <a:spcPts val="0"/>
              </a:spcBef>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stStyle>
          <a:p>
            <a:pPr lvl="0"/>
            <a:r>
              <a:rPr lang="fr-FR"/>
              <a:t>Texte</a:t>
            </a:r>
          </a:p>
        </p:txBody>
      </p:sp>
      <p:sp>
        <p:nvSpPr>
          <p:cNvPr id="14" name="Espace réservé du contenu 2">
            <a:extLst>
              <a:ext uri="{FF2B5EF4-FFF2-40B4-BE49-F238E27FC236}">
                <a16:creationId xmlns:a16="http://schemas.microsoft.com/office/drawing/2014/main" id="{B5C5E4D8-F71D-DCBE-8913-D94E9E35467D}"/>
              </a:ext>
            </a:extLst>
          </p:cNvPr>
          <p:cNvSpPr>
            <a:spLocks noGrp="1"/>
          </p:cNvSpPr>
          <p:nvPr>
            <p:ph idx="15" hasCustomPrompt="1"/>
          </p:nvPr>
        </p:nvSpPr>
        <p:spPr>
          <a:xfrm>
            <a:off x="619010" y="4893063"/>
            <a:ext cx="10942696" cy="1389734"/>
          </a:xfrm>
          <a:prstGeom prst="rect">
            <a:avLst/>
          </a:prstGeom>
        </p:spPr>
        <p:txBody>
          <a:bodyPr/>
          <a:lstStyle>
            <a:lvl1pPr marL="457200" indent="-457200">
              <a:spcBef>
                <a:spcPts val="0"/>
              </a:spcBef>
              <a:spcAft>
                <a:spcPts val="1200"/>
              </a:spcAft>
              <a:buFontTx/>
              <a:buBlip>
                <a:blip r:embed="rId2"/>
              </a:buBlip>
              <a:defRPr lang="fr-FR" sz="2000" b="0" kern="1200" dirty="0">
                <a:solidFill>
                  <a:schemeClr val="tx1">
                    <a:lumMod val="50000"/>
                  </a:schemeClr>
                </a:solidFill>
                <a:latin typeface="Calibri" panose="020F0502020204030204" pitchFamily="34" charset="0"/>
                <a:ea typeface="Calibri" panose="020F0502020204030204" pitchFamily="34" charset="0"/>
                <a:cs typeface="Calibri" panose="020F0502020204030204" pitchFamily="34" charset="0"/>
              </a:defRPr>
            </a:lvl1pPr>
            <a:lvl2pPr marL="447675" indent="-447675">
              <a:lnSpc>
                <a:spcPct val="100000"/>
              </a:lnSpc>
              <a:spcBef>
                <a:spcPts val="0"/>
              </a:spcBef>
              <a:buFontTx/>
              <a:buBlip>
                <a:blip r:embed="rId2"/>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538163" indent="0">
              <a:lnSpc>
                <a:spcPct val="100000"/>
              </a:lnSpc>
              <a:spcBef>
                <a:spcPts val="0"/>
              </a:spcBef>
              <a:buFontTx/>
              <a:buNone/>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lnSpc>
                <a:spcPct val="100000"/>
              </a:lnSpc>
              <a:spcBef>
                <a:spcPts val="0"/>
              </a:spcBef>
              <a:buFontTx/>
              <a:buBlip>
                <a:blip r:embed="rId2"/>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lnSpc>
                <a:spcPct val="100000"/>
              </a:lnSpc>
              <a:spcBef>
                <a:spcPts val="0"/>
              </a:spcBef>
              <a:buFontTx/>
              <a:buBlip>
                <a:blip r:embed="rId2"/>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stStyle>
          <a:p>
            <a:pPr lvl="0"/>
            <a:r>
              <a:rPr lang="fr-FR"/>
              <a:t>Texte</a:t>
            </a:r>
          </a:p>
        </p:txBody>
      </p:sp>
      <p:sp>
        <p:nvSpPr>
          <p:cNvPr id="7" name="AutoShape 3">
            <a:extLst>
              <a:ext uri="{FF2B5EF4-FFF2-40B4-BE49-F238E27FC236}">
                <a16:creationId xmlns:a16="http://schemas.microsoft.com/office/drawing/2014/main" id="{FD08B587-01C9-F056-154B-E4768111A9A6}"/>
              </a:ext>
            </a:extLst>
          </p:cNvPr>
          <p:cNvSpPr/>
          <p:nvPr userDrawn="1"/>
        </p:nvSpPr>
        <p:spPr>
          <a:xfrm>
            <a:off x="1" y="685800"/>
            <a:ext cx="12192000" cy="0"/>
          </a:xfrm>
          <a:prstGeom prst="line">
            <a:avLst/>
          </a:prstGeom>
          <a:ln w="95250" cap="flat">
            <a:solidFill>
              <a:srgbClr val="FFD200"/>
            </a:solidFill>
            <a:prstDash val="solid"/>
            <a:headEnd type="none" w="sm" len="sm"/>
            <a:tailEnd type="none" w="sm" len="sm"/>
          </a:ln>
        </p:spPr>
        <p:txBody>
          <a:bodyPr/>
          <a:lstStyle/>
          <a:p>
            <a:endParaRPr lang="fr-FR"/>
          </a:p>
        </p:txBody>
      </p:sp>
      <p:sp>
        <p:nvSpPr>
          <p:cNvPr id="9" name="Titre 1">
            <a:extLst>
              <a:ext uri="{FF2B5EF4-FFF2-40B4-BE49-F238E27FC236}">
                <a16:creationId xmlns:a16="http://schemas.microsoft.com/office/drawing/2014/main" id="{21ACEF5E-2457-EDD7-7FD9-536805B1B28D}"/>
              </a:ext>
            </a:extLst>
          </p:cNvPr>
          <p:cNvSpPr>
            <a:spLocks noGrp="1"/>
          </p:cNvSpPr>
          <p:nvPr>
            <p:ph type="title" hasCustomPrompt="1"/>
          </p:nvPr>
        </p:nvSpPr>
        <p:spPr>
          <a:xfrm>
            <a:off x="0" y="82699"/>
            <a:ext cx="9860842" cy="678603"/>
          </a:xfrm>
          <a:prstGeom prst="rect">
            <a:avLst/>
          </a:prstGeom>
        </p:spPr>
        <p:txBody>
          <a:bodyPr/>
          <a:lstStyle>
            <a:lvl1pPr algn="l">
              <a:defRPr kumimoji="0" lang="fr-FR" sz="4000" b="1" i="0" u="none" strike="noStrike" kern="1200" cap="none" spc="0" normalizeH="0" baseline="0" dirty="0">
                <a:ln>
                  <a:noFill/>
                </a:ln>
                <a:solidFill>
                  <a:srgbClr val="0D2749"/>
                </a:solidFill>
                <a:effectLst/>
                <a:uLnTx/>
                <a:uFillTx/>
                <a:latin typeface="Calibri" panose="020F0502020204030204" pitchFamily="34" charset="0"/>
                <a:ea typeface="Calibri" panose="020F0502020204030204" pitchFamily="34" charset="0"/>
                <a:cs typeface="Calibri" panose="020F0502020204030204" pitchFamily="34" charset="0"/>
              </a:defRPr>
            </a:lvl1pPr>
          </a:lstStyle>
          <a:p>
            <a:pPr marL="0" marR="0" lvl="0" indent="0" algn="l" defTabSz="914400" rtl="0" eaLnBrk="0" fontAlgn="base" latinLnBrk="0" hangingPunct="0">
              <a:lnSpc>
                <a:spcPct val="85000"/>
              </a:lnSpc>
              <a:spcBef>
                <a:spcPct val="0"/>
              </a:spcBef>
              <a:spcAft>
                <a:spcPct val="0"/>
              </a:spcAft>
              <a:buClrTx/>
              <a:buSzTx/>
              <a:buFontTx/>
              <a:buNone/>
              <a:tabLst/>
              <a:defRPr/>
            </a:pPr>
            <a:r>
              <a:rPr lang="en-US" sz="4000" b="1" spc="-243" err="1">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Titre</a:t>
            </a:r>
            <a:r>
              <a:rPr lang="en-US" sz="4000" b="1" spc="-243">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t> de la slide</a:t>
            </a:r>
            <a:br>
              <a:rPr lang="en-US" sz="4000" b="1" spc="-243">
                <a:solidFill>
                  <a:srgbClr val="0D2749"/>
                </a:solidFill>
                <a:latin typeface="Calibri" panose="020F0502020204030204" pitchFamily="34" charset="0"/>
                <a:ea typeface="Calibri" panose="020F0502020204030204" pitchFamily="34" charset="0"/>
                <a:cs typeface="Calibri" panose="020F0502020204030204" pitchFamily="34" charset="0"/>
                <a:sym typeface="Calibri (MS) Bold"/>
              </a:rPr>
            </a:br>
            <a:endParaRPr lang="fr-FR"/>
          </a:p>
        </p:txBody>
      </p:sp>
      <p:pic>
        <p:nvPicPr>
          <p:cNvPr id="5" name="Image 4">
            <a:extLst>
              <a:ext uri="{FF2B5EF4-FFF2-40B4-BE49-F238E27FC236}">
                <a16:creationId xmlns:a16="http://schemas.microsoft.com/office/drawing/2014/main" id="{C21570C7-5D89-990E-71C6-85403B135BA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896600" y="46190"/>
            <a:ext cx="923214" cy="923214"/>
          </a:xfrm>
          <a:prstGeom prst="rect">
            <a:avLst/>
          </a:prstGeom>
        </p:spPr>
      </p:pic>
      <p:pic>
        <p:nvPicPr>
          <p:cNvPr id="6" name="Image 5">
            <a:extLst>
              <a:ext uri="{FF2B5EF4-FFF2-40B4-BE49-F238E27FC236}">
                <a16:creationId xmlns:a16="http://schemas.microsoft.com/office/drawing/2014/main" id="{38925E5A-5502-9216-6374-7B2B648374C1}"/>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601200" y="6233860"/>
            <a:ext cx="2315087" cy="400235"/>
          </a:xfrm>
          <a:prstGeom prst="rect">
            <a:avLst/>
          </a:prstGeom>
        </p:spPr>
      </p:pic>
    </p:spTree>
    <p:extLst>
      <p:ext uri="{BB962C8B-B14F-4D97-AF65-F5344CB8AC3E}">
        <p14:creationId xmlns:p14="http://schemas.microsoft.com/office/powerpoint/2010/main" val="13310377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443F7D7-1E53-392A-2841-D94F77854C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AE0206CA-B3F7-9367-6D46-70A43925F9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F0C2ADE-3421-041E-BA29-935F32D8C2F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C44E297-C233-7347-B5CE-E41D2D8F3CDE}" type="datetimeFigureOut">
              <a:rPr lang="fr-FR" smtClean="0"/>
              <a:t>10/09/2026</a:t>
            </a:fld>
            <a:endParaRPr lang="fr-FR"/>
          </a:p>
        </p:txBody>
      </p:sp>
      <p:sp>
        <p:nvSpPr>
          <p:cNvPr id="5" name="Espace réservé du pied de page 4">
            <a:extLst>
              <a:ext uri="{FF2B5EF4-FFF2-40B4-BE49-F238E27FC236}">
                <a16:creationId xmlns:a16="http://schemas.microsoft.com/office/drawing/2014/main" id="{11C0C5DF-22C9-2298-097F-7C7D08ABFE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E9E5EB6E-2E9D-C1DD-A7C9-C746423F13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99B5666-4696-1448-AD1B-4A3FC389E3A5}" type="slidenum">
              <a:rPr lang="fr-FR" smtClean="0"/>
              <a:t>‹N°›</a:t>
            </a:fld>
            <a:endParaRPr lang="fr-FR"/>
          </a:p>
        </p:txBody>
      </p:sp>
    </p:spTree>
    <p:extLst>
      <p:ext uri="{BB962C8B-B14F-4D97-AF65-F5344CB8AC3E}">
        <p14:creationId xmlns:p14="http://schemas.microsoft.com/office/powerpoint/2010/main" val="190106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13.png"/><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us-titre 1">
            <a:extLst>
              <a:ext uri="{FF2B5EF4-FFF2-40B4-BE49-F238E27FC236}">
                <a16:creationId xmlns:a16="http://schemas.microsoft.com/office/drawing/2014/main" id="{740B4BD8-2B7B-B1A6-E5DB-52A55B407173}"/>
              </a:ext>
            </a:extLst>
          </p:cNvPr>
          <p:cNvSpPr>
            <a:spLocks noGrp="1"/>
          </p:cNvSpPr>
          <p:nvPr>
            <p:ph type="subTitle" sz="quarter" idx="1"/>
          </p:nvPr>
        </p:nvSpPr>
        <p:spPr/>
        <p:txBody>
          <a:bodyPr/>
          <a:lstStyle/>
          <a:p>
            <a:r>
              <a:rPr lang="fr-FR">
                <a:latin typeface="Calibri"/>
                <a:ea typeface="Calibri"/>
                <a:cs typeface="Calibri"/>
              </a:rPr>
              <a:t>Urssaf et GIP-MDS</a:t>
            </a:r>
          </a:p>
        </p:txBody>
      </p:sp>
      <p:sp>
        <p:nvSpPr>
          <p:cNvPr id="3" name="Titre 2">
            <a:extLst>
              <a:ext uri="{FF2B5EF4-FFF2-40B4-BE49-F238E27FC236}">
                <a16:creationId xmlns:a16="http://schemas.microsoft.com/office/drawing/2014/main" id="{751DAB02-4FD1-D15C-DC49-9B8286320D4E}"/>
              </a:ext>
            </a:extLst>
          </p:cNvPr>
          <p:cNvSpPr>
            <a:spLocks noGrp="1"/>
          </p:cNvSpPr>
          <p:nvPr>
            <p:ph type="title"/>
          </p:nvPr>
        </p:nvSpPr>
        <p:spPr>
          <a:xfrm>
            <a:off x="2096577" y="3043647"/>
            <a:ext cx="7981626" cy="927359"/>
          </a:xfrm>
        </p:spPr>
        <p:txBody>
          <a:bodyPr>
            <a:noAutofit/>
          </a:bodyPr>
          <a:lstStyle/>
          <a:p>
            <a:r>
              <a:rPr lang="fr-FR" sz="4400"/>
              <a:t>DSN de substitution : et après ? </a:t>
            </a:r>
          </a:p>
        </p:txBody>
      </p:sp>
      <p:pic>
        <p:nvPicPr>
          <p:cNvPr id="1026" name="Picture 2" descr="Porter réclamation à l'Urssaf : Motifs et coordonnées utiles">
            <a:extLst>
              <a:ext uri="{FF2B5EF4-FFF2-40B4-BE49-F238E27FC236}">
                <a16:creationId xmlns:a16="http://schemas.microsoft.com/office/drawing/2014/main" id="{4333A095-98F4-3F2D-84DC-A03ADC40BB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91578" y="6236208"/>
            <a:ext cx="1790700" cy="335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6157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a:extLst>
              <a:ext uri="{FF2B5EF4-FFF2-40B4-BE49-F238E27FC236}">
                <a16:creationId xmlns:a16="http://schemas.microsoft.com/office/drawing/2014/main" id="{29B685F0-7371-EDA6-AB1C-1FC233D77F5D}"/>
              </a:ext>
            </a:extLst>
          </p:cNvPr>
          <p:cNvSpPr>
            <a:spLocks noGrp="1"/>
          </p:cNvSpPr>
          <p:nvPr>
            <p:ph type="sldNum" sz="quarter" idx="10"/>
          </p:nvPr>
        </p:nvSpPr>
        <p:spPr>
          <a:xfrm>
            <a:off x="5833264" y="6442593"/>
            <a:ext cx="526815" cy="244475"/>
          </a:xfrm>
        </p:spPr>
        <p:txBody>
          <a:bodyPr/>
          <a:lstStyle/>
          <a:p>
            <a:pPr>
              <a:defRPr/>
            </a:pPr>
            <a:fld id="{FE673E09-FDDB-423A-90EF-688F0CF0AEA9}" type="slidenum">
              <a:rPr lang="fr-FR" smtClean="0"/>
              <a:pPr>
                <a:defRPr/>
              </a:pPr>
              <a:t>2</a:t>
            </a:fld>
            <a:endParaRPr lang="fr-FR"/>
          </a:p>
        </p:txBody>
      </p:sp>
      <p:sp>
        <p:nvSpPr>
          <p:cNvPr id="3" name="Titre 2">
            <a:extLst>
              <a:ext uri="{FF2B5EF4-FFF2-40B4-BE49-F238E27FC236}">
                <a16:creationId xmlns:a16="http://schemas.microsoft.com/office/drawing/2014/main" id="{C56E9AE2-AC1F-CC0C-C804-8CBDCC44052B}"/>
              </a:ext>
            </a:extLst>
          </p:cNvPr>
          <p:cNvSpPr>
            <a:spLocks noGrp="1"/>
          </p:cNvSpPr>
          <p:nvPr>
            <p:ph type="title"/>
          </p:nvPr>
        </p:nvSpPr>
        <p:spPr>
          <a:xfrm>
            <a:off x="-1" y="46841"/>
            <a:ext cx="11828134" cy="678603"/>
          </a:xfrm>
        </p:spPr>
        <p:txBody>
          <a:bodyPr>
            <a:noAutofit/>
          </a:bodyPr>
          <a:lstStyle/>
          <a:p>
            <a:r>
              <a:rPr lang="fr-FR" sz="3500">
                <a:latin typeface="Calibri"/>
                <a:ea typeface="Calibri"/>
                <a:cs typeface="Calibri"/>
              </a:rPr>
              <a:t>Enjeux et contexte </a:t>
            </a:r>
          </a:p>
        </p:txBody>
      </p:sp>
      <p:sp>
        <p:nvSpPr>
          <p:cNvPr id="5" name="Espace réservé du contenu 4">
            <a:extLst>
              <a:ext uri="{FF2B5EF4-FFF2-40B4-BE49-F238E27FC236}">
                <a16:creationId xmlns:a16="http://schemas.microsoft.com/office/drawing/2014/main" id="{B7FAC774-2839-6EAD-9257-1E240BCE58E3}"/>
              </a:ext>
            </a:extLst>
          </p:cNvPr>
          <p:cNvSpPr>
            <a:spLocks noGrp="1"/>
          </p:cNvSpPr>
          <p:nvPr>
            <p:ph idx="12"/>
          </p:nvPr>
        </p:nvSpPr>
        <p:spPr>
          <a:xfrm>
            <a:off x="1054608" y="1063532"/>
            <a:ext cx="10689197" cy="3558529"/>
          </a:xfrm>
        </p:spPr>
        <p:txBody>
          <a:bodyPr vert="horz" lIns="91440" tIns="45720" rIns="91440" bIns="45720" rtlCol="0" anchor="t">
            <a:noAutofit/>
          </a:bodyPr>
          <a:lstStyle/>
          <a:p>
            <a:pPr algn="just">
              <a:lnSpc>
                <a:spcPct val="100000"/>
              </a:lnSpc>
            </a:pPr>
            <a:r>
              <a:rPr lang="fr-FR" sz="1700" dirty="0">
                <a:solidFill>
                  <a:srgbClr val="002060"/>
                </a:solidFill>
                <a:latin typeface="Calibri"/>
                <a:ea typeface="Calibri"/>
                <a:cs typeface="Calibri"/>
              </a:rPr>
              <a:t>La DSN de substitution permet à l’Urssaf ou à la MSA de corriger en lieu et place de l’employeur certaines données déclaratives erronées ou incohérentes qui n’ont pas été régularisées dans le délai imparti.</a:t>
            </a:r>
          </a:p>
          <a:p>
            <a:pPr>
              <a:lnSpc>
                <a:spcPct val="100000"/>
              </a:lnSpc>
            </a:pPr>
            <a:r>
              <a:rPr lang="fr-FR" sz="1700" b="1" dirty="0">
                <a:solidFill>
                  <a:srgbClr val="002060"/>
                </a:solidFill>
                <a:latin typeface="Calibri"/>
                <a:ea typeface="Calibri"/>
                <a:cs typeface="Calibri"/>
              </a:rPr>
              <a:t>La substitution intervient uniquement :</a:t>
            </a:r>
          </a:p>
          <a:p>
            <a:pPr marL="285750" indent="-285750">
              <a:lnSpc>
                <a:spcPct val="100000"/>
              </a:lnSpc>
              <a:spcBef>
                <a:spcPts val="0"/>
              </a:spcBef>
              <a:buFont typeface="Arial" panose="020B0604020202020204" pitchFamily="34" charset="0"/>
              <a:buChar char="•"/>
            </a:pPr>
            <a:r>
              <a:rPr lang="fr-FR" sz="1700" dirty="0">
                <a:solidFill>
                  <a:srgbClr val="002060"/>
                </a:solidFill>
                <a:latin typeface="Calibri"/>
                <a:ea typeface="Calibri"/>
                <a:cs typeface="Calibri"/>
              </a:rPr>
              <a:t>lorsque les anomalies, préalablement signalées, demeurent non corrigées et font donc l'objet d'un CRM de rappel annuel ; </a:t>
            </a:r>
          </a:p>
          <a:p>
            <a:pPr marL="285750" indent="-285750">
              <a:lnSpc>
                <a:spcPct val="100000"/>
              </a:lnSpc>
              <a:spcBef>
                <a:spcPts val="0"/>
              </a:spcBef>
              <a:buFont typeface="Arial" panose="020B0604020202020204" pitchFamily="34" charset="0"/>
              <a:buChar char="•"/>
            </a:pPr>
            <a:r>
              <a:rPr lang="fr-FR" sz="1700" dirty="0">
                <a:solidFill>
                  <a:srgbClr val="002060"/>
                </a:solidFill>
                <a:latin typeface="Calibri"/>
                <a:ea typeface="Calibri"/>
                <a:cs typeface="Calibri"/>
              </a:rPr>
              <a:t>si ces anomalies sont avérées, non contestées et toujours présentes à l’issue d'une phase contradictoire de deux mois suivant la notification du CRM de rappel permettant au déclarant de régulariser sa situation ou de formuler une opposition motivée. </a:t>
            </a:r>
          </a:p>
          <a:p>
            <a:pPr algn="just">
              <a:lnSpc>
                <a:spcPct val="100000"/>
              </a:lnSpc>
            </a:pPr>
            <a:r>
              <a:rPr lang="fr-FR" sz="1700" dirty="0">
                <a:solidFill>
                  <a:srgbClr val="002060"/>
                </a:solidFill>
                <a:latin typeface="Calibri"/>
                <a:ea typeface="Calibri"/>
                <a:cs typeface="Calibri"/>
              </a:rPr>
              <a:t>L’Urssaf et la MSA émettent alors des DSN de substitution en juin N+1 qui corrigent les anomalies impactant les droits retraite des salariés.</a:t>
            </a:r>
            <a:endParaRPr lang="fr-FR" sz="1700" strike="sngStrike" dirty="0">
              <a:solidFill>
                <a:srgbClr val="FF0000"/>
              </a:solidFill>
              <a:latin typeface="Calibri"/>
              <a:ea typeface="Calibri"/>
              <a:cs typeface="Calibri"/>
            </a:endParaRPr>
          </a:p>
          <a:p>
            <a:pPr algn="just">
              <a:lnSpc>
                <a:spcPct val="100000"/>
              </a:lnSpc>
            </a:pPr>
            <a:endParaRPr lang="fr-FR" sz="1600" dirty="0">
              <a:solidFill>
                <a:schemeClr val="tx1"/>
              </a:solidFill>
            </a:endParaRPr>
          </a:p>
          <a:p>
            <a:pPr algn="just">
              <a:lnSpc>
                <a:spcPct val="100000"/>
              </a:lnSpc>
            </a:pPr>
            <a:endParaRPr lang="fr-FR" sz="1700" dirty="0">
              <a:solidFill>
                <a:schemeClr val="tx1"/>
              </a:solidFill>
            </a:endParaRPr>
          </a:p>
        </p:txBody>
      </p:sp>
      <p:sp>
        <p:nvSpPr>
          <p:cNvPr id="6" name="Espace réservé du contenu 3">
            <a:extLst>
              <a:ext uri="{FF2B5EF4-FFF2-40B4-BE49-F238E27FC236}">
                <a16:creationId xmlns:a16="http://schemas.microsoft.com/office/drawing/2014/main" id="{E4222E0E-5361-D3B2-25A2-B765DF741AA5}"/>
              </a:ext>
            </a:extLst>
          </p:cNvPr>
          <p:cNvSpPr txBox="1">
            <a:spLocks/>
          </p:cNvSpPr>
          <p:nvPr/>
        </p:nvSpPr>
        <p:spPr>
          <a:xfrm>
            <a:off x="1008581" y="4306821"/>
            <a:ext cx="10936113" cy="557210"/>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1000"/>
              </a:spcBef>
              <a:buFontTx/>
              <a:buNone/>
              <a:defRPr lang="fr-FR" sz="3200" b="0" kern="1200" dirty="0">
                <a:solidFill>
                  <a:srgbClr val="008AFF"/>
                </a:solidFill>
                <a:latin typeface="Calibri" panose="020F0502020204030204" pitchFamily="34" charset="0"/>
                <a:ea typeface="Calibri" panose="020F0502020204030204" pitchFamily="34" charset="0"/>
                <a:cs typeface="Calibri" panose="020F0502020204030204" pitchFamily="34" charset="0"/>
              </a:defRPr>
            </a:lvl1pPr>
            <a:lvl2pPr marL="447675" indent="-447675" algn="l" defTabSz="914400" rtl="0" eaLnBrk="1" latinLnBrk="0" hangingPunct="1">
              <a:lnSpc>
                <a:spcPct val="90000"/>
              </a:lnSpc>
              <a:spcBef>
                <a:spcPts val="500"/>
              </a:spcBef>
              <a:buFontTx/>
              <a:buBlip>
                <a:blip r:embed="rId3"/>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2pPr>
            <a:lvl3pPr marL="893763" indent="-355600" algn="l" defTabSz="914400" rtl="0" eaLnBrk="1" latinLnBrk="0" hangingPunct="1">
              <a:lnSpc>
                <a:spcPct val="90000"/>
              </a:lnSpc>
              <a:spcBef>
                <a:spcPts val="500"/>
              </a:spcBef>
              <a:buFontTx/>
              <a:buBlip>
                <a:blip r:embed="rId3"/>
              </a:buBlip>
              <a:defRPr lang="fr-FR" sz="24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3pPr>
            <a:lvl4pPr marL="1341438" indent="-342900" algn="l" defTabSz="914400" rtl="0" eaLnBrk="1" latinLnBrk="0" hangingPunct="1">
              <a:lnSpc>
                <a:spcPct val="90000"/>
              </a:lnSpc>
              <a:spcBef>
                <a:spcPts val="500"/>
              </a:spcBef>
              <a:buFontTx/>
              <a:buBlip>
                <a:blip r:embed="rId3"/>
              </a:buBlip>
              <a:defRPr lang="fr-FR" sz="20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4pPr>
            <a:lvl5pPr marL="1879600" indent="-285750" algn="l" defTabSz="914400" rtl="0" eaLnBrk="1" latinLnBrk="0" hangingPunct="1">
              <a:lnSpc>
                <a:spcPct val="90000"/>
              </a:lnSpc>
              <a:spcBef>
                <a:spcPts val="500"/>
              </a:spcBef>
              <a:buFontTx/>
              <a:buBlip>
                <a:blip r:embed="rId3"/>
              </a:buBlip>
              <a:defRPr lang="fr-FR" sz="1800" kern="1200" dirty="0">
                <a:solidFill>
                  <a:srgbClr val="0D2749"/>
                </a:solidFill>
                <a:latin typeface="Calibri" panose="020F0502020204030204" pitchFamily="34" charset="0"/>
                <a:ea typeface="Calibri" panose="020F0502020204030204" pitchFamily="34" charset="0"/>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2800">
                <a:latin typeface="Calibri"/>
                <a:ea typeface="Calibri"/>
                <a:cs typeface="Calibri"/>
              </a:rPr>
              <a:t>Objectifs de la DSN de substitution </a:t>
            </a:r>
          </a:p>
        </p:txBody>
      </p:sp>
      <p:sp>
        <p:nvSpPr>
          <p:cNvPr id="7" name="ZoneTexte 6">
            <a:extLst>
              <a:ext uri="{FF2B5EF4-FFF2-40B4-BE49-F238E27FC236}">
                <a16:creationId xmlns:a16="http://schemas.microsoft.com/office/drawing/2014/main" id="{DDF40AA5-DFDC-CD68-DA01-CF2A2F4C5424}"/>
              </a:ext>
            </a:extLst>
          </p:cNvPr>
          <p:cNvSpPr txBox="1"/>
          <p:nvPr/>
        </p:nvSpPr>
        <p:spPr>
          <a:xfrm>
            <a:off x="1010731" y="4725951"/>
            <a:ext cx="10778391" cy="1954381"/>
          </a:xfrm>
          <a:prstGeom prst="rect">
            <a:avLst/>
          </a:prstGeom>
          <a:noFill/>
        </p:spPr>
        <p:txBody>
          <a:bodyPr wrap="square" lIns="91440" tIns="45720" rIns="91440" bIns="45720" rtlCol="0" anchor="t">
            <a:spAutoFit/>
          </a:bodyPr>
          <a:lstStyle/>
          <a:p>
            <a:pPr algn="just"/>
            <a:r>
              <a:rPr lang="fr-FR" sz="1700" b="1" dirty="0">
                <a:solidFill>
                  <a:srgbClr val="002060"/>
                </a:solidFill>
                <a:latin typeface="Calibri"/>
                <a:ea typeface="Calibri"/>
                <a:cs typeface="Calibri"/>
              </a:rPr>
              <a:t>Sécuriser les droits des salariés : </a:t>
            </a:r>
            <a:r>
              <a:rPr lang="fr-FR" sz="1700" dirty="0">
                <a:solidFill>
                  <a:srgbClr val="002060"/>
                </a:solidFill>
                <a:latin typeface="Calibri"/>
                <a:cs typeface="Calibri"/>
              </a:rPr>
              <a:t>les données corrigées sont transmises à la CNAV et à l'Agirc-Arrco afin qu’elles soient prises en compte dans le juste calcul des droits des salariés.</a:t>
            </a:r>
          </a:p>
          <a:p>
            <a:pPr algn="just"/>
            <a:endParaRPr lang="fr-FR" sz="1700" dirty="0">
              <a:solidFill>
                <a:srgbClr val="002060"/>
              </a:solidFill>
              <a:latin typeface="Calibri" panose="020F0502020204030204" pitchFamily="34" charset="0"/>
              <a:ea typeface="Calibri"/>
              <a:cs typeface="Calibri" panose="020F0502020204030204" pitchFamily="34" charset="0"/>
            </a:endParaRPr>
          </a:p>
          <a:p>
            <a:pPr algn="just"/>
            <a:r>
              <a:rPr lang="fr-FR" sz="1700" b="1" dirty="0">
                <a:solidFill>
                  <a:srgbClr val="002060"/>
                </a:solidFill>
                <a:latin typeface="Calibri"/>
                <a:ea typeface="Calibri"/>
                <a:cs typeface="Calibri"/>
              </a:rPr>
              <a:t>Assurer la cohérence du recouvrement : </a:t>
            </a:r>
            <a:r>
              <a:rPr lang="fr-FR" sz="1700" dirty="0">
                <a:solidFill>
                  <a:srgbClr val="002060"/>
                </a:solidFill>
                <a:latin typeface="Calibri"/>
                <a:ea typeface="Calibri"/>
                <a:cs typeface="Calibri"/>
              </a:rPr>
              <a:t>l’Urssaf et la MSA tirent, le cas échéant, les conséquences de ces corrections sur le montant des cotisations et contributions </a:t>
            </a:r>
            <a:r>
              <a:rPr lang="fr-FR" sz="1700" dirty="0">
                <a:solidFill>
                  <a:srgbClr val="002060"/>
                </a:solidFill>
                <a:latin typeface="Calibri"/>
                <a:cs typeface="Calibri"/>
              </a:rPr>
              <a:t>dues par l’employeur. L’Agirc-Arrco, qui consomme la DSN, pourra également en tirer des conséquences sur le recouvrement.</a:t>
            </a:r>
          </a:p>
          <a:p>
            <a:endParaRPr lang="fr-FR" sz="1700" dirty="0">
              <a:solidFill>
                <a:srgbClr val="002060"/>
              </a:solidFill>
              <a:latin typeface="Calibri"/>
              <a:ea typeface="Calibri"/>
              <a:cs typeface="Calibri"/>
            </a:endParaRPr>
          </a:p>
        </p:txBody>
      </p:sp>
      <p:pic>
        <p:nvPicPr>
          <p:cNvPr id="15" name="Image 14">
            <a:extLst>
              <a:ext uri="{FF2B5EF4-FFF2-40B4-BE49-F238E27FC236}">
                <a16:creationId xmlns:a16="http://schemas.microsoft.com/office/drawing/2014/main" id="{D8B47EA3-96A1-9844-C7BD-FE4BF270C60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5966" y="943352"/>
            <a:ext cx="678603" cy="678603"/>
          </a:xfrm>
          <a:prstGeom prst="rect">
            <a:avLst/>
          </a:prstGeom>
        </p:spPr>
      </p:pic>
      <p:pic>
        <p:nvPicPr>
          <p:cNvPr id="16" name="Image 15">
            <a:extLst>
              <a:ext uri="{FF2B5EF4-FFF2-40B4-BE49-F238E27FC236}">
                <a16:creationId xmlns:a16="http://schemas.microsoft.com/office/drawing/2014/main" id="{E4336864-64A1-EA43-D0CC-664D07683A8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4604" y="4229319"/>
            <a:ext cx="719432" cy="719432"/>
          </a:xfrm>
          <a:prstGeom prst="rect">
            <a:avLst/>
          </a:prstGeom>
        </p:spPr>
      </p:pic>
    </p:spTree>
    <p:extLst>
      <p:ext uri="{BB962C8B-B14F-4D97-AF65-F5344CB8AC3E}">
        <p14:creationId xmlns:p14="http://schemas.microsoft.com/office/powerpoint/2010/main" val="29168269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9">
            <a:extLst>
              <a:ext uri="{FF2B5EF4-FFF2-40B4-BE49-F238E27FC236}">
                <a16:creationId xmlns:a16="http://schemas.microsoft.com/office/drawing/2014/main" id="{3360A498-0CDE-17EC-AA71-69A66BFCCEC8}"/>
              </a:ext>
            </a:extLst>
          </p:cNvPr>
          <p:cNvSpPr>
            <a:spLocks noGrp="1"/>
          </p:cNvSpPr>
          <p:nvPr/>
        </p:nvSpPr>
        <p:spPr>
          <a:xfrm>
            <a:off x="289812" y="2578098"/>
            <a:ext cx="2981860" cy="3605894"/>
          </a:xfrm>
          <a:prstGeom prst="rect">
            <a:avLst/>
          </a:prstGeom>
          <a:solidFill>
            <a:srgbClr val="F5FAFE"/>
          </a:solidFill>
          <a:ln w="14288">
            <a:solidFill>
              <a:srgbClr val="0D2749"/>
            </a:solidFill>
            <a:prstDash val="solid"/>
          </a:ln>
        </p:spPr>
        <p:txBody>
          <a:bodyPr wrap="square" lIns="228600" tIns="228600" rIns="209550" bIns="190500" anchor="ctr">
            <a:normAutofit/>
          </a:bodyPr>
          <a:lst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a:lstStyle>
          <a:p>
            <a:pPr marL="0" indent="0" algn="just">
              <a:spcAft>
                <a:spcPts val="18"/>
              </a:spcAft>
              <a:buNone/>
              <a:defRPr sz="1500">
                <a:solidFill>
                  <a:srgbClr val="111111"/>
                </a:solidFill>
                <a:latin typeface="Calibri"/>
                <a:ea typeface="Calibri"/>
                <a:cs typeface="Calibri"/>
              </a:defRPr>
            </a:pPr>
            <a:r>
              <a:rPr lang="fr-FR" sz="1500" b="1" dirty="0">
                <a:solidFill>
                  <a:schemeClr val="tx2"/>
                </a:solidFill>
                <a:latin typeface="Calibri"/>
                <a:ea typeface="Calibri"/>
                <a:cs typeface="Calibri"/>
              </a:rPr>
              <a:t>En paramétrant correctement les logiciels de paie </a:t>
            </a:r>
            <a:r>
              <a:rPr lang="fr-FR" sz="1500" dirty="0">
                <a:solidFill>
                  <a:schemeClr val="tx2"/>
                </a:solidFill>
                <a:latin typeface="Calibri"/>
                <a:ea typeface="Calibri"/>
                <a:cs typeface="Calibri"/>
              </a:rPr>
              <a:t>(nomenclatures DSN).</a:t>
            </a:r>
          </a:p>
          <a:p>
            <a:pPr marL="0" indent="0" algn="just">
              <a:buNone/>
              <a:defRPr sz="1500">
                <a:solidFill>
                  <a:srgbClr val="111111"/>
                </a:solidFill>
                <a:latin typeface="Calibri"/>
                <a:ea typeface="Calibri"/>
                <a:cs typeface="Calibri"/>
              </a:defRPr>
            </a:pPr>
            <a:r>
              <a:rPr lang="fr-FR" sz="1500" b="1" dirty="0">
                <a:solidFill>
                  <a:schemeClr val="tx2"/>
                </a:solidFill>
                <a:latin typeface="Calibri"/>
                <a:ea typeface="Calibri"/>
                <a:cs typeface="Calibri"/>
              </a:rPr>
              <a:t>En réalisant des contrôles avant dépôt : </a:t>
            </a:r>
            <a:r>
              <a:rPr lang="fr-FR" sz="1500" dirty="0">
                <a:solidFill>
                  <a:schemeClr val="tx2"/>
                </a:solidFill>
                <a:latin typeface="Calibri"/>
                <a:ea typeface="Calibri"/>
                <a:cs typeface="Calibri"/>
              </a:rPr>
              <a:t>contrôles directement intégrés aux logiciels de paie et outils de contrôle mis à disposition.</a:t>
            </a:r>
          </a:p>
          <a:p>
            <a:pPr marL="28" indent="-16" algn="l">
              <a:spcAft>
                <a:spcPts val="18"/>
              </a:spcAft>
              <a:buNone/>
              <a:defRPr sz="1500">
                <a:solidFill>
                  <a:srgbClr val="111111"/>
                </a:solidFill>
                <a:latin typeface="Calibri"/>
                <a:ea typeface="Calibri"/>
                <a:cs typeface="Calibri"/>
              </a:defRPr>
            </a:pPr>
            <a:endParaRPr sz="1500" b="0" dirty="0">
              <a:solidFill>
                <a:srgbClr val="111111"/>
              </a:solidFill>
              <a:latin typeface="Calibri"/>
              <a:ea typeface="Calibri"/>
              <a:cs typeface="Calibri"/>
            </a:endParaRPr>
          </a:p>
        </p:txBody>
      </p:sp>
      <p:sp>
        <p:nvSpPr>
          <p:cNvPr id="6" name="Espace réservé du texte 10">
            <a:extLst>
              <a:ext uri="{FF2B5EF4-FFF2-40B4-BE49-F238E27FC236}">
                <a16:creationId xmlns:a16="http://schemas.microsoft.com/office/drawing/2014/main" id="{D2CBFF9A-DAF4-D6BF-7A6E-58CF2133CC2B}"/>
              </a:ext>
            </a:extLst>
          </p:cNvPr>
          <p:cNvSpPr>
            <a:spLocks noGrp="1"/>
          </p:cNvSpPr>
          <p:nvPr/>
        </p:nvSpPr>
        <p:spPr>
          <a:xfrm>
            <a:off x="3378198" y="2578098"/>
            <a:ext cx="8531389" cy="3605894"/>
          </a:xfrm>
          <a:prstGeom prst="rect">
            <a:avLst/>
          </a:prstGeom>
          <a:solidFill>
            <a:srgbClr val="F5FAFE"/>
          </a:solidFill>
          <a:ln w="14288">
            <a:solidFill>
              <a:srgbClr val="00B0F0"/>
            </a:solidFill>
            <a:prstDash val="solid"/>
          </a:ln>
        </p:spPr>
        <p:txBody>
          <a:bodyPr vert="horz" wrap="square" lIns="190500" tIns="171450" rIns="190500" bIns="133350" anchor="ctr">
            <a:normAutofit fontScale="25000" lnSpcReduction="20000"/>
          </a:bodyPr>
          <a:lstStyle>
            <a:lvl1pPr marL="457200" indent="-457200" algn="l">
              <a:lnSpc>
                <a:spcPct val="90000"/>
              </a:lnSpc>
              <a:spcBef>
                <a:spcPts val="0"/>
              </a:spcBef>
              <a:spcAft>
                <a:spcPts val="1200"/>
              </a:spcAft>
              <a:buNone/>
              <a:defRPr sz="2000" b="0">
                <a:solidFill>
                  <a:schemeClr val="tx1">
                    <a:lumMod val="50000"/>
                  </a:schemeClr>
                </a:solidFill>
                <a:latin typeface="Calibri"/>
                <a:ea typeface="Calibri"/>
                <a:cs typeface="Calibri"/>
              </a:defRPr>
            </a:lvl1pPr>
            <a:lvl2pPr marL="447675" indent="-447675" algn="l">
              <a:lnSpc>
                <a:spcPct val="100000"/>
              </a:lnSpc>
              <a:spcBef>
                <a:spcPts val="0"/>
              </a:spcBef>
              <a:buNone/>
              <a:defRPr sz="2400">
                <a:solidFill>
                  <a:srgbClr val="0D2749"/>
                </a:solidFill>
                <a:latin typeface="Calibri"/>
                <a:ea typeface="Calibri"/>
                <a:cs typeface="Calibri"/>
              </a:defRPr>
            </a:lvl2pPr>
            <a:lvl3pPr marL="538163" indent="0" algn="l">
              <a:lnSpc>
                <a:spcPct val="100000"/>
              </a:lnSpc>
              <a:spcBef>
                <a:spcPts val="0"/>
              </a:spcBef>
              <a:buNone/>
              <a:defRPr sz="2400">
                <a:solidFill>
                  <a:srgbClr val="0D2749"/>
                </a:solidFill>
                <a:latin typeface="Calibri"/>
                <a:ea typeface="Calibri"/>
                <a:cs typeface="Calibri"/>
              </a:defRPr>
            </a:lvl3pPr>
            <a:lvl4pPr marL="1341438" indent="-342900" algn="l">
              <a:lnSpc>
                <a:spcPct val="100000"/>
              </a:lnSpc>
              <a:spcBef>
                <a:spcPts val="0"/>
              </a:spcBef>
              <a:buNone/>
              <a:defRPr sz="2000">
                <a:solidFill>
                  <a:srgbClr val="0D2749"/>
                </a:solidFill>
                <a:latin typeface="Calibri"/>
                <a:ea typeface="Calibri"/>
                <a:cs typeface="Calibri"/>
              </a:defRPr>
            </a:lvl4pPr>
            <a:lvl5pPr marL="1879600" indent="-285750" algn="l">
              <a:lnSpc>
                <a:spcPct val="100000"/>
              </a:lnSpc>
              <a:spcBef>
                <a:spcPts val="0"/>
              </a:spcBef>
              <a:buNone/>
              <a:defRPr sz="1800">
                <a:solidFill>
                  <a:srgbClr val="0D2749"/>
                </a:solidFill>
                <a:latin typeface="Calibri"/>
                <a:ea typeface="Calibri"/>
                <a:cs typeface="Calibri"/>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a:lstStyle>
          <a:p>
            <a:pPr marL="0" indent="0" algn="just">
              <a:lnSpc>
                <a:spcPct val="120000"/>
              </a:lnSpc>
              <a:spcAft>
                <a:spcPts val="12"/>
              </a:spcAft>
              <a:defRPr sz="1400">
                <a:solidFill>
                  <a:srgbClr val="111111"/>
                </a:solidFill>
                <a:latin typeface="Calibri"/>
                <a:ea typeface="Calibri"/>
                <a:cs typeface="Calibri"/>
              </a:defRPr>
            </a:pPr>
            <a:r>
              <a:rPr lang="fr-FR" sz="6000" dirty="0">
                <a:solidFill>
                  <a:srgbClr val="002060"/>
                </a:solidFill>
              </a:rPr>
              <a:t>En consultant chaque mois les CRM remontés par les organismes destinataires de la DSN et directement intégrés aux logiciels de paie lorsqu’ils sont normalisés conformément à </a:t>
            </a:r>
            <a:r>
              <a:rPr lang="fr-FR" sz="6000" b="1" dirty="0" err="1">
                <a:solidFill>
                  <a:srgbClr val="002060"/>
                </a:solidFill>
              </a:rPr>
              <a:t>NEOReS</a:t>
            </a:r>
            <a:r>
              <a:rPr lang="fr-FR" sz="6000" dirty="0">
                <a:solidFill>
                  <a:srgbClr val="002060"/>
                </a:solidFill>
              </a:rPr>
              <a:t> ou disponibles sur le tableau de bord </a:t>
            </a:r>
            <a:r>
              <a:rPr lang="fr-FR" sz="6000" b="1" dirty="0">
                <a:solidFill>
                  <a:srgbClr val="002060"/>
                </a:solidFill>
              </a:rPr>
              <a:t>Net-entreprises ou Suivi DSN.</a:t>
            </a:r>
          </a:p>
          <a:p>
            <a:pPr marL="0" indent="0" algn="just">
              <a:lnSpc>
                <a:spcPct val="120000"/>
              </a:lnSpc>
              <a:spcBef>
                <a:spcPts val="5"/>
              </a:spcBef>
              <a:spcAft>
                <a:spcPts val="12"/>
              </a:spcAft>
              <a:defRPr sz="1400">
                <a:solidFill>
                  <a:srgbClr val="111111"/>
                </a:solidFill>
                <a:latin typeface="Calibri"/>
                <a:ea typeface="Calibri"/>
                <a:cs typeface="Calibri"/>
              </a:defRPr>
            </a:pPr>
            <a:endParaRPr lang="fr-FR" sz="6000" b="1" dirty="0">
              <a:solidFill>
                <a:srgbClr val="002060"/>
              </a:solidFill>
            </a:endParaRPr>
          </a:p>
          <a:p>
            <a:pPr marL="0" indent="0" algn="just">
              <a:lnSpc>
                <a:spcPct val="120000"/>
              </a:lnSpc>
              <a:spcBef>
                <a:spcPts val="5"/>
              </a:spcBef>
              <a:spcAft>
                <a:spcPts val="12"/>
              </a:spcAft>
              <a:defRPr sz="1400">
                <a:solidFill>
                  <a:srgbClr val="111111"/>
                </a:solidFill>
                <a:latin typeface="Calibri"/>
                <a:ea typeface="Calibri"/>
                <a:cs typeface="Calibri"/>
              </a:defRPr>
            </a:pPr>
            <a:r>
              <a:rPr lang="fr-FR" sz="6000" b="1" dirty="0">
                <a:solidFill>
                  <a:srgbClr val="002060"/>
                </a:solidFill>
              </a:rPr>
              <a:t>Après le dépôt, un premier CRM est émis à H+4 : </a:t>
            </a:r>
          </a:p>
          <a:p>
            <a:pPr marL="285750" indent="-285750" algn="just">
              <a:lnSpc>
                <a:spcPct val="120000"/>
              </a:lnSpc>
              <a:spcBef>
                <a:spcPts val="5"/>
              </a:spcBef>
              <a:spcAft>
                <a:spcPts val="12"/>
              </a:spcAft>
              <a:buFont typeface="Arial" panose="020B0604020202020204" pitchFamily="34" charset="0"/>
              <a:buChar char="•"/>
              <a:defRPr sz="1400">
                <a:solidFill>
                  <a:srgbClr val="111111"/>
                </a:solidFill>
                <a:latin typeface="Calibri"/>
                <a:ea typeface="Calibri"/>
                <a:cs typeface="Calibri"/>
              </a:defRPr>
            </a:pPr>
            <a:r>
              <a:rPr lang="fr-FR" sz="6000" dirty="0">
                <a:solidFill>
                  <a:srgbClr val="002060"/>
                </a:solidFill>
              </a:rPr>
              <a:t>Le </a:t>
            </a:r>
            <a:r>
              <a:rPr lang="fr-FR" sz="6000" b="1" dirty="0">
                <a:solidFill>
                  <a:srgbClr val="008AFF"/>
                </a:solidFill>
              </a:rPr>
              <a:t>CRM 119</a:t>
            </a:r>
            <a:r>
              <a:rPr lang="fr-FR" sz="6000" dirty="0">
                <a:solidFill>
                  <a:srgbClr val="00B0F0"/>
                </a:solidFill>
              </a:rPr>
              <a:t> </a:t>
            </a:r>
            <a:r>
              <a:rPr lang="fr-FR" sz="6000" dirty="0">
                <a:solidFill>
                  <a:srgbClr val="002060"/>
                </a:solidFill>
              </a:rPr>
              <a:t>pour l’Urssaf et le </a:t>
            </a:r>
            <a:r>
              <a:rPr lang="fr-FR" sz="6000" b="1" dirty="0">
                <a:solidFill>
                  <a:srgbClr val="008AFF"/>
                </a:solidFill>
              </a:rPr>
              <a:t>CRM 130 </a:t>
            </a:r>
            <a:r>
              <a:rPr lang="fr-FR" sz="6000" dirty="0">
                <a:solidFill>
                  <a:srgbClr val="002060"/>
                </a:solidFill>
              </a:rPr>
              <a:t>pour la MSA.</a:t>
            </a:r>
          </a:p>
          <a:p>
            <a:pPr marL="285750" indent="-285750" algn="just">
              <a:lnSpc>
                <a:spcPct val="120000"/>
              </a:lnSpc>
              <a:spcBef>
                <a:spcPts val="5"/>
              </a:spcBef>
              <a:spcAft>
                <a:spcPts val="12"/>
              </a:spcAft>
              <a:buFont typeface="Arial" panose="020B0604020202020204" pitchFamily="34" charset="0"/>
              <a:buChar char="•"/>
              <a:defRPr sz="1400">
                <a:solidFill>
                  <a:srgbClr val="111111"/>
                </a:solidFill>
                <a:latin typeface="Calibri"/>
                <a:ea typeface="Calibri"/>
                <a:cs typeface="Calibri"/>
              </a:defRPr>
            </a:pPr>
            <a:r>
              <a:rPr lang="fr-FR" sz="6000" dirty="0">
                <a:solidFill>
                  <a:srgbClr val="002060"/>
                </a:solidFill>
              </a:rPr>
              <a:t>Ils permettent d’identifier rapidement les anomalies et de les corriger en déposant une </a:t>
            </a:r>
            <a:r>
              <a:rPr lang="fr-FR" sz="6000" b="1" dirty="0">
                <a:solidFill>
                  <a:srgbClr val="002060"/>
                </a:solidFill>
              </a:rPr>
              <a:t>DSN « annule et remplace »</a:t>
            </a:r>
            <a:r>
              <a:rPr lang="fr-FR" sz="6000" dirty="0">
                <a:solidFill>
                  <a:srgbClr val="002060"/>
                </a:solidFill>
              </a:rPr>
              <a:t> avant l’échéance déclarative.</a:t>
            </a:r>
          </a:p>
          <a:p>
            <a:pPr marL="0" indent="0" algn="just">
              <a:lnSpc>
                <a:spcPct val="120000"/>
              </a:lnSpc>
              <a:spcBef>
                <a:spcPts val="5"/>
              </a:spcBef>
              <a:spcAft>
                <a:spcPts val="0"/>
              </a:spcAft>
              <a:defRPr sz="1400">
                <a:solidFill>
                  <a:srgbClr val="111111"/>
                </a:solidFill>
                <a:latin typeface="Calibri"/>
                <a:ea typeface="Calibri"/>
                <a:cs typeface="Calibri"/>
              </a:defRPr>
            </a:pPr>
            <a:endParaRPr lang="fr-FR" sz="6000" b="1" dirty="0">
              <a:solidFill>
                <a:srgbClr val="002060"/>
              </a:solidFill>
            </a:endParaRPr>
          </a:p>
          <a:p>
            <a:pPr marL="0" indent="0" algn="just">
              <a:lnSpc>
                <a:spcPct val="120000"/>
              </a:lnSpc>
              <a:spcBef>
                <a:spcPts val="5"/>
              </a:spcBef>
              <a:spcAft>
                <a:spcPts val="0"/>
              </a:spcAft>
              <a:defRPr sz="1400">
                <a:solidFill>
                  <a:srgbClr val="111111"/>
                </a:solidFill>
                <a:latin typeface="Calibri"/>
                <a:ea typeface="Calibri"/>
                <a:cs typeface="Calibri"/>
              </a:defRPr>
            </a:pPr>
            <a:r>
              <a:rPr lang="fr-FR" sz="6000" b="1" dirty="0">
                <a:solidFill>
                  <a:srgbClr val="002060"/>
                </a:solidFill>
              </a:rPr>
              <a:t>Après l’échéance, un second CRM est émis à J+5 : </a:t>
            </a:r>
          </a:p>
          <a:p>
            <a:pPr marL="285750" indent="-285750" algn="just">
              <a:lnSpc>
                <a:spcPct val="120000"/>
              </a:lnSpc>
              <a:spcBef>
                <a:spcPts val="5"/>
              </a:spcBef>
              <a:spcAft>
                <a:spcPts val="0"/>
              </a:spcAft>
              <a:buFont typeface="Arial" panose="020B0604020202020204" pitchFamily="34" charset="0"/>
              <a:buChar char="•"/>
              <a:defRPr sz="1400">
                <a:solidFill>
                  <a:srgbClr val="111111"/>
                </a:solidFill>
                <a:latin typeface="Calibri"/>
                <a:ea typeface="Calibri"/>
                <a:cs typeface="Calibri"/>
              </a:defRPr>
            </a:pPr>
            <a:r>
              <a:rPr lang="fr-FR" sz="6000" dirty="0">
                <a:solidFill>
                  <a:srgbClr val="002060"/>
                </a:solidFill>
              </a:rPr>
              <a:t>Le </a:t>
            </a:r>
            <a:r>
              <a:rPr lang="fr-FR" sz="6000" b="1" dirty="0">
                <a:solidFill>
                  <a:srgbClr val="008AFF"/>
                </a:solidFill>
              </a:rPr>
              <a:t>CRM 120 </a:t>
            </a:r>
            <a:r>
              <a:rPr lang="fr-FR" sz="6000" dirty="0">
                <a:solidFill>
                  <a:srgbClr val="002060"/>
                </a:solidFill>
              </a:rPr>
              <a:t>pour l’Urssaf et le </a:t>
            </a:r>
            <a:r>
              <a:rPr lang="fr-FR" sz="6000" b="1" dirty="0">
                <a:solidFill>
                  <a:srgbClr val="008AFF"/>
                </a:solidFill>
              </a:rPr>
              <a:t>CRM 136 </a:t>
            </a:r>
            <a:r>
              <a:rPr lang="fr-FR" sz="6000" dirty="0">
                <a:solidFill>
                  <a:srgbClr val="002060"/>
                </a:solidFill>
              </a:rPr>
              <a:t>pour la MSA.</a:t>
            </a:r>
          </a:p>
          <a:p>
            <a:pPr marL="285750" indent="-285750" algn="just">
              <a:lnSpc>
                <a:spcPct val="120000"/>
              </a:lnSpc>
              <a:spcBef>
                <a:spcPts val="5"/>
              </a:spcBef>
              <a:spcAft>
                <a:spcPts val="0"/>
              </a:spcAft>
              <a:buFont typeface="Arial" panose="020B0604020202020204" pitchFamily="34" charset="0"/>
              <a:buChar char="•"/>
              <a:defRPr sz="1400">
                <a:solidFill>
                  <a:srgbClr val="111111"/>
                </a:solidFill>
                <a:latin typeface="Calibri"/>
                <a:ea typeface="Calibri"/>
                <a:cs typeface="Calibri"/>
              </a:defRPr>
            </a:pPr>
            <a:r>
              <a:rPr lang="fr-FR" sz="6000" dirty="0">
                <a:solidFill>
                  <a:srgbClr val="002060"/>
                </a:solidFill>
              </a:rPr>
              <a:t>Le </a:t>
            </a:r>
            <a:r>
              <a:rPr lang="fr-FR" sz="6000" b="1" dirty="0">
                <a:solidFill>
                  <a:srgbClr val="008AFF"/>
                </a:solidFill>
              </a:rPr>
              <a:t>CRM 136 </a:t>
            </a:r>
            <a:r>
              <a:rPr lang="fr-FR" sz="6000" dirty="0">
                <a:solidFill>
                  <a:srgbClr val="002060"/>
                </a:solidFill>
              </a:rPr>
              <a:t>a été mis en place par la MSA pour les DSN déposées début août 2026, au titre de la paie de juillet 2026.</a:t>
            </a:r>
          </a:p>
          <a:p>
            <a:pPr marL="285750" indent="-285750" algn="just">
              <a:lnSpc>
                <a:spcPct val="120000"/>
              </a:lnSpc>
              <a:spcBef>
                <a:spcPts val="5"/>
              </a:spcBef>
              <a:spcAft>
                <a:spcPts val="0"/>
              </a:spcAft>
              <a:buFont typeface="Arial" panose="020B0604020202020204" pitchFamily="34" charset="0"/>
              <a:buChar char="•"/>
              <a:defRPr sz="1400">
                <a:solidFill>
                  <a:srgbClr val="111111"/>
                </a:solidFill>
                <a:latin typeface="Calibri"/>
                <a:ea typeface="Calibri"/>
                <a:cs typeface="Calibri"/>
              </a:defRPr>
            </a:pPr>
            <a:r>
              <a:rPr lang="fr-FR" sz="6000" dirty="0">
                <a:solidFill>
                  <a:srgbClr val="002060"/>
                </a:solidFill>
              </a:rPr>
              <a:t>Il contrôle les données de chaque salarié, leur cohérence entre elles, ainsi que leur concordance avec les données déclarées dans les DSN des mois précédents.</a:t>
            </a:r>
            <a:endParaRPr lang="fr-FR" dirty="0"/>
          </a:p>
          <a:p>
            <a:pPr marL="0" indent="0">
              <a:spcAft>
                <a:spcPts val="12"/>
              </a:spcAft>
              <a:defRPr sz="1400">
                <a:solidFill>
                  <a:srgbClr val="111111"/>
                </a:solidFill>
                <a:latin typeface="Calibri"/>
                <a:ea typeface="Calibri"/>
                <a:cs typeface="Calibri"/>
              </a:defRPr>
            </a:pPr>
            <a:endParaRPr lang="fr-FR" sz="6000" dirty="0">
              <a:solidFill>
                <a:srgbClr val="002060"/>
              </a:solidFill>
            </a:endParaRPr>
          </a:p>
        </p:txBody>
      </p:sp>
      <p:sp>
        <p:nvSpPr>
          <p:cNvPr id="7" name="Espace réservé du contenu 11">
            <a:extLst>
              <a:ext uri="{FF2B5EF4-FFF2-40B4-BE49-F238E27FC236}">
                <a16:creationId xmlns:a16="http://schemas.microsoft.com/office/drawing/2014/main" id="{E5F0FC37-6865-D8EA-99FA-10E14EF35E9D}"/>
              </a:ext>
            </a:extLst>
          </p:cNvPr>
          <p:cNvSpPr>
            <a:spLocks noGrp="1"/>
          </p:cNvSpPr>
          <p:nvPr/>
        </p:nvSpPr>
        <p:spPr>
          <a:xfrm>
            <a:off x="3385595" y="2053813"/>
            <a:ext cx="8523991" cy="524091"/>
          </a:xfrm>
          <a:prstGeom prst="rect">
            <a:avLst/>
          </a:prstGeom>
          <a:solidFill>
            <a:srgbClr val="008AFF"/>
          </a:solidFill>
          <a:ln w="14288">
            <a:solidFill>
              <a:srgbClr val="008AFF"/>
            </a:solidFill>
            <a:prstDash val="solid"/>
          </a:ln>
        </p:spPr>
        <p:txBody>
          <a:bodyPr vert="horz" wrap="square" lIns="114300" tIns="57150" rIns="114300" bIns="57150" anchor="ctr">
            <a:normAutofit/>
          </a:bodyPr>
          <a:lstStyle>
            <a:lvl1pPr marL="0" indent="0" algn="ctr">
              <a:lnSpc>
                <a:spcPts val="2800"/>
              </a:lnSpc>
              <a:spcBef>
                <a:spcPts val="0"/>
              </a:spcBef>
              <a:spcAft>
                <a:spcPts val="0"/>
              </a:spcAft>
              <a:buChar char=" "/>
              <a:defRPr sz="2700">
                <a:solidFill>
                  <a:schemeClr val="bg1"/>
                </a:solidFill>
                <a:latin typeface="+mj-lt"/>
                <a:ea typeface="+mj-lt"/>
                <a:cs typeface="+mj-lt"/>
              </a:defRPr>
            </a:lvl1pPr>
            <a:lvl2pPr marL="358775" indent="-269875" algn="l">
              <a:lnSpc>
                <a:spcPct val="90000"/>
              </a:lnSpc>
              <a:spcBef>
                <a:spcPts val="500"/>
              </a:spcBef>
              <a:buChar char="Ø"/>
              <a:defRPr sz="2400">
                <a:solidFill>
                  <a:srgbClr val="002060"/>
                </a:solidFill>
                <a:latin typeface="+mn-lt"/>
                <a:ea typeface="+mn-lt"/>
                <a:cs typeface="+mn-lt"/>
              </a:defRPr>
            </a:lvl2pPr>
            <a:lvl3pPr marL="541338" indent="-180975" algn="l">
              <a:lnSpc>
                <a:spcPct val="90000"/>
              </a:lnSpc>
              <a:spcBef>
                <a:spcPts val="500"/>
              </a:spcBef>
              <a:buChar char="•"/>
              <a:defRPr sz="2000">
                <a:solidFill>
                  <a:srgbClr val="002060"/>
                </a:solidFill>
                <a:latin typeface="Calibri Light"/>
                <a:ea typeface="Calibri Light"/>
                <a:cs typeface="Calibri Light"/>
              </a:defRPr>
            </a:lvl3pPr>
            <a:lvl4pPr marL="715963" indent="-176213" algn="l">
              <a:lnSpc>
                <a:spcPct val="90000"/>
              </a:lnSpc>
              <a:spcBef>
                <a:spcPts val="500"/>
              </a:spcBef>
              <a:buChar char="-"/>
              <a:defRPr sz="2000">
                <a:solidFill>
                  <a:srgbClr val="002060"/>
                </a:solidFill>
                <a:latin typeface="Calibri Light"/>
                <a:ea typeface="Calibri Light"/>
                <a:cs typeface="Calibri Light"/>
              </a:defRPr>
            </a:lvl4pPr>
            <a:lvl5pPr marL="898525" indent="-182563" algn="l">
              <a:lnSpc>
                <a:spcPct val="90000"/>
              </a:lnSpc>
              <a:spcBef>
                <a:spcPts val="500"/>
              </a:spcBef>
              <a:buChar char="›"/>
              <a:defRPr sz="1800">
                <a:solidFill>
                  <a:srgbClr val="002060"/>
                </a:solidFill>
                <a:latin typeface="Calibri Light"/>
                <a:ea typeface="Calibri Light"/>
                <a:cs typeface="Calibri Light"/>
              </a:defRPr>
            </a:lvl5pPr>
            <a:lvl6pPr marL="1074738" indent="-177800" algn="l">
              <a:lnSpc>
                <a:spcPct val="90000"/>
              </a:lnSpc>
              <a:spcBef>
                <a:spcPts val="500"/>
              </a:spcBef>
              <a:buChar char="-"/>
              <a:defRPr sz="1800">
                <a:solidFill>
                  <a:srgbClr val="002060"/>
                </a:solidFill>
                <a:latin typeface="Calibri Light"/>
                <a:ea typeface="Calibri Light"/>
                <a:cs typeface="Calibri Ligh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a:lstStyle>
          <a:p>
            <a:pPr marL="0" indent="0" algn="ctr">
              <a:buNone/>
              <a:defRPr sz="1800" b="1">
                <a:solidFill>
                  <a:srgbClr val="FFFFFF"/>
                </a:solidFill>
                <a:latin typeface="Calibri"/>
                <a:ea typeface="Calibri"/>
                <a:cs typeface="Calibri"/>
              </a:defRPr>
            </a:pPr>
            <a:r>
              <a:rPr sz="1600" b="1">
                <a:solidFill>
                  <a:srgbClr val="FFFFFF"/>
                </a:solidFill>
                <a:latin typeface="Calibri"/>
                <a:ea typeface="Calibri"/>
                <a:cs typeface="Calibri"/>
              </a:rPr>
              <a:t>En aval du </a:t>
            </a:r>
            <a:r>
              <a:rPr sz="1600" b="1" err="1">
                <a:solidFill>
                  <a:srgbClr val="FFFFFF"/>
                </a:solidFill>
                <a:latin typeface="Calibri"/>
                <a:ea typeface="Calibri"/>
                <a:cs typeface="Calibri"/>
              </a:rPr>
              <a:t>dépôt</a:t>
            </a:r>
            <a:endParaRPr sz="1600" b="1">
              <a:solidFill>
                <a:srgbClr val="FFFFFF"/>
              </a:solidFill>
              <a:latin typeface="Calibri"/>
              <a:ea typeface="Calibri"/>
              <a:cs typeface="Calibri"/>
            </a:endParaRPr>
          </a:p>
        </p:txBody>
      </p:sp>
      <p:sp>
        <p:nvSpPr>
          <p:cNvPr id="8" name="Espace réservé du contenu 11">
            <a:extLst>
              <a:ext uri="{FF2B5EF4-FFF2-40B4-BE49-F238E27FC236}">
                <a16:creationId xmlns:a16="http://schemas.microsoft.com/office/drawing/2014/main" id="{1948AFEF-D771-B9AF-61C0-83DC748D9E83}"/>
              </a:ext>
            </a:extLst>
          </p:cNvPr>
          <p:cNvSpPr>
            <a:spLocks noGrp="1"/>
          </p:cNvSpPr>
          <p:nvPr/>
        </p:nvSpPr>
        <p:spPr>
          <a:xfrm>
            <a:off x="289811" y="2054007"/>
            <a:ext cx="2981860" cy="524091"/>
          </a:xfrm>
          <a:prstGeom prst="rect">
            <a:avLst/>
          </a:prstGeom>
          <a:solidFill>
            <a:srgbClr val="0D2749"/>
          </a:solidFill>
          <a:ln w="14288">
            <a:solidFill>
              <a:srgbClr val="0D2749"/>
            </a:solidFill>
            <a:prstDash val="solid"/>
          </a:ln>
        </p:spPr>
        <p:txBody>
          <a:bodyPr vert="horz" wrap="square" lIns="123825" tIns="66675" rIns="123825" bIns="66675" anchor="ctr">
            <a:noAutofit/>
          </a:bodyPr>
          <a:lstStyle>
            <a:lvl1pPr marL="0" indent="0" algn="ctr">
              <a:lnSpc>
                <a:spcPts val="2800"/>
              </a:lnSpc>
              <a:spcBef>
                <a:spcPts val="0"/>
              </a:spcBef>
              <a:spcAft>
                <a:spcPts val="0"/>
              </a:spcAft>
              <a:buChar char=" "/>
              <a:defRPr sz="2700">
                <a:solidFill>
                  <a:schemeClr val="bg1"/>
                </a:solidFill>
                <a:latin typeface="+mj-lt"/>
                <a:ea typeface="+mj-lt"/>
                <a:cs typeface="+mj-lt"/>
              </a:defRPr>
            </a:lvl1pPr>
            <a:lvl2pPr marL="358775" indent="-269875" algn="l">
              <a:lnSpc>
                <a:spcPct val="90000"/>
              </a:lnSpc>
              <a:spcBef>
                <a:spcPts val="500"/>
              </a:spcBef>
              <a:buChar char="Ø"/>
              <a:defRPr sz="2400">
                <a:solidFill>
                  <a:srgbClr val="002060"/>
                </a:solidFill>
                <a:latin typeface="+mn-lt"/>
                <a:ea typeface="+mn-lt"/>
                <a:cs typeface="+mn-lt"/>
              </a:defRPr>
            </a:lvl2pPr>
            <a:lvl3pPr marL="541338" indent="-180975" algn="l">
              <a:lnSpc>
                <a:spcPct val="90000"/>
              </a:lnSpc>
              <a:spcBef>
                <a:spcPts val="500"/>
              </a:spcBef>
              <a:buChar char="•"/>
              <a:defRPr sz="2000">
                <a:solidFill>
                  <a:srgbClr val="002060"/>
                </a:solidFill>
                <a:latin typeface="Calibri Light"/>
                <a:ea typeface="Calibri Light"/>
                <a:cs typeface="Calibri Light"/>
              </a:defRPr>
            </a:lvl3pPr>
            <a:lvl4pPr marL="715963" indent="-176213" algn="l">
              <a:lnSpc>
                <a:spcPct val="90000"/>
              </a:lnSpc>
              <a:spcBef>
                <a:spcPts val="500"/>
              </a:spcBef>
              <a:buChar char="-"/>
              <a:defRPr sz="2000">
                <a:solidFill>
                  <a:srgbClr val="002060"/>
                </a:solidFill>
                <a:latin typeface="Calibri Light"/>
                <a:ea typeface="Calibri Light"/>
                <a:cs typeface="Calibri Light"/>
              </a:defRPr>
            </a:lvl4pPr>
            <a:lvl5pPr marL="898525" indent="-182563" algn="l">
              <a:lnSpc>
                <a:spcPct val="90000"/>
              </a:lnSpc>
              <a:spcBef>
                <a:spcPts val="500"/>
              </a:spcBef>
              <a:buChar char="›"/>
              <a:defRPr sz="1800">
                <a:solidFill>
                  <a:srgbClr val="002060"/>
                </a:solidFill>
                <a:latin typeface="Calibri Light"/>
                <a:ea typeface="Calibri Light"/>
                <a:cs typeface="Calibri Light"/>
              </a:defRPr>
            </a:lvl5pPr>
            <a:lvl6pPr marL="1074738" indent="-177800" algn="l">
              <a:lnSpc>
                <a:spcPct val="90000"/>
              </a:lnSpc>
              <a:spcBef>
                <a:spcPts val="500"/>
              </a:spcBef>
              <a:buChar char="-"/>
              <a:defRPr sz="1800">
                <a:solidFill>
                  <a:srgbClr val="002060"/>
                </a:solidFill>
                <a:latin typeface="Calibri Light"/>
                <a:ea typeface="Calibri Light"/>
                <a:cs typeface="Calibri Ligh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a:lstStyle>
          <a:p>
            <a:pPr marL="0" indent="0" algn="ctr">
              <a:buNone/>
              <a:defRPr sz="1500" b="1">
                <a:solidFill>
                  <a:srgbClr val="FFFFFF"/>
                </a:solidFill>
                <a:latin typeface="Calibri"/>
                <a:ea typeface="Calibri"/>
                <a:cs typeface="Calibri"/>
              </a:defRPr>
            </a:pPr>
            <a:r>
              <a:rPr lang="fr-FR" sz="1600" b="1">
                <a:solidFill>
                  <a:srgbClr val="FFFFFF"/>
                </a:solidFill>
                <a:latin typeface="Calibri"/>
                <a:ea typeface="Calibri"/>
                <a:cs typeface="Calibri"/>
              </a:rPr>
              <a:t>En amont du dépôt </a:t>
            </a:r>
            <a:endParaRPr sz="1600" b="1">
              <a:solidFill>
                <a:srgbClr val="FFFFFF"/>
              </a:solidFill>
              <a:latin typeface="Calibri"/>
              <a:ea typeface="Calibri"/>
              <a:cs typeface="Calibri"/>
            </a:endParaRPr>
          </a:p>
        </p:txBody>
      </p:sp>
      <p:sp>
        <p:nvSpPr>
          <p:cNvPr id="9" name="Titre 4">
            <a:extLst>
              <a:ext uri="{FF2B5EF4-FFF2-40B4-BE49-F238E27FC236}">
                <a16:creationId xmlns:a16="http://schemas.microsoft.com/office/drawing/2014/main" id="{319C212A-9D9A-3044-3B97-A2429289E161}"/>
              </a:ext>
            </a:extLst>
          </p:cNvPr>
          <p:cNvSpPr>
            <a:spLocks noGrp="1"/>
          </p:cNvSpPr>
          <p:nvPr>
            <p:ph type="title"/>
          </p:nvPr>
        </p:nvSpPr>
        <p:spPr>
          <a:xfrm>
            <a:off x="0" y="36979"/>
            <a:ext cx="11386868" cy="678603"/>
          </a:xfrm>
        </p:spPr>
        <p:txBody>
          <a:bodyPr>
            <a:normAutofit/>
          </a:bodyPr>
          <a:lstStyle/>
          <a:p>
            <a:pPr fontAlgn="ctr"/>
            <a:r>
              <a:rPr lang="fr-FR" sz="3500">
                <a:latin typeface="Calibri"/>
                <a:ea typeface="Calibri"/>
                <a:cs typeface="Calibri"/>
              </a:rPr>
              <a:t>Une correction au fil de l’eau facilitée et encouragée</a:t>
            </a:r>
          </a:p>
        </p:txBody>
      </p:sp>
      <p:sp>
        <p:nvSpPr>
          <p:cNvPr id="14" name="Espace réservé du contenu 1">
            <a:extLst>
              <a:ext uri="{FF2B5EF4-FFF2-40B4-BE49-F238E27FC236}">
                <a16:creationId xmlns:a16="http://schemas.microsoft.com/office/drawing/2014/main" id="{5F6EE9B8-F6E7-1C4C-7F86-0C38EC270FBB}"/>
              </a:ext>
            </a:extLst>
          </p:cNvPr>
          <p:cNvSpPr>
            <a:spLocks noGrp="1"/>
          </p:cNvSpPr>
          <p:nvPr>
            <p:ph idx="1"/>
          </p:nvPr>
        </p:nvSpPr>
        <p:spPr>
          <a:xfrm>
            <a:off x="0" y="1012621"/>
            <a:ext cx="11902188" cy="886518"/>
          </a:xfrm>
          <a:ln>
            <a:noFill/>
          </a:ln>
        </p:spPr>
        <p:txBody>
          <a:bodyPr vert="horz" lIns="91440" tIns="45720" rIns="91440" bIns="45720" rtlCol="0" anchor="t">
            <a:noAutofit/>
          </a:bodyPr>
          <a:lstStyle/>
          <a:p>
            <a:pPr marL="709295" lvl="1" indent="-342900" algn="just" defTabSz="1296988" fontAlgn="base">
              <a:spcBef>
                <a:spcPts val="400"/>
              </a:spcBef>
              <a:buClr>
                <a:srgbClr val="843C0B"/>
              </a:buClr>
              <a:buSzPct val="125000"/>
              <a:buBlip>
                <a:blip r:embed="rId3"/>
              </a:buBlip>
              <a:tabLst>
                <a:tab pos="8435975" algn="r"/>
              </a:tabLst>
              <a:defRPr/>
            </a:pPr>
            <a:r>
              <a:rPr lang="fr-FR" sz="1600" dirty="0">
                <a:solidFill>
                  <a:srgbClr val="002060"/>
                </a:solidFill>
                <a:latin typeface="Calibri"/>
                <a:ea typeface="Calibri"/>
                <a:cs typeface="Calibri"/>
              </a:rPr>
              <a:t>L’information immédiate des employeurs vise à favoriser des corrections précises et à éviter la répétition d’erreurs.  </a:t>
            </a:r>
            <a:endParaRPr lang="en-US" dirty="0">
              <a:ea typeface="Calibri"/>
            </a:endParaRPr>
          </a:p>
          <a:p>
            <a:pPr marL="709295" lvl="1" indent="-342900" algn="just" defTabSz="1296988" fontAlgn="base">
              <a:spcBef>
                <a:spcPts val="400"/>
              </a:spcBef>
              <a:buClr>
                <a:srgbClr val="843C0B"/>
              </a:buClr>
              <a:buSzPct val="125000"/>
              <a:buBlip>
                <a:blip r:embed="rId3"/>
              </a:buBlip>
              <a:tabLst>
                <a:tab pos="8435975" algn="r"/>
              </a:tabLst>
              <a:defRPr/>
            </a:pPr>
            <a:r>
              <a:rPr lang="fr-FR" sz="1600" dirty="0">
                <a:solidFill>
                  <a:srgbClr val="002060"/>
                </a:solidFill>
                <a:latin typeface="Calibri"/>
                <a:ea typeface="Calibri"/>
                <a:cs typeface="Calibri"/>
              </a:rPr>
              <a:t>La consultation des anomalies déclaratives au mois le mois est essentielle afin de réaliser au plus tôt les corrections nécessaires, sans attendre la notification du CRM de rappel annuel et en vue de prévenir la possible émission d’une DSN de substitution. </a:t>
            </a:r>
          </a:p>
          <a:p>
            <a:pPr lvl="1"/>
            <a:endParaRPr lang="fr-FR" sz="1600" dirty="0">
              <a:solidFill>
                <a:srgbClr val="002060"/>
              </a:solidFill>
            </a:endParaRPr>
          </a:p>
          <a:p>
            <a:endParaRPr lang="fr-FR" sz="1400" dirty="0"/>
          </a:p>
        </p:txBody>
      </p:sp>
    </p:spTree>
    <p:extLst>
      <p:ext uri="{BB962C8B-B14F-4D97-AF65-F5344CB8AC3E}">
        <p14:creationId xmlns:p14="http://schemas.microsoft.com/office/powerpoint/2010/main" val="569512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épart CRM rappel">
            <a:extLst>
              <a:ext uri="{FF2B5EF4-FFF2-40B4-BE49-F238E27FC236}">
                <a16:creationId xmlns:a16="http://schemas.microsoft.com/office/drawing/2014/main" id="{CAA0BCEC-DD88-4604-8D66-37BBD2E8E511}"/>
              </a:ext>
            </a:extLst>
          </p:cNvPr>
          <p:cNvSpPr>
            <a:spLocks noGrp="1"/>
          </p:cNvSpPr>
          <p:nvPr/>
        </p:nvSpPr>
        <p:spPr>
          <a:xfrm>
            <a:off x="689781" y="3077194"/>
            <a:ext cx="2247900" cy="781050"/>
          </a:xfrm>
          <a:prstGeom prst="roundRect">
            <a:avLst>
              <a:gd name="adj" fmla="val 13636"/>
            </a:avLst>
          </a:prstGeom>
          <a:solidFill>
            <a:srgbClr val="F5FAFE"/>
          </a:solidFill>
          <a:ln w="17145">
            <a:solidFill>
              <a:srgbClr val="0D2749"/>
            </a:solidFill>
            <a:prstDash val="solid"/>
          </a:ln>
        </p:spPr>
        <p:style>
          <a:lnRef idx="0">
            <a:scrgbClr r="0" g="0" b="0"/>
          </a:lnRef>
          <a:fillRef idx="0">
            <a:scrgbClr r="0" g="0" b="0"/>
          </a:fillRef>
          <a:effectRef idx="4">
            <a:scrgbClr r="0" g="0" b="0"/>
          </a:effectRef>
          <a:fontRef idx="major"/>
        </p:style>
        <p:txBody>
          <a:bodyPr wrap="square" lIns="95250" tIns="76200" rIns="95250" bIns="76200" anchor="ctr">
            <a:normAutofit fontScale="96276"/>
          </a:bodyPr>
          <a:lstStyle/>
          <a:p>
            <a:pPr algn="ctr">
              <a:spcAft>
                <a:spcPts val="5"/>
              </a:spcAft>
              <a:defRPr sz="1400" b="0">
                <a:solidFill>
                  <a:srgbClr val="111111"/>
                </a:solidFill>
                <a:latin typeface="Calibri"/>
                <a:ea typeface="Calibri"/>
                <a:cs typeface="Calibri"/>
              </a:defRPr>
            </a:pPr>
            <a:endParaRPr lang="fr-FR" sz="1500" b="1">
              <a:solidFill>
                <a:srgbClr val="0D2749"/>
              </a:solidFill>
              <a:latin typeface="Calibri"/>
              <a:ea typeface="Calibri"/>
              <a:cs typeface="Calibri"/>
            </a:endParaRPr>
          </a:p>
          <a:p>
            <a:pPr algn="ctr">
              <a:spcAft>
                <a:spcPts val="5"/>
              </a:spcAft>
              <a:defRPr sz="1400" b="0">
                <a:solidFill>
                  <a:srgbClr val="111111"/>
                </a:solidFill>
                <a:latin typeface="Calibri"/>
                <a:ea typeface="Calibri"/>
                <a:cs typeface="Calibri"/>
              </a:defRPr>
            </a:pPr>
            <a:r>
              <a:rPr lang="fr-FR" sz="1500" b="1">
                <a:solidFill>
                  <a:srgbClr val="0D2749"/>
                </a:solidFill>
                <a:latin typeface="Calibri"/>
                <a:ea typeface="Calibri"/>
                <a:cs typeface="Calibri"/>
              </a:rPr>
              <a:t>CRM de rappel annuel</a:t>
            </a:r>
          </a:p>
          <a:p>
            <a:pPr algn="ctr">
              <a:spcAft>
                <a:spcPts val="5"/>
              </a:spcAft>
              <a:buNone/>
              <a:defRPr sz="1400" b="0">
                <a:solidFill>
                  <a:srgbClr val="111111"/>
                </a:solidFill>
                <a:latin typeface="Calibri"/>
                <a:ea typeface="Calibri"/>
                <a:cs typeface="Calibri"/>
              </a:defRPr>
            </a:pPr>
            <a:endParaRPr sz="1400" b="1">
              <a:solidFill>
                <a:srgbClr val="0D2749"/>
              </a:solidFill>
              <a:latin typeface="Calibri"/>
              <a:ea typeface="Calibri"/>
              <a:cs typeface="Calibri"/>
            </a:endParaRPr>
          </a:p>
        </p:txBody>
      </p:sp>
      <p:sp>
        <p:nvSpPr>
          <p:cNvPr id="8" name="Choix corriger">
            <a:extLst>
              <a:ext uri="{FF2B5EF4-FFF2-40B4-BE49-F238E27FC236}">
                <a16:creationId xmlns:a16="http://schemas.microsoft.com/office/drawing/2014/main" id="{A459D7EA-4AD5-4538-B45A-3D9B2F200F1E}"/>
              </a:ext>
            </a:extLst>
          </p:cNvPr>
          <p:cNvSpPr>
            <a:spLocks noGrp="1"/>
          </p:cNvSpPr>
          <p:nvPr/>
        </p:nvSpPr>
        <p:spPr>
          <a:xfrm>
            <a:off x="3528231" y="2581894"/>
            <a:ext cx="2724150" cy="781050"/>
          </a:xfrm>
          <a:prstGeom prst="roundRect">
            <a:avLst>
              <a:gd name="adj" fmla="val 12195"/>
            </a:avLst>
          </a:prstGeom>
          <a:solidFill>
            <a:srgbClr val="0D2749"/>
          </a:solidFill>
          <a:ln w="14288">
            <a:solidFill>
              <a:srgbClr val="0D2749"/>
            </a:solidFill>
            <a:prstDash val="solid"/>
          </a:ln>
        </p:spPr>
        <p:style>
          <a:lnRef idx="0">
            <a:scrgbClr r="0" g="0" b="0"/>
          </a:lnRef>
          <a:fillRef idx="0">
            <a:scrgbClr r="0" g="0" b="0"/>
          </a:fillRef>
          <a:effectRef idx="4">
            <a:scrgbClr r="0" g="0" b="0"/>
          </a:effectRef>
          <a:fontRef idx="major"/>
        </p:style>
        <p:txBody>
          <a:bodyPr wrap="square" lIns="114300" tIns="76200" rIns="114300" bIns="76200" anchor="ctr">
            <a:normAutofit/>
          </a:bodyPr>
          <a:lstStyle/>
          <a:p>
            <a:pPr algn="ctr">
              <a:buNone/>
              <a:defRPr sz="1400" b="0">
                <a:solidFill>
                  <a:srgbClr val="111111"/>
                </a:solidFill>
                <a:latin typeface="Calibri"/>
                <a:ea typeface="Calibri"/>
                <a:cs typeface="Calibri"/>
              </a:defRPr>
            </a:pPr>
            <a:r>
              <a:rPr lang="fr-FR" sz="1400" b="1">
                <a:solidFill>
                  <a:srgbClr val="FFFFFF"/>
                </a:solidFill>
                <a:latin typeface="Calibri"/>
                <a:ea typeface="Calibri"/>
                <a:cs typeface="Calibri"/>
              </a:rPr>
              <a:t>Corriger les anomalies signalées</a:t>
            </a:r>
          </a:p>
        </p:txBody>
      </p:sp>
      <p:sp>
        <p:nvSpPr>
          <p:cNvPr id="9" name="Choix opposition">
            <a:extLst>
              <a:ext uri="{FF2B5EF4-FFF2-40B4-BE49-F238E27FC236}">
                <a16:creationId xmlns:a16="http://schemas.microsoft.com/office/drawing/2014/main" id="{93E41C6B-4840-4C44-93E9-568DFDA16ED3}"/>
              </a:ext>
            </a:extLst>
          </p:cNvPr>
          <p:cNvSpPr>
            <a:spLocks noGrp="1"/>
          </p:cNvSpPr>
          <p:nvPr/>
        </p:nvSpPr>
        <p:spPr>
          <a:xfrm>
            <a:off x="3528231" y="3705844"/>
            <a:ext cx="2724150" cy="914400"/>
          </a:xfrm>
          <a:prstGeom prst="roundRect">
            <a:avLst>
              <a:gd name="adj" fmla="val 10417"/>
            </a:avLst>
          </a:prstGeom>
          <a:solidFill>
            <a:srgbClr val="008AFF"/>
          </a:solidFill>
          <a:ln w="14288">
            <a:solidFill>
              <a:srgbClr val="008AFF"/>
            </a:solidFill>
            <a:prstDash val="solid"/>
          </a:ln>
        </p:spPr>
        <p:style>
          <a:lnRef idx="0">
            <a:scrgbClr r="0" g="0" b="0"/>
          </a:lnRef>
          <a:fillRef idx="0">
            <a:scrgbClr r="0" g="0" b="0"/>
          </a:fillRef>
          <a:effectRef idx="4">
            <a:scrgbClr r="0" g="0" b="0"/>
          </a:effectRef>
          <a:fontRef idx="major"/>
        </p:style>
        <p:txBody>
          <a:bodyPr wrap="square" lIns="114300" tIns="66675" rIns="114300" bIns="66675" anchor="ctr">
            <a:normAutofit/>
          </a:bodyPr>
          <a:lstStyle/>
          <a:p>
            <a:pPr algn="ctr">
              <a:spcAft>
                <a:spcPts val="5"/>
              </a:spcAft>
              <a:buNone/>
              <a:defRPr sz="1400" b="0">
                <a:solidFill>
                  <a:srgbClr val="111111"/>
                </a:solidFill>
                <a:latin typeface="Calibri"/>
                <a:ea typeface="Calibri"/>
                <a:cs typeface="Calibri"/>
              </a:defRPr>
            </a:pPr>
            <a:r>
              <a:rPr lang="fr-FR" sz="1400" b="1">
                <a:solidFill>
                  <a:srgbClr val="FFFFFF"/>
                </a:solidFill>
                <a:latin typeface="Calibri"/>
                <a:ea typeface="Calibri"/>
                <a:cs typeface="Calibri"/>
              </a:rPr>
              <a:t>S’opposer à la correction proposée</a:t>
            </a:r>
          </a:p>
          <a:p>
            <a:pPr algn="ctr">
              <a:buNone/>
              <a:defRPr sz="1400" b="0">
                <a:solidFill>
                  <a:srgbClr val="111111"/>
                </a:solidFill>
                <a:latin typeface="Calibri"/>
                <a:ea typeface="Calibri"/>
                <a:cs typeface="Calibri"/>
              </a:defRPr>
            </a:pPr>
            <a:r>
              <a:rPr lang="fr-FR" sz="1150">
                <a:solidFill>
                  <a:srgbClr val="FFFFFF"/>
                </a:solidFill>
                <a:latin typeface="Calibri"/>
                <a:ea typeface="Calibri"/>
                <a:cs typeface="Calibri"/>
              </a:rPr>
              <a:t>Opposition nécessairement motivée</a:t>
            </a:r>
          </a:p>
        </p:txBody>
      </p:sp>
      <p:sp>
        <p:nvSpPr>
          <p:cNvPr id="10" name="Issue correction">
            <a:extLst>
              <a:ext uri="{FF2B5EF4-FFF2-40B4-BE49-F238E27FC236}">
                <a16:creationId xmlns:a16="http://schemas.microsoft.com/office/drawing/2014/main" id="{1491EC77-2B67-4313-BE25-E5E9E05D6FE5}"/>
              </a:ext>
            </a:extLst>
          </p:cNvPr>
          <p:cNvSpPr>
            <a:spLocks noGrp="1"/>
          </p:cNvSpPr>
          <p:nvPr/>
        </p:nvSpPr>
        <p:spPr>
          <a:xfrm>
            <a:off x="7014381" y="2581894"/>
            <a:ext cx="2400300" cy="781050"/>
          </a:xfrm>
          <a:prstGeom prst="roundRect">
            <a:avLst>
              <a:gd name="adj" fmla="val 12195"/>
            </a:avLst>
          </a:prstGeom>
          <a:solidFill>
            <a:srgbClr val="F5FAFE"/>
          </a:solidFill>
          <a:ln w="17145">
            <a:solidFill>
              <a:srgbClr val="008AFF"/>
            </a:solidFill>
            <a:prstDash val="solid"/>
          </a:ln>
        </p:spPr>
        <p:txBody>
          <a:bodyPr wrap="square" lIns="95250" tIns="66675" rIns="95250" bIns="66675" anchor="ctr">
            <a:normAutofit/>
          </a:bodyPr>
          <a:lstStyle/>
          <a:p>
            <a:pPr algn="ctr">
              <a:spcAft>
                <a:spcPts val="4"/>
              </a:spcAft>
              <a:buNone/>
              <a:defRPr sz="1400" b="0">
                <a:solidFill>
                  <a:srgbClr val="111111"/>
                </a:solidFill>
                <a:latin typeface="Calibri"/>
                <a:ea typeface="Calibri"/>
                <a:cs typeface="Calibri"/>
              </a:defRPr>
            </a:pPr>
            <a:r>
              <a:rPr sz="1400" b="1">
                <a:solidFill>
                  <a:srgbClr val="0D2749"/>
                </a:solidFill>
                <a:latin typeface="Calibri"/>
                <a:ea typeface="Calibri"/>
                <a:cs typeface="Calibri"/>
              </a:rPr>
              <a:t>Anomalies </a:t>
            </a:r>
            <a:r>
              <a:rPr lang="fr-FR" sz="1400" b="1">
                <a:solidFill>
                  <a:srgbClr val="0D2749"/>
                </a:solidFill>
                <a:latin typeface="Calibri"/>
                <a:ea typeface="Calibri"/>
                <a:cs typeface="Calibri"/>
              </a:rPr>
              <a:t>régularisées</a:t>
            </a:r>
            <a:endParaRPr sz="1400" b="1">
              <a:solidFill>
                <a:srgbClr val="0D2749"/>
              </a:solidFill>
              <a:latin typeface="Calibri"/>
              <a:ea typeface="Calibri"/>
              <a:cs typeface="Calibri"/>
            </a:endParaRPr>
          </a:p>
          <a:p>
            <a:pPr algn="ctr">
              <a:buNone/>
              <a:defRPr sz="1400" b="0">
                <a:solidFill>
                  <a:srgbClr val="111111"/>
                </a:solidFill>
                <a:latin typeface="Calibri"/>
                <a:ea typeface="Calibri"/>
                <a:cs typeface="Calibri"/>
              </a:defRPr>
            </a:pPr>
            <a:r>
              <a:rPr sz="1200" b="1">
                <a:solidFill>
                  <a:srgbClr val="008AFF"/>
                </a:solidFill>
                <a:latin typeface="Calibri"/>
                <a:ea typeface="Calibri"/>
                <a:cs typeface="Calibri"/>
              </a:rPr>
              <a:t>Pas de substitution</a:t>
            </a:r>
          </a:p>
        </p:txBody>
      </p:sp>
      <p:sp>
        <p:nvSpPr>
          <p:cNvPr id="11" name="Analyse opposition">
            <a:extLst>
              <a:ext uri="{FF2B5EF4-FFF2-40B4-BE49-F238E27FC236}">
                <a16:creationId xmlns:a16="http://schemas.microsoft.com/office/drawing/2014/main" id="{BDCBBE08-34E3-4F10-8D1D-EADFBDE40B1D}"/>
              </a:ext>
            </a:extLst>
          </p:cNvPr>
          <p:cNvSpPr>
            <a:spLocks noGrp="1"/>
          </p:cNvSpPr>
          <p:nvPr/>
        </p:nvSpPr>
        <p:spPr>
          <a:xfrm>
            <a:off x="7014381" y="3705844"/>
            <a:ext cx="2400300" cy="914400"/>
          </a:xfrm>
          <a:prstGeom prst="roundRect">
            <a:avLst>
              <a:gd name="adj" fmla="val 10417"/>
            </a:avLst>
          </a:prstGeom>
          <a:solidFill>
            <a:srgbClr val="F5FAFE"/>
          </a:solidFill>
          <a:ln w="17145">
            <a:solidFill>
              <a:srgbClr val="008AFF"/>
            </a:solidFill>
            <a:prstDash val="solid"/>
          </a:ln>
        </p:spPr>
        <p:txBody>
          <a:bodyPr wrap="square" lIns="95250" tIns="66675" rIns="95250" bIns="66675" anchor="ctr">
            <a:normAutofit/>
          </a:bodyPr>
          <a:lstStyle/>
          <a:p>
            <a:pPr algn="ctr">
              <a:spcAft>
                <a:spcPts val="4"/>
              </a:spcAft>
              <a:buNone/>
              <a:defRPr sz="1400" b="0">
                <a:solidFill>
                  <a:srgbClr val="111111"/>
                </a:solidFill>
                <a:latin typeface="Calibri"/>
                <a:ea typeface="Calibri"/>
                <a:cs typeface="Calibri"/>
              </a:defRPr>
            </a:pPr>
            <a:r>
              <a:rPr sz="1400" b="1">
                <a:solidFill>
                  <a:srgbClr val="0D2749"/>
                </a:solidFill>
                <a:latin typeface="Calibri"/>
                <a:ea typeface="Calibri"/>
                <a:cs typeface="Calibri"/>
              </a:rPr>
              <a:t>Opposition</a:t>
            </a:r>
            <a:r>
              <a:rPr lang="fr-FR" sz="1400" b="1">
                <a:solidFill>
                  <a:srgbClr val="0D2749"/>
                </a:solidFill>
                <a:latin typeface="Calibri"/>
                <a:ea typeface="Calibri"/>
                <a:cs typeface="Calibri"/>
              </a:rPr>
              <a:t> examinée</a:t>
            </a:r>
            <a:endParaRPr sz="1400" b="1">
              <a:solidFill>
                <a:srgbClr val="0D2749"/>
              </a:solidFill>
              <a:latin typeface="Calibri"/>
              <a:ea typeface="Calibri"/>
              <a:cs typeface="Calibri"/>
            </a:endParaRPr>
          </a:p>
          <a:p>
            <a:pPr algn="ctr">
              <a:buNone/>
              <a:defRPr sz="1400" b="0">
                <a:solidFill>
                  <a:srgbClr val="111111"/>
                </a:solidFill>
                <a:latin typeface="Calibri"/>
                <a:ea typeface="Calibri"/>
                <a:cs typeface="Calibri"/>
              </a:defRPr>
            </a:pPr>
            <a:r>
              <a:rPr lang="fr-FR" sz="1200">
                <a:solidFill>
                  <a:srgbClr val="111111"/>
                </a:solidFill>
                <a:latin typeface="Calibri"/>
                <a:ea typeface="Calibri"/>
                <a:cs typeface="Calibri"/>
              </a:rPr>
              <a:t>Arguments en lien direct avec l’anomalie</a:t>
            </a:r>
          </a:p>
        </p:txBody>
      </p:sp>
      <p:sp>
        <p:nvSpPr>
          <p:cNvPr id="12" name="Opposition acceptée">
            <a:extLst>
              <a:ext uri="{FF2B5EF4-FFF2-40B4-BE49-F238E27FC236}">
                <a16:creationId xmlns:a16="http://schemas.microsoft.com/office/drawing/2014/main" id="{DF6B9CAD-B281-4887-91B2-E717A8A19E9F}"/>
              </a:ext>
            </a:extLst>
          </p:cNvPr>
          <p:cNvSpPr>
            <a:spLocks noGrp="1"/>
          </p:cNvSpPr>
          <p:nvPr/>
        </p:nvSpPr>
        <p:spPr>
          <a:xfrm>
            <a:off x="10062381" y="3429619"/>
            <a:ext cx="1771650" cy="552450"/>
          </a:xfrm>
          <a:prstGeom prst="roundRect">
            <a:avLst>
              <a:gd name="adj" fmla="val 15517"/>
            </a:avLst>
          </a:prstGeom>
          <a:solidFill>
            <a:srgbClr val="F5FAFE"/>
          </a:solidFill>
          <a:ln w="14288">
            <a:solidFill>
              <a:srgbClr val="008AFF"/>
            </a:solidFill>
            <a:prstDash val="solid"/>
          </a:ln>
        </p:spPr>
        <p:txBody>
          <a:bodyPr wrap="square" lIns="66675" tIns="38100" rIns="66675" bIns="38100" anchor="ctr">
            <a:normAutofit/>
          </a:bodyPr>
          <a:lstStyle/>
          <a:p>
            <a:pPr algn="ctr">
              <a:buNone/>
              <a:defRPr sz="1400" b="0">
                <a:solidFill>
                  <a:srgbClr val="111111"/>
                </a:solidFill>
                <a:latin typeface="Calibri"/>
                <a:ea typeface="Calibri"/>
                <a:cs typeface="Calibri"/>
              </a:defRPr>
            </a:pPr>
            <a:r>
              <a:rPr lang="fr-FR" sz="1400" b="1">
                <a:solidFill>
                  <a:srgbClr val="0D2749"/>
                </a:solidFill>
                <a:latin typeface="Calibri"/>
                <a:ea typeface="Calibri"/>
                <a:cs typeface="Calibri"/>
              </a:rPr>
              <a:t>Acceptée</a:t>
            </a:r>
            <a:endParaRPr sz="1400" b="1">
              <a:solidFill>
                <a:srgbClr val="0D2749"/>
              </a:solidFill>
              <a:latin typeface="Calibri"/>
              <a:ea typeface="Calibri"/>
              <a:cs typeface="Calibri"/>
            </a:endParaRPr>
          </a:p>
          <a:p>
            <a:pPr algn="ctr">
              <a:buNone/>
              <a:defRPr sz="1400" b="0">
                <a:solidFill>
                  <a:srgbClr val="111111"/>
                </a:solidFill>
                <a:latin typeface="Calibri"/>
                <a:ea typeface="Calibri"/>
                <a:cs typeface="Calibri"/>
              </a:defRPr>
            </a:pPr>
            <a:r>
              <a:rPr sz="1100" b="1">
                <a:solidFill>
                  <a:srgbClr val="008AFF"/>
                </a:solidFill>
                <a:latin typeface="Calibri"/>
                <a:ea typeface="Calibri"/>
                <a:cs typeface="Calibri"/>
              </a:rPr>
              <a:t>Pas de substitution</a:t>
            </a:r>
          </a:p>
        </p:txBody>
      </p:sp>
      <p:sp>
        <p:nvSpPr>
          <p:cNvPr id="13" name="Opposition non retenue">
            <a:extLst>
              <a:ext uri="{FF2B5EF4-FFF2-40B4-BE49-F238E27FC236}">
                <a16:creationId xmlns:a16="http://schemas.microsoft.com/office/drawing/2014/main" id="{B87A51BB-EAA4-491F-820E-545822E0F7D4}"/>
              </a:ext>
            </a:extLst>
          </p:cNvPr>
          <p:cNvSpPr>
            <a:spLocks noGrp="1"/>
          </p:cNvSpPr>
          <p:nvPr/>
        </p:nvSpPr>
        <p:spPr>
          <a:xfrm>
            <a:off x="10062381" y="4134469"/>
            <a:ext cx="1771650" cy="647700"/>
          </a:xfrm>
          <a:prstGeom prst="roundRect">
            <a:avLst>
              <a:gd name="adj" fmla="val 13235"/>
            </a:avLst>
          </a:prstGeom>
          <a:solidFill>
            <a:srgbClr val="FFF6CC"/>
          </a:solidFill>
          <a:ln w="19050">
            <a:solidFill>
              <a:srgbClr val="FFC800"/>
            </a:solidFill>
            <a:prstDash val="solid"/>
          </a:ln>
        </p:spPr>
        <p:txBody>
          <a:bodyPr wrap="square" lIns="66675" tIns="47625" rIns="66675" bIns="47625" anchor="ctr">
            <a:normAutofit/>
          </a:bodyPr>
          <a:lstStyle/>
          <a:p>
            <a:pPr algn="ctr">
              <a:buNone/>
              <a:defRPr sz="1400" b="0">
                <a:solidFill>
                  <a:srgbClr val="111111"/>
                </a:solidFill>
                <a:latin typeface="Calibri"/>
                <a:ea typeface="Calibri"/>
                <a:cs typeface="Calibri"/>
              </a:defRPr>
            </a:pPr>
            <a:r>
              <a:rPr sz="1400" b="1">
                <a:solidFill>
                  <a:srgbClr val="0D2749"/>
                </a:solidFill>
                <a:latin typeface="Calibri"/>
                <a:ea typeface="Calibri"/>
                <a:cs typeface="Calibri"/>
              </a:rPr>
              <a:t>Non </a:t>
            </a:r>
            <a:r>
              <a:rPr lang="fr-FR" sz="1400" b="1">
                <a:solidFill>
                  <a:srgbClr val="0D2749"/>
                </a:solidFill>
                <a:latin typeface="Calibri"/>
                <a:ea typeface="Calibri"/>
                <a:cs typeface="Calibri"/>
              </a:rPr>
              <a:t>retenue</a:t>
            </a:r>
            <a:endParaRPr sz="1400" b="1">
              <a:solidFill>
                <a:srgbClr val="0D2749"/>
              </a:solidFill>
              <a:latin typeface="Calibri"/>
              <a:ea typeface="Calibri"/>
              <a:cs typeface="Calibri"/>
            </a:endParaRPr>
          </a:p>
          <a:p>
            <a:pPr algn="ctr">
              <a:buNone/>
              <a:defRPr sz="1400" b="0">
                <a:solidFill>
                  <a:srgbClr val="111111"/>
                </a:solidFill>
                <a:latin typeface="Calibri"/>
                <a:ea typeface="Calibri"/>
                <a:cs typeface="Calibri"/>
              </a:defRPr>
            </a:pPr>
            <a:r>
              <a:rPr sz="1100" b="1">
                <a:solidFill>
                  <a:srgbClr val="0D2749"/>
                </a:solidFill>
                <a:latin typeface="Calibri"/>
                <a:ea typeface="Calibri"/>
                <a:cs typeface="Calibri"/>
              </a:rPr>
              <a:t>Substitution</a:t>
            </a:r>
          </a:p>
        </p:txBody>
      </p:sp>
      <p:cxnSp>
        <p:nvCxnSpPr>
          <p:cNvPr id="36" name="Connecteur en angle 35"/>
          <p:cNvCxnSpPr>
            <a:cxnSpLocks/>
            <a:stCxn id="7" idx="3"/>
            <a:endCxn id="8" idx="1"/>
          </p:cNvCxnSpPr>
          <p:nvPr/>
        </p:nvCxnSpPr>
        <p:spPr>
          <a:xfrm flipV="1">
            <a:off x="2937681" y="2972419"/>
            <a:ext cx="590550" cy="495300"/>
          </a:xfrm>
          <a:prstGeom prst="bentConnector3">
            <a:avLst>
              <a:gd name="adj1" fmla="val 50000"/>
            </a:avLst>
          </a:prstGeom>
          <a:ln w="19050">
            <a:solidFill>
              <a:srgbClr val="0D2749"/>
            </a:solidFill>
            <a:prstDash val="solid"/>
            <a:tailEnd type="triangle" w="sm" len="sm"/>
          </a:ln>
        </p:spPr>
      </p:cxnSp>
      <p:cxnSp>
        <p:nvCxnSpPr>
          <p:cNvPr id="37" name="Connecteur en angle 36"/>
          <p:cNvCxnSpPr>
            <a:cxnSpLocks/>
            <a:stCxn id="7" idx="3"/>
            <a:endCxn id="9" idx="1"/>
          </p:cNvCxnSpPr>
          <p:nvPr/>
        </p:nvCxnSpPr>
        <p:spPr>
          <a:xfrm>
            <a:off x="2937681" y="3467719"/>
            <a:ext cx="590550" cy="695325"/>
          </a:xfrm>
          <a:prstGeom prst="bentConnector3">
            <a:avLst>
              <a:gd name="adj1" fmla="val 50000"/>
            </a:avLst>
          </a:prstGeom>
          <a:ln w="19050">
            <a:solidFill>
              <a:srgbClr val="0D2749"/>
            </a:solidFill>
            <a:prstDash val="solid"/>
            <a:tailEnd type="triangle" w="sm" len="sm"/>
          </a:ln>
        </p:spPr>
      </p:cxnSp>
      <p:cxnSp>
        <p:nvCxnSpPr>
          <p:cNvPr id="38" name="Connecteur droit avec flèche 37"/>
          <p:cNvCxnSpPr>
            <a:cxnSpLocks/>
            <a:stCxn id="8" idx="3"/>
            <a:endCxn id="10" idx="1"/>
          </p:cNvCxnSpPr>
          <p:nvPr/>
        </p:nvCxnSpPr>
        <p:spPr>
          <a:xfrm>
            <a:off x="6252381" y="2972419"/>
            <a:ext cx="762000" cy="0"/>
          </a:xfrm>
          <a:prstGeom prst="straightConnector1">
            <a:avLst/>
          </a:prstGeom>
          <a:ln w="19050">
            <a:solidFill>
              <a:srgbClr val="0D2749"/>
            </a:solidFill>
            <a:prstDash val="solid"/>
            <a:tailEnd type="triangle" w="sm" len="sm"/>
          </a:ln>
        </p:spPr>
      </p:cxnSp>
      <p:cxnSp>
        <p:nvCxnSpPr>
          <p:cNvPr id="39" name="Connecteur droit avec flèche 38"/>
          <p:cNvCxnSpPr>
            <a:cxnSpLocks/>
            <a:stCxn id="9" idx="3"/>
            <a:endCxn id="11" idx="1"/>
          </p:cNvCxnSpPr>
          <p:nvPr/>
        </p:nvCxnSpPr>
        <p:spPr>
          <a:xfrm>
            <a:off x="6252381" y="4163044"/>
            <a:ext cx="762000" cy="0"/>
          </a:xfrm>
          <a:prstGeom prst="straightConnector1">
            <a:avLst/>
          </a:prstGeom>
          <a:ln w="19050">
            <a:solidFill>
              <a:srgbClr val="0D2749"/>
            </a:solidFill>
            <a:prstDash val="solid"/>
            <a:tailEnd type="triangle" w="sm" len="sm"/>
          </a:ln>
        </p:spPr>
      </p:cxnSp>
      <p:cxnSp>
        <p:nvCxnSpPr>
          <p:cNvPr id="40" name="Connecteur en angle 39"/>
          <p:cNvCxnSpPr>
            <a:cxnSpLocks/>
            <a:stCxn id="11" idx="3"/>
            <a:endCxn id="12" idx="1"/>
          </p:cNvCxnSpPr>
          <p:nvPr/>
        </p:nvCxnSpPr>
        <p:spPr>
          <a:xfrm flipV="1">
            <a:off x="9414681" y="3705844"/>
            <a:ext cx="647700" cy="457200"/>
          </a:xfrm>
          <a:prstGeom prst="bentConnector3">
            <a:avLst>
              <a:gd name="adj1" fmla="val 50000"/>
            </a:avLst>
          </a:prstGeom>
          <a:ln w="19050">
            <a:solidFill>
              <a:srgbClr val="008AFF"/>
            </a:solidFill>
            <a:prstDash val="solid"/>
            <a:tailEnd type="triangle" w="sm" len="sm"/>
          </a:ln>
        </p:spPr>
      </p:cxnSp>
      <p:cxnSp>
        <p:nvCxnSpPr>
          <p:cNvPr id="41" name="Connecteur en angle 40"/>
          <p:cNvCxnSpPr>
            <a:stCxn id="11" idx="3"/>
            <a:endCxn id="13" idx="1"/>
          </p:cNvCxnSpPr>
          <p:nvPr/>
        </p:nvCxnSpPr>
        <p:spPr>
          <a:xfrm>
            <a:off x="9414681" y="4163044"/>
            <a:ext cx="647700" cy="295275"/>
          </a:xfrm>
          <a:prstGeom prst="bentConnector3">
            <a:avLst>
              <a:gd name="adj1" fmla="val 50000"/>
            </a:avLst>
          </a:prstGeom>
          <a:ln w="19050">
            <a:solidFill>
              <a:srgbClr val="FFC800"/>
            </a:solidFill>
            <a:prstDash val="solid"/>
            <a:tailEnd type="triangle" w="sm" len="sm"/>
          </a:ln>
        </p:spPr>
      </p:cxnSp>
      <p:sp>
        <p:nvSpPr>
          <p:cNvPr id="20" name="Séparateur OU">
            <a:extLst>
              <a:ext uri="{FF2B5EF4-FFF2-40B4-BE49-F238E27FC236}">
                <a16:creationId xmlns:a16="http://schemas.microsoft.com/office/drawing/2014/main" id="{BC6934E2-2478-4789-8EE2-D59BB1E36A77}"/>
              </a:ext>
            </a:extLst>
          </p:cNvPr>
          <p:cNvSpPr>
            <a:spLocks noGrp="1"/>
          </p:cNvSpPr>
          <p:nvPr/>
        </p:nvSpPr>
        <p:spPr>
          <a:xfrm>
            <a:off x="3156756" y="3353419"/>
            <a:ext cx="304800" cy="304800"/>
          </a:xfrm>
          <a:prstGeom prst="ellipse">
            <a:avLst/>
          </a:prstGeom>
          <a:solidFill>
            <a:srgbClr val="FFC800"/>
          </a:solidFill>
          <a:ln w="9525">
            <a:solidFill>
              <a:srgbClr val="FFFFFF"/>
            </a:solidFill>
            <a:prstDash val="solid"/>
          </a:ln>
        </p:spPr>
        <p:txBody>
          <a:bodyPr wrap="none" lIns="19050" tIns="19050" rIns="19050" bIns="19050" anchor="ctr">
            <a:normAutofit fontScale="95558"/>
          </a:bodyPr>
          <a:lstStyle/>
          <a:p>
            <a:pPr algn="ctr">
              <a:defRPr sz="975" b="1">
                <a:solidFill>
                  <a:srgbClr val="0D2749"/>
                </a:solidFill>
                <a:latin typeface="Calibri"/>
                <a:ea typeface="Calibri"/>
                <a:cs typeface="Calibri"/>
              </a:defRPr>
            </a:pPr>
            <a:r>
              <a:rPr sz="975" b="1">
                <a:solidFill>
                  <a:srgbClr val="0D2749"/>
                </a:solidFill>
                <a:latin typeface="Calibri"/>
                <a:ea typeface="Calibri"/>
                <a:cs typeface="Calibri"/>
              </a:rPr>
              <a:t>OU</a:t>
            </a:r>
          </a:p>
        </p:txBody>
      </p:sp>
      <p:sp>
        <p:nvSpPr>
          <p:cNvPr id="22" name="Encadré calendrier">
            <a:extLst>
              <a:ext uri="{FF2B5EF4-FFF2-40B4-BE49-F238E27FC236}">
                <a16:creationId xmlns:a16="http://schemas.microsoft.com/office/drawing/2014/main" id="{4EC91B54-0F2F-462E-A722-EA63F5C1F916}"/>
              </a:ext>
            </a:extLst>
          </p:cNvPr>
          <p:cNvSpPr>
            <a:spLocks noGrp="1"/>
          </p:cNvSpPr>
          <p:nvPr/>
        </p:nvSpPr>
        <p:spPr>
          <a:xfrm>
            <a:off x="627555" y="5072456"/>
            <a:ext cx="11287751" cy="1104897"/>
          </a:xfrm>
          <a:prstGeom prst="roundRect">
            <a:avLst>
              <a:gd name="adj" fmla="val 6757"/>
            </a:avLst>
          </a:prstGeom>
          <a:solidFill>
            <a:srgbClr val="F1F3F5"/>
          </a:solidFill>
          <a:ln w="11430">
            <a:solidFill>
              <a:srgbClr val="CCD3DB"/>
            </a:solidFill>
            <a:prstDash val="solid"/>
          </a:ln>
        </p:spPr>
        <p:txBody>
          <a:bodyPr/>
          <a:lstStyle/>
          <a:p>
            <a:endParaRPr/>
          </a:p>
        </p:txBody>
      </p:sp>
      <p:sp>
        <p:nvSpPr>
          <p:cNvPr id="23" name="Titre calendrier">
            <a:extLst>
              <a:ext uri="{FF2B5EF4-FFF2-40B4-BE49-F238E27FC236}">
                <a16:creationId xmlns:a16="http://schemas.microsoft.com/office/drawing/2014/main" id="{9625846D-7833-4430-A9BC-50352300E5EE}"/>
              </a:ext>
            </a:extLst>
          </p:cNvPr>
          <p:cNvSpPr>
            <a:spLocks noGrp="1"/>
          </p:cNvSpPr>
          <p:nvPr/>
        </p:nvSpPr>
        <p:spPr>
          <a:xfrm>
            <a:off x="918381" y="4963145"/>
            <a:ext cx="3333750" cy="285750"/>
          </a:xfrm>
          <a:prstGeom prst="rect">
            <a:avLst/>
          </a:prstGeom>
          <a:noFill/>
          <a:ln w="0">
            <a:noFill/>
            <a:prstDash val="solid"/>
          </a:ln>
        </p:spPr>
        <p:txBody>
          <a:bodyPr wrap="square" lIns="19050" tIns="9525" rIns="19050" bIns="9525" anchor="ctr">
            <a:normAutofit/>
          </a:bodyPr>
          <a:lstStyle/>
          <a:p>
            <a:pPr>
              <a:defRPr sz="1400" b="0">
                <a:solidFill>
                  <a:srgbClr val="111111"/>
                </a:solidFill>
                <a:latin typeface="Calibri"/>
                <a:ea typeface="Calibri"/>
                <a:cs typeface="Calibri"/>
              </a:defRPr>
            </a:pPr>
            <a:endParaRPr lang="fr-FR" b="1">
              <a:solidFill>
                <a:srgbClr val="0D2749"/>
              </a:solidFill>
              <a:latin typeface="Calibri"/>
              <a:ea typeface="Calibri"/>
              <a:cs typeface="Calibri"/>
            </a:endParaRPr>
          </a:p>
        </p:txBody>
      </p:sp>
      <p:sp>
        <p:nvSpPr>
          <p:cNvPr id="24" name="Calendrier Urssaf">
            <a:extLst>
              <a:ext uri="{FF2B5EF4-FFF2-40B4-BE49-F238E27FC236}">
                <a16:creationId xmlns:a16="http://schemas.microsoft.com/office/drawing/2014/main" id="{C10C8785-E75A-4589-9B10-748CDD23AD60}"/>
              </a:ext>
            </a:extLst>
          </p:cNvPr>
          <p:cNvSpPr>
            <a:spLocks noGrp="1"/>
          </p:cNvSpPr>
          <p:nvPr/>
        </p:nvSpPr>
        <p:spPr>
          <a:xfrm>
            <a:off x="833281" y="5491552"/>
            <a:ext cx="5095875" cy="781050"/>
          </a:xfrm>
          <a:prstGeom prst="rect">
            <a:avLst/>
          </a:prstGeom>
          <a:noFill/>
          <a:ln w="0">
            <a:noFill/>
            <a:prstDash val="solid"/>
          </a:ln>
        </p:spPr>
        <p:txBody>
          <a:bodyPr wrap="square" lIns="19050" tIns="28575" rIns="114300" bIns="28575" anchor="ctr">
            <a:noAutofit/>
          </a:bodyPr>
          <a:lstStyle/>
          <a:p>
            <a:pPr>
              <a:defRPr sz="1400" b="0">
                <a:solidFill>
                  <a:srgbClr val="111111"/>
                </a:solidFill>
                <a:latin typeface="Calibri"/>
                <a:ea typeface="Calibri"/>
                <a:cs typeface="Calibri"/>
              </a:defRPr>
            </a:pPr>
            <a:r>
              <a:rPr lang="fr-FR" sz="1600" b="1">
                <a:solidFill>
                  <a:srgbClr val="008AFF"/>
                </a:solidFill>
                <a:latin typeface="Calibri"/>
                <a:ea typeface="Calibri"/>
                <a:cs typeface="Calibri"/>
              </a:rPr>
              <a:t>Urssaf - CRM 124 : </a:t>
            </a:r>
            <a:r>
              <a:rPr lang="fr-FR" sz="1600">
                <a:solidFill>
                  <a:srgbClr val="002060"/>
                </a:solidFill>
                <a:latin typeface="Calibri"/>
                <a:ea typeface="Calibri"/>
                <a:cs typeface="Calibri"/>
              </a:rPr>
              <a:t>premiers CRM de rappel émis en mars 2025 au titre des anomalies de 2024.</a:t>
            </a:r>
          </a:p>
          <a:p>
            <a:pPr algn="l">
              <a:buNone/>
              <a:defRPr sz="1400" b="0">
                <a:solidFill>
                  <a:srgbClr val="111111"/>
                </a:solidFill>
                <a:latin typeface="Calibri"/>
                <a:ea typeface="Calibri"/>
                <a:cs typeface="Calibri"/>
              </a:defRPr>
            </a:pPr>
            <a:endParaRPr sz="1600" b="0">
              <a:solidFill>
                <a:srgbClr val="111111"/>
              </a:solidFill>
              <a:latin typeface="Calibri"/>
              <a:ea typeface="Calibri"/>
              <a:cs typeface="Calibri"/>
            </a:endParaRPr>
          </a:p>
        </p:txBody>
      </p:sp>
      <p:sp>
        <p:nvSpPr>
          <p:cNvPr id="25" name="Séparateur calendrier">
            <a:extLst>
              <a:ext uri="{FF2B5EF4-FFF2-40B4-BE49-F238E27FC236}">
                <a16:creationId xmlns:a16="http://schemas.microsoft.com/office/drawing/2014/main" id="{FABE809B-48E6-4191-866E-96DF88CDDF1C}"/>
              </a:ext>
            </a:extLst>
          </p:cNvPr>
          <p:cNvSpPr>
            <a:spLocks noGrp="1"/>
          </p:cNvSpPr>
          <p:nvPr/>
        </p:nvSpPr>
        <p:spPr>
          <a:xfrm>
            <a:off x="6271431" y="5325095"/>
            <a:ext cx="9525" cy="685800"/>
          </a:xfrm>
          <a:prstGeom prst="line">
            <a:avLst/>
          </a:prstGeom>
          <a:noFill/>
          <a:ln w="11430">
            <a:solidFill>
              <a:srgbClr val="CCD3DB"/>
            </a:solidFill>
            <a:prstDash val="solid"/>
          </a:ln>
        </p:spPr>
        <p:txBody>
          <a:bodyPr/>
          <a:lstStyle/>
          <a:p>
            <a:endParaRPr lang="fr-FR"/>
          </a:p>
        </p:txBody>
      </p:sp>
      <p:sp>
        <p:nvSpPr>
          <p:cNvPr id="26" name="Calendrier MSA">
            <a:extLst>
              <a:ext uri="{FF2B5EF4-FFF2-40B4-BE49-F238E27FC236}">
                <a16:creationId xmlns:a16="http://schemas.microsoft.com/office/drawing/2014/main" id="{BB29F8F7-6A25-471C-BCAF-DBD33C523652}"/>
              </a:ext>
            </a:extLst>
          </p:cNvPr>
          <p:cNvSpPr>
            <a:spLocks noGrp="1"/>
          </p:cNvSpPr>
          <p:nvPr/>
        </p:nvSpPr>
        <p:spPr>
          <a:xfrm>
            <a:off x="6538131" y="5396306"/>
            <a:ext cx="5010150" cy="781050"/>
          </a:xfrm>
          <a:prstGeom prst="rect">
            <a:avLst/>
          </a:prstGeom>
          <a:noFill/>
          <a:ln w="0">
            <a:noFill/>
            <a:prstDash val="solid"/>
          </a:ln>
        </p:spPr>
        <p:txBody>
          <a:bodyPr wrap="square" lIns="19050" tIns="28575" rIns="19050" bIns="28575" anchor="ctr">
            <a:normAutofit/>
          </a:bodyPr>
          <a:lstStyle/>
          <a:p>
            <a:pPr>
              <a:defRPr sz="1400" b="0">
                <a:solidFill>
                  <a:srgbClr val="111111"/>
                </a:solidFill>
                <a:latin typeface="Calibri"/>
                <a:ea typeface="Calibri"/>
                <a:cs typeface="Calibri"/>
              </a:defRPr>
            </a:pPr>
            <a:r>
              <a:rPr lang="fr-FR" sz="1600" b="1">
                <a:solidFill>
                  <a:srgbClr val="008AFF"/>
                </a:solidFill>
                <a:latin typeface="Calibri"/>
                <a:ea typeface="Calibri"/>
                <a:cs typeface="Calibri"/>
              </a:rPr>
              <a:t>MSA - CRM 125 : </a:t>
            </a:r>
            <a:r>
              <a:rPr lang="fr-FR" sz="1600">
                <a:solidFill>
                  <a:srgbClr val="002060"/>
                </a:solidFill>
                <a:latin typeface="Calibri"/>
                <a:ea typeface="Calibri"/>
                <a:cs typeface="Calibri"/>
              </a:rPr>
              <a:t>premiers CRM de rappel prévus en mars 2027 au titre des anomalies de 2026.</a:t>
            </a:r>
          </a:p>
        </p:txBody>
      </p:sp>
      <p:sp>
        <p:nvSpPr>
          <p:cNvPr id="16" name="Titre 4">
            <a:extLst>
              <a:ext uri="{FF2B5EF4-FFF2-40B4-BE49-F238E27FC236}">
                <a16:creationId xmlns:a16="http://schemas.microsoft.com/office/drawing/2014/main" id="{69D5D102-B3E0-A115-DA50-B0D4E623F07D}"/>
              </a:ext>
            </a:extLst>
          </p:cNvPr>
          <p:cNvSpPr>
            <a:spLocks noGrp="1"/>
          </p:cNvSpPr>
          <p:nvPr>
            <p:ph type="title"/>
          </p:nvPr>
        </p:nvSpPr>
        <p:spPr>
          <a:xfrm>
            <a:off x="0" y="36979"/>
            <a:ext cx="11386868" cy="678603"/>
          </a:xfrm>
        </p:spPr>
        <p:txBody>
          <a:bodyPr>
            <a:normAutofit/>
          </a:bodyPr>
          <a:lstStyle/>
          <a:p>
            <a:pPr fontAlgn="ctr"/>
            <a:r>
              <a:rPr lang="fr-FR" sz="3500">
                <a:latin typeface="Calibri"/>
                <a:ea typeface="Calibri"/>
                <a:cs typeface="Calibri"/>
              </a:rPr>
              <a:t>Les CRM de rappel annuel</a:t>
            </a:r>
          </a:p>
        </p:txBody>
      </p:sp>
      <p:sp>
        <p:nvSpPr>
          <p:cNvPr id="18" name="ZoneTexte 17">
            <a:extLst>
              <a:ext uri="{FF2B5EF4-FFF2-40B4-BE49-F238E27FC236}">
                <a16:creationId xmlns:a16="http://schemas.microsoft.com/office/drawing/2014/main" id="{76CC3AC1-A47A-EEF7-C550-048DC33E8446}"/>
              </a:ext>
            </a:extLst>
          </p:cNvPr>
          <p:cNvSpPr txBox="1"/>
          <p:nvPr/>
        </p:nvSpPr>
        <p:spPr>
          <a:xfrm>
            <a:off x="4218" y="868484"/>
            <a:ext cx="11868462" cy="1918474"/>
          </a:xfrm>
          <a:prstGeom prst="rect">
            <a:avLst/>
          </a:prstGeom>
          <a:noFill/>
        </p:spPr>
        <p:txBody>
          <a:bodyPr wrap="square" lIns="91440" tIns="45720" rIns="91440" bIns="45720" anchor="t">
            <a:spAutoFit/>
          </a:bodyPr>
          <a:lstStyle/>
          <a:p>
            <a:pPr marL="709295" lvl="1" indent="-342900" algn="just" defTabSz="1296988" fontAlgn="base">
              <a:spcBef>
                <a:spcPts val="400"/>
              </a:spcBef>
              <a:buClr>
                <a:srgbClr val="843C0B"/>
              </a:buClr>
              <a:buSzPct val="125000"/>
              <a:buBlip>
                <a:blip r:embed="rId3"/>
              </a:buBlip>
              <a:tabLst>
                <a:tab pos="8435975" algn="r"/>
              </a:tabLst>
              <a:defRPr/>
            </a:pPr>
            <a:r>
              <a:rPr lang="fr-FR" sz="1600" dirty="0">
                <a:solidFill>
                  <a:srgbClr val="002060"/>
                </a:solidFill>
                <a:latin typeface="Calibri"/>
                <a:cs typeface="Calibri"/>
              </a:rPr>
              <a:t>Après les CRM mensuels, l’Urssaf et la MSA adressent au déclarant un CRM de rappel annuel recensant les anomalies de l’année précédente déjà signalées, mais qui demeurent non corrigées. Il est transmis dès le </a:t>
            </a:r>
            <a:r>
              <a:rPr lang="fr-FR" sz="1600" b="1" dirty="0">
                <a:solidFill>
                  <a:srgbClr val="002060"/>
                </a:solidFill>
                <a:latin typeface="Calibri"/>
                <a:cs typeface="Calibri"/>
              </a:rPr>
              <a:t>13 mars </a:t>
            </a:r>
            <a:r>
              <a:rPr lang="fr-FR" sz="1600" dirty="0">
                <a:solidFill>
                  <a:srgbClr val="002060"/>
                </a:solidFill>
                <a:latin typeface="Calibri"/>
                <a:cs typeface="Calibri"/>
              </a:rPr>
              <a:t>de l'année N+1 pour les échéances déclaratives du </a:t>
            </a:r>
            <a:r>
              <a:rPr lang="fr-FR" sz="1600" b="1" dirty="0">
                <a:solidFill>
                  <a:srgbClr val="002060"/>
                </a:solidFill>
                <a:latin typeface="Calibri"/>
                <a:cs typeface="Calibri"/>
              </a:rPr>
              <a:t>5 mars N+1 </a:t>
            </a:r>
            <a:r>
              <a:rPr lang="fr-FR" sz="1600" dirty="0">
                <a:solidFill>
                  <a:srgbClr val="002060"/>
                </a:solidFill>
                <a:latin typeface="Calibri"/>
                <a:cs typeface="Calibri"/>
              </a:rPr>
              <a:t>et dès </a:t>
            </a:r>
            <a:r>
              <a:rPr lang="fr-FR" sz="1600" b="1" dirty="0">
                <a:solidFill>
                  <a:srgbClr val="002060"/>
                </a:solidFill>
                <a:latin typeface="Calibri"/>
                <a:cs typeface="Calibri"/>
              </a:rPr>
              <a:t>le 23 mars</a:t>
            </a:r>
            <a:r>
              <a:rPr lang="fr-FR" sz="1600" dirty="0">
                <a:solidFill>
                  <a:srgbClr val="002060"/>
                </a:solidFill>
                <a:latin typeface="Calibri"/>
                <a:cs typeface="Calibri"/>
              </a:rPr>
              <a:t> pour les échéances du </a:t>
            </a:r>
            <a:r>
              <a:rPr lang="fr-FR" sz="1600" b="1" dirty="0">
                <a:solidFill>
                  <a:srgbClr val="002060"/>
                </a:solidFill>
                <a:latin typeface="Calibri"/>
                <a:cs typeface="Calibri"/>
              </a:rPr>
              <a:t>15 mars N+1</a:t>
            </a:r>
            <a:r>
              <a:rPr lang="fr-FR" sz="1600" dirty="0">
                <a:solidFill>
                  <a:srgbClr val="002060"/>
                </a:solidFill>
                <a:latin typeface="Calibri"/>
                <a:cs typeface="Calibri"/>
              </a:rPr>
              <a:t>.</a:t>
            </a:r>
          </a:p>
          <a:p>
            <a:pPr marL="709295" lvl="1" indent="-342900" algn="just" defTabSz="1296988" fontAlgn="base">
              <a:spcBef>
                <a:spcPts val="400"/>
              </a:spcBef>
              <a:buClr>
                <a:srgbClr val="843C0B"/>
              </a:buClr>
              <a:buSzPct val="125000"/>
              <a:buBlip>
                <a:blip r:embed="rId3"/>
              </a:buBlip>
              <a:tabLst>
                <a:tab pos="8435975" algn="r"/>
              </a:tabLst>
              <a:defRPr/>
            </a:pPr>
            <a:r>
              <a:rPr lang="fr-FR" sz="1600" dirty="0">
                <a:solidFill>
                  <a:srgbClr val="002060"/>
                </a:solidFill>
                <a:latin typeface="Calibri"/>
                <a:cs typeface="Calibri"/>
              </a:rPr>
              <a:t>Le déclarant doit régulariser les anomalies notifiées ou peut s’opposer aux propositions de correction s’il souhaite empêcher la correction automatique de ses données déclaratives. La régularisation des données en anomalie comme l’opposition doivent intervenir au plus tard lors de la seconde échéance déclarative suivant la réception du CRM de rappel annuel. </a:t>
            </a:r>
            <a:endParaRPr lang="fr-FR" sz="1600" dirty="0">
              <a:solidFill>
                <a:srgbClr val="002060"/>
              </a:solidFill>
              <a:latin typeface="Calibri"/>
              <a:ea typeface="Calibri"/>
              <a:cs typeface="Calibri"/>
            </a:endParaRPr>
          </a:p>
          <a:p>
            <a:pPr marL="709612" lvl="1" indent="-342900" algn="just" defTabSz="1296988" fontAlgn="base">
              <a:spcBef>
                <a:spcPts val="400"/>
              </a:spcBef>
              <a:buClr>
                <a:srgbClr val="843C0B"/>
              </a:buClr>
              <a:buSzPct val="125000"/>
              <a:buBlip>
                <a:blip r:embed="rId3"/>
              </a:buBlip>
              <a:tabLst>
                <a:tab pos="8435975" algn="r"/>
              </a:tabLst>
              <a:defRPr/>
            </a:pPr>
            <a:endParaRPr lang="fr-FR" sz="1600" dirty="0">
              <a:solidFill>
                <a:schemeClr val="tx1"/>
              </a:solidFill>
              <a:latin typeface="Calibri"/>
              <a:cs typeface="Calibri"/>
            </a:endParaRPr>
          </a:p>
        </p:txBody>
      </p:sp>
      <p:sp>
        <p:nvSpPr>
          <p:cNvPr id="27" name="ZoneTexte 26">
            <a:extLst>
              <a:ext uri="{FF2B5EF4-FFF2-40B4-BE49-F238E27FC236}">
                <a16:creationId xmlns:a16="http://schemas.microsoft.com/office/drawing/2014/main" id="{7A3937E8-3A18-4B9A-FB0A-D0AD4AC05073}"/>
              </a:ext>
            </a:extLst>
          </p:cNvPr>
          <p:cNvSpPr txBox="1"/>
          <p:nvPr/>
        </p:nvSpPr>
        <p:spPr>
          <a:xfrm>
            <a:off x="387166" y="5146459"/>
            <a:ext cx="1903595" cy="338554"/>
          </a:xfrm>
          <a:prstGeom prst="rect">
            <a:avLst/>
          </a:prstGeom>
          <a:noFill/>
        </p:spPr>
        <p:txBody>
          <a:bodyPr wrap="square">
            <a:spAutoFit/>
          </a:bodyPr>
          <a:lstStyle/>
          <a:p>
            <a:pPr marL="366712" lvl="1" algn="just" defTabSz="1296988" fontAlgn="base">
              <a:spcBef>
                <a:spcPts val="400"/>
              </a:spcBef>
              <a:buClr>
                <a:srgbClr val="843C0B"/>
              </a:buClr>
              <a:buSzPct val="125000"/>
              <a:tabLst>
                <a:tab pos="8435975" algn="r"/>
              </a:tabLst>
              <a:defRPr/>
            </a:pPr>
            <a:r>
              <a:rPr lang="fr-FR" sz="1600" b="1">
                <a:solidFill>
                  <a:srgbClr val="002060"/>
                </a:solidFill>
                <a:latin typeface="Calibri"/>
                <a:cs typeface="Calibri"/>
              </a:rPr>
              <a:t>Calendrier</a:t>
            </a:r>
          </a:p>
        </p:txBody>
      </p:sp>
      <p:sp>
        <p:nvSpPr>
          <p:cNvPr id="2" name="Espace réservé du numéro de diapositive 1">
            <a:extLst>
              <a:ext uri="{FF2B5EF4-FFF2-40B4-BE49-F238E27FC236}">
                <a16:creationId xmlns:a16="http://schemas.microsoft.com/office/drawing/2014/main" id="{A8988F8D-9579-12F1-5BFC-2BD00E06162D}"/>
              </a:ext>
            </a:extLst>
          </p:cNvPr>
          <p:cNvSpPr>
            <a:spLocks noGrp="1"/>
          </p:cNvSpPr>
          <p:nvPr>
            <p:ph type="sldNum" sz="quarter" idx="10"/>
          </p:nvPr>
        </p:nvSpPr>
        <p:spPr>
          <a:xfrm>
            <a:off x="5833264" y="6442593"/>
            <a:ext cx="526815" cy="244475"/>
          </a:xfrm>
        </p:spPr>
        <p:txBody>
          <a:bodyPr/>
          <a:lstStyle/>
          <a:p>
            <a:pPr>
              <a:defRPr/>
            </a:pPr>
            <a:fld id="{FE673E09-FDDB-423A-90EF-688F0CF0AEA9}" type="slidenum">
              <a:rPr lang="fr-FR" smtClean="0"/>
              <a:pPr>
                <a:defRPr/>
              </a:pPr>
              <a:t>4</a:t>
            </a:fld>
            <a:endParaRPr lang="fr-FR"/>
          </a:p>
        </p:txBody>
      </p:sp>
    </p:spTree>
    <p:extLst>
      <p:ext uri="{BB962C8B-B14F-4D97-AF65-F5344CB8AC3E}">
        <p14:creationId xmlns:p14="http://schemas.microsoft.com/office/powerpoint/2010/main" val="3084068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78AD9-597B-4350-4B7E-66543350A0F2}"/>
            </a:ext>
          </a:extLst>
        </p:cNvPr>
        <p:cNvGrpSpPr/>
        <p:nvPr/>
      </p:nvGrpSpPr>
      <p:grpSpPr>
        <a:xfrm>
          <a:off x="0" y="0"/>
          <a:ext cx="0" cy="0"/>
          <a:chOff x="0" y="0"/>
          <a:chExt cx="0" cy="0"/>
        </a:xfrm>
      </p:grpSpPr>
      <p:sp>
        <p:nvSpPr>
          <p:cNvPr id="3" name="process-arrow">
            <a:extLst>
              <a:ext uri="{FF2B5EF4-FFF2-40B4-BE49-F238E27FC236}">
                <a16:creationId xmlns:a16="http://schemas.microsoft.com/office/drawing/2014/main" id="{1EDF040A-5C96-FFB0-65D0-06FA5C51E332}"/>
              </a:ext>
            </a:extLst>
          </p:cNvPr>
          <p:cNvSpPr>
            <a:spLocks noGrp="1"/>
          </p:cNvSpPr>
          <p:nvPr/>
        </p:nvSpPr>
        <p:spPr>
          <a:xfrm>
            <a:off x="1457981" y="2717543"/>
            <a:ext cx="9296400" cy="701040"/>
          </a:xfrm>
          <a:prstGeom prst="rightArrow">
            <a:avLst/>
          </a:prstGeom>
          <a:solidFill>
            <a:srgbClr val="EAF5FF"/>
          </a:solidFill>
          <a:ln w="0">
            <a:noFill/>
            <a:prstDash val="solid"/>
          </a:ln>
        </p:spPr>
        <p:txBody>
          <a:bodyPr/>
          <a:lstStyle/>
          <a:p>
            <a:endParaRPr lang="fr-FR" sz="1440"/>
          </a:p>
        </p:txBody>
      </p:sp>
      <p:sp>
        <p:nvSpPr>
          <p:cNvPr id="4" name="process-line">
            <a:extLst>
              <a:ext uri="{FF2B5EF4-FFF2-40B4-BE49-F238E27FC236}">
                <a16:creationId xmlns:a16="http://schemas.microsoft.com/office/drawing/2014/main" id="{30798DD1-1C7B-9A96-FDCB-B01697D73083}"/>
              </a:ext>
            </a:extLst>
          </p:cNvPr>
          <p:cNvSpPr>
            <a:spLocks noGrp="1"/>
          </p:cNvSpPr>
          <p:nvPr/>
        </p:nvSpPr>
        <p:spPr>
          <a:xfrm>
            <a:off x="2006621" y="3068063"/>
            <a:ext cx="7543800" cy="0"/>
          </a:xfrm>
          <a:prstGeom prst="line">
            <a:avLst/>
          </a:prstGeom>
          <a:noFill/>
          <a:ln w="38100">
            <a:solidFill>
              <a:srgbClr val="0587F6"/>
            </a:solidFill>
            <a:prstDash val="solid"/>
          </a:ln>
        </p:spPr>
        <p:txBody>
          <a:bodyPr/>
          <a:lstStyle/>
          <a:p>
            <a:endParaRPr lang="fr-FR" sz="1440"/>
          </a:p>
        </p:txBody>
      </p:sp>
      <p:sp>
        <p:nvSpPr>
          <p:cNvPr id="5" name="crm-reminder-node">
            <a:extLst>
              <a:ext uri="{FF2B5EF4-FFF2-40B4-BE49-F238E27FC236}">
                <a16:creationId xmlns:a16="http://schemas.microsoft.com/office/drawing/2014/main" id="{BEF86563-A28B-01B7-A065-71A6935182C6}"/>
              </a:ext>
            </a:extLst>
          </p:cNvPr>
          <p:cNvSpPr>
            <a:spLocks noGrp="1"/>
          </p:cNvSpPr>
          <p:nvPr/>
        </p:nvSpPr>
        <p:spPr>
          <a:xfrm>
            <a:off x="878861" y="2572763"/>
            <a:ext cx="1051560" cy="1051560"/>
          </a:xfrm>
          <a:prstGeom prst="ellipse">
            <a:avLst/>
          </a:prstGeom>
          <a:solidFill>
            <a:srgbClr val="FFFFFF"/>
          </a:solidFill>
          <a:ln w="38100">
            <a:solidFill>
              <a:srgbClr val="0B2A55"/>
            </a:solidFill>
            <a:prstDash val="solid"/>
          </a:ln>
        </p:spPr>
        <p:txBody>
          <a:bodyPr/>
          <a:lstStyle/>
          <a:p>
            <a:endParaRPr lang="fr-FR" sz="1440"/>
          </a:p>
        </p:txBody>
      </p:sp>
      <p:sp>
        <p:nvSpPr>
          <p:cNvPr id="6" name="Rectangle 5">
            <a:extLst>
              <a:ext uri="{FF2B5EF4-FFF2-40B4-BE49-F238E27FC236}">
                <a16:creationId xmlns:a16="http://schemas.microsoft.com/office/drawing/2014/main" id="{0A9D798B-7F3A-9117-1364-9AD5DBF3816A}"/>
              </a:ext>
            </a:extLst>
          </p:cNvPr>
          <p:cNvSpPr>
            <a:spLocks noGrp="1"/>
          </p:cNvSpPr>
          <p:nvPr/>
        </p:nvSpPr>
        <p:spPr>
          <a:xfrm>
            <a:off x="1000781" y="2801363"/>
            <a:ext cx="807720" cy="579120"/>
          </a:xfrm>
          <a:prstGeom prst="rect">
            <a:avLst/>
          </a:prstGeom>
          <a:noFill/>
          <a:ln w="0">
            <a:noFill/>
            <a:prstDash val="solid"/>
          </a:ln>
        </p:spPr>
        <p:txBody>
          <a:bodyPr wrap="square" lIns="0" tIns="0" rIns="0" bIns="0" anchor="ctr">
            <a:normAutofit/>
          </a:bodyPr>
          <a:lstStyle/>
          <a:p>
            <a:pPr algn="ctr">
              <a:defRPr sz="1500" b="1">
                <a:solidFill>
                  <a:srgbClr val="0B2A55"/>
                </a:solidFill>
                <a:latin typeface="Arial"/>
                <a:ea typeface="Arial"/>
                <a:cs typeface="Arial"/>
              </a:defRPr>
            </a:pPr>
            <a:r>
              <a:rPr sz="1200" b="1">
                <a:solidFill>
                  <a:srgbClr val="0B2A55"/>
                </a:solidFill>
                <a:latin typeface="Calibri" panose="020F0502020204030204" pitchFamily="34" charset="0"/>
                <a:ea typeface="Arial"/>
                <a:cs typeface="Calibri" panose="020F0502020204030204" pitchFamily="34" charset="0"/>
              </a:rPr>
              <a:t>CRM de</a:t>
            </a:r>
          </a:p>
          <a:p>
            <a:pPr algn="ctr">
              <a:defRPr sz="1500" b="1">
                <a:solidFill>
                  <a:srgbClr val="0B2A55"/>
                </a:solidFill>
                <a:latin typeface="Arial"/>
                <a:ea typeface="Arial"/>
                <a:cs typeface="Arial"/>
              </a:defRPr>
            </a:pPr>
            <a:r>
              <a:rPr lang="fr-FR" sz="1200" b="1">
                <a:solidFill>
                  <a:srgbClr val="0B2A55"/>
                </a:solidFill>
                <a:latin typeface="Calibri" panose="020F0502020204030204" pitchFamily="34" charset="0"/>
                <a:ea typeface="Arial"/>
                <a:cs typeface="Calibri" panose="020F0502020204030204" pitchFamily="34" charset="0"/>
              </a:rPr>
              <a:t>rappel annuel</a:t>
            </a:r>
          </a:p>
        </p:txBody>
      </p:sp>
      <p:sp>
        <p:nvSpPr>
          <p:cNvPr id="14" name="Rectangle : coins arrondis 13">
            <a:extLst>
              <a:ext uri="{FF2B5EF4-FFF2-40B4-BE49-F238E27FC236}">
                <a16:creationId xmlns:a16="http://schemas.microsoft.com/office/drawing/2014/main" id="{8696116B-9FB2-2745-F323-AE7AC80C4151}"/>
              </a:ext>
            </a:extLst>
          </p:cNvPr>
          <p:cNvSpPr>
            <a:spLocks noGrp="1"/>
          </p:cNvSpPr>
          <p:nvPr/>
        </p:nvSpPr>
        <p:spPr>
          <a:xfrm>
            <a:off x="3073421" y="2915663"/>
            <a:ext cx="320040" cy="320040"/>
          </a:xfrm>
          <a:prstGeom prst="roundRect">
            <a:avLst>
              <a:gd name="adj" fmla="val 50000"/>
            </a:avLst>
          </a:prstGeom>
          <a:solidFill>
            <a:srgbClr val="0587F6"/>
          </a:solidFill>
          <a:ln w="0">
            <a:noFill/>
            <a:prstDash val="solid"/>
          </a:ln>
        </p:spPr>
        <p:txBody>
          <a:bodyPr wrap="square" lIns="0" tIns="0" rIns="0" bIns="0" anchor="ctr">
            <a:normAutofit/>
          </a:bodyPr>
          <a:lstStyle/>
          <a:p>
            <a:pPr algn="ctr">
              <a:defRPr sz="1425" b="1">
                <a:solidFill>
                  <a:srgbClr val="FFFFFF"/>
                </a:solidFill>
                <a:latin typeface="Arial"/>
                <a:ea typeface="Arial"/>
                <a:cs typeface="Arial"/>
              </a:defRPr>
            </a:pPr>
            <a:r>
              <a:rPr sz="1140" b="1">
                <a:solidFill>
                  <a:srgbClr val="FFFFFF"/>
                </a:solidFill>
                <a:latin typeface="Arial"/>
                <a:ea typeface="Arial"/>
                <a:cs typeface="Arial"/>
              </a:rPr>
              <a:t>1</a:t>
            </a:r>
          </a:p>
        </p:txBody>
      </p:sp>
      <p:sp>
        <p:nvSpPr>
          <p:cNvPr id="15" name="Rectangle 14">
            <a:extLst>
              <a:ext uri="{FF2B5EF4-FFF2-40B4-BE49-F238E27FC236}">
                <a16:creationId xmlns:a16="http://schemas.microsoft.com/office/drawing/2014/main" id="{A67030A4-82FD-2C06-F07D-2011FAF22DC0}"/>
              </a:ext>
            </a:extLst>
          </p:cNvPr>
          <p:cNvSpPr>
            <a:spLocks noGrp="1"/>
          </p:cNvSpPr>
          <p:nvPr/>
        </p:nvSpPr>
        <p:spPr>
          <a:xfrm>
            <a:off x="2829581" y="3327143"/>
            <a:ext cx="822960" cy="213360"/>
          </a:xfrm>
          <a:prstGeom prst="rect">
            <a:avLst/>
          </a:prstGeom>
          <a:noFill/>
          <a:ln w="0">
            <a:noFill/>
            <a:prstDash val="solid"/>
          </a:ln>
        </p:spPr>
        <p:txBody>
          <a:bodyPr wrap="square" lIns="0" tIns="0" rIns="0" bIns="0" anchor="t">
            <a:noAutofit/>
          </a:bodyPr>
          <a:lstStyle/>
          <a:p>
            <a:pPr algn="ctr">
              <a:defRPr sz="1275" b="1">
                <a:solidFill>
                  <a:srgbClr val="153D73"/>
                </a:solidFill>
                <a:latin typeface="Arial"/>
                <a:ea typeface="Arial"/>
                <a:cs typeface="Arial"/>
              </a:defRPr>
            </a:pPr>
            <a:r>
              <a:rPr lang="fr-FR" sz="1400" b="1">
                <a:solidFill>
                  <a:srgbClr val="153D73"/>
                </a:solidFill>
                <a:latin typeface="Calibri" panose="020F0502020204030204" pitchFamily="34" charset="0"/>
                <a:ea typeface="Arial"/>
                <a:cs typeface="Calibri" panose="020F0502020204030204" pitchFamily="34" charset="0"/>
              </a:rPr>
              <a:t>Échéance</a:t>
            </a:r>
          </a:p>
        </p:txBody>
      </p:sp>
      <p:sp>
        <p:nvSpPr>
          <p:cNvPr id="17" name="Rectangle : coins arrondis 16">
            <a:extLst>
              <a:ext uri="{FF2B5EF4-FFF2-40B4-BE49-F238E27FC236}">
                <a16:creationId xmlns:a16="http://schemas.microsoft.com/office/drawing/2014/main" id="{90036566-D75C-9F5A-C5F4-7394E5FA7A60}"/>
              </a:ext>
            </a:extLst>
          </p:cNvPr>
          <p:cNvSpPr>
            <a:spLocks noGrp="1"/>
          </p:cNvSpPr>
          <p:nvPr/>
        </p:nvSpPr>
        <p:spPr>
          <a:xfrm>
            <a:off x="4079261" y="2915663"/>
            <a:ext cx="320040" cy="320040"/>
          </a:xfrm>
          <a:prstGeom prst="roundRect">
            <a:avLst>
              <a:gd name="adj" fmla="val 50000"/>
            </a:avLst>
          </a:prstGeom>
          <a:solidFill>
            <a:srgbClr val="0587F6"/>
          </a:solidFill>
          <a:ln w="0">
            <a:noFill/>
            <a:prstDash val="solid"/>
          </a:ln>
        </p:spPr>
        <p:txBody>
          <a:bodyPr wrap="square" lIns="0" tIns="0" rIns="0" bIns="0" anchor="ctr">
            <a:normAutofit/>
          </a:bodyPr>
          <a:lstStyle/>
          <a:p>
            <a:pPr algn="ctr">
              <a:defRPr sz="1425" b="1">
                <a:solidFill>
                  <a:srgbClr val="FFFFFF"/>
                </a:solidFill>
                <a:latin typeface="Arial"/>
                <a:ea typeface="Arial"/>
                <a:cs typeface="Arial"/>
              </a:defRPr>
            </a:pPr>
            <a:r>
              <a:rPr sz="1140" b="1">
                <a:solidFill>
                  <a:srgbClr val="FFFFFF"/>
                </a:solidFill>
                <a:latin typeface="Arial"/>
                <a:ea typeface="Arial"/>
                <a:cs typeface="Arial"/>
              </a:rPr>
              <a:t>2</a:t>
            </a:r>
          </a:p>
        </p:txBody>
      </p:sp>
      <p:sp>
        <p:nvSpPr>
          <p:cNvPr id="19" name="Rectangle 18">
            <a:extLst>
              <a:ext uri="{FF2B5EF4-FFF2-40B4-BE49-F238E27FC236}">
                <a16:creationId xmlns:a16="http://schemas.microsoft.com/office/drawing/2014/main" id="{FC022CAC-880F-CF5C-E385-92F71C7FE94B}"/>
              </a:ext>
            </a:extLst>
          </p:cNvPr>
          <p:cNvSpPr>
            <a:spLocks noGrp="1"/>
          </p:cNvSpPr>
          <p:nvPr/>
        </p:nvSpPr>
        <p:spPr>
          <a:xfrm>
            <a:off x="3827801" y="3327143"/>
            <a:ext cx="822960" cy="213360"/>
          </a:xfrm>
          <a:prstGeom prst="rect">
            <a:avLst/>
          </a:prstGeom>
          <a:noFill/>
          <a:ln w="0">
            <a:noFill/>
            <a:prstDash val="solid"/>
          </a:ln>
        </p:spPr>
        <p:txBody>
          <a:bodyPr wrap="square" lIns="0" tIns="0" rIns="0" bIns="0" anchor="t">
            <a:normAutofit/>
          </a:bodyPr>
          <a:lstStyle/>
          <a:p>
            <a:pPr algn="ctr">
              <a:defRPr sz="1275" b="1">
                <a:solidFill>
                  <a:srgbClr val="153D73"/>
                </a:solidFill>
                <a:latin typeface="Arial"/>
                <a:ea typeface="Arial"/>
                <a:cs typeface="Arial"/>
              </a:defRPr>
            </a:pPr>
            <a:r>
              <a:rPr lang="fr-FR" sz="1400" b="1">
                <a:solidFill>
                  <a:srgbClr val="153D73"/>
                </a:solidFill>
                <a:latin typeface="Calibri" panose="020F0502020204030204" pitchFamily="34" charset="0"/>
                <a:ea typeface="Arial"/>
                <a:cs typeface="Calibri" panose="020F0502020204030204" pitchFamily="34" charset="0"/>
              </a:rPr>
              <a:t>Échéance</a:t>
            </a:r>
          </a:p>
        </p:txBody>
      </p:sp>
      <p:sp>
        <p:nvSpPr>
          <p:cNvPr id="21" name="substitution-node">
            <a:extLst>
              <a:ext uri="{FF2B5EF4-FFF2-40B4-BE49-F238E27FC236}">
                <a16:creationId xmlns:a16="http://schemas.microsoft.com/office/drawing/2014/main" id="{4500E668-297E-2C91-E3D4-896D1D1A5A76}"/>
              </a:ext>
            </a:extLst>
          </p:cNvPr>
          <p:cNvSpPr>
            <a:spLocks noGrp="1"/>
          </p:cNvSpPr>
          <p:nvPr/>
        </p:nvSpPr>
        <p:spPr>
          <a:xfrm>
            <a:off x="5544637" y="2674690"/>
            <a:ext cx="1447800" cy="832437"/>
          </a:xfrm>
          <a:prstGeom prst="roundRect">
            <a:avLst>
              <a:gd name="adj" fmla="val 10127"/>
            </a:avLst>
          </a:prstGeom>
          <a:solidFill>
            <a:srgbClr val="FFC800"/>
          </a:solidFill>
          <a:ln w="19050">
            <a:solidFill>
              <a:srgbClr val="FFC800"/>
            </a:solidFill>
            <a:prstDash val="solid"/>
          </a:ln>
        </p:spPr>
        <p:style>
          <a:lnRef idx="0">
            <a:scrgbClr r="0" g="0" b="0"/>
          </a:lnRef>
          <a:fillRef idx="0">
            <a:scrgbClr r="0" g="0" b="0"/>
          </a:fillRef>
          <a:effectRef idx="6">
            <a:scrgbClr r="0" g="0" b="0"/>
          </a:effectRef>
          <a:fontRef idx="major"/>
        </p:style>
        <p:txBody>
          <a:bodyPr/>
          <a:lstStyle/>
          <a:p>
            <a:endParaRPr lang="fr-FR" sz="1440"/>
          </a:p>
        </p:txBody>
      </p:sp>
      <p:sp>
        <p:nvSpPr>
          <p:cNvPr id="28" name="Rectangle 27">
            <a:extLst>
              <a:ext uri="{FF2B5EF4-FFF2-40B4-BE49-F238E27FC236}">
                <a16:creationId xmlns:a16="http://schemas.microsoft.com/office/drawing/2014/main" id="{B5010329-1F89-AC09-B845-AD5EB174F4EE}"/>
              </a:ext>
            </a:extLst>
          </p:cNvPr>
          <p:cNvSpPr>
            <a:spLocks noGrp="1"/>
          </p:cNvSpPr>
          <p:nvPr/>
        </p:nvSpPr>
        <p:spPr>
          <a:xfrm>
            <a:off x="5270317" y="2801363"/>
            <a:ext cx="1981200" cy="624840"/>
          </a:xfrm>
          <a:prstGeom prst="rect">
            <a:avLst/>
          </a:prstGeom>
          <a:noFill/>
          <a:ln w="0">
            <a:noFill/>
            <a:prstDash val="solid"/>
          </a:ln>
        </p:spPr>
        <p:txBody>
          <a:bodyPr wrap="square" lIns="0" tIns="0" rIns="0" bIns="0" anchor="ctr">
            <a:normAutofit/>
          </a:bodyPr>
          <a:lstStyle/>
          <a:p>
            <a:pPr algn="ctr">
              <a:defRPr sz="2325" b="1">
                <a:solidFill>
                  <a:srgbClr val="0B2A55"/>
                </a:solidFill>
                <a:latin typeface="Arial"/>
                <a:ea typeface="Arial"/>
                <a:cs typeface="Arial"/>
              </a:defRPr>
            </a:pPr>
            <a:r>
              <a:rPr sz="1600" b="1">
                <a:solidFill>
                  <a:srgbClr val="0B2A55"/>
                </a:solidFill>
                <a:latin typeface="Calibri" panose="020F0502020204030204" pitchFamily="34" charset="0"/>
                <a:ea typeface="Arial"/>
                <a:cs typeface="Calibri" panose="020F0502020204030204" pitchFamily="34" charset="0"/>
              </a:rPr>
              <a:t>DSN de</a:t>
            </a:r>
          </a:p>
          <a:p>
            <a:pPr algn="ctr">
              <a:defRPr sz="2325" b="1">
                <a:solidFill>
                  <a:srgbClr val="0B2A55"/>
                </a:solidFill>
                <a:latin typeface="Arial"/>
                <a:ea typeface="Arial"/>
                <a:cs typeface="Arial"/>
              </a:defRPr>
            </a:pPr>
            <a:r>
              <a:rPr sz="1600" b="1">
                <a:solidFill>
                  <a:srgbClr val="0B2A55"/>
                </a:solidFill>
                <a:latin typeface="Calibri" panose="020F0502020204030204" pitchFamily="34" charset="0"/>
                <a:ea typeface="Arial"/>
                <a:cs typeface="Calibri" panose="020F0502020204030204" pitchFamily="34" charset="0"/>
              </a:rPr>
              <a:t>substitution</a:t>
            </a:r>
          </a:p>
        </p:txBody>
      </p:sp>
      <p:sp>
        <p:nvSpPr>
          <p:cNvPr id="29" name="crm-post-node">
            <a:extLst>
              <a:ext uri="{FF2B5EF4-FFF2-40B4-BE49-F238E27FC236}">
                <a16:creationId xmlns:a16="http://schemas.microsoft.com/office/drawing/2014/main" id="{EFDEC147-9BA7-C428-ABE0-B7AA62E2EB99}"/>
              </a:ext>
            </a:extLst>
          </p:cNvPr>
          <p:cNvSpPr>
            <a:spLocks noGrp="1"/>
          </p:cNvSpPr>
          <p:nvPr/>
        </p:nvSpPr>
        <p:spPr>
          <a:xfrm>
            <a:off x="9169421" y="2488943"/>
            <a:ext cx="1219200" cy="1219200"/>
          </a:xfrm>
          <a:prstGeom prst="ellipse">
            <a:avLst/>
          </a:prstGeom>
          <a:solidFill>
            <a:srgbClr val="0B2A55"/>
          </a:solidFill>
          <a:ln w="28575">
            <a:solidFill>
              <a:srgbClr val="0B2A55"/>
            </a:solidFill>
            <a:prstDash val="solid"/>
          </a:ln>
        </p:spPr>
        <p:txBody>
          <a:bodyPr/>
          <a:lstStyle/>
          <a:p>
            <a:endParaRPr lang="fr-FR" sz="1440"/>
          </a:p>
        </p:txBody>
      </p:sp>
      <p:sp>
        <p:nvSpPr>
          <p:cNvPr id="30" name="Rectangle 29">
            <a:extLst>
              <a:ext uri="{FF2B5EF4-FFF2-40B4-BE49-F238E27FC236}">
                <a16:creationId xmlns:a16="http://schemas.microsoft.com/office/drawing/2014/main" id="{E6D7F92B-D21D-7368-E587-F265B7211D5B}"/>
              </a:ext>
            </a:extLst>
          </p:cNvPr>
          <p:cNvSpPr>
            <a:spLocks noGrp="1"/>
          </p:cNvSpPr>
          <p:nvPr/>
        </p:nvSpPr>
        <p:spPr>
          <a:xfrm>
            <a:off x="9283721" y="2709923"/>
            <a:ext cx="990600" cy="784860"/>
          </a:xfrm>
          <a:prstGeom prst="rect">
            <a:avLst/>
          </a:prstGeom>
          <a:noFill/>
          <a:ln w="0">
            <a:noFill/>
            <a:prstDash val="solid"/>
          </a:ln>
        </p:spPr>
        <p:txBody>
          <a:bodyPr wrap="square" lIns="0" tIns="0" rIns="0" bIns="0" anchor="ctr">
            <a:normAutofit/>
          </a:bodyPr>
          <a:lstStyle/>
          <a:p>
            <a:pPr algn="ctr">
              <a:defRPr sz="1350" b="1">
                <a:solidFill>
                  <a:srgbClr val="FFFFFF"/>
                </a:solidFill>
                <a:latin typeface="Arial"/>
                <a:ea typeface="Arial"/>
                <a:cs typeface="Arial"/>
              </a:defRPr>
            </a:pPr>
            <a:r>
              <a:rPr sz="1200" b="1">
                <a:solidFill>
                  <a:srgbClr val="FFFFFF"/>
                </a:solidFill>
                <a:latin typeface="Calibri" panose="020F0502020204030204" pitchFamily="34" charset="0"/>
                <a:ea typeface="Arial"/>
                <a:cs typeface="Calibri" panose="020F0502020204030204" pitchFamily="34" charset="0"/>
              </a:rPr>
              <a:t>CRM</a:t>
            </a:r>
          </a:p>
          <a:p>
            <a:pPr algn="ctr">
              <a:defRPr sz="1350" b="1">
                <a:solidFill>
                  <a:srgbClr val="FFFFFF"/>
                </a:solidFill>
                <a:latin typeface="Arial"/>
                <a:ea typeface="Arial"/>
                <a:cs typeface="Arial"/>
              </a:defRPr>
            </a:pPr>
            <a:r>
              <a:rPr sz="1200" b="1">
                <a:solidFill>
                  <a:srgbClr val="FFFFFF"/>
                </a:solidFill>
                <a:latin typeface="Calibri" panose="020F0502020204030204" pitchFamily="34" charset="0"/>
                <a:ea typeface="Arial"/>
                <a:cs typeface="Calibri" panose="020F0502020204030204" pitchFamily="34" charset="0"/>
              </a:rPr>
              <a:t>post-</a:t>
            </a:r>
          </a:p>
          <a:p>
            <a:pPr algn="ctr">
              <a:defRPr sz="1350" b="1">
                <a:solidFill>
                  <a:srgbClr val="FFFFFF"/>
                </a:solidFill>
                <a:latin typeface="Arial"/>
                <a:ea typeface="Arial"/>
                <a:cs typeface="Arial"/>
              </a:defRPr>
            </a:pPr>
            <a:r>
              <a:rPr sz="1200" b="1">
                <a:solidFill>
                  <a:srgbClr val="FFFFFF"/>
                </a:solidFill>
                <a:latin typeface="Calibri" panose="020F0502020204030204" pitchFamily="34" charset="0"/>
                <a:ea typeface="Arial"/>
                <a:cs typeface="Calibri" panose="020F0502020204030204" pitchFamily="34" charset="0"/>
              </a:rPr>
              <a:t>substitution</a:t>
            </a:r>
          </a:p>
        </p:txBody>
      </p:sp>
      <p:sp>
        <p:nvSpPr>
          <p:cNvPr id="32" name="Rectangle 31">
            <a:extLst>
              <a:ext uri="{FF2B5EF4-FFF2-40B4-BE49-F238E27FC236}">
                <a16:creationId xmlns:a16="http://schemas.microsoft.com/office/drawing/2014/main" id="{05DFD28E-9901-20E4-DA4D-D59726E0695D}"/>
              </a:ext>
            </a:extLst>
          </p:cNvPr>
          <p:cNvSpPr>
            <a:spLocks noGrp="1"/>
          </p:cNvSpPr>
          <p:nvPr/>
        </p:nvSpPr>
        <p:spPr>
          <a:xfrm>
            <a:off x="10754381" y="2801363"/>
            <a:ext cx="1257300" cy="769620"/>
          </a:xfrm>
          <a:prstGeom prst="rect">
            <a:avLst/>
          </a:prstGeom>
          <a:noFill/>
          <a:ln w="0">
            <a:noFill/>
            <a:prstDash val="solid"/>
          </a:ln>
        </p:spPr>
        <p:txBody>
          <a:bodyPr wrap="square" lIns="0" tIns="0" rIns="0" bIns="0" anchor="t">
            <a:noAutofit/>
          </a:bodyPr>
          <a:lstStyle/>
          <a:p>
            <a:pPr algn="ctr">
              <a:defRPr sz="1200" b="1">
                <a:solidFill>
                  <a:srgbClr val="0587F6"/>
                </a:solidFill>
                <a:latin typeface="Arial"/>
                <a:ea typeface="Arial"/>
                <a:cs typeface="Arial"/>
              </a:defRPr>
            </a:pPr>
            <a:r>
              <a:rPr sz="1200" b="1">
                <a:solidFill>
                  <a:srgbClr val="0587F6"/>
                </a:solidFill>
                <a:latin typeface="Calibri" panose="020F0502020204030204" pitchFamily="34" charset="0"/>
                <a:ea typeface="Arial"/>
                <a:cs typeface="Calibri" panose="020F0502020204030204" pitchFamily="34" charset="0"/>
              </a:rPr>
              <a:t>EMPLOYEUR INFORMÉ</a:t>
            </a:r>
            <a:r>
              <a:rPr lang="fr-FR" sz="1200" b="1">
                <a:solidFill>
                  <a:srgbClr val="0587F6"/>
                </a:solidFill>
                <a:latin typeface="Calibri" panose="020F0502020204030204" pitchFamily="34" charset="0"/>
                <a:ea typeface="Arial"/>
                <a:cs typeface="Calibri" panose="020F0502020204030204" pitchFamily="34" charset="0"/>
              </a:rPr>
              <a:t> </a:t>
            </a:r>
          </a:p>
          <a:p>
            <a:pPr marL="171450" indent="-171450" algn="ctr">
              <a:buFont typeface="Wingdings" pitchFamily="2" charset="2"/>
              <a:buChar char="ü"/>
              <a:defRPr sz="1200" b="1">
                <a:solidFill>
                  <a:srgbClr val="0587F6"/>
                </a:solidFill>
                <a:latin typeface="Arial"/>
                <a:ea typeface="Arial"/>
                <a:cs typeface="Arial"/>
              </a:defRPr>
            </a:pPr>
            <a:r>
              <a:rPr lang="fr-FR" sz="1200" i="1">
                <a:solidFill>
                  <a:srgbClr val="0587F6"/>
                </a:solidFill>
                <a:latin typeface="Calibri" panose="020F0502020204030204" pitchFamily="34" charset="0"/>
                <a:ea typeface="Arial"/>
                <a:cs typeface="Calibri" panose="020F0502020204030204" pitchFamily="34" charset="0"/>
              </a:rPr>
              <a:t>CRM 132 (RG) </a:t>
            </a:r>
          </a:p>
          <a:p>
            <a:pPr marL="171450" indent="-171450" algn="ctr">
              <a:buFont typeface="Wingdings" pitchFamily="2" charset="2"/>
              <a:buChar char="ü"/>
              <a:defRPr sz="1200" b="1">
                <a:solidFill>
                  <a:srgbClr val="0587F6"/>
                </a:solidFill>
                <a:latin typeface="Arial"/>
                <a:ea typeface="Arial"/>
                <a:cs typeface="Arial"/>
              </a:defRPr>
            </a:pPr>
            <a:r>
              <a:rPr lang="fr-FR" sz="1200" i="1">
                <a:solidFill>
                  <a:srgbClr val="0587F6"/>
                </a:solidFill>
                <a:latin typeface="Calibri" panose="020F0502020204030204" pitchFamily="34" charset="0"/>
                <a:ea typeface="Arial"/>
                <a:cs typeface="Calibri" panose="020F0502020204030204" pitchFamily="34" charset="0"/>
              </a:rPr>
              <a:t>CRM 134 (RA)</a:t>
            </a:r>
          </a:p>
          <a:p>
            <a:pPr algn="ctr">
              <a:defRPr sz="1200" b="1">
                <a:solidFill>
                  <a:srgbClr val="0587F6"/>
                </a:solidFill>
                <a:latin typeface="Arial"/>
                <a:ea typeface="Arial"/>
                <a:cs typeface="Arial"/>
              </a:defRPr>
            </a:pPr>
            <a:endParaRPr lang="fr-FR" sz="1200">
              <a:solidFill>
                <a:srgbClr val="0587F6"/>
              </a:solidFill>
              <a:latin typeface="Calibri" panose="020F0502020204030204" pitchFamily="34" charset="0"/>
              <a:ea typeface="Arial"/>
              <a:cs typeface="Calibri" panose="020F0502020204030204" pitchFamily="34" charset="0"/>
            </a:endParaRPr>
          </a:p>
        </p:txBody>
      </p:sp>
      <p:sp>
        <p:nvSpPr>
          <p:cNvPr id="33" name="Rectangle 32">
            <a:extLst>
              <a:ext uri="{FF2B5EF4-FFF2-40B4-BE49-F238E27FC236}">
                <a16:creationId xmlns:a16="http://schemas.microsoft.com/office/drawing/2014/main" id="{3FAA2951-C20D-CC1F-BDE0-2EB18F2EF780}"/>
              </a:ext>
            </a:extLst>
          </p:cNvPr>
          <p:cNvSpPr>
            <a:spLocks noGrp="1"/>
          </p:cNvSpPr>
          <p:nvPr/>
        </p:nvSpPr>
        <p:spPr>
          <a:xfrm>
            <a:off x="10480061" y="3045203"/>
            <a:ext cx="1333500" cy="388620"/>
          </a:xfrm>
          <a:prstGeom prst="rect">
            <a:avLst/>
          </a:prstGeom>
          <a:noFill/>
          <a:ln w="0">
            <a:noFill/>
            <a:prstDash val="solid"/>
          </a:ln>
        </p:spPr>
        <p:txBody>
          <a:bodyPr wrap="square" lIns="0" tIns="0" rIns="0" bIns="0" anchor="ctr">
            <a:normAutofit/>
          </a:bodyPr>
          <a:lstStyle/>
          <a:p>
            <a:pPr algn="ctr">
              <a:defRPr sz="1200" b="0">
                <a:solidFill>
                  <a:srgbClr val="667085"/>
                </a:solidFill>
                <a:latin typeface="Arial"/>
                <a:ea typeface="Arial"/>
                <a:cs typeface="Arial"/>
              </a:defRPr>
            </a:pPr>
            <a:endParaRPr sz="960">
              <a:solidFill>
                <a:srgbClr val="667085"/>
              </a:solidFill>
              <a:latin typeface="Arial"/>
              <a:ea typeface="Arial"/>
              <a:cs typeface="Arial"/>
            </a:endParaRPr>
          </a:p>
        </p:txBody>
      </p:sp>
      <p:sp>
        <p:nvSpPr>
          <p:cNvPr id="34" name="employer-information-text">
            <a:extLst>
              <a:ext uri="{FF2B5EF4-FFF2-40B4-BE49-F238E27FC236}">
                <a16:creationId xmlns:a16="http://schemas.microsoft.com/office/drawing/2014/main" id="{ED52B5C8-7E19-438A-9398-3B8AFE4D83A1}"/>
              </a:ext>
            </a:extLst>
          </p:cNvPr>
          <p:cNvSpPr>
            <a:spLocks noGrp="1"/>
          </p:cNvSpPr>
          <p:nvPr/>
        </p:nvSpPr>
        <p:spPr>
          <a:xfrm>
            <a:off x="2194173" y="3670424"/>
            <a:ext cx="9509760" cy="419100"/>
          </a:xfrm>
          <a:prstGeom prst="rect">
            <a:avLst/>
          </a:prstGeom>
          <a:noFill/>
          <a:ln w="0">
            <a:noFill/>
            <a:prstDash val="solid"/>
          </a:ln>
        </p:spPr>
        <p:txBody>
          <a:bodyPr wrap="square" lIns="0" tIns="0" rIns="0" bIns="0" anchor="ctr">
            <a:normAutofit/>
          </a:bodyPr>
          <a:lstStyle/>
          <a:p>
            <a:pPr algn="ctr">
              <a:defRPr sz="1500" b="0">
                <a:solidFill>
                  <a:srgbClr val="161C24"/>
                </a:solidFill>
                <a:latin typeface="Arial"/>
                <a:ea typeface="Arial"/>
                <a:cs typeface="Arial"/>
              </a:defRPr>
            </a:pPr>
            <a:endParaRPr sz="1200">
              <a:solidFill>
                <a:srgbClr val="161C24"/>
              </a:solidFill>
              <a:latin typeface="Arial"/>
              <a:ea typeface="Arial"/>
              <a:cs typeface="Arial"/>
            </a:endParaRPr>
          </a:p>
        </p:txBody>
      </p:sp>
      <p:sp>
        <p:nvSpPr>
          <p:cNvPr id="35" name="Rectangle 34">
            <a:extLst>
              <a:ext uri="{FF2B5EF4-FFF2-40B4-BE49-F238E27FC236}">
                <a16:creationId xmlns:a16="http://schemas.microsoft.com/office/drawing/2014/main" id="{6358DF21-8284-609D-FD95-01691E1B8B19}"/>
              </a:ext>
            </a:extLst>
          </p:cNvPr>
          <p:cNvSpPr>
            <a:spLocks noGrp="1"/>
          </p:cNvSpPr>
          <p:nvPr/>
        </p:nvSpPr>
        <p:spPr>
          <a:xfrm>
            <a:off x="484182" y="3776723"/>
            <a:ext cx="3200400" cy="220980"/>
          </a:xfrm>
          <a:prstGeom prst="rect">
            <a:avLst/>
          </a:prstGeom>
          <a:noFill/>
          <a:ln w="0">
            <a:noFill/>
            <a:prstDash val="solid"/>
          </a:ln>
        </p:spPr>
        <p:txBody>
          <a:bodyPr wrap="square" lIns="0" tIns="0" rIns="0" bIns="0" anchor="t">
            <a:noAutofit/>
          </a:bodyPr>
          <a:lstStyle/>
          <a:p>
            <a:pPr algn="l">
              <a:defRPr sz="1275" b="1">
                <a:solidFill>
                  <a:srgbClr val="0587F6"/>
                </a:solidFill>
                <a:latin typeface="Arial"/>
                <a:ea typeface="Arial"/>
                <a:cs typeface="Arial"/>
              </a:defRPr>
            </a:pPr>
            <a:r>
              <a:rPr lang="fr-FR" sz="1600" b="1">
                <a:solidFill>
                  <a:srgbClr val="0587F6"/>
                </a:solidFill>
                <a:latin typeface="Calibri" panose="020F0502020204030204" pitchFamily="34" charset="0"/>
                <a:ea typeface="Arial"/>
                <a:cs typeface="Calibri" panose="020F0502020204030204" pitchFamily="34" charset="0"/>
              </a:rPr>
              <a:t>CALENDRIER</a:t>
            </a:r>
            <a:endParaRPr sz="1600" b="1">
              <a:solidFill>
                <a:srgbClr val="0587F6"/>
              </a:solidFill>
              <a:latin typeface="Calibri" panose="020F0502020204030204" pitchFamily="34" charset="0"/>
              <a:ea typeface="Arial"/>
              <a:cs typeface="Calibri" panose="020F0502020204030204" pitchFamily="34" charset="0"/>
            </a:endParaRPr>
          </a:p>
        </p:txBody>
      </p:sp>
      <p:sp>
        <p:nvSpPr>
          <p:cNvPr id="42" name="lane-divider">
            <a:extLst>
              <a:ext uri="{FF2B5EF4-FFF2-40B4-BE49-F238E27FC236}">
                <a16:creationId xmlns:a16="http://schemas.microsoft.com/office/drawing/2014/main" id="{0D456554-A7FF-8805-C663-F70A6F1151BF}"/>
              </a:ext>
            </a:extLst>
          </p:cNvPr>
          <p:cNvSpPr>
            <a:spLocks noGrp="1"/>
          </p:cNvSpPr>
          <p:nvPr/>
        </p:nvSpPr>
        <p:spPr>
          <a:xfrm>
            <a:off x="507042" y="5131580"/>
            <a:ext cx="11353800" cy="0"/>
          </a:xfrm>
          <a:prstGeom prst="line">
            <a:avLst/>
          </a:prstGeom>
          <a:noFill/>
          <a:ln w="19050">
            <a:solidFill>
              <a:srgbClr val="EDF1F6"/>
            </a:solidFill>
            <a:prstDash val="solid"/>
          </a:ln>
        </p:spPr>
        <p:txBody>
          <a:bodyPr/>
          <a:lstStyle/>
          <a:p>
            <a:endParaRPr lang="fr-FR" sz="1440"/>
          </a:p>
        </p:txBody>
      </p:sp>
      <p:sp>
        <p:nvSpPr>
          <p:cNvPr id="43" name="Rectangle 42">
            <a:extLst>
              <a:ext uri="{FF2B5EF4-FFF2-40B4-BE49-F238E27FC236}">
                <a16:creationId xmlns:a16="http://schemas.microsoft.com/office/drawing/2014/main" id="{32A0257F-BDA1-6CF4-B99C-8386DBCE930A}"/>
              </a:ext>
            </a:extLst>
          </p:cNvPr>
          <p:cNvSpPr>
            <a:spLocks noGrp="1"/>
          </p:cNvSpPr>
          <p:nvPr/>
        </p:nvSpPr>
        <p:spPr>
          <a:xfrm>
            <a:off x="514662" y="4388068"/>
            <a:ext cx="1257300" cy="289560"/>
          </a:xfrm>
          <a:prstGeom prst="rect">
            <a:avLst/>
          </a:prstGeom>
          <a:noFill/>
          <a:ln w="0">
            <a:noFill/>
            <a:prstDash val="solid"/>
          </a:ln>
        </p:spPr>
        <p:txBody>
          <a:bodyPr wrap="square" lIns="0" tIns="0" rIns="0" bIns="0" anchor="ctr">
            <a:normAutofit/>
          </a:bodyPr>
          <a:lstStyle/>
          <a:p>
            <a:pPr algn="l">
              <a:defRPr sz="1800" b="1">
                <a:solidFill>
                  <a:srgbClr val="0587F6"/>
                </a:solidFill>
                <a:latin typeface="Arial"/>
                <a:ea typeface="Arial"/>
                <a:cs typeface="Arial"/>
              </a:defRPr>
            </a:pPr>
            <a:r>
              <a:rPr sz="1400" b="1" err="1">
                <a:solidFill>
                  <a:srgbClr val="0587F6"/>
                </a:solidFill>
                <a:latin typeface="Arial"/>
                <a:ea typeface="Arial"/>
                <a:cs typeface="Arial"/>
              </a:rPr>
              <a:t>Urssaf</a:t>
            </a:r>
            <a:endParaRPr lang="en-US" sz="1400" b="1" err="1">
              <a:solidFill>
                <a:srgbClr val="0587F6"/>
              </a:solidFill>
              <a:latin typeface="Arial"/>
              <a:ea typeface="Arial"/>
              <a:cs typeface="Arial"/>
            </a:endParaRPr>
          </a:p>
        </p:txBody>
      </p:sp>
      <p:sp>
        <p:nvSpPr>
          <p:cNvPr id="44" name="Rectangle : coins arrondis 43">
            <a:extLst>
              <a:ext uri="{FF2B5EF4-FFF2-40B4-BE49-F238E27FC236}">
                <a16:creationId xmlns:a16="http://schemas.microsoft.com/office/drawing/2014/main" id="{7928BF36-5544-300F-F35A-BACF4C05B3EE}"/>
              </a:ext>
            </a:extLst>
          </p:cNvPr>
          <p:cNvSpPr>
            <a:spLocks noGrp="1"/>
          </p:cNvSpPr>
          <p:nvPr/>
        </p:nvSpPr>
        <p:spPr>
          <a:xfrm>
            <a:off x="1745292" y="4199494"/>
            <a:ext cx="975360" cy="247637"/>
          </a:xfrm>
          <a:prstGeom prst="roundRect">
            <a:avLst>
              <a:gd name="adj" fmla="val 50000"/>
            </a:avLst>
          </a:prstGeom>
          <a:solidFill>
            <a:srgbClr val="EAF5FF"/>
          </a:solidFill>
          <a:ln w="0">
            <a:noFill/>
            <a:prstDash val="solid"/>
          </a:ln>
        </p:spPr>
        <p:txBody>
          <a:bodyPr wrap="square" lIns="60960" tIns="15240" rIns="60960" bIns="15240" anchor="ctr">
            <a:noAutofit/>
          </a:bodyPr>
          <a:lstStyle/>
          <a:p>
            <a:pPr algn="ctr">
              <a:defRPr sz="1275" b="1">
                <a:solidFill>
                  <a:srgbClr val="0B2A55"/>
                </a:solidFill>
                <a:latin typeface="Arial"/>
                <a:ea typeface="Arial"/>
                <a:cs typeface="Arial"/>
              </a:defRPr>
            </a:pPr>
            <a:r>
              <a:rPr sz="1200" b="1" dirty="0">
                <a:solidFill>
                  <a:srgbClr val="0B2A55"/>
                </a:solidFill>
                <a:latin typeface="Calibri"/>
                <a:ea typeface="Arial"/>
                <a:cs typeface="Calibri"/>
              </a:rPr>
              <a:t>MARS</a:t>
            </a:r>
            <a:r>
              <a:rPr lang="fr-FR" sz="1200" b="1" dirty="0">
                <a:solidFill>
                  <a:srgbClr val="0B2A55"/>
                </a:solidFill>
                <a:latin typeface="Calibri"/>
                <a:ea typeface="Arial"/>
                <a:cs typeface="Calibri"/>
              </a:rPr>
              <a:t> 2026</a:t>
            </a:r>
            <a:endParaRPr sz="1200" b="1" dirty="0">
              <a:solidFill>
                <a:srgbClr val="0B2A55"/>
              </a:solidFill>
              <a:latin typeface="Calibri" panose="020F0502020204030204" pitchFamily="34" charset="0"/>
              <a:ea typeface="Arial"/>
              <a:cs typeface="Calibri" panose="020F0502020204030204" pitchFamily="34" charset="0"/>
            </a:endParaRPr>
          </a:p>
        </p:txBody>
      </p:sp>
      <p:sp>
        <p:nvSpPr>
          <p:cNvPr id="45" name="Rectangle : coins arrondis 44">
            <a:extLst>
              <a:ext uri="{FF2B5EF4-FFF2-40B4-BE49-F238E27FC236}">
                <a16:creationId xmlns:a16="http://schemas.microsoft.com/office/drawing/2014/main" id="{0A585E2B-760C-C7ED-9B7D-7DEA01B8B3DB}"/>
              </a:ext>
            </a:extLst>
          </p:cNvPr>
          <p:cNvSpPr>
            <a:spLocks noGrp="1"/>
          </p:cNvSpPr>
          <p:nvPr/>
        </p:nvSpPr>
        <p:spPr>
          <a:xfrm>
            <a:off x="3494082" y="4199494"/>
            <a:ext cx="1280160" cy="228600"/>
          </a:xfrm>
          <a:prstGeom prst="roundRect">
            <a:avLst>
              <a:gd name="adj" fmla="val 50000"/>
            </a:avLst>
          </a:prstGeom>
          <a:solidFill>
            <a:srgbClr val="FFF5C7"/>
          </a:solidFill>
          <a:ln w="0">
            <a:noFill/>
            <a:prstDash val="solid"/>
          </a:ln>
        </p:spPr>
        <p:txBody>
          <a:bodyPr wrap="square" lIns="60960" tIns="15240" rIns="60960" bIns="15240" anchor="ctr">
            <a:noAutofit/>
          </a:bodyPr>
          <a:lstStyle/>
          <a:p>
            <a:pPr algn="ctr">
              <a:defRPr sz="1275" b="1">
                <a:solidFill>
                  <a:srgbClr val="0B2A55"/>
                </a:solidFill>
                <a:latin typeface="Arial"/>
                <a:ea typeface="Arial"/>
                <a:cs typeface="Arial"/>
              </a:defRPr>
            </a:pPr>
            <a:r>
              <a:rPr sz="1200" b="1">
                <a:solidFill>
                  <a:srgbClr val="0B2A55"/>
                </a:solidFill>
                <a:latin typeface="Calibri" panose="020F0502020204030204" pitchFamily="34" charset="0"/>
                <a:ea typeface="Arial"/>
                <a:cs typeface="Calibri" panose="020F0502020204030204" pitchFamily="34" charset="0"/>
              </a:rPr>
              <a:t>FIN JUIN 2026</a:t>
            </a:r>
          </a:p>
        </p:txBody>
      </p:sp>
      <p:sp>
        <p:nvSpPr>
          <p:cNvPr id="46" name="urssaf-text">
            <a:extLst>
              <a:ext uri="{FF2B5EF4-FFF2-40B4-BE49-F238E27FC236}">
                <a16:creationId xmlns:a16="http://schemas.microsoft.com/office/drawing/2014/main" id="{1A963E50-062D-E3AF-4D76-A51D31194C65}"/>
              </a:ext>
            </a:extLst>
          </p:cNvPr>
          <p:cNvSpPr>
            <a:spLocks noGrp="1"/>
          </p:cNvSpPr>
          <p:nvPr/>
        </p:nvSpPr>
        <p:spPr>
          <a:xfrm>
            <a:off x="4934262" y="4204223"/>
            <a:ext cx="6934200" cy="563880"/>
          </a:xfrm>
          <a:prstGeom prst="rect">
            <a:avLst/>
          </a:prstGeom>
          <a:noFill/>
          <a:ln w="0">
            <a:noFill/>
            <a:prstDash val="solid"/>
          </a:ln>
        </p:spPr>
        <p:txBody>
          <a:bodyPr wrap="square" lIns="0" tIns="0" rIns="0" bIns="0" anchor="ctr">
            <a:noAutofit/>
          </a:bodyPr>
          <a:lstStyle/>
          <a:p>
            <a:pPr algn="just">
              <a:defRPr sz="1388" b="0">
                <a:solidFill>
                  <a:srgbClr val="161C24"/>
                </a:solidFill>
                <a:latin typeface="Arial"/>
                <a:ea typeface="Arial"/>
                <a:cs typeface="Arial"/>
              </a:defRPr>
            </a:pPr>
            <a:r>
              <a:rPr lang="fr-FR" sz="1600" dirty="0">
                <a:solidFill>
                  <a:srgbClr val="002060"/>
                </a:solidFill>
                <a:latin typeface="Calibri"/>
                <a:ea typeface="Arial"/>
                <a:cs typeface="Calibri"/>
              </a:rPr>
              <a:t>Suite à l’émission des CRM de rappel annuel pour le Régime général en </a:t>
            </a:r>
            <a:r>
              <a:rPr lang="fr-FR" sz="1600" b="1" dirty="0">
                <a:solidFill>
                  <a:srgbClr val="008AFF"/>
                </a:solidFill>
                <a:latin typeface="Calibri"/>
                <a:cs typeface="Calibri"/>
              </a:rPr>
              <a:t>mars 2026</a:t>
            </a:r>
            <a:r>
              <a:rPr lang="fr-FR" sz="1600" dirty="0">
                <a:solidFill>
                  <a:srgbClr val="161C24"/>
                </a:solidFill>
                <a:latin typeface="Calibri"/>
                <a:ea typeface="Arial"/>
                <a:cs typeface="Calibri"/>
              </a:rPr>
              <a:t>, </a:t>
            </a:r>
            <a:r>
              <a:rPr lang="fr-FR" sz="1600" dirty="0">
                <a:solidFill>
                  <a:srgbClr val="002060"/>
                </a:solidFill>
                <a:latin typeface="Calibri"/>
                <a:ea typeface="Arial"/>
                <a:cs typeface="Calibri"/>
              </a:rPr>
              <a:t>les premières DSN de substitution suite à fiabilisation ont été </a:t>
            </a:r>
            <a:r>
              <a:rPr lang="fr-FR" sz="1600" dirty="0">
                <a:solidFill>
                  <a:srgbClr val="002060"/>
                </a:solidFill>
                <a:latin typeface="Calibri"/>
                <a:cs typeface="Calibri"/>
              </a:rPr>
              <a:t>émises par l'Urssaf </a:t>
            </a:r>
            <a:r>
              <a:rPr lang="fr-FR" sz="1600" b="1" dirty="0">
                <a:solidFill>
                  <a:srgbClr val="008AFF"/>
                </a:solidFill>
                <a:latin typeface="Calibri"/>
                <a:cs typeface="Calibri"/>
              </a:rPr>
              <a:t>fin juin 2026</a:t>
            </a:r>
            <a:r>
              <a:rPr lang="fr-FR" sz="1600" dirty="0">
                <a:solidFill>
                  <a:srgbClr val="002060"/>
                </a:solidFill>
                <a:latin typeface="Calibri"/>
                <a:cs typeface="Calibri"/>
              </a:rPr>
              <a:t>, suivies des C</a:t>
            </a:r>
            <a:r>
              <a:rPr lang="fr-FR" sz="1600" dirty="0">
                <a:solidFill>
                  <a:srgbClr val="002060"/>
                </a:solidFill>
                <a:latin typeface="Calibri"/>
                <a:ea typeface="Arial"/>
                <a:cs typeface="Calibri"/>
              </a:rPr>
              <a:t>RM post-substitution (</a:t>
            </a:r>
            <a:r>
              <a:rPr lang="fr-FR" sz="1600" dirty="0">
                <a:solidFill>
                  <a:srgbClr val="002060"/>
                </a:solidFill>
                <a:latin typeface="Calibri"/>
                <a:cs typeface="Calibri"/>
              </a:rPr>
              <a:t>CRM 132) notifiés aux déclarants.</a:t>
            </a:r>
          </a:p>
        </p:txBody>
      </p:sp>
      <p:sp>
        <p:nvSpPr>
          <p:cNvPr id="47" name="Rectangle 46">
            <a:extLst>
              <a:ext uri="{FF2B5EF4-FFF2-40B4-BE49-F238E27FC236}">
                <a16:creationId xmlns:a16="http://schemas.microsoft.com/office/drawing/2014/main" id="{CB6FFAE6-02EF-82A3-B9C3-49EEEDA5967B}"/>
              </a:ext>
            </a:extLst>
          </p:cNvPr>
          <p:cNvSpPr>
            <a:spLocks noGrp="1"/>
          </p:cNvSpPr>
          <p:nvPr/>
        </p:nvSpPr>
        <p:spPr>
          <a:xfrm>
            <a:off x="526092" y="5477757"/>
            <a:ext cx="1257300" cy="289560"/>
          </a:xfrm>
          <a:prstGeom prst="rect">
            <a:avLst/>
          </a:prstGeom>
          <a:noFill/>
          <a:ln w="0">
            <a:noFill/>
            <a:prstDash val="solid"/>
          </a:ln>
        </p:spPr>
        <p:txBody>
          <a:bodyPr wrap="square" lIns="0" tIns="0" rIns="0" bIns="0" anchor="ctr">
            <a:normAutofit/>
          </a:bodyPr>
          <a:lstStyle/>
          <a:p>
            <a:pPr algn="l">
              <a:defRPr sz="1800" b="1">
                <a:solidFill>
                  <a:srgbClr val="0587F6"/>
                </a:solidFill>
                <a:latin typeface="Arial"/>
                <a:ea typeface="Arial"/>
                <a:cs typeface="Arial"/>
              </a:defRPr>
            </a:pPr>
            <a:r>
              <a:rPr sz="1440" b="1">
                <a:solidFill>
                  <a:srgbClr val="0587F6"/>
                </a:solidFill>
                <a:latin typeface="Arial"/>
                <a:ea typeface="Arial"/>
                <a:cs typeface="Arial"/>
              </a:rPr>
              <a:t>MSA</a:t>
            </a:r>
          </a:p>
        </p:txBody>
      </p:sp>
      <p:sp>
        <p:nvSpPr>
          <p:cNvPr id="48" name="msa-track">
            <a:extLst>
              <a:ext uri="{FF2B5EF4-FFF2-40B4-BE49-F238E27FC236}">
                <a16:creationId xmlns:a16="http://schemas.microsoft.com/office/drawing/2014/main" id="{81CAC4E3-E808-B4F0-C146-329050D9EEFC}"/>
              </a:ext>
            </a:extLst>
          </p:cNvPr>
          <p:cNvSpPr>
            <a:spLocks noGrp="1"/>
          </p:cNvSpPr>
          <p:nvPr/>
        </p:nvSpPr>
        <p:spPr>
          <a:xfrm>
            <a:off x="1897692" y="5622537"/>
            <a:ext cx="2476500" cy="0"/>
          </a:xfrm>
          <a:prstGeom prst="line">
            <a:avLst/>
          </a:prstGeom>
          <a:noFill/>
          <a:ln w="47625">
            <a:solidFill>
              <a:srgbClr val="153D73"/>
            </a:solidFill>
            <a:prstDash val="solid"/>
          </a:ln>
        </p:spPr>
        <p:txBody>
          <a:bodyPr/>
          <a:lstStyle/>
          <a:p>
            <a:endParaRPr lang="fr-FR" sz="1440"/>
          </a:p>
        </p:txBody>
      </p:sp>
      <p:sp>
        <p:nvSpPr>
          <p:cNvPr id="49" name="Ellipse 48">
            <a:extLst>
              <a:ext uri="{FF2B5EF4-FFF2-40B4-BE49-F238E27FC236}">
                <a16:creationId xmlns:a16="http://schemas.microsoft.com/office/drawing/2014/main" id="{2572C60B-6E00-3ADD-4F66-3C1A486F60DC}"/>
              </a:ext>
            </a:extLst>
          </p:cNvPr>
          <p:cNvSpPr>
            <a:spLocks noGrp="1"/>
          </p:cNvSpPr>
          <p:nvPr/>
        </p:nvSpPr>
        <p:spPr>
          <a:xfrm>
            <a:off x="1973892" y="5546337"/>
            <a:ext cx="152400" cy="152400"/>
          </a:xfrm>
          <a:prstGeom prst="ellipse">
            <a:avLst/>
          </a:prstGeom>
          <a:solidFill>
            <a:srgbClr val="153D73"/>
          </a:solidFill>
          <a:ln w="28575">
            <a:solidFill>
              <a:srgbClr val="FFFFFF"/>
            </a:solidFill>
            <a:prstDash val="solid"/>
          </a:ln>
        </p:spPr>
        <p:txBody>
          <a:bodyPr/>
          <a:lstStyle/>
          <a:p>
            <a:endParaRPr lang="fr-FR" sz="1440"/>
          </a:p>
        </p:txBody>
      </p:sp>
      <p:sp>
        <p:nvSpPr>
          <p:cNvPr id="50" name="Ellipse 49">
            <a:extLst>
              <a:ext uri="{FF2B5EF4-FFF2-40B4-BE49-F238E27FC236}">
                <a16:creationId xmlns:a16="http://schemas.microsoft.com/office/drawing/2014/main" id="{55645E39-4AA8-169A-1101-3A4EC4C6FE54}"/>
              </a:ext>
            </a:extLst>
          </p:cNvPr>
          <p:cNvSpPr>
            <a:spLocks noGrp="1"/>
          </p:cNvSpPr>
          <p:nvPr/>
        </p:nvSpPr>
        <p:spPr>
          <a:xfrm>
            <a:off x="4069392" y="5546337"/>
            <a:ext cx="152400" cy="152400"/>
          </a:xfrm>
          <a:prstGeom prst="ellipse">
            <a:avLst/>
          </a:prstGeom>
          <a:solidFill>
            <a:srgbClr val="FFC800"/>
          </a:solidFill>
          <a:ln w="28575">
            <a:solidFill>
              <a:srgbClr val="0B2A55"/>
            </a:solidFill>
            <a:prstDash val="solid"/>
          </a:ln>
        </p:spPr>
        <p:txBody>
          <a:bodyPr/>
          <a:lstStyle/>
          <a:p>
            <a:endParaRPr lang="fr-FR" sz="1440"/>
          </a:p>
        </p:txBody>
      </p:sp>
      <p:sp>
        <p:nvSpPr>
          <p:cNvPr id="51" name="Rectangle : coins arrondis 50">
            <a:extLst>
              <a:ext uri="{FF2B5EF4-FFF2-40B4-BE49-F238E27FC236}">
                <a16:creationId xmlns:a16="http://schemas.microsoft.com/office/drawing/2014/main" id="{7E7AE2E3-8D98-3BA8-C57D-8156059BD64F}"/>
              </a:ext>
            </a:extLst>
          </p:cNvPr>
          <p:cNvSpPr>
            <a:spLocks noGrp="1"/>
          </p:cNvSpPr>
          <p:nvPr/>
        </p:nvSpPr>
        <p:spPr>
          <a:xfrm>
            <a:off x="1783392" y="5294878"/>
            <a:ext cx="975360" cy="228600"/>
          </a:xfrm>
          <a:prstGeom prst="roundRect">
            <a:avLst>
              <a:gd name="adj" fmla="val 50000"/>
            </a:avLst>
          </a:prstGeom>
          <a:solidFill>
            <a:srgbClr val="EAF5FF"/>
          </a:solidFill>
          <a:ln w="0">
            <a:noFill/>
            <a:prstDash val="solid"/>
          </a:ln>
        </p:spPr>
        <p:txBody>
          <a:bodyPr wrap="square" lIns="60960" tIns="15240" rIns="60960" bIns="15240" anchor="ctr">
            <a:noAutofit/>
          </a:bodyPr>
          <a:lstStyle/>
          <a:p>
            <a:pPr algn="ctr">
              <a:defRPr sz="1275" b="1">
                <a:solidFill>
                  <a:srgbClr val="0B2A55"/>
                </a:solidFill>
                <a:latin typeface="Arial"/>
                <a:ea typeface="Arial"/>
                <a:cs typeface="Arial"/>
              </a:defRPr>
            </a:pPr>
            <a:r>
              <a:rPr sz="1200" b="1">
                <a:solidFill>
                  <a:srgbClr val="0B2A55"/>
                </a:solidFill>
                <a:latin typeface="Calibri" panose="020F0502020204030204" pitchFamily="34" charset="0"/>
                <a:ea typeface="Arial"/>
                <a:cs typeface="Calibri" panose="020F0502020204030204" pitchFamily="34" charset="0"/>
              </a:rPr>
              <a:t>MARS 2027</a:t>
            </a:r>
          </a:p>
        </p:txBody>
      </p:sp>
      <p:sp>
        <p:nvSpPr>
          <p:cNvPr id="52" name="Rectangle : coins arrondis 51">
            <a:extLst>
              <a:ext uri="{FF2B5EF4-FFF2-40B4-BE49-F238E27FC236}">
                <a16:creationId xmlns:a16="http://schemas.microsoft.com/office/drawing/2014/main" id="{DB4965D1-8419-6A38-6B9B-FABE107AFF09}"/>
              </a:ext>
            </a:extLst>
          </p:cNvPr>
          <p:cNvSpPr>
            <a:spLocks noGrp="1"/>
          </p:cNvSpPr>
          <p:nvPr/>
        </p:nvSpPr>
        <p:spPr>
          <a:xfrm>
            <a:off x="3608382" y="5262471"/>
            <a:ext cx="1051560" cy="228600"/>
          </a:xfrm>
          <a:prstGeom prst="roundRect">
            <a:avLst>
              <a:gd name="adj" fmla="val 50000"/>
            </a:avLst>
          </a:prstGeom>
          <a:solidFill>
            <a:srgbClr val="FFF5C7"/>
          </a:solidFill>
          <a:ln w="0">
            <a:noFill/>
            <a:prstDash val="solid"/>
          </a:ln>
        </p:spPr>
        <p:txBody>
          <a:bodyPr wrap="square" lIns="60960" tIns="15240" rIns="60960" bIns="15240" anchor="ctr">
            <a:noAutofit/>
          </a:bodyPr>
          <a:lstStyle/>
          <a:p>
            <a:pPr algn="ctr">
              <a:defRPr sz="1275" b="1">
                <a:solidFill>
                  <a:srgbClr val="0B2A55"/>
                </a:solidFill>
                <a:latin typeface="Arial"/>
                <a:ea typeface="Arial"/>
                <a:cs typeface="Arial"/>
              </a:defRPr>
            </a:pPr>
            <a:r>
              <a:rPr sz="1200" b="1">
                <a:solidFill>
                  <a:srgbClr val="0B2A55"/>
                </a:solidFill>
                <a:latin typeface="Calibri" panose="020F0502020204030204" pitchFamily="34" charset="0"/>
                <a:ea typeface="Arial"/>
                <a:cs typeface="Calibri" panose="020F0502020204030204" pitchFamily="34" charset="0"/>
              </a:rPr>
              <a:t>SEPT. 2027</a:t>
            </a:r>
          </a:p>
        </p:txBody>
      </p:sp>
      <p:sp>
        <p:nvSpPr>
          <p:cNvPr id="53" name="msa-text">
            <a:extLst>
              <a:ext uri="{FF2B5EF4-FFF2-40B4-BE49-F238E27FC236}">
                <a16:creationId xmlns:a16="http://schemas.microsoft.com/office/drawing/2014/main" id="{E693E2CA-ADCA-24F5-93BC-EF969BC61390}"/>
              </a:ext>
            </a:extLst>
          </p:cNvPr>
          <p:cNvSpPr>
            <a:spLocks noGrp="1"/>
          </p:cNvSpPr>
          <p:nvPr/>
        </p:nvSpPr>
        <p:spPr>
          <a:xfrm>
            <a:off x="4934262" y="5366052"/>
            <a:ext cx="6934200" cy="525780"/>
          </a:xfrm>
          <a:prstGeom prst="rect">
            <a:avLst/>
          </a:prstGeom>
          <a:noFill/>
          <a:ln w="0">
            <a:noFill/>
            <a:prstDash val="solid"/>
          </a:ln>
        </p:spPr>
        <p:txBody>
          <a:bodyPr wrap="square" lIns="0" tIns="0" rIns="0" bIns="0" anchor="ctr">
            <a:noAutofit/>
          </a:bodyPr>
          <a:lstStyle/>
          <a:p>
            <a:pPr algn="just">
              <a:defRPr sz="1388" b="0">
                <a:solidFill>
                  <a:srgbClr val="161C24"/>
                </a:solidFill>
                <a:latin typeface="Arial"/>
                <a:ea typeface="Arial"/>
                <a:cs typeface="Arial"/>
              </a:defRPr>
            </a:pPr>
            <a:r>
              <a:rPr lang="fr-FR" sz="1600">
                <a:solidFill>
                  <a:srgbClr val="002060"/>
                </a:solidFill>
                <a:latin typeface="Calibri" panose="020F0502020204030204" pitchFamily="34" charset="0"/>
                <a:ea typeface="Arial"/>
                <a:cs typeface="Calibri" panose="020F0502020204030204" pitchFamily="34" charset="0"/>
              </a:rPr>
              <a:t>Pour le Régime agricole, le CRM de rappel annuel MSA sera mis en place en</a:t>
            </a:r>
            <a:r>
              <a:rPr lang="fr-FR" sz="1600">
                <a:solidFill>
                  <a:srgbClr val="161C24"/>
                </a:solidFill>
                <a:latin typeface="Calibri" panose="020F0502020204030204" pitchFamily="34" charset="0"/>
                <a:ea typeface="Arial"/>
                <a:cs typeface="Calibri" panose="020F0502020204030204" pitchFamily="34" charset="0"/>
              </a:rPr>
              <a:t> </a:t>
            </a:r>
            <a:r>
              <a:rPr lang="fr-FR" sz="1600" b="1">
                <a:solidFill>
                  <a:srgbClr val="008AFF"/>
                </a:solidFill>
                <a:latin typeface="Calibri" panose="020F0502020204030204" pitchFamily="34" charset="0"/>
                <a:cs typeface="Calibri" panose="020F0502020204030204" pitchFamily="34" charset="0"/>
              </a:rPr>
              <a:t>mars 2027</a:t>
            </a:r>
            <a:r>
              <a:rPr lang="fr-FR" sz="1600">
                <a:solidFill>
                  <a:srgbClr val="002060"/>
                </a:solidFill>
                <a:latin typeface="Calibri" panose="020F0502020204030204" pitchFamily="34" charset="0"/>
                <a:ea typeface="Arial"/>
                <a:cs typeface="Calibri" panose="020F0502020204030204" pitchFamily="34" charset="0"/>
              </a:rPr>
              <a:t>, en vue des premières émissions de DSN de substitution suite à fiabilisation et des CRM post-substitution en cible pour </a:t>
            </a:r>
            <a:r>
              <a:rPr lang="fr-FR" sz="1600" b="1">
                <a:solidFill>
                  <a:srgbClr val="008AFF"/>
                </a:solidFill>
                <a:latin typeface="Calibri" panose="020F0502020204030204" pitchFamily="34" charset="0"/>
                <a:cs typeface="Calibri" panose="020F0502020204030204" pitchFamily="34" charset="0"/>
              </a:rPr>
              <a:t>septembre 2027</a:t>
            </a:r>
            <a:r>
              <a:rPr lang="fr-FR" sz="1600">
                <a:solidFill>
                  <a:srgbClr val="161C24"/>
                </a:solidFill>
                <a:latin typeface="Calibri" panose="020F0502020204030204" pitchFamily="34" charset="0"/>
                <a:ea typeface="Arial"/>
                <a:cs typeface="Calibri" panose="020F0502020204030204" pitchFamily="34" charset="0"/>
              </a:rPr>
              <a:t>.</a:t>
            </a:r>
          </a:p>
        </p:txBody>
      </p:sp>
      <p:sp>
        <p:nvSpPr>
          <p:cNvPr id="54" name="msa-track">
            <a:extLst>
              <a:ext uri="{FF2B5EF4-FFF2-40B4-BE49-F238E27FC236}">
                <a16:creationId xmlns:a16="http://schemas.microsoft.com/office/drawing/2014/main" id="{FBE408DE-BAC3-1E9C-A6EA-5F430F1FC0FC}"/>
              </a:ext>
            </a:extLst>
          </p:cNvPr>
          <p:cNvSpPr>
            <a:spLocks noGrp="1"/>
          </p:cNvSpPr>
          <p:nvPr/>
        </p:nvSpPr>
        <p:spPr>
          <a:xfrm>
            <a:off x="1855782" y="4551136"/>
            <a:ext cx="2476500" cy="0"/>
          </a:xfrm>
          <a:prstGeom prst="line">
            <a:avLst/>
          </a:prstGeom>
          <a:noFill/>
          <a:ln w="47625">
            <a:solidFill>
              <a:srgbClr val="153D73"/>
            </a:solidFill>
            <a:prstDash val="solid"/>
          </a:ln>
        </p:spPr>
        <p:txBody>
          <a:bodyPr/>
          <a:lstStyle/>
          <a:p>
            <a:endParaRPr lang="fr-FR" sz="1440"/>
          </a:p>
        </p:txBody>
      </p:sp>
      <p:sp>
        <p:nvSpPr>
          <p:cNvPr id="55" name="Ellipse 54">
            <a:extLst>
              <a:ext uri="{FF2B5EF4-FFF2-40B4-BE49-F238E27FC236}">
                <a16:creationId xmlns:a16="http://schemas.microsoft.com/office/drawing/2014/main" id="{0F59D100-6ECA-1976-4353-0F7A67CC554A}"/>
              </a:ext>
            </a:extLst>
          </p:cNvPr>
          <p:cNvSpPr>
            <a:spLocks noGrp="1"/>
          </p:cNvSpPr>
          <p:nvPr/>
        </p:nvSpPr>
        <p:spPr>
          <a:xfrm>
            <a:off x="1931982" y="4474936"/>
            <a:ext cx="152400" cy="152400"/>
          </a:xfrm>
          <a:prstGeom prst="ellipse">
            <a:avLst/>
          </a:prstGeom>
          <a:solidFill>
            <a:srgbClr val="153D73"/>
          </a:solidFill>
          <a:ln w="28575">
            <a:solidFill>
              <a:srgbClr val="FFFFFF"/>
            </a:solidFill>
            <a:prstDash val="solid"/>
          </a:ln>
        </p:spPr>
        <p:txBody>
          <a:bodyPr/>
          <a:lstStyle/>
          <a:p>
            <a:endParaRPr lang="fr-FR" sz="1440"/>
          </a:p>
        </p:txBody>
      </p:sp>
      <p:sp>
        <p:nvSpPr>
          <p:cNvPr id="56" name="Ellipse 55">
            <a:extLst>
              <a:ext uri="{FF2B5EF4-FFF2-40B4-BE49-F238E27FC236}">
                <a16:creationId xmlns:a16="http://schemas.microsoft.com/office/drawing/2014/main" id="{DDB359E3-4351-38D8-0A1E-E747E0988E85}"/>
              </a:ext>
            </a:extLst>
          </p:cNvPr>
          <p:cNvSpPr>
            <a:spLocks noGrp="1"/>
          </p:cNvSpPr>
          <p:nvPr/>
        </p:nvSpPr>
        <p:spPr>
          <a:xfrm>
            <a:off x="4027482" y="4474936"/>
            <a:ext cx="152400" cy="152400"/>
          </a:xfrm>
          <a:prstGeom prst="ellipse">
            <a:avLst/>
          </a:prstGeom>
          <a:solidFill>
            <a:srgbClr val="FFC800"/>
          </a:solidFill>
          <a:ln w="28575">
            <a:solidFill>
              <a:srgbClr val="0B2A55"/>
            </a:solidFill>
            <a:prstDash val="solid"/>
          </a:ln>
        </p:spPr>
        <p:txBody>
          <a:bodyPr/>
          <a:lstStyle/>
          <a:p>
            <a:endParaRPr lang="fr-FR" sz="1440"/>
          </a:p>
        </p:txBody>
      </p:sp>
      <p:sp>
        <p:nvSpPr>
          <p:cNvPr id="57" name="ZoneTexte 56">
            <a:extLst>
              <a:ext uri="{FF2B5EF4-FFF2-40B4-BE49-F238E27FC236}">
                <a16:creationId xmlns:a16="http://schemas.microsoft.com/office/drawing/2014/main" id="{99F6A36B-6A2B-C00C-CC0E-5F4E91491AC3}"/>
              </a:ext>
            </a:extLst>
          </p:cNvPr>
          <p:cNvSpPr txBox="1"/>
          <p:nvPr/>
        </p:nvSpPr>
        <p:spPr>
          <a:xfrm>
            <a:off x="0" y="1007874"/>
            <a:ext cx="11868462" cy="1128514"/>
          </a:xfrm>
          <a:prstGeom prst="rect">
            <a:avLst/>
          </a:prstGeom>
          <a:noFill/>
        </p:spPr>
        <p:txBody>
          <a:bodyPr wrap="square" lIns="91440" tIns="45720" rIns="91440" bIns="45720" anchor="t">
            <a:spAutoFit/>
          </a:bodyPr>
          <a:lstStyle/>
          <a:p>
            <a:pPr marL="709295" lvl="1" indent="-342900" algn="just" defTabSz="1296988" fontAlgn="base">
              <a:spcBef>
                <a:spcPts val="400"/>
              </a:spcBef>
              <a:buClr>
                <a:srgbClr val="843C0B"/>
              </a:buClr>
              <a:buSzPct val="125000"/>
              <a:buBlip>
                <a:blip r:embed="rId3"/>
              </a:buBlip>
              <a:tabLst>
                <a:tab pos="8435975" algn="r"/>
              </a:tabLst>
              <a:defRPr/>
            </a:pPr>
            <a:r>
              <a:rPr lang="fr-FR" sz="1600" dirty="0">
                <a:solidFill>
                  <a:srgbClr val="002060"/>
                </a:solidFill>
                <a:latin typeface="Calibri"/>
                <a:ea typeface="Calibri"/>
                <a:cs typeface="Calibri"/>
              </a:rPr>
              <a:t>Lorsque les anomalies signalées dans le CRM de rappel annuel n’ont été </a:t>
            </a:r>
            <a:r>
              <a:rPr lang="fr-FR" sz="1600" dirty="0">
                <a:solidFill>
                  <a:srgbClr val="002060"/>
                </a:solidFill>
                <a:latin typeface="Calibri"/>
                <a:cs typeface="Calibri"/>
              </a:rPr>
              <a:t>ni corrigées ni couvertes par une opposition motivée acceptée dans le délai de deux échéances déclaratives, l’Urssaf ou la MSA peuvent corriger les données au moyen d’une DSN de substitution.</a:t>
            </a:r>
          </a:p>
          <a:p>
            <a:pPr marL="709295" lvl="1" indent="-342900" algn="just" defTabSz="1296988" fontAlgn="base">
              <a:spcBef>
                <a:spcPts val="400"/>
              </a:spcBef>
              <a:buClr>
                <a:srgbClr val="843C0B"/>
              </a:buClr>
              <a:buSzPct val="125000"/>
              <a:buBlip>
                <a:blip r:embed="rId3"/>
              </a:buBlip>
              <a:tabLst>
                <a:tab pos="8435975" algn="r"/>
              </a:tabLst>
              <a:defRPr/>
            </a:pPr>
            <a:r>
              <a:rPr lang="fr-FR" sz="1600" dirty="0">
                <a:solidFill>
                  <a:srgbClr val="002060"/>
                </a:solidFill>
                <a:latin typeface="Calibri"/>
                <a:cs typeface="Calibri"/>
              </a:rPr>
              <a:t>En cas d’émission d’une DSN de substitution, l’Urssaf et la MSA informent le déclarant des corrections effectuées.</a:t>
            </a:r>
          </a:p>
        </p:txBody>
      </p:sp>
      <p:sp>
        <p:nvSpPr>
          <p:cNvPr id="61" name="slide-title">
            <a:extLst>
              <a:ext uri="{FF2B5EF4-FFF2-40B4-BE49-F238E27FC236}">
                <a16:creationId xmlns:a16="http://schemas.microsoft.com/office/drawing/2014/main" id="{675591CB-F647-13C5-2B86-A116B130CF1C}"/>
              </a:ext>
            </a:extLst>
          </p:cNvPr>
          <p:cNvSpPr>
            <a:spLocks noGrp="1"/>
          </p:cNvSpPr>
          <p:nvPr/>
        </p:nvSpPr>
        <p:spPr>
          <a:xfrm>
            <a:off x="137160" y="72388"/>
            <a:ext cx="10744200" cy="582931"/>
          </a:xfrm>
          <a:prstGeom prst="rect">
            <a:avLst/>
          </a:prstGeom>
          <a:noFill/>
          <a:ln w="0">
            <a:noFill/>
            <a:prstDash val="solid"/>
          </a:ln>
        </p:spPr>
        <p:txBody>
          <a:bodyPr wrap="square" lIns="0" tIns="0" rIns="0" bIns="0" anchor="ctr">
            <a:noAutofit/>
          </a:bodyPr>
          <a:lstStyle/>
          <a:p>
            <a:pPr algn="l">
              <a:defRPr sz="3600" b="1">
                <a:solidFill>
                  <a:srgbClr val="0B2A55"/>
                </a:solidFill>
                <a:latin typeface="Arial"/>
                <a:ea typeface="Arial"/>
                <a:cs typeface="Arial"/>
              </a:defRPr>
            </a:pPr>
            <a:r>
              <a:rPr lang="fr-FR" sz="3500" b="1">
                <a:solidFill>
                  <a:srgbClr val="0B2A55"/>
                </a:solidFill>
                <a:latin typeface="Calibri"/>
                <a:ea typeface="Arial"/>
                <a:cs typeface="Calibri"/>
              </a:rPr>
              <a:t>La « DSN de substitution » : dernier recours</a:t>
            </a:r>
          </a:p>
        </p:txBody>
      </p:sp>
      <p:sp>
        <p:nvSpPr>
          <p:cNvPr id="2" name="Espace réservé du numéro de diapositive 1">
            <a:extLst>
              <a:ext uri="{FF2B5EF4-FFF2-40B4-BE49-F238E27FC236}">
                <a16:creationId xmlns:a16="http://schemas.microsoft.com/office/drawing/2014/main" id="{F534E87F-AD27-1137-F79F-995AB18CFA94}"/>
              </a:ext>
            </a:extLst>
          </p:cNvPr>
          <p:cNvSpPr>
            <a:spLocks noGrp="1"/>
          </p:cNvSpPr>
          <p:nvPr>
            <p:ph type="sldNum" sz="quarter" idx="10"/>
          </p:nvPr>
        </p:nvSpPr>
        <p:spPr>
          <a:xfrm>
            <a:off x="5833264" y="6201584"/>
            <a:ext cx="526815" cy="244475"/>
          </a:xfrm>
        </p:spPr>
        <p:txBody>
          <a:bodyPr/>
          <a:lstStyle/>
          <a:p>
            <a:pPr>
              <a:defRPr/>
            </a:pPr>
            <a:fld id="{FE673E09-FDDB-423A-90EF-688F0CF0AEA9}" type="slidenum">
              <a:rPr lang="fr-FR" smtClean="0"/>
              <a:pPr>
                <a:defRPr/>
              </a:pPr>
              <a:t>5</a:t>
            </a:fld>
            <a:endParaRPr lang="fr-FR"/>
          </a:p>
        </p:txBody>
      </p:sp>
    </p:spTree>
    <p:extLst>
      <p:ext uri="{BB962C8B-B14F-4D97-AF65-F5344CB8AC3E}">
        <p14:creationId xmlns:p14="http://schemas.microsoft.com/office/powerpoint/2010/main" val="446670823"/>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1_gip01 9">
    <a:dk1>
      <a:srgbClr val="848484"/>
    </a:dk1>
    <a:lt1>
      <a:srgbClr val="FFFFFF"/>
    </a:lt1>
    <a:dk2>
      <a:srgbClr val="00B0E6"/>
    </a:dk2>
    <a:lt2>
      <a:srgbClr val="EEEEEE"/>
    </a:lt2>
    <a:accent1>
      <a:srgbClr val="004E61"/>
    </a:accent1>
    <a:accent2>
      <a:srgbClr val="A1A1A1"/>
    </a:accent2>
    <a:accent3>
      <a:srgbClr val="FFFFFF"/>
    </a:accent3>
    <a:accent4>
      <a:srgbClr val="707070"/>
    </a:accent4>
    <a:accent5>
      <a:srgbClr val="AAB2B7"/>
    </a:accent5>
    <a:accent6>
      <a:srgbClr val="919191"/>
    </a:accent6>
    <a:hlink>
      <a:srgbClr val="000000"/>
    </a:hlink>
    <a:folHlink>
      <a:srgbClr val="D9E4E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12883b9-9889-4939-952a-86b60f2ecbcb">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CB651EA1D04504AAB94E106FEEF4D4A" ma:contentTypeVersion="13" ma:contentTypeDescription="Crée un document." ma:contentTypeScope="" ma:versionID="dd9c2e261ea1de59594f0f5eb0dc985e">
  <xsd:schema xmlns:xsd="http://www.w3.org/2001/XMLSchema" xmlns:xs="http://www.w3.org/2001/XMLSchema" xmlns:p="http://schemas.microsoft.com/office/2006/metadata/properties" xmlns:ns2="012883b9-9889-4939-952a-86b60f2ecbcb" targetNamespace="http://schemas.microsoft.com/office/2006/metadata/properties" ma:root="true" ma:fieldsID="cd7cd993c7f7ad17cd45f8fff404eeab" ns2:_="">
    <xsd:import namespace="012883b9-9889-4939-952a-86b60f2ecbc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MediaLengthInSeconds" minOccurs="0"/>
                <xsd:element ref="ns2:MediaServiceDateTaken" minOccurs="0"/>
                <xsd:element ref="ns2:lcf76f155ced4ddcb4097134ff3c332f" minOccurs="0"/>
                <xsd:element ref="ns2:MediaServiceLocation"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12883b9-9889-4939-952a-86b60f2ecbc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lcf76f155ced4ddcb4097134ff3c332f" ma:index="17" nillable="true" ma:taxonomy="true" ma:internalName="lcf76f155ced4ddcb4097134ff3c332f" ma:taxonomyFieldName="MediaServiceImageTags" ma:displayName="Balises d’images" ma:readOnly="false" ma:fieldId="{5cf76f15-5ced-4ddc-b409-7134ff3c332f}" ma:taxonomyMulti="true" ma:sspId="1c50f36f-913b-4a95-8770-467d3b746e7c" ma:termSetId="09814cd3-568e-fe90-9814-8d621ff8fb84" ma:anchorId="fba54fb3-c3e1-fe81-a776-ca4b69148c4d" ma:open="true" ma:isKeyword="false">
      <xsd:complexType>
        <xsd:sequence>
          <xsd:element ref="pc:Terms" minOccurs="0" maxOccurs="1"/>
        </xsd:sequence>
      </xsd:complex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0202ECE-216C-4F1E-BF6A-323EE49CB6CF}">
  <ds:schemaRefs>
    <ds:schemaRef ds:uri="012883b9-9889-4939-952a-86b60f2ecbcb"/>
    <ds:schemaRef ds:uri="http://purl.org/dc/terms/"/>
    <ds:schemaRef ds:uri="http://schemas.microsoft.com/office/2006/metadata/properties"/>
    <ds:schemaRef ds:uri="http://schemas.microsoft.com/office/2006/documentManagement/types"/>
    <ds:schemaRef ds:uri="http://purl.org/dc/dcmitype/"/>
    <ds:schemaRef ds:uri="http://www.w3.org/XML/1998/namespace"/>
    <ds:schemaRef ds:uri="http://purl.org/dc/elements/1.1/"/>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9067B58C-4F2D-4EDA-9652-2016C5472D85}">
  <ds:schemaRefs>
    <ds:schemaRef ds:uri="012883b9-9889-4939-952a-86b60f2ecbc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3.xml><?xml version="1.0" encoding="utf-8"?>
<ds:datastoreItem xmlns:ds="http://schemas.openxmlformats.org/officeDocument/2006/customXml" ds:itemID="{5A9AB444-E88C-42F6-B890-A5656E9CE1D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20</TotalTime>
  <Words>911</Words>
  <Application>Microsoft Office PowerPoint</Application>
  <PresentationFormat>Grand écran</PresentationFormat>
  <Paragraphs>79</Paragraphs>
  <Slides>5</Slides>
  <Notes>4</Notes>
  <HiddenSlides>0</HiddenSlides>
  <MMClips>0</MMClips>
  <ScaleCrop>false</ScaleCrop>
  <HeadingPairs>
    <vt:vector size="4" baseType="variant">
      <vt:variant>
        <vt:lpstr>Thème</vt:lpstr>
      </vt:variant>
      <vt:variant>
        <vt:i4>1</vt:i4>
      </vt:variant>
      <vt:variant>
        <vt:lpstr>Titres des diapositives</vt:lpstr>
      </vt:variant>
      <vt:variant>
        <vt:i4>5</vt:i4>
      </vt:variant>
    </vt:vector>
  </HeadingPairs>
  <TitlesOfParts>
    <vt:vector size="6" baseType="lpstr">
      <vt:lpstr>Thème Office</vt:lpstr>
      <vt:lpstr>DSN de substitution : et après ? </vt:lpstr>
      <vt:lpstr>Enjeux et contexte </vt:lpstr>
      <vt:lpstr>Une correction au fil de l’eau facilitée et encouragée</vt:lpstr>
      <vt:lpstr>Les CRM de rappel annuel</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L’attestation employeur en DSN : ensemble pour des données plus fiables</dc:title>
  <dc:creator>Laura CAMUS</dc:creator>
  <cp:lastModifiedBy>Enora RENAUD</cp:lastModifiedBy>
  <cp:revision>14</cp:revision>
  <dcterms:created xsi:type="dcterms:W3CDTF">2026-07-27T15:47:31Z</dcterms:created>
  <dcterms:modified xsi:type="dcterms:W3CDTF">2026-09-10T13:56:00Z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0x0101006CB651EA1D04504AAB94E106FEEF4D4A</vt:lpwstr>
  </property>
  <property fmtid="{D5CDD505-2E9C-101B-9397-08002B2CF9AE}" pid="3" name="MediaServiceImageTags">
    <vt:lpwstr/>
  </property>
</Properties>
</file>