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134805677" r:id="rId5"/>
    <p:sldId id="2134805680" r:id="rId6"/>
    <p:sldId id="2134805681" r:id="rId7"/>
    <p:sldId id="2134805683" r:id="rId8"/>
    <p:sldId id="2134805684" r:id="rId9"/>
    <p:sldId id="2134805682"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59B731-CB9C-871F-F3CD-C904B4ABD3C2}" name="Ludovic HOUDE" initials="LH" userId="S::ludovic.houde@gip-mds.fr::d4bef5d4-122b-4d81-a3b9-e89ae7412d63" providerId="AD"/>
  <p188:author id="{584546D2-22FE-8720-C1D9-09D899042D69}" name="Laura CAMUS" initials="LC" userId="S::laura.camus@gip-mds.fr::08b76fca-1238-48b2-803c-28e2420d4b78" providerId="AD"/>
  <p188:author id="{B9F735D8-4F30-3C46-8921-E4B113AA8F36}" name="Michal SYMONIDES" initials="MS" userId="S::michal.symonides@gip-mds.fr::ed85b9ee-419c-4750-8850-a8bc248d828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749"/>
    <a:srgbClr val="2E2E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35F530-CB9C-684B-9C42-15FC71820A95}" v="5" dt="2026-09-03T12:21:29.11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12"/>
    <p:restoredTop sz="94621"/>
  </p:normalViewPr>
  <p:slideViewPr>
    <p:cSldViewPr snapToGrid="0">
      <p:cViewPr varScale="1">
        <p:scale>
          <a:sx n="64" d="100"/>
          <a:sy n="64" d="100"/>
        </p:scale>
        <p:origin x="69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E478D-0D0B-49C3-8A7F-380F656F774E}" type="datetimeFigureOut">
              <a:rPr lang="fr-FR" smtClean="0"/>
              <a:t>11/09/2026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CF5A4D-36DE-48CF-A615-C4C7044A238C}" type="slidenum">
              <a:rPr lang="fr-FR" smtClean="0"/>
              <a:t>‹N°›</a:t>
            </a:fld>
            <a:endParaRPr lang="fr-FR"/>
          </a:p>
        </p:txBody>
      </p:sp>
    </p:spTree>
    <p:extLst>
      <p:ext uri="{BB962C8B-B14F-4D97-AF65-F5344CB8AC3E}">
        <p14:creationId xmlns:p14="http://schemas.microsoft.com/office/powerpoint/2010/main" val="3980132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2CF5A4D-36DE-48CF-A615-C4C7044A238C}" type="slidenum">
              <a:rPr lang="fr-FR" smtClean="0"/>
              <a:t>2</a:t>
            </a:fld>
            <a:endParaRPr lang="fr-FR"/>
          </a:p>
        </p:txBody>
      </p:sp>
    </p:spTree>
    <p:extLst>
      <p:ext uri="{BB962C8B-B14F-4D97-AF65-F5344CB8AC3E}">
        <p14:creationId xmlns:p14="http://schemas.microsoft.com/office/powerpoint/2010/main" val="3230818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2CF5A4D-36DE-48CF-A615-C4C7044A238C}" type="slidenum">
              <a:rPr lang="fr-FR" smtClean="0"/>
              <a:t>3</a:t>
            </a:fld>
            <a:endParaRPr lang="fr-FR"/>
          </a:p>
        </p:txBody>
      </p:sp>
    </p:spTree>
    <p:extLst>
      <p:ext uri="{BB962C8B-B14F-4D97-AF65-F5344CB8AC3E}">
        <p14:creationId xmlns:p14="http://schemas.microsoft.com/office/powerpoint/2010/main" val="2002453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2CF5A4D-36DE-48CF-A615-C4C7044A238C}" type="slidenum">
              <a:rPr lang="fr-FR" smtClean="0"/>
              <a:t>4</a:t>
            </a:fld>
            <a:endParaRPr lang="fr-FR"/>
          </a:p>
        </p:txBody>
      </p:sp>
    </p:spTree>
    <p:extLst>
      <p:ext uri="{BB962C8B-B14F-4D97-AF65-F5344CB8AC3E}">
        <p14:creationId xmlns:p14="http://schemas.microsoft.com/office/powerpoint/2010/main" val="2033224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9B735-C070-ABE6-28AB-B324DE10BC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4B4829-142A-A611-8855-122B352013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AE1CFB-1A27-2D10-012B-E3A83F16AFB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968D51E-88D0-B680-687B-E6BB286E68B5}"/>
              </a:ext>
            </a:extLst>
          </p:cNvPr>
          <p:cNvSpPr>
            <a:spLocks noGrp="1"/>
          </p:cNvSpPr>
          <p:nvPr>
            <p:ph type="sldNum" sz="quarter" idx="5"/>
          </p:nvPr>
        </p:nvSpPr>
        <p:spPr/>
        <p:txBody>
          <a:bodyPr/>
          <a:lstStyle/>
          <a:p>
            <a:fld id="{92CF5A4D-36DE-48CF-A615-C4C7044A238C}" type="slidenum">
              <a:rPr lang="fr-FR" smtClean="0"/>
              <a:t>5</a:t>
            </a:fld>
            <a:endParaRPr lang="fr-FR"/>
          </a:p>
        </p:txBody>
      </p:sp>
    </p:spTree>
    <p:extLst>
      <p:ext uri="{BB962C8B-B14F-4D97-AF65-F5344CB8AC3E}">
        <p14:creationId xmlns:p14="http://schemas.microsoft.com/office/powerpoint/2010/main" val="556025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1.xml"/><Relationship Id="rId6" Type="http://schemas.openxmlformats.org/officeDocument/2006/relationships/image" Target="../media/image4.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506C87-E046-D05E-20B3-B97991ED41C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4DBB7EB-09D9-11D3-865F-4344E8D8E5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1452CA7-CFE2-809A-A975-76112B3972A8}"/>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5" name="Espace réservé du pied de page 4">
            <a:extLst>
              <a:ext uri="{FF2B5EF4-FFF2-40B4-BE49-F238E27FC236}">
                <a16:creationId xmlns:a16="http://schemas.microsoft.com/office/drawing/2014/main" id="{7D77F92B-654F-507E-741D-FD1F42AA30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D5FAAA1-D88A-6BE4-8E4E-6554EBE91579}"/>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4080443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6A891D-C76D-63A2-92B1-DAA387D270A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4E03407-5B13-A764-5DBA-AE645304053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041E53D-FE1C-255A-3CF0-5C725144A81E}"/>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5" name="Espace réservé du pied de page 4">
            <a:extLst>
              <a:ext uri="{FF2B5EF4-FFF2-40B4-BE49-F238E27FC236}">
                <a16:creationId xmlns:a16="http://schemas.microsoft.com/office/drawing/2014/main" id="{0359F052-A028-1C3A-41C8-BF89D289BD1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744B804-6EB4-2C60-E855-CA09E0851520}"/>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1933217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EDECD2-77BB-1602-697B-EC87E00BF9B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9F1A7FA-9F5D-D8CE-CEAF-98FA971ED1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FDC904-EB4A-64E8-3EF7-8F92196BEC01}"/>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5" name="Espace réservé du pied de page 4">
            <a:extLst>
              <a:ext uri="{FF2B5EF4-FFF2-40B4-BE49-F238E27FC236}">
                <a16:creationId xmlns:a16="http://schemas.microsoft.com/office/drawing/2014/main" id="{70E12DE9-D9A1-91CD-9457-A555FC60A5E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5ECAC3E-2E7E-2006-CDCC-029869971EA8}"/>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3586893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5AFC95-0582-2944-054E-92506378890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50FED53-DAAD-4B9A-133A-3D16895CE65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C40450A-6F8D-39D7-8C85-F1ED89B42EC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1AFE113-4C72-F70F-9632-FD2406E0E071}"/>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6" name="Espace réservé du pied de page 5">
            <a:extLst>
              <a:ext uri="{FF2B5EF4-FFF2-40B4-BE49-F238E27FC236}">
                <a16:creationId xmlns:a16="http://schemas.microsoft.com/office/drawing/2014/main" id="{60C15559-898B-679E-C9A9-D10FC86C28D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476441-EE53-2A50-8EF8-D5C472963F84}"/>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1210807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BDB48-3E83-0427-FAD7-344ED481AEA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7DD4493-1619-1F13-DC8E-D4A17D2765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9A0E8F4-A72A-787F-2913-DFA7005345F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580D67C-ECDB-A1CA-5F6A-BFEDD27C02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E0BF2C8-A1F5-F8C2-AD67-5FF1851C679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4C6E629-8E60-DC3B-E93D-8482ED77CEE5}"/>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8" name="Espace réservé du pied de page 7">
            <a:extLst>
              <a:ext uri="{FF2B5EF4-FFF2-40B4-BE49-F238E27FC236}">
                <a16:creationId xmlns:a16="http://schemas.microsoft.com/office/drawing/2014/main" id="{166D3CF5-62AF-4469-33DC-5E3ABB772A4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D89E248-89DB-088F-730C-D60364F780E4}"/>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1712487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BC8828-CE71-0420-F839-B12CDCE7D2B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23F0A26-62B8-14A1-5FE0-C6D2F8F63FCA}"/>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4" name="Espace réservé du pied de page 3">
            <a:extLst>
              <a:ext uri="{FF2B5EF4-FFF2-40B4-BE49-F238E27FC236}">
                <a16:creationId xmlns:a16="http://schemas.microsoft.com/office/drawing/2014/main" id="{9A4D2011-39F1-0CA4-952F-3625C3D9656F}"/>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EDBB426-003C-E2CD-FCB3-8CF392C2B435}"/>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442165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3ED62CC-A16E-7F4E-4A40-E20643033655}"/>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3" name="Espace réservé du pied de page 2">
            <a:extLst>
              <a:ext uri="{FF2B5EF4-FFF2-40B4-BE49-F238E27FC236}">
                <a16:creationId xmlns:a16="http://schemas.microsoft.com/office/drawing/2014/main" id="{3600FCB5-4659-49EB-64D8-9804217A7382}"/>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B573AC9-0B41-947B-5156-45909162FE08}"/>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78925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9CCEE6-E58B-7F48-04C3-A2459359F66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494A624-E91D-480D-3CF4-48C29B32F7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A31E16B-8F86-65C7-CC33-2C30AB63C9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BD8DD76-8228-689B-FBE6-95D84B5AA2DC}"/>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6" name="Espace réservé du pied de page 5">
            <a:extLst>
              <a:ext uri="{FF2B5EF4-FFF2-40B4-BE49-F238E27FC236}">
                <a16:creationId xmlns:a16="http://schemas.microsoft.com/office/drawing/2014/main" id="{6B256B20-B539-0EF1-5927-61BB30C2218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367C0DD-EABE-68DB-7B76-FD94CDE7ADF1}"/>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3166855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7DB48C-D139-7E8F-BF83-2B7AE2E4F66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15C1363B-0664-B859-6775-F634D77ADD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1E15C6A-0CD4-CCB9-A8FF-71A98743B4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0E11B76-1618-7C9E-ABDF-6E8085076260}"/>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6" name="Espace réservé du pied de page 5">
            <a:extLst>
              <a:ext uri="{FF2B5EF4-FFF2-40B4-BE49-F238E27FC236}">
                <a16:creationId xmlns:a16="http://schemas.microsoft.com/office/drawing/2014/main" id="{34576471-AF48-B37E-4260-7342C8AF76D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7315249-86FA-B315-1B41-46222D267159}"/>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819848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7D6776-F783-3A92-2270-61835CEC975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3076A94-058D-6D6F-4F46-8A7E8483014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BD1910C-A033-2243-DD13-EF29643F6F28}"/>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5" name="Espace réservé du pied de page 4">
            <a:extLst>
              <a:ext uri="{FF2B5EF4-FFF2-40B4-BE49-F238E27FC236}">
                <a16:creationId xmlns:a16="http://schemas.microsoft.com/office/drawing/2014/main" id="{07954243-F4AF-0819-0F48-58260E129DB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CB7CA44-FCDF-37E6-F05D-4CC1A102ACF0}"/>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648555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4E5337C-5BEF-FE1E-7335-0EA34E2915E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6938E2F-E9C7-5128-E6F2-3638F1529BA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06180C-DBA3-5C3C-94F9-10C88E1AC383}"/>
              </a:ext>
            </a:extLst>
          </p:cNvPr>
          <p:cNvSpPr>
            <a:spLocks noGrp="1"/>
          </p:cNvSpPr>
          <p:nvPr>
            <p:ph type="dt" sz="half" idx="10"/>
          </p:nvPr>
        </p:nvSpPr>
        <p:spPr/>
        <p:txBody>
          <a:bodyPr/>
          <a:lstStyle/>
          <a:p>
            <a:fld id="{F0528579-E958-E54D-9EA6-FF35A12D7265}" type="datetimeFigureOut">
              <a:rPr lang="fr-FR" smtClean="0"/>
              <a:t>11/09/2026</a:t>
            </a:fld>
            <a:endParaRPr lang="fr-FR"/>
          </a:p>
        </p:txBody>
      </p:sp>
      <p:sp>
        <p:nvSpPr>
          <p:cNvPr id="5" name="Espace réservé du pied de page 4">
            <a:extLst>
              <a:ext uri="{FF2B5EF4-FFF2-40B4-BE49-F238E27FC236}">
                <a16:creationId xmlns:a16="http://schemas.microsoft.com/office/drawing/2014/main" id="{FCDEB9DF-8FE1-FE13-3B74-4A1E5A71FE3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827E256-AAE2-6431-3966-87CF1E512359}"/>
              </a:ext>
            </a:extLst>
          </p:cNvPr>
          <p:cNvSpPr>
            <a:spLocks noGrp="1"/>
          </p:cNvSpPr>
          <p:nvPr>
            <p:ph type="sldNum" sz="quarter" idx="12"/>
          </p:nvPr>
        </p:nvSpPr>
        <p:spPr/>
        <p:txBody>
          <a:bodyPr/>
          <a:lstStyle/>
          <a:p>
            <a:fld id="{AC8B90FA-D019-1148-94DD-496910C175E0}" type="slidenum">
              <a:rPr lang="fr-FR" smtClean="0"/>
              <a:t>‹N°›</a:t>
            </a:fld>
            <a:endParaRPr lang="fr-FR"/>
          </a:p>
        </p:txBody>
      </p:sp>
    </p:spTree>
    <p:extLst>
      <p:ext uri="{BB962C8B-B14F-4D97-AF65-F5344CB8AC3E}">
        <p14:creationId xmlns:p14="http://schemas.microsoft.com/office/powerpoint/2010/main" val="977192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re">
    <p:spTree>
      <p:nvGrpSpPr>
        <p:cNvPr id="1" name=""/>
        <p:cNvGrpSpPr/>
        <p:nvPr/>
      </p:nvGrpSpPr>
      <p:grpSpPr>
        <a:xfrm>
          <a:off x="0" y="0"/>
          <a:ext cx="0" cy="0"/>
          <a:chOff x="0" y="0"/>
          <a:chExt cx="0" cy="0"/>
        </a:xfrm>
      </p:grpSpPr>
      <p:pic>
        <p:nvPicPr>
          <p:cNvPr id="43" name="Image 42">
            <a:extLst>
              <a:ext uri="{FF2B5EF4-FFF2-40B4-BE49-F238E27FC236}">
                <a16:creationId xmlns:a16="http://schemas.microsoft.com/office/drawing/2014/main" id="{CC898E49-08F9-756E-C022-5DB947343C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384" y="-118185"/>
            <a:ext cx="6352045" cy="6352045"/>
          </a:xfrm>
          <a:prstGeom prst="rect">
            <a:avLst/>
          </a:prstGeom>
        </p:spPr>
      </p:pic>
      <p:pic>
        <p:nvPicPr>
          <p:cNvPr id="41" name="Image 40">
            <a:extLst>
              <a:ext uri="{FF2B5EF4-FFF2-40B4-BE49-F238E27FC236}">
                <a16:creationId xmlns:a16="http://schemas.microsoft.com/office/drawing/2014/main" id="{AA123E74-F4AB-96D3-CF16-D150439ABD4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71335"/>
          <a:stretch/>
        </p:blipFill>
        <p:spPr>
          <a:xfrm>
            <a:off x="10396485" y="804"/>
            <a:ext cx="1820825" cy="6352045"/>
          </a:xfrm>
          <a:prstGeom prst="rect">
            <a:avLst/>
          </a:prstGeom>
        </p:spPr>
      </p:pic>
      <p:pic>
        <p:nvPicPr>
          <p:cNvPr id="22" name="Image 21">
            <a:extLst>
              <a:ext uri="{FF2B5EF4-FFF2-40B4-BE49-F238E27FC236}">
                <a16:creationId xmlns:a16="http://schemas.microsoft.com/office/drawing/2014/main" id="{9C7096BC-1A97-7E8A-D253-66E50DD141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83714" y="-1705488"/>
            <a:ext cx="11132573" cy="11132573"/>
          </a:xfrm>
          <a:prstGeom prst="rect">
            <a:avLst/>
          </a:prstGeom>
        </p:spPr>
      </p:pic>
      <p:sp>
        <p:nvSpPr>
          <p:cNvPr id="487428" name="Rectangle 4"/>
          <p:cNvSpPr>
            <a:spLocks noGrp="1" noChangeArrowheads="1"/>
          </p:cNvSpPr>
          <p:nvPr>
            <p:ph type="subTitle" sz="quarter" idx="1" hasCustomPrompt="1"/>
          </p:nvPr>
        </p:nvSpPr>
        <p:spPr>
          <a:xfrm>
            <a:off x="1818217" y="3860799"/>
            <a:ext cx="8534400" cy="1674119"/>
          </a:xfrm>
          <a:prstGeom prst="rect">
            <a:avLst/>
          </a:prstGeom>
        </p:spPr>
        <p:txBody>
          <a:bodyPr lIns="91440" tIns="45720" rIns="91440" bIns="45720" anchor="ctr"/>
          <a:lstStyle>
            <a:lvl1pPr marL="0" indent="0" algn="ctr">
              <a:lnSpc>
                <a:spcPct val="80000"/>
              </a:lnSpc>
              <a:buFontTx/>
              <a:buNone/>
              <a:defRPr lang="fr-FR" sz="4000" b="1" i="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0000"/>
              </a:lnSpc>
              <a:spcBef>
                <a:spcPct val="75000"/>
              </a:spcBef>
              <a:spcAft>
                <a:spcPct val="0"/>
              </a:spcAft>
              <a:buClrTx/>
              <a:buSzPct val="125000"/>
              <a:buFontTx/>
              <a:buNone/>
              <a:tabLst/>
              <a:defRPr/>
            </a:pP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(Nom de </a:t>
            </a:r>
            <a:r>
              <a:rPr lang="en-US" sz="4000" b="1" spc="-293"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l’organisme</a:t>
            </a: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 et) GIP-MDS</a:t>
            </a:r>
          </a:p>
          <a:p>
            <a:endParaRPr lang="fr-FR"/>
          </a:p>
        </p:txBody>
      </p:sp>
      <p:sp>
        <p:nvSpPr>
          <p:cNvPr id="8" name="Rectangle 3"/>
          <p:cNvSpPr>
            <a:spLocks noGrp="1" noChangeArrowheads="1"/>
          </p:cNvSpPr>
          <p:nvPr>
            <p:ph type="sldNum" sz="quarter" idx="10"/>
          </p:nvPr>
        </p:nvSpPr>
        <p:spPr>
          <a:xfrm>
            <a:off x="5823186" y="6583378"/>
            <a:ext cx="526815" cy="244475"/>
          </a:xfrm>
          <a:prstGeom prst="rect">
            <a:avLst/>
          </a:prstGeom>
        </p:spPr>
        <p:txBody>
          <a:bodyPr/>
          <a:lstStyle>
            <a:lvl1pPr>
              <a:defRPr/>
            </a:lvl1pPr>
          </a:lstStyle>
          <a:p>
            <a:pPr>
              <a:defRPr/>
            </a:pPr>
            <a:fld id="{95DE83F6-75E3-43CD-A36A-6C631845BB8E}" type="slidenum">
              <a:rPr lang="fr-FR"/>
              <a:pPr>
                <a:defRPr/>
              </a:pPr>
              <a:t>‹N°›</a:t>
            </a:fld>
            <a:endParaRPr lang="fr-FR"/>
          </a:p>
        </p:txBody>
      </p:sp>
      <p:sp>
        <p:nvSpPr>
          <p:cNvPr id="17" name="Titre 1">
            <a:extLst>
              <a:ext uri="{FF2B5EF4-FFF2-40B4-BE49-F238E27FC236}">
                <a16:creationId xmlns:a16="http://schemas.microsoft.com/office/drawing/2014/main" id="{3FD91522-C5B7-FEF3-6067-03F3D2892E4E}"/>
              </a:ext>
            </a:extLst>
          </p:cNvPr>
          <p:cNvSpPr>
            <a:spLocks noGrp="1"/>
          </p:cNvSpPr>
          <p:nvPr>
            <p:ph type="title" hasCustomPrompt="1"/>
          </p:nvPr>
        </p:nvSpPr>
        <p:spPr>
          <a:xfrm>
            <a:off x="914400" y="2854960"/>
            <a:ext cx="10363200" cy="927359"/>
          </a:xfrm>
          <a:prstGeom prst="rect">
            <a:avLst/>
          </a:prstGeom>
        </p:spPr>
        <p:txBody>
          <a:bodyPr/>
          <a:lstStyle>
            <a:lvl1pPr algn="ctr">
              <a:defRPr lang="fr-FR" sz="6000" b="1" i="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9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a:t>
            </a: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conférence</a:t>
            </a:r>
            <a:endParaRPr lang="fr-FR"/>
          </a:p>
        </p:txBody>
      </p:sp>
      <p:pic>
        <p:nvPicPr>
          <p:cNvPr id="5" name="Image 4">
            <a:extLst>
              <a:ext uri="{FF2B5EF4-FFF2-40B4-BE49-F238E27FC236}">
                <a16:creationId xmlns:a16="http://schemas.microsoft.com/office/drawing/2014/main" id="{A22FBA3A-5868-1880-2BA6-78A82D960A9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7" name="Image 6">
            <a:extLst>
              <a:ext uri="{FF2B5EF4-FFF2-40B4-BE49-F238E27FC236}">
                <a16:creationId xmlns:a16="http://schemas.microsoft.com/office/drawing/2014/main" id="{136E9742-B67F-C13D-6BF6-BCA489B0958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80168" y="4797032"/>
            <a:ext cx="1555817" cy="1555817"/>
          </a:xfrm>
          <a:prstGeom prst="rect">
            <a:avLst/>
          </a:prstGeom>
        </p:spPr>
      </p:pic>
      <p:pic>
        <p:nvPicPr>
          <p:cNvPr id="10" name="Image 9">
            <a:extLst>
              <a:ext uri="{FF2B5EF4-FFF2-40B4-BE49-F238E27FC236}">
                <a16:creationId xmlns:a16="http://schemas.microsoft.com/office/drawing/2014/main" id="{8019C5AE-DD23-4CDB-8837-7B01B255AC6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437123" y="4797032"/>
            <a:ext cx="1187894" cy="1187894"/>
          </a:xfrm>
          <a:prstGeom prst="rect">
            <a:avLst/>
          </a:prstGeom>
        </p:spPr>
      </p:pic>
      <p:pic>
        <p:nvPicPr>
          <p:cNvPr id="31" name="Image 30">
            <a:extLst>
              <a:ext uri="{FF2B5EF4-FFF2-40B4-BE49-F238E27FC236}">
                <a16:creationId xmlns:a16="http://schemas.microsoft.com/office/drawing/2014/main" id="{043595AE-2759-638E-CBBE-72A1EAF09A1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088307">
            <a:off x="8730931" y="115786"/>
            <a:ext cx="1067637" cy="1067637"/>
          </a:xfrm>
          <a:prstGeom prst="rect">
            <a:avLst/>
          </a:prstGeom>
        </p:spPr>
      </p:pic>
      <p:pic>
        <p:nvPicPr>
          <p:cNvPr id="33" name="Image 32">
            <a:extLst>
              <a:ext uri="{FF2B5EF4-FFF2-40B4-BE49-F238E27FC236}">
                <a16:creationId xmlns:a16="http://schemas.microsoft.com/office/drawing/2014/main" id="{568E4EA9-451D-0B9C-8A27-B6BE2F7ABD5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75713" y="1125528"/>
            <a:ext cx="714719" cy="714719"/>
          </a:xfrm>
          <a:prstGeom prst="rect">
            <a:avLst/>
          </a:prstGeom>
        </p:spPr>
      </p:pic>
    </p:spTree>
    <p:extLst>
      <p:ext uri="{BB962C8B-B14F-4D97-AF65-F5344CB8AC3E}">
        <p14:creationId xmlns:p14="http://schemas.microsoft.com/office/powerpoint/2010/main" val="228218975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6" name="Titre 1">
            <a:extLst>
              <a:ext uri="{FF2B5EF4-FFF2-40B4-BE49-F238E27FC236}">
                <a16:creationId xmlns:a16="http://schemas.microsoft.com/office/drawing/2014/main" id="{41333AAA-BB71-02F0-7423-476EA8AED6A4}"/>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sp>
        <p:nvSpPr>
          <p:cNvPr id="20" name="Espace réservé du contenu 2">
            <a:extLst>
              <a:ext uri="{FF2B5EF4-FFF2-40B4-BE49-F238E27FC236}">
                <a16:creationId xmlns:a16="http://schemas.microsoft.com/office/drawing/2014/main" id="{9C177A99-F45D-2C93-489C-1727D740C94A}"/>
              </a:ext>
            </a:extLst>
          </p:cNvPr>
          <p:cNvSpPr>
            <a:spLocks noGrp="1"/>
          </p:cNvSpPr>
          <p:nvPr>
            <p:ph idx="1" hasCustomPrompt="1"/>
          </p:nvPr>
        </p:nvSpPr>
        <p:spPr>
          <a:xfrm>
            <a:off x="634812" y="1434148"/>
            <a:ext cx="10942696" cy="557210"/>
          </a:xfrm>
          <a:prstGeom prst="rect">
            <a:avLst/>
          </a:prstGeom>
        </p:spPr>
        <p:txBody>
          <a:bodyPr/>
          <a:lstStyle>
            <a:lvl1pPr marL="0" indent="0">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Sous-</a:t>
            </a:r>
            <a:r>
              <a:rPr lang="en-US" sz="3200" b="1" spc="-205"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titre</a:t>
            </a:r>
            <a:endPar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endParaRPr>
          </a:p>
          <a:p>
            <a:pPr lvl="0"/>
            <a:endParaRPr lang="fr-FR"/>
          </a:p>
        </p:txBody>
      </p:sp>
      <p:sp>
        <p:nvSpPr>
          <p:cNvPr id="21" name="Espace réservé du contenu 2">
            <a:extLst>
              <a:ext uri="{FF2B5EF4-FFF2-40B4-BE49-F238E27FC236}">
                <a16:creationId xmlns:a16="http://schemas.microsoft.com/office/drawing/2014/main" id="{94B15464-AE9A-7523-43A1-990019533A08}"/>
              </a:ext>
            </a:extLst>
          </p:cNvPr>
          <p:cNvSpPr>
            <a:spLocks noGrp="1"/>
          </p:cNvSpPr>
          <p:nvPr>
            <p:ph idx="12" hasCustomPrompt="1"/>
          </p:nvPr>
        </p:nvSpPr>
        <p:spPr>
          <a:xfrm>
            <a:off x="692687" y="2140100"/>
            <a:ext cx="10942696" cy="2137257"/>
          </a:xfrm>
          <a:prstGeom prst="rect">
            <a:avLst/>
          </a:prstGeom>
        </p:spPr>
        <p:txBody>
          <a:bodyPr/>
          <a:lstStyle>
            <a:lvl1pPr marL="0" indent="0">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200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a:rPr>
              <a:t>Texte</a:t>
            </a:r>
          </a:p>
          <a:p>
            <a:pPr lvl="0"/>
            <a:endParaRPr lang="fr-FR"/>
          </a:p>
        </p:txBody>
      </p:sp>
      <p:sp>
        <p:nvSpPr>
          <p:cNvPr id="2" name="AutoShape 3">
            <a:extLst>
              <a:ext uri="{FF2B5EF4-FFF2-40B4-BE49-F238E27FC236}">
                <a16:creationId xmlns:a16="http://schemas.microsoft.com/office/drawing/2014/main" id="{08D02A05-CF2C-41D1-66FF-E6C4636A9DAA}"/>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pic>
        <p:nvPicPr>
          <p:cNvPr id="5" name="Image 4">
            <a:extLst>
              <a:ext uri="{FF2B5EF4-FFF2-40B4-BE49-F238E27FC236}">
                <a16:creationId xmlns:a16="http://schemas.microsoft.com/office/drawing/2014/main" id="{5FF9FC63-2E21-0510-49A1-E32D1099B8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8307">
            <a:off x="10784390" y="62761"/>
            <a:ext cx="1067637" cy="1067637"/>
          </a:xfrm>
          <a:prstGeom prst="rect">
            <a:avLst/>
          </a:prstGeom>
        </p:spPr>
      </p:pic>
      <p:pic>
        <p:nvPicPr>
          <p:cNvPr id="6" name="Image 5">
            <a:extLst>
              <a:ext uri="{FF2B5EF4-FFF2-40B4-BE49-F238E27FC236}">
                <a16:creationId xmlns:a16="http://schemas.microsoft.com/office/drawing/2014/main" id="{C94F4D0A-DE4C-CAC5-0ADA-300AB8427F2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1264625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FE61279-4CA8-5BBA-9021-D0B9711580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AA0FC0D-D3B6-99B3-5F66-EF4E899186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8F5D1C-9208-6F5B-85AC-70408116D8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528579-E958-E54D-9EA6-FF35A12D7265}" type="datetimeFigureOut">
              <a:rPr lang="fr-FR" smtClean="0"/>
              <a:t>11/09/2026</a:t>
            </a:fld>
            <a:endParaRPr lang="fr-FR"/>
          </a:p>
        </p:txBody>
      </p:sp>
      <p:sp>
        <p:nvSpPr>
          <p:cNvPr id="5" name="Espace réservé du pied de page 4">
            <a:extLst>
              <a:ext uri="{FF2B5EF4-FFF2-40B4-BE49-F238E27FC236}">
                <a16:creationId xmlns:a16="http://schemas.microsoft.com/office/drawing/2014/main" id="{05C458C6-A314-D1E1-8D2D-1E1E8ABCD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B9588E3-3EAF-7E8F-9495-5D61782A48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8B90FA-D019-1148-94DD-496910C175E0}" type="slidenum">
              <a:rPr lang="fr-FR" smtClean="0"/>
              <a:t>‹N°›</a:t>
            </a:fld>
            <a:endParaRPr lang="fr-FR"/>
          </a:p>
        </p:txBody>
      </p:sp>
    </p:spTree>
    <p:extLst>
      <p:ext uri="{BB962C8B-B14F-4D97-AF65-F5344CB8AC3E}">
        <p14:creationId xmlns:p14="http://schemas.microsoft.com/office/powerpoint/2010/main" val="2091586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40B4BD8-2B7B-B1A6-E5DB-52A55B407173}"/>
              </a:ext>
            </a:extLst>
          </p:cNvPr>
          <p:cNvSpPr>
            <a:spLocks noGrp="1"/>
          </p:cNvSpPr>
          <p:nvPr>
            <p:ph type="subTitle" sz="quarter" idx="1"/>
          </p:nvPr>
        </p:nvSpPr>
        <p:spPr>
          <a:xfrm>
            <a:off x="1818217" y="3991429"/>
            <a:ext cx="8534400" cy="1674119"/>
          </a:xfrm>
        </p:spPr>
        <p:txBody>
          <a:bodyPr/>
          <a:lstStyle/>
          <a:p>
            <a:r>
              <a:rPr lang="fr-FR"/>
              <a:t>GIP-MDS</a:t>
            </a:r>
          </a:p>
        </p:txBody>
      </p:sp>
      <p:sp>
        <p:nvSpPr>
          <p:cNvPr id="3" name="Titre 2">
            <a:extLst>
              <a:ext uri="{FF2B5EF4-FFF2-40B4-BE49-F238E27FC236}">
                <a16:creationId xmlns:a16="http://schemas.microsoft.com/office/drawing/2014/main" id="{751DAB02-4FD1-D15C-DC49-9B8286320D4E}"/>
              </a:ext>
            </a:extLst>
          </p:cNvPr>
          <p:cNvSpPr>
            <a:spLocks noGrp="1"/>
          </p:cNvSpPr>
          <p:nvPr>
            <p:ph type="title"/>
          </p:nvPr>
        </p:nvSpPr>
        <p:spPr>
          <a:xfrm>
            <a:off x="2090056" y="2854960"/>
            <a:ext cx="8138161" cy="927359"/>
          </a:xfrm>
        </p:spPr>
        <p:txBody>
          <a:bodyPr>
            <a:normAutofit fontScale="90000"/>
          </a:bodyPr>
          <a:lstStyle/>
          <a:p>
            <a:r>
              <a:rPr lang="fr-FR"/>
              <a:t>La qualité des identités : l’enjeu du NIR pour les droits sociaux </a:t>
            </a:r>
          </a:p>
        </p:txBody>
      </p:sp>
    </p:spTree>
    <p:extLst>
      <p:ext uri="{BB962C8B-B14F-4D97-AF65-F5344CB8AC3E}">
        <p14:creationId xmlns:p14="http://schemas.microsoft.com/office/powerpoint/2010/main" val="198974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9B685F0-7371-EDA6-AB1C-1FC233D77F5D}"/>
              </a:ext>
            </a:extLst>
          </p:cNvPr>
          <p:cNvSpPr>
            <a:spLocks noGrp="1"/>
          </p:cNvSpPr>
          <p:nvPr>
            <p:ph type="sldNum" sz="quarter" idx="10"/>
          </p:nvPr>
        </p:nvSpPr>
        <p:spPr/>
        <p:txBody>
          <a:bodyPr/>
          <a:lstStyle/>
          <a:p>
            <a:pPr>
              <a:defRPr/>
            </a:pPr>
            <a:fld id="{FE673E09-FDDB-423A-90EF-688F0CF0AEA9}" type="slidenum">
              <a:rPr lang="fr-FR" smtClean="0"/>
              <a:pPr>
                <a:defRPr/>
              </a:pPr>
              <a:t>2</a:t>
            </a:fld>
            <a:endParaRPr lang="fr-FR"/>
          </a:p>
        </p:txBody>
      </p:sp>
      <p:sp>
        <p:nvSpPr>
          <p:cNvPr id="3" name="Titre 2">
            <a:extLst>
              <a:ext uri="{FF2B5EF4-FFF2-40B4-BE49-F238E27FC236}">
                <a16:creationId xmlns:a16="http://schemas.microsoft.com/office/drawing/2014/main" id="{C56E9AE2-AC1F-CC0C-C804-8CBDCC44052B}"/>
              </a:ext>
            </a:extLst>
          </p:cNvPr>
          <p:cNvSpPr>
            <a:spLocks noGrp="1"/>
          </p:cNvSpPr>
          <p:nvPr>
            <p:ph type="title"/>
          </p:nvPr>
        </p:nvSpPr>
        <p:spPr>
          <a:xfrm>
            <a:off x="0" y="17384"/>
            <a:ext cx="9860842" cy="678603"/>
          </a:xfrm>
        </p:spPr>
        <p:txBody>
          <a:bodyPr>
            <a:normAutofit/>
          </a:bodyPr>
          <a:lstStyle/>
          <a:p>
            <a:r>
              <a:rPr lang="fr-FR" sz="3500">
                <a:latin typeface="Calibri"/>
                <a:ea typeface="Calibri"/>
                <a:cs typeface="Calibri"/>
              </a:rPr>
              <a:t>Enjeux et contexte </a:t>
            </a:r>
          </a:p>
        </p:txBody>
      </p:sp>
      <p:sp>
        <p:nvSpPr>
          <p:cNvPr id="5" name="Espace réservé du contenu 4">
            <a:extLst>
              <a:ext uri="{FF2B5EF4-FFF2-40B4-BE49-F238E27FC236}">
                <a16:creationId xmlns:a16="http://schemas.microsoft.com/office/drawing/2014/main" id="{B7FAC774-2839-6EAD-9257-1E240BCE58E3}"/>
              </a:ext>
            </a:extLst>
          </p:cNvPr>
          <p:cNvSpPr>
            <a:spLocks noGrp="1"/>
          </p:cNvSpPr>
          <p:nvPr>
            <p:ph idx="12"/>
          </p:nvPr>
        </p:nvSpPr>
        <p:spPr>
          <a:xfrm>
            <a:off x="997986" y="1171258"/>
            <a:ext cx="10711559" cy="1036486"/>
          </a:xfrm>
        </p:spPr>
        <p:txBody>
          <a:bodyPr>
            <a:normAutofit/>
          </a:bodyPr>
          <a:lstStyle/>
          <a:p>
            <a:pPr algn="just">
              <a:lnSpc>
                <a:spcPct val="110000"/>
              </a:lnSpc>
            </a:pPr>
            <a:r>
              <a:rPr lang="fr-FR" sz="1800" dirty="0"/>
              <a:t>Le </a:t>
            </a:r>
            <a:r>
              <a:rPr lang="fr-FR" sz="1800" b="1" dirty="0"/>
              <a:t>Numéro d’Inscription au Répertoire (NIR)</a:t>
            </a:r>
            <a:r>
              <a:rPr lang="fr-FR" sz="1800" dirty="0"/>
              <a:t>, ou numéro INSEE, est un numéro unique attribué à une personne née, vivant ou ayant vécu en France qui permet d’assurer l’exactitude de l’état civil et de l’unicité d’une personne dans le cadre des traitements administratifs. </a:t>
            </a:r>
          </a:p>
          <a:p>
            <a:endParaRPr lang="fr-FR" dirty="0"/>
          </a:p>
        </p:txBody>
      </p:sp>
      <p:pic>
        <p:nvPicPr>
          <p:cNvPr id="6" name="Image 5">
            <a:extLst>
              <a:ext uri="{FF2B5EF4-FFF2-40B4-BE49-F238E27FC236}">
                <a16:creationId xmlns:a16="http://schemas.microsoft.com/office/drawing/2014/main" id="{ECAF9E94-B777-3700-479F-28C213D57B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811" y="1104209"/>
            <a:ext cx="678603" cy="678603"/>
          </a:xfrm>
          <a:prstGeom prst="rect">
            <a:avLst/>
          </a:prstGeom>
        </p:spPr>
      </p:pic>
      <p:sp>
        <p:nvSpPr>
          <p:cNvPr id="8" name="Espace réservé du contenu 4">
            <a:extLst>
              <a:ext uri="{FF2B5EF4-FFF2-40B4-BE49-F238E27FC236}">
                <a16:creationId xmlns:a16="http://schemas.microsoft.com/office/drawing/2014/main" id="{3DB1B4AE-21F1-4757-98B4-B7E84B8D8B20}"/>
              </a:ext>
            </a:extLst>
          </p:cNvPr>
          <p:cNvSpPr txBox="1">
            <a:spLocks/>
          </p:cNvSpPr>
          <p:nvPr/>
        </p:nvSpPr>
        <p:spPr>
          <a:xfrm>
            <a:off x="479173" y="2687004"/>
            <a:ext cx="10942696" cy="638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2000">
              <a:latin typeface="Calibri" panose="020F0502020204030204" pitchFamily="34" charset="0"/>
              <a:cs typeface="Calibri" panose="020F0502020204030204" pitchFamily="34" charset="0"/>
            </a:endParaRPr>
          </a:p>
        </p:txBody>
      </p:sp>
      <p:sp>
        <p:nvSpPr>
          <p:cNvPr id="10" name="ZoneTexte 9">
            <a:extLst>
              <a:ext uri="{FF2B5EF4-FFF2-40B4-BE49-F238E27FC236}">
                <a16:creationId xmlns:a16="http://schemas.microsoft.com/office/drawing/2014/main" id="{6583EC1A-2DEA-A928-3AF1-6AF0427986D4}"/>
              </a:ext>
            </a:extLst>
          </p:cNvPr>
          <p:cNvSpPr txBox="1"/>
          <p:nvPr/>
        </p:nvSpPr>
        <p:spPr>
          <a:xfrm>
            <a:off x="1063414" y="2509436"/>
            <a:ext cx="10646132" cy="2123658"/>
          </a:xfrm>
          <a:prstGeom prst="rect">
            <a:avLst/>
          </a:prstGeom>
          <a:noFill/>
        </p:spPr>
        <p:txBody>
          <a:bodyPr wrap="square" rtlCol="0">
            <a:spAutoFit/>
          </a:bodyPr>
          <a:lstStyle/>
          <a:p>
            <a:pPr algn="just"/>
            <a:r>
              <a:rPr lang="fr-FR" dirty="0">
                <a:solidFill>
                  <a:srgbClr val="0D2749"/>
                </a:solidFill>
                <a:latin typeface="Calibri" panose="020F0502020204030204" pitchFamily="34" charset="0"/>
                <a:cs typeface="Calibri" panose="020F0502020204030204" pitchFamily="34" charset="0"/>
              </a:rPr>
              <a:t>À chaque déclaration d’une personne en DSN, </a:t>
            </a:r>
            <a:r>
              <a:rPr lang="fr-FR" b="1" dirty="0">
                <a:solidFill>
                  <a:srgbClr val="0D2749"/>
                </a:solidFill>
                <a:latin typeface="Calibri" panose="020F0502020204030204" pitchFamily="34" charset="0"/>
                <a:cs typeface="Calibri" panose="020F0502020204030204" pitchFamily="34" charset="0"/>
              </a:rPr>
              <a:t>une vérification de l’identité est réalisée en interrogeant le Système National de Gestion des Identifiants (SNGI). </a:t>
            </a:r>
            <a:r>
              <a:rPr lang="fr-FR" dirty="0">
                <a:solidFill>
                  <a:srgbClr val="0D2749"/>
                </a:solidFill>
                <a:latin typeface="Calibri" panose="020F0502020204030204" pitchFamily="34" charset="0"/>
                <a:cs typeface="Calibri" panose="020F0502020204030204" pitchFamily="34" charset="0"/>
              </a:rPr>
              <a:t>Cette vérification permet de déterminer si les données saisies (NIR, nom, etc.) correspondent exactement à celles d’une personne connue au SNGI. </a:t>
            </a:r>
            <a:r>
              <a:rPr lang="fr-FR" b="1" dirty="0">
                <a:solidFill>
                  <a:srgbClr val="0D2749"/>
                </a:solidFill>
                <a:latin typeface="Calibri" panose="020F0502020204030204" pitchFamily="34" charset="0"/>
                <a:cs typeface="Calibri" panose="020F0502020204030204" pitchFamily="34" charset="0"/>
              </a:rPr>
              <a:t>Le couple NIR et nom de famille de naissance est essentiel à une bonne identification.</a:t>
            </a:r>
          </a:p>
          <a:p>
            <a:endParaRPr lang="fr-FR" sz="2000" dirty="0">
              <a:latin typeface="Calibri" panose="020F0502020204030204" pitchFamily="34" charset="0"/>
              <a:cs typeface="Calibri" panose="020F0502020204030204" pitchFamily="34" charset="0"/>
            </a:endParaRPr>
          </a:p>
          <a:p>
            <a:endParaRPr lang="fr-FR" sz="2000" dirty="0">
              <a:latin typeface="Calibri" panose="020F0502020204030204" pitchFamily="34" charset="0"/>
              <a:cs typeface="Calibri" panose="020F0502020204030204" pitchFamily="34" charset="0"/>
            </a:endParaRPr>
          </a:p>
          <a:p>
            <a:endParaRPr lang="fr-FR" sz="2000" dirty="0">
              <a:latin typeface="Calibri" panose="020F0502020204030204" pitchFamily="34" charset="0"/>
              <a:cs typeface="Calibri" panose="020F0502020204030204" pitchFamily="34" charset="0"/>
            </a:endParaRPr>
          </a:p>
        </p:txBody>
      </p:sp>
      <p:pic>
        <p:nvPicPr>
          <p:cNvPr id="11" name="Image 10">
            <a:extLst>
              <a:ext uri="{FF2B5EF4-FFF2-40B4-BE49-F238E27FC236}">
                <a16:creationId xmlns:a16="http://schemas.microsoft.com/office/drawing/2014/main" id="{999FEA1B-261E-A26A-2E68-CF7946270E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982" y="2406700"/>
            <a:ext cx="719432" cy="719432"/>
          </a:xfrm>
          <a:prstGeom prst="rect">
            <a:avLst/>
          </a:prstGeom>
        </p:spPr>
      </p:pic>
      <p:grpSp>
        <p:nvGrpSpPr>
          <p:cNvPr id="12" name="Groupe 11">
            <a:extLst>
              <a:ext uri="{FF2B5EF4-FFF2-40B4-BE49-F238E27FC236}">
                <a16:creationId xmlns:a16="http://schemas.microsoft.com/office/drawing/2014/main" id="{B2562B64-A6FC-BAB6-0104-9E2A588A82EA}"/>
              </a:ext>
            </a:extLst>
          </p:cNvPr>
          <p:cNvGrpSpPr/>
          <p:nvPr/>
        </p:nvGrpSpPr>
        <p:grpSpPr>
          <a:xfrm>
            <a:off x="357918" y="4158028"/>
            <a:ext cx="11476164" cy="1985980"/>
            <a:chOff x="8387748" y="1172857"/>
            <a:chExt cx="3398968" cy="2226002"/>
          </a:xfrm>
          <a:noFill/>
        </p:grpSpPr>
        <p:sp>
          <p:nvSpPr>
            <p:cNvPr id="13" name="Rectangle : coins arrondis 12">
              <a:extLst>
                <a:ext uri="{FF2B5EF4-FFF2-40B4-BE49-F238E27FC236}">
                  <a16:creationId xmlns:a16="http://schemas.microsoft.com/office/drawing/2014/main" id="{217D90CB-0AFE-5759-FB03-D2D56FB40764}"/>
                </a:ext>
              </a:extLst>
            </p:cNvPr>
            <p:cNvSpPr/>
            <p:nvPr/>
          </p:nvSpPr>
          <p:spPr>
            <a:xfrm>
              <a:off x="8387748" y="1172857"/>
              <a:ext cx="3398968" cy="2226002"/>
            </a:xfrm>
            <a:prstGeom prst="roundRect">
              <a:avLst>
                <a:gd name="adj" fmla="val 4966"/>
              </a:avLst>
            </a:prstGeom>
            <a:grpFill/>
            <a:ln w="25400">
              <a:solidFill>
                <a:srgbClr val="20B6C4"/>
              </a:solidFill>
            </a:ln>
          </p:spPr>
          <p:style>
            <a:lnRef idx="2">
              <a:schemeClr val="accent1">
                <a:shade val="50000"/>
              </a:schemeClr>
            </a:lnRef>
            <a:fillRef idx="1">
              <a:schemeClr val="accent1"/>
            </a:fillRef>
            <a:effectRef idx="0">
              <a:schemeClr val="accent1"/>
            </a:effectRef>
            <a:fontRef idx="minor">
              <a:schemeClr val="lt1"/>
            </a:fontRef>
          </p:style>
          <p:txBody>
            <a:bodyPr lIns="144000" tIns="828000" rtlCol="0" anchor="t" anchorCtr="0"/>
            <a:lstStyle>
              <a:defPPr>
                <a:defRPr lang="en-US"/>
              </a:defPPr>
              <a:lvl1pPr algn="l" rtl="0" fontAlgn="base">
                <a:spcBef>
                  <a:spcPct val="0"/>
                </a:spcBef>
                <a:spcAft>
                  <a:spcPct val="0"/>
                </a:spcAft>
                <a:defRPr sz="2400" i="1" kern="1200">
                  <a:solidFill>
                    <a:schemeClr val="lt1"/>
                  </a:solidFill>
                  <a:latin typeface="+mn-lt"/>
                  <a:ea typeface="+mn-ea"/>
                  <a:cs typeface="+mn-cs"/>
                </a:defRPr>
              </a:lvl1pPr>
              <a:lvl2pPr marL="457200" algn="l" rtl="0" fontAlgn="base">
                <a:spcBef>
                  <a:spcPct val="0"/>
                </a:spcBef>
                <a:spcAft>
                  <a:spcPct val="0"/>
                </a:spcAft>
                <a:defRPr sz="2400" i="1" kern="1200">
                  <a:solidFill>
                    <a:schemeClr val="lt1"/>
                  </a:solidFill>
                  <a:latin typeface="+mn-lt"/>
                  <a:ea typeface="+mn-ea"/>
                  <a:cs typeface="+mn-cs"/>
                </a:defRPr>
              </a:lvl2pPr>
              <a:lvl3pPr marL="914400" algn="l" rtl="0" fontAlgn="base">
                <a:spcBef>
                  <a:spcPct val="0"/>
                </a:spcBef>
                <a:spcAft>
                  <a:spcPct val="0"/>
                </a:spcAft>
                <a:defRPr sz="2400" i="1" kern="1200">
                  <a:solidFill>
                    <a:schemeClr val="lt1"/>
                  </a:solidFill>
                  <a:latin typeface="+mn-lt"/>
                  <a:ea typeface="+mn-ea"/>
                  <a:cs typeface="+mn-cs"/>
                </a:defRPr>
              </a:lvl3pPr>
              <a:lvl4pPr marL="1371600" algn="l" rtl="0" fontAlgn="base">
                <a:spcBef>
                  <a:spcPct val="0"/>
                </a:spcBef>
                <a:spcAft>
                  <a:spcPct val="0"/>
                </a:spcAft>
                <a:defRPr sz="2400" i="1" kern="1200">
                  <a:solidFill>
                    <a:schemeClr val="lt1"/>
                  </a:solidFill>
                  <a:latin typeface="+mn-lt"/>
                  <a:ea typeface="+mn-ea"/>
                  <a:cs typeface="+mn-cs"/>
                </a:defRPr>
              </a:lvl4pPr>
              <a:lvl5pPr marL="1828800" algn="l" rtl="0" fontAlgn="base">
                <a:spcBef>
                  <a:spcPct val="0"/>
                </a:spcBef>
                <a:spcAft>
                  <a:spcPct val="0"/>
                </a:spcAft>
                <a:defRPr sz="2400" i="1" kern="1200">
                  <a:solidFill>
                    <a:schemeClr val="lt1"/>
                  </a:solidFill>
                  <a:latin typeface="+mn-lt"/>
                  <a:ea typeface="+mn-ea"/>
                  <a:cs typeface="+mn-cs"/>
                </a:defRPr>
              </a:lvl5pPr>
              <a:lvl6pPr marL="2286000" algn="l" defTabSz="914400" rtl="0" eaLnBrk="1" latinLnBrk="0" hangingPunct="1">
                <a:defRPr sz="2400" i="1" kern="1200">
                  <a:solidFill>
                    <a:schemeClr val="lt1"/>
                  </a:solidFill>
                  <a:latin typeface="+mn-lt"/>
                  <a:ea typeface="+mn-ea"/>
                  <a:cs typeface="+mn-cs"/>
                </a:defRPr>
              </a:lvl6pPr>
              <a:lvl7pPr marL="2743200" algn="l" defTabSz="914400" rtl="0" eaLnBrk="1" latinLnBrk="0" hangingPunct="1">
                <a:defRPr sz="2400" i="1" kern="1200">
                  <a:solidFill>
                    <a:schemeClr val="lt1"/>
                  </a:solidFill>
                  <a:latin typeface="+mn-lt"/>
                  <a:ea typeface="+mn-ea"/>
                  <a:cs typeface="+mn-cs"/>
                </a:defRPr>
              </a:lvl7pPr>
              <a:lvl8pPr marL="3200400" algn="l" defTabSz="914400" rtl="0" eaLnBrk="1" latinLnBrk="0" hangingPunct="1">
                <a:defRPr sz="2400" i="1" kern="1200">
                  <a:solidFill>
                    <a:schemeClr val="lt1"/>
                  </a:solidFill>
                  <a:latin typeface="+mn-lt"/>
                  <a:ea typeface="+mn-ea"/>
                  <a:cs typeface="+mn-cs"/>
                </a:defRPr>
              </a:lvl8pPr>
              <a:lvl9pPr marL="3657600" algn="l" defTabSz="914400" rtl="0" eaLnBrk="1" latinLnBrk="0" hangingPunct="1">
                <a:defRPr sz="2400" i="1" kern="1200">
                  <a:solidFill>
                    <a:schemeClr val="lt1"/>
                  </a:solidFill>
                  <a:latin typeface="+mn-lt"/>
                  <a:ea typeface="+mn-ea"/>
                  <a:cs typeface="+mn-cs"/>
                </a:defRPr>
              </a:lvl9pPr>
            </a:lstStyle>
            <a:p>
              <a:pPr defTabSz="914446">
                <a:defRPr/>
              </a:pPr>
              <a:r>
                <a:rPr lang="fr-FR" sz="1600">
                  <a:solidFill>
                    <a:prstClr val="white"/>
                  </a:solidFill>
                  <a:latin typeface="Calibri Light" panose="020F0302020204030204" pitchFamily="34" charset="0"/>
                  <a:cs typeface="Calibri Light" panose="020F0302020204030204" pitchFamily="34" charset="0"/>
                </a:rPr>
                <a:t>Texte</a:t>
              </a:r>
              <a:endParaRPr lang="fr-FR" sz="1800">
                <a:solidFill>
                  <a:prstClr val="white"/>
                </a:solidFill>
                <a:latin typeface="Calibri Light" panose="020F0302020204030204" pitchFamily="34" charset="0"/>
                <a:cs typeface="Calibri Light" panose="020F0302020204030204" pitchFamily="34" charset="0"/>
              </a:endParaRPr>
            </a:p>
          </p:txBody>
        </p:sp>
        <p:sp>
          <p:nvSpPr>
            <p:cNvPr id="14" name="ZoneTexte 57">
              <a:extLst>
                <a:ext uri="{FF2B5EF4-FFF2-40B4-BE49-F238E27FC236}">
                  <a16:creationId xmlns:a16="http://schemas.microsoft.com/office/drawing/2014/main" id="{95D00510-675B-D6B6-8FC5-74C3C871F5C5}"/>
                </a:ext>
              </a:extLst>
            </p:cNvPr>
            <p:cNvSpPr txBox="1"/>
            <p:nvPr/>
          </p:nvSpPr>
          <p:spPr>
            <a:xfrm>
              <a:off x="8623408" y="1365811"/>
              <a:ext cx="366428" cy="387131"/>
            </a:xfrm>
            <a:prstGeom prst="rect">
              <a:avLst/>
            </a:prstGeom>
            <a:solidFill>
              <a:srgbClr val="20B6C4"/>
            </a:solidFill>
            <a:ln w="38100">
              <a:solidFill>
                <a:srgbClr val="20B6C4"/>
              </a:solidFill>
            </a:ln>
          </p:spPr>
          <p:txBody>
            <a:bodyPr wrap="square" lIns="72000" rIns="72000" rtlCol="0" anchor="ctr" anchorCtr="0">
              <a:spAutoFit/>
            </a:bodyPr>
            <a:lstStyle>
              <a:defPPr>
                <a:defRPr lang="en-US"/>
              </a:defPPr>
              <a:lvl1pPr algn="l" rtl="0" fontAlgn="base">
                <a:spcBef>
                  <a:spcPct val="0"/>
                </a:spcBef>
                <a:spcAft>
                  <a:spcPct val="0"/>
                </a:spcAft>
                <a:defRPr sz="2400" i="1" kern="1200">
                  <a:solidFill>
                    <a:schemeClr val="tx1"/>
                  </a:solidFill>
                  <a:latin typeface="Arial" charset="0"/>
                  <a:ea typeface="+mn-ea"/>
                  <a:cs typeface="Arial" charset="0"/>
                </a:defRPr>
              </a:lvl1pPr>
              <a:lvl2pPr marL="457200" algn="l" rtl="0" fontAlgn="base">
                <a:spcBef>
                  <a:spcPct val="0"/>
                </a:spcBef>
                <a:spcAft>
                  <a:spcPct val="0"/>
                </a:spcAft>
                <a:defRPr sz="2400" i="1" kern="1200">
                  <a:solidFill>
                    <a:schemeClr val="tx1"/>
                  </a:solidFill>
                  <a:latin typeface="Arial" charset="0"/>
                  <a:ea typeface="+mn-ea"/>
                  <a:cs typeface="Arial" charset="0"/>
                </a:defRPr>
              </a:lvl2pPr>
              <a:lvl3pPr marL="914400" algn="l" rtl="0" fontAlgn="base">
                <a:spcBef>
                  <a:spcPct val="0"/>
                </a:spcBef>
                <a:spcAft>
                  <a:spcPct val="0"/>
                </a:spcAft>
                <a:defRPr sz="2400" i="1" kern="1200">
                  <a:solidFill>
                    <a:schemeClr val="tx1"/>
                  </a:solidFill>
                  <a:latin typeface="Arial" charset="0"/>
                  <a:ea typeface="+mn-ea"/>
                  <a:cs typeface="Arial" charset="0"/>
                </a:defRPr>
              </a:lvl3pPr>
              <a:lvl4pPr marL="1371600" algn="l" rtl="0" fontAlgn="base">
                <a:spcBef>
                  <a:spcPct val="0"/>
                </a:spcBef>
                <a:spcAft>
                  <a:spcPct val="0"/>
                </a:spcAft>
                <a:defRPr sz="2400" i="1" kern="1200">
                  <a:solidFill>
                    <a:schemeClr val="tx1"/>
                  </a:solidFill>
                  <a:latin typeface="Arial" charset="0"/>
                  <a:ea typeface="+mn-ea"/>
                  <a:cs typeface="Arial" charset="0"/>
                </a:defRPr>
              </a:lvl4pPr>
              <a:lvl5pPr marL="1828800" algn="l" rtl="0" fontAlgn="base">
                <a:spcBef>
                  <a:spcPct val="0"/>
                </a:spcBef>
                <a:spcAft>
                  <a:spcPct val="0"/>
                </a:spcAft>
                <a:defRPr sz="2400" i="1" kern="1200">
                  <a:solidFill>
                    <a:schemeClr val="tx1"/>
                  </a:solidFill>
                  <a:latin typeface="Arial" charset="0"/>
                  <a:ea typeface="+mn-ea"/>
                  <a:cs typeface="Arial" charset="0"/>
                </a:defRPr>
              </a:lvl5pPr>
              <a:lvl6pPr marL="2286000" algn="l" defTabSz="914400" rtl="0" eaLnBrk="1" latinLnBrk="0" hangingPunct="1">
                <a:defRPr sz="2400" i="1" kern="1200">
                  <a:solidFill>
                    <a:schemeClr val="tx1"/>
                  </a:solidFill>
                  <a:latin typeface="Arial" charset="0"/>
                  <a:ea typeface="+mn-ea"/>
                  <a:cs typeface="Arial" charset="0"/>
                </a:defRPr>
              </a:lvl6pPr>
              <a:lvl7pPr marL="2743200" algn="l" defTabSz="914400" rtl="0" eaLnBrk="1" latinLnBrk="0" hangingPunct="1">
                <a:defRPr sz="2400" i="1" kern="1200">
                  <a:solidFill>
                    <a:schemeClr val="tx1"/>
                  </a:solidFill>
                  <a:latin typeface="Arial" charset="0"/>
                  <a:ea typeface="+mn-ea"/>
                  <a:cs typeface="Arial" charset="0"/>
                </a:defRPr>
              </a:lvl7pPr>
              <a:lvl8pPr marL="3200400" algn="l" defTabSz="914400" rtl="0" eaLnBrk="1" latinLnBrk="0" hangingPunct="1">
                <a:defRPr sz="2400" i="1" kern="1200">
                  <a:solidFill>
                    <a:schemeClr val="tx1"/>
                  </a:solidFill>
                  <a:latin typeface="Arial" charset="0"/>
                  <a:ea typeface="+mn-ea"/>
                  <a:cs typeface="Arial" charset="0"/>
                </a:defRPr>
              </a:lvl8pPr>
              <a:lvl9pPr marL="3657600" algn="l" defTabSz="914400" rtl="0" eaLnBrk="1" latinLnBrk="0" hangingPunct="1">
                <a:defRPr sz="2400" i="1" kern="1200">
                  <a:solidFill>
                    <a:schemeClr val="tx1"/>
                  </a:solidFill>
                  <a:latin typeface="Arial" charset="0"/>
                  <a:ea typeface="+mn-ea"/>
                  <a:cs typeface="Arial" charset="0"/>
                </a:defRPr>
              </a:lvl9pPr>
            </a:lstStyle>
            <a:p>
              <a:pPr algn="ctr" defTabSz="914446">
                <a:defRPr/>
              </a:pPr>
              <a:r>
                <a:rPr lang="fr-FR" sz="1800" dirty="0">
                  <a:solidFill>
                    <a:prstClr val="white"/>
                  </a:solidFill>
                  <a:latin typeface="Calibri bold"/>
                </a:rPr>
                <a:t>À NOTER</a:t>
              </a:r>
            </a:p>
          </p:txBody>
        </p:sp>
      </p:grpSp>
      <p:sp>
        <p:nvSpPr>
          <p:cNvPr id="17" name="ZoneTexte 16">
            <a:extLst>
              <a:ext uri="{FF2B5EF4-FFF2-40B4-BE49-F238E27FC236}">
                <a16:creationId xmlns:a16="http://schemas.microsoft.com/office/drawing/2014/main" id="{13CE5F8A-EEF2-1D71-AC1F-72CCE75DA1C5}"/>
              </a:ext>
            </a:extLst>
          </p:cNvPr>
          <p:cNvSpPr txBox="1"/>
          <p:nvPr/>
        </p:nvSpPr>
        <p:spPr>
          <a:xfrm>
            <a:off x="479637" y="4789791"/>
            <a:ext cx="11265482" cy="1354217"/>
          </a:xfrm>
          <a:prstGeom prst="rect">
            <a:avLst/>
          </a:prstGeom>
          <a:noFill/>
        </p:spPr>
        <p:txBody>
          <a:bodyPr wrap="square" rtlCol="0">
            <a:spAutoFit/>
          </a:bodyPr>
          <a:lstStyle/>
          <a:p>
            <a:pPr marL="457200" indent="-457200" algn="just" eaLnBrk="0" fontAlgn="base" hangingPunct="0">
              <a:spcAft>
                <a:spcPts val="1200"/>
              </a:spcAft>
              <a:buSzPct val="125000"/>
              <a:buBlip>
                <a:blip r:embed="rId5"/>
              </a:buBlip>
            </a:pPr>
            <a:r>
              <a:rPr lang="fr-FR" dirty="0">
                <a:solidFill>
                  <a:srgbClr val="0D2749"/>
                </a:solidFill>
                <a:latin typeface="Calibri" panose="020F0502020204030204" pitchFamily="34" charset="0"/>
                <a:cs typeface="Calibri" panose="020F0502020204030204" pitchFamily="34" charset="0"/>
              </a:rPr>
              <a:t>Pour les personnes nées à l’étranger, un </a:t>
            </a:r>
            <a:r>
              <a:rPr lang="fr-FR" b="1" dirty="0">
                <a:solidFill>
                  <a:srgbClr val="0D2749"/>
                </a:solidFill>
                <a:latin typeface="Calibri" panose="020F0502020204030204" pitchFamily="34" charset="0"/>
                <a:cs typeface="Calibri" panose="020F0502020204030204" pitchFamily="34" charset="0"/>
              </a:rPr>
              <a:t>Numéro d'Identification d'Attente </a:t>
            </a:r>
            <a:r>
              <a:rPr lang="fr-FR" dirty="0">
                <a:solidFill>
                  <a:srgbClr val="0D2749"/>
                </a:solidFill>
                <a:latin typeface="Calibri" panose="020F0502020204030204" pitchFamily="34" charset="0"/>
                <a:cs typeface="Calibri" panose="020F0502020204030204" pitchFamily="34" charset="0"/>
              </a:rPr>
              <a:t>(NIA) est attribué sur la base d’une pièce d’identité valide donnée à un organisme de sécurité sociale. </a:t>
            </a:r>
          </a:p>
          <a:p>
            <a:pPr marL="457200" indent="-457200" algn="just" eaLnBrk="0" fontAlgn="base" hangingPunct="0">
              <a:spcAft>
                <a:spcPts val="1200"/>
              </a:spcAft>
              <a:buSzPct val="125000"/>
              <a:buBlip>
                <a:blip r:embed="rId5"/>
              </a:buBlip>
            </a:pPr>
            <a:r>
              <a:rPr lang="fr-FR" dirty="0">
                <a:solidFill>
                  <a:srgbClr val="0D2749"/>
                </a:solidFill>
                <a:latin typeface="Calibri" panose="020F0502020204030204" pitchFamily="34" charset="0"/>
                <a:cs typeface="Calibri" panose="020F0502020204030204" pitchFamily="34" charset="0"/>
              </a:rPr>
              <a:t>Lorsqu’un individu n’a ni NIA ni NIR, un </a:t>
            </a:r>
            <a:r>
              <a:rPr lang="fr-FR" b="1" dirty="0">
                <a:solidFill>
                  <a:srgbClr val="0D2749"/>
                </a:solidFill>
                <a:latin typeface="Calibri" panose="020F0502020204030204" pitchFamily="34" charset="0"/>
                <a:cs typeface="Calibri" panose="020F0502020204030204" pitchFamily="34" charset="0"/>
              </a:rPr>
              <a:t>Numéro Technique Temporaire </a:t>
            </a:r>
            <a:r>
              <a:rPr lang="fr-FR" dirty="0">
                <a:solidFill>
                  <a:srgbClr val="0D2749"/>
                </a:solidFill>
                <a:latin typeface="Calibri" panose="020F0502020204030204" pitchFamily="34" charset="0"/>
                <a:cs typeface="Calibri" panose="020F0502020204030204" pitchFamily="34" charset="0"/>
              </a:rPr>
              <a:t>(NTT) pour une durée de 3 mois peut lui être attribué par son employeur.</a:t>
            </a:r>
          </a:p>
        </p:txBody>
      </p:sp>
      <p:pic>
        <p:nvPicPr>
          <p:cNvPr id="16" name="Image 15">
            <a:extLst>
              <a:ext uri="{FF2B5EF4-FFF2-40B4-BE49-F238E27FC236}">
                <a16:creationId xmlns:a16="http://schemas.microsoft.com/office/drawing/2014/main" id="{F89EB040-10EB-946A-DAE4-4F249165E2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125" y="4091768"/>
            <a:ext cx="741070" cy="744616"/>
          </a:xfrm>
          <a:prstGeom prst="rect">
            <a:avLst/>
          </a:prstGeom>
        </p:spPr>
      </p:pic>
    </p:spTree>
    <p:extLst>
      <p:ext uri="{BB962C8B-B14F-4D97-AF65-F5344CB8AC3E}">
        <p14:creationId xmlns:p14="http://schemas.microsoft.com/office/powerpoint/2010/main" val="1011811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A2240-2946-502D-0788-72F30C6EA665}"/>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29D69E2-9EEE-4BCB-7168-01943163E605}"/>
              </a:ext>
            </a:extLst>
          </p:cNvPr>
          <p:cNvSpPr>
            <a:spLocks noGrp="1"/>
          </p:cNvSpPr>
          <p:nvPr>
            <p:ph type="sldNum" sz="quarter" idx="10"/>
          </p:nvPr>
        </p:nvSpPr>
        <p:spPr/>
        <p:txBody>
          <a:bodyPr/>
          <a:lstStyle/>
          <a:p>
            <a:pPr>
              <a:defRPr/>
            </a:pPr>
            <a:fld id="{FE673E09-FDDB-423A-90EF-688F0CF0AEA9}" type="slidenum">
              <a:rPr lang="fr-FR" smtClean="0"/>
              <a:pPr>
                <a:defRPr/>
              </a:pPr>
              <a:t>3</a:t>
            </a:fld>
            <a:endParaRPr lang="fr-FR"/>
          </a:p>
        </p:txBody>
      </p:sp>
      <p:sp>
        <p:nvSpPr>
          <p:cNvPr id="3" name="Titre 2">
            <a:extLst>
              <a:ext uri="{FF2B5EF4-FFF2-40B4-BE49-F238E27FC236}">
                <a16:creationId xmlns:a16="http://schemas.microsoft.com/office/drawing/2014/main" id="{A660530B-F6F0-9DE4-8427-19E0D727DDF2}"/>
              </a:ext>
            </a:extLst>
          </p:cNvPr>
          <p:cNvSpPr>
            <a:spLocks noGrp="1"/>
          </p:cNvSpPr>
          <p:nvPr>
            <p:ph type="title"/>
          </p:nvPr>
        </p:nvSpPr>
        <p:spPr>
          <a:xfrm>
            <a:off x="0" y="17384"/>
            <a:ext cx="9860842" cy="678603"/>
          </a:xfrm>
        </p:spPr>
        <p:txBody>
          <a:bodyPr>
            <a:normAutofit/>
          </a:bodyPr>
          <a:lstStyle/>
          <a:p>
            <a:r>
              <a:rPr lang="fr-FR" sz="3500">
                <a:latin typeface="Calibri"/>
                <a:ea typeface="Calibri"/>
                <a:cs typeface="Calibri"/>
              </a:rPr>
              <a:t>Les enjeux de la qualité du NIR </a:t>
            </a:r>
          </a:p>
        </p:txBody>
      </p:sp>
      <p:sp>
        <p:nvSpPr>
          <p:cNvPr id="8" name="Espace réservé du contenu 4">
            <a:extLst>
              <a:ext uri="{FF2B5EF4-FFF2-40B4-BE49-F238E27FC236}">
                <a16:creationId xmlns:a16="http://schemas.microsoft.com/office/drawing/2014/main" id="{7B341F03-4567-C829-152B-47B0DCECCB65}"/>
              </a:ext>
            </a:extLst>
          </p:cNvPr>
          <p:cNvSpPr txBox="1">
            <a:spLocks/>
          </p:cNvSpPr>
          <p:nvPr/>
        </p:nvSpPr>
        <p:spPr>
          <a:xfrm>
            <a:off x="355603" y="5023805"/>
            <a:ext cx="10942696" cy="638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2000">
              <a:latin typeface="Calibri" panose="020F0502020204030204" pitchFamily="34" charset="0"/>
              <a:cs typeface="Calibri" panose="020F0502020204030204" pitchFamily="34" charset="0"/>
            </a:endParaRPr>
          </a:p>
        </p:txBody>
      </p:sp>
      <p:sp>
        <p:nvSpPr>
          <p:cNvPr id="26" name="ZoneTexte 25">
            <a:extLst>
              <a:ext uri="{FF2B5EF4-FFF2-40B4-BE49-F238E27FC236}">
                <a16:creationId xmlns:a16="http://schemas.microsoft.com/office/drawing/2014/main" id="{6D9D00C2-7C1C-F8E3-DEB9-AF1C252199AF}"/>
              </a:ext>
            </a:extLst>
          </p:cNvPr>
          <p:cNvSpPr txBox="1"/>
          <p:nvPr/>
        </p:nvSpPr>
        <p:spPr>
          <a:xfrm>
            <a:off x="271089" y="3950379"/>
            <a:ext cx="11027210" cy="1354217"/>
          </a:xfrm>
          <a:prstGeom prst="rect">
            <a:avLst/>
          </a:prstGeom>
          <a:noFill/>
        </p:spPr>
        <p:txBody>
          <a:bodyPr wrap="square" lIns="91440" tIns="45720" rIns="91440" bIns="45720" rtlCol="0" anchor="t">
            <a:spAutoFit/>
          </a:bodyPr>
          <a:lstStyle/>
          <a:p>
            <a:pPr marL="457200" indent="-457200" algn="just" eaLnBrk="0" fontAlgn="base" hangingPunct="0">
              <a:spcAft>
                <a:spcPts val="1200"/>
              </a:spcAft>
              <a:buSzPct val="125000"/>
              <a:buBlip>
                <a:blip r:embed="rId3"/>
              </a:buBlip>
            </a:pPr>
            <a:r>
              <a:rPr lang="fr-FR" dirty="0">
                <a:solidFill>
                  <a:srgbClr val="0D2749"/>
                </a:solidFill>
                <a:latin typeface="Calibri" panose="020F0502020204030204" pitchFamily="34" charset="0"/>
                <a:cs typeface="Calibri" panose="020F0502020204030204" pitchFamily="34" charset="0"/>
              </a:rPr>
              <a:t>Dans les deux cas, une erreur de déclaration peut entraîner une mauvaise prise en compte des revenus du salarié pour ses droits à la retraite ou à l’assurance maladie. L’entreprise doit donc veiller à transmettre des informations exactes dans ses déclarations sociales. </a:t>
            </a:r>
          </a:p>
          <a:p>
            <a:pPr marL="457200" indent="-457200" algn="just" eaLnBrk="0" fontAlgn="base" hangingPunct="0">
              <a:spcAft>
                <a:spcPts val="1200"/>
              </a:spcAft>
              <a:buSzPct val="125000"/>
              <a:buBlip>
                <a:blip r:embed="rId3"/>
              </a:buBlip>
            </a:pPr>
            <a:r>
              <a:rPr lang="fr-FR" b="1" dirty="0">
                <a:solidFill>
                  <a:srgbClr val="0D2749"/>
                </a:solidFill>
                <a:latin typeface="Calibri"/>
                <a:ea typeface="Calibri"/>
                <a:cs typeface="Calibri"/>
              </a:rPr>
              <a:t>Il est indispensable de s’assurer que les données identifiantes de l’individu soient bien renseignées. </a:t>
            </a:r>
          </a:p>
        </p:txBody>
      </p:sp>
      <p:sp>
        <p:nvSpPr>
          <p:cNvPr id="6" name="ZoneTexte 5">
            <a:extLst>
              <a:ext uri="{FF2B5EF4-FFF2-40B4-BE49-F238E27FC236}">
                <a16:creationId xmlns:a16="http://schemas.microsoft.com/office/drawing/2014/main" id="{F2D68486-C694-63C3-D9C8-DF118206DDAD}"/>
              </a:ext>
            </a:extLst>
          </p:cNvPr>
          <p:cNvSpPr txBox="1"/>
          <p:nvPr/>
        </p:nvSpPr>
        <p:spPr>
          <a:xfrm>
            <a:off x="274899" y="1131823"/>
            <a:ext cx="11104103" cy="1908215"/>
          </a:xfrm>
          <a:prstGeom prst="rect">
            <a:avLst/>
          </a:prstGeom>
          <a:noFill/>
        </p:spPr>
        <p:txBody>
          <a:bodyPr wrap="square" lIns="91440" tIns="45720" rIns="91440" bIns="45720" rtlCol="0" anchor="t">
            <a:spAutoFit/>
          </a:bodyPr>
          <a:lstStyle/>
          <a:p>
            <a:pPr marL="457200" marR="0" lvl="0" indent="-457200" algn="just" defTabSz="914400" rtl="0" eaLnBrk="0" fontAlgn="base" latinLnBrk="0" hangingPunct="0">
              <a:lnSpc>
                <a:spcPct val="100000"/>
              </a:lnSpc>
              <a:spcBef>
                <a:spcPts val="0"/>
              </a:spcBef>
              <a:spcAft>
                <a:spcPts val="1200"/>
              </a:spcAft>
              <a:buClrTx/>
              <a:buSzPct val="125000"/>
              <a:buFontTx/>
              <a:buBlip>
                <a:blip r:embed="rId3"/>
              </a:buBlip>
              <a:tabLst/>
              <a:defRPr/>
            </a:pPr>
            <a:r>
              <a:rPr lang="fr-FR" dirty="0">
                <a:solidFill>
                  <a:srgbClr val="0D2749"/>
                </a:solidFill>
                <a:latin typeface="Calibri"/>
                <a:ea typeface="Calibri"/>
                <a:cs typeface="Calibri"/>
              </a:rPr>
              <a:t>En 2021, </a:t>
            </a:r>
            <a:r>
              <a:rPr lang="fr-FR" b="1" dirty="0">
                <a:solidFill>
                  <a:srgbClr val="0D2749"/>
                </a:solidFill>
                <a:latin typeface="Calibri"/>
                <a:ea typeface="Calibri"/>
                <a:cs typeface="Calibri"/>
              </a:rPr>
              <a:t>98,7% des NIR déclarés </a:t>
            </a:r>
            <a:r>
              <a:rPr lang="fr-FR" dirty="0">
                <a:solidFill>
                  <a:srgbClr val="0D2749"/>
                </a:solidFill>
                <a:latin typeface="Calibri"/>
                <a:ea typeface="Calibri"/>
                <a:cs typeface="Calibri"/>
              </a:rPr>
              <a:t>étaient de bonne qualité. </a:t>
            </a:r>
          </a:p>
          <a:p>
            <a:pPr marL="457200" marR="0" lvl="0" indent="-457200" algn="just" defTabSz="914400" rtl="0" eaLnBrk="0" fontAlgn="base" latinLnBrk="0" hangingPunct="0">
              <a:lnSpc>
                <a:spcPct val="100000"/>
              </a:lnSpc>
              <a:spcBef>
                <a:spcPts val="0"/>
              </a:spcBef>
              <a:spcAft>
                <a:spcPts val="1200"/>
              </a:spcAft>
              <a:buClrTx/>
              <a:buSzPct val="125000"/>
              <a:buFontTx/>
              <a:buBlip>
                <a:blip r:embed="rId3"/>
              </a:buBlip>
              <a:tabLst/>
              <a:defRPr/>
            </a:pPr>
            <a:r>
              <a:rPr lang="fr-FR" dirty="0">
                <a:solidFill>
                  <a:srgbClr val="0D2749"/>
                </a:solidFill>
                <a:latin typeface="Calibri"/>
                <a:ea typeface="Calibri"/>
                <a:cs typeface="Calibri"/>
              </a:rPr>
              <a:t>Néanmoins, </a:t>
            </a:r>
            <a:r>
              <a:rPr lang="fr-FR" b="1" dirty="0">
                <a:solidFill>
                  <a:srgbClr val="0D2749"/>
                </a:solidFill>
                <a:latin typeface="Calibri"/>
                <a:ea typeface="Calibri"/>
                <a:cs typeface="Calibri"/>
              </a:rPr>
              <a:t>300 000 d’entre eux n’étaient pas certifiés</a:t>
            </a:r>
            <a:r>
              <a:rPr lang="fr-FR" dirty="0">
                <a:solidFill>
                  <a:srgbClr val="0D2749"/>
                </a:solidFill>
                <a:latin typeface="Calibri"/>
                <a:ea typeface="Calibri"/>
                <a:cs typeface="Calibri"/>
              </a:rPr>
              <a:t>, ce qui signifie que leur correspondance avec l’identité de la personne n’a pas encore été vérifiée. En l’absence de NIR, un NTT (numéro technique temporaire) peut être déclaré et parfois sur une durée supérieure à 3 mois. Dans le cadre de la numérisation du versement des prestations sociales, il devient crucial de disposer de NIR fiables. En cas d’erreur, deux situations peuvent exister :</a:t>
            </a:r>
          </a:p>
        </p:txBody>
      </p:sp>
      <p:sp>
        <p:nvSpPr>
          <p:cNvPr id="11" name="ZoneTexte 10">
            <a:extLst>
              <a:ext uri="{FF2B5EF4-FFF2-40B4-BE49-F238E27FC236}">
                <a16:creationId xmlns:a16="http://schemas.microsoft.com/office/drawing/2014/main" id="{C5EF0D70-06D6-4657-54E7-BCEDEBAB15CA}"/>
              </a:ext>
            </a:extLst>
          </p:cNvPr>
          <p:cNvSpPr txBox="1"/>
          <p:nvPr/>
        </p:nvSpPr>
        <p:spPr>
          <a:xfrm>
            <a:off x="428833" y="2782669"/>
            <a:ext cx="11323050" cy="923330"/>
          </a:xfrm>
          <a:prstGeom prst="rect">
            <a:avLst/>
          </a:prstGeom>
          <a:noFill/>
        </p:spPr>
        <p:txBody>
          <a:bodyPr wrap="square" lIns="91440" tIns="45720" rIns="91440" bIns="45720" rtlCol="0" anchor="t">
            <a:spAutoFit/>
          </a:bodyPr>
          <a:lstStyle/>
          <a:p>
            <a:pPr marL="1371600" lvl="2" indent="-457200">
              <a:buFont typeface="+mj-lt"/>
              <a:buAutoNum type="arabicPeriod"/>
            </a:pPr>
            <a:r>
              <a:rPr lang="fr-FR" dirty="0">
                <a:solidFill>
                  <a:srgbClr val="0D2749"/>
                </a:solidFill>
                <a:latin typeface="Calibri" panose="020F0502020204030204" pitchFamily="34" charset="0"/>
                <a:ea typeface="Calibri" panose="020F0502020204030204" pitchFamily="34" charset="0"/>
                <a:cs typeface="Calibri" panose="020F0502020204030204" pitchFamily="34" charset="0"/>
              </a:rPr>
              <a:t>L’individu n’est pas retrouvé – </a:t>
            </a:r>
            <a:r>
              <a:rPr lang="fr-FR" i="1" dirty="0">
                <a:solidFill>
                  <a:srgbClr val="0D2749"/>
                </a:solidFill>
                <a:latin typeface="Calibri" panose="020F0502020204030204" pitchFamily="34" charset="0"/>
                <a:ea typeface="Calibri" panose="020F0502020204030204" pitchFamily="34" charset="0"/>
                <a:cs typeface="Calibri" panose="020F0502020204030204" pitchFamily="34" charset="0"/>
              </a:rPr>
              <a:t>Il cotise mais n’obtient aucun droit </a:t>
            </a:r>
          </a:p>
          <a:p>
            <a:pPr marL="1371600" lvl="2" indent="-457200">
              <a:buFont typeface="+mj-lt"/>
              <a:buAutoNum type="arabicPeriod"/>
            </a:pPr>
            <a:endParaRPr lang="fr-FR" i="1" dirty="0">
              <a:solidFill>
                <a:srgbClr val="0D2749"/>
              </a:solidFill>
              <a:latin typeface="Calibri" panose="020F0502020204030204" pitchFamily="34" charset="0"/>
              <a:ea typeface="Calibri" panose="020F0502020204030204" pitchFamily="34" charset="0"/>
              <a:cs typeface="Calibri" panose="020F0502020204030204" pitchFamily="34" charset="0"/>
            </a:endParaRPr>
          </a:p>
          <a:p>
            <a:pPr marL="1371600" lvl="2" indent="-457200">
              <a:buFont typeface="+mj-lt"/>
              <a:buAutoNum type="arabicPeriod"/>
            </a:pPr>
            <a:r>
              <a:rPr lang="fr-FR" dirty="0">
                <a:solidFill>
                  <a:srgbClr val="0D2749"/>
                </a:solidFill>
                <a:latin typeface="Calibri" panose="020F0502020204030204" pitchFamily="34" charset="0"/>
                <a:cs typeface="Calibri" panose="020F0502020204030204" pitchFamily="34" charset="0"/>
              </a:rPr>
              <a:t>Un homonyme est trouvé – </a:t>
            </a:r>
            <a:r>
              <a:rPr lang="fr-FR" i="1" dirty="0">
                <a:solidFill>
                  <a:srgbClr val="0D2749"/>
                </a:solidFill>
                <a:latin typeface="Calibri" panose="020F0502020204030204" pitchFamily="34" charset="0"/>
                <a:cs typeface="Calibri" panose="020F0502020204030204" pitchFamily="34" charset="0"/>
              </a:rPr>
              <a:t>Les droits peuvent alors être attribués à la mauvaise personne </a:t>
            </a:r>
          </a:p>
        </p:txBody>
      </p:sp>
    </p:spTree>
    <p:extLst>
      <p:ext uri="{BB962C8B-B14F-4D97-AF65-F5344CB8AC3E}">
        <p14:creationId xmlns:p14="http://schemas.microsoft.com/office/powerpoint/2010/main" val="261199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A2240-2946-502D-0788-72F30C6EA665}"/>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29D69E2-9EEE-4BCB-7168-01943163E605}"/>
              </a:ext>
            </a:extLst>
          </p:cNvPr>
          <p:cNvSpPr>
            <a:spLocks noGrp="1"/>
          </p:cNvSpPr>
          <p:nvPr>
            <p:ph type="sldNum" sz="quarter" idx="10"/>
          </p:nvPr>
        </p:nvSpPr>
        <p:spPr/>
        <p:txBody>
          <a:bodyPr/>
          <a:lstStyle/>
          <a:p>
            <a:pPr>
              <a:defRPr/>
            </a:pPr>
            <a:fld id="{FE673E09-FDDB-423A-90EF-688F0CF0AEA9}" type="slidenum">
              <a:rPr lang="fr-FR" smtClean="0"/>
              <a:pPr>
                <a:defRPr/>
              </a:pPr>
              <a:t>4</a:t>
            </a:fld>
            <a:endParaRPr lang="fr-FR"/>
          </a:p>
        </p:txBody>
      </p:sp>
      <p:sp>
        <p:nvSpPr>
          <p:cNvPr id="3" name="Titre 2">
            <a:extLst>
              <a:ext uri="{FF2B5EF4-FFF2-40B4-BE49-F238E27FC236}">
                <a16:creationId xmlns:a16="http://schemas.microsoft.com/office/drawing/2014/main" id="{A660530B-F6F0-9DE4-8427-19E0D727DDF2}"/>
              </a:ext>
            </a:extLst>
          </p:cNvPr>
          <p:cNvSpPr>
            <a:spLocks noGrp="1"/>
          </p:cNvSpPr>
          <p:nvPr>
            <p:ph type="title"/>
          </p:nvPr>
        </p:nvSpPr>
        <p:spPr>
          <a:xfrm>
            <a:off x="0" y="17384"/>
            <a:ext cx="9860842" cy="678603"/>
          </a:xfrm>
        </p:spPr>
        <p:txBody>
          <a:bodyPr>
            <a:noAutofit/>
          </a:bodyPr>
          <a:lstStyle/>
          <a:p>
            <a:r>
              <a:rPr lang="fr-FR" sz="3500">
                <a:latin typeface="Calibri"/>
                <a:ea typeface="Calibri"/>
                <a:cs typeface="Calibri"/>
              </a:rPr>
              <a:t>Les enjeux de la qualité du NIR </a:t>
            </a:r>
          </a:p>
        </p:txBody>
      </p:sp>
      <p:sp>
        <p:nvSpPr>
          <p:cNvPr id="8" name="Espace réservé du contenu 4">
            <a:extLst>
              <a:ext uri="{FF2B5EF4-FFF2-40B4-BE49-F238E27FC236}">
                <a16:creationId xmlns:a16="http://schemas.microsoft.com/office/drawing/2014/main" id="{7B341F03-4567-C829-152B-47B0DCECCB65}"/>
              </a:ext>
            </a:extLst>
          </p:cNvPr>
          <p:cNvSpPr txBox="1">
            <a:spLocks/>
          </p:cNvSpPr>
          <p:nvPr/>
        </p:nvSpPr>
        <p:spPr>
          <a:xfrm>
            <a:off x="355603" y="2441024"/>
            <a:ext cx="10942696" cy="638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2000">
              <a:latin typeface="Calibri" panose="020F0502020204030204" pitchFamily="34" charset="0"/>
              <a:cs typeface="Calibri" panose="020F0502020204030204" pitchFamily="34" charset="0"/>
            </a:endParaRPr>
          </a:p>
        </p:txBody>
      </p:sp>
      <p:sp>
        <p:nvSpPr>
          <p:cNvPr id="18" name="Espace réservé du contenu 3">
            <a:extLst>
              <a:ext uri="{FF2B5EF4-FFF2-40B4-BE49-F238E27FC236}">
                <a16:creationId xmlns:a16="http://schemas.microsoft.com/office/drawing/2014/main" id="{8DB3CD86-1647-7825-FEA6-1D5A83363ADB}"/>
              </a:ext>
            </a:extLst>
          </p:cNvPr>
          <p:cNvSpPr>
            <a:spLocks noGrp="1"/>
          </p:cNvSpPr>
          <p:nvPr>
            <p:ph idx="1"/>
          </p:nvPr>
        </p:nvSpPr>
        <p:spPr>
          <a:xfrm>
            <a:off x="355603" y="847940"/>
            <a:ext cx="10942696" cy="557210"/>
          </a:xfrm>
        </p:spPr>
        <p:txBody>
          <a:bodyPr>
            <a:normAutofit/>
          </a:bodyPr>
          <a:lstStyle/>
          <a:p>
            <a:r>
              <a:rPr lang="fr-FR" sz="2400"/>
              <a:t>Processus d’immatriculation du salarié </a:t>
            </a:r>
          </a:p>
        </p:txBody>
      </p:sp>
      <p:sp>
        <p:nvSpPr>
          <p:cNvPr id="12" name="Rectangle 11">
            <a:extLst>
              <a:ext uri="{FF2B5EF4-FFF2-40B4-BE49-F238E27FC236}">
                <a16:creationId xmlns:a16="http://schemas.microsoft.com/office/drawing/2014/main" id="{47A932AF-CEAD-8B13-190C-5278CB5E8F2A}"/>
              </a:ext>
            </a:extLst>
          </p:cNvPr>
          <p:cNvSpPr/>
          <p:nvPr/>
        </p:nvSpPr>
        <p:spPr>
          <a:xfrm>
            <a:off x="2874768" y="3315522"/>
            <a:ext cx="802567" cy="4210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Graphique 8">
            <a:extLst>
              <a:ext uri="{FF2B5EF4-FFF2-40B4-BE49-F238E27FC236}">
                <a16:creationId xmlns:a16="http://schemas.microsoft.com/office/drawing/2014/main" id="{6AB06DE1-8A62-14CC-9E9A-FC8B80B743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33767" y="1304716"/>
            <a:ext cx="9014179" cy="4863650"/>
          </a:xfrm>
          <a:prstGeom prst="rect">
            <a:avLst/>
          </a:prstGeom>
        </p:spPr>
      </p:pic>
    </p:spTree>
    <p:extLst>
      <p:ext uri="{BB962C8B-B14F-4D97-AF65-F5344CB8AC3E}">
        <p14:creationId xmlns:p14="http://schemas.microsoft.com/office/powerpoint/2010/main" val="2610652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03024-3462-B79E-4F0E-8B934E2FC39B}"/>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AFA8340F-C942-2700-CFC0-677F7716D7C7}"/>
              </a:ext>
            </a:extLst>
          </p:cNvPr>
          <p:cNvSpPr>
            <a:spLocks noGrp="1"/>
          </p:cNvSpPr>
          <p:nvPr>
            <p:ph type="sldNum" sz="quarter" idx="10"/>
          </p:nvPr>
        </p:nvSpPr>
        <p:spPr/>
        <p:txBody>
          <a:bodyPr/>
          <a:lstStyle/>
          <a:p>
            <a:pPr>
              <a:defRPr/>
            </a:pPr>
            <a:fld id="{FE673E09-FDDB-423A-90EF-688F0CF0AEA9}" type="slidenum">
              <a:rPr lang="fr-FR" smtClean="0"/>
              <a:pPr>
                <a:defRPr/>
              </a:pPr>
              <a:t>5</a:t>
            </a:fld>
            <a:endParaRPr lang="fr-FR"/>
          </a:p>
        </p:txBody>
      </p:sp>
      <p:sp>
        <p:nvSpPr>
          <p:cNvPr id="3" name="Titre 2">
            <a:extLst>
              <a:ext uri="{FF2B5EF4-FFF2-40B4-BE49-F238E27FC236}">
                <a16:creationId xmlns:a16="http://schemas.microsoft.com/office/drawing/2014/main" id="{00CCE35B-A24E-62B3-4C6F-D923CC870D9B}"/>
              </a:ext>
            </a:extLst>
          </p:cNvPr>
          <p:cNvSpPr>
            <a:spLocks noGrp="1"/>
          </p:cNvSpPr>
          <p:nvPr>
            <p:ph type="title"/>
          </p:nvPr>
        </p:nvSpPr>
        <p:spPr>
          <a:xfrm>
            <a:off x="0" y="17384"/>
            <a:ext cx="9860842" cy="678603"/>
          </a:xfrm>
        </p:spPr>
        <p:txBody>
          <a:bodyPr>
            <a:normAutofit/>
          </a:bodyPr>
          <a:lstStyle/>
          <a:p>
            <a:r>
              <a:rPr lang="fr-FR" sz="3500">
                <a:latin typeface="Calibri"/>
                <a:ea typeface="Calibri"/>
                <a:cs typeface="Calibri"/>
              </a:rPr>
              <a:t>La mise en place de contrôles d’identité</a:t>
            </a:r>
          </a:p>
        </p:txBody>
      </p:sp>
      <p:sp>
        <p:nvSpPr>
          <p:cNvPr id="10" name="Espace réservé du texte 9">
            <a:extLst>
              <a:ext uri="{FF2B5EF4-FFF2-40B4-BE49-F238E27FC236}">
                <a16:creationId xmlns:a16="http://schemas.microsoft.com/office/drawing/2014/main" id="{2C18AE08-B3D6-94BE-790B-584C82A4C6C2}"/>
              </a:ext>
            </a:extLst>
          </p:cNvPr>
          <p:cNvSpPr txBox="1">
            <a:spLocks/>
          </p:cNvSpPr>
          <p:nvPr/>
        </p:nvSpPr>
        <p:spPr>
          <a:xfrm>
            <a:off x="662043" y="2456276"/>
            <a:ext cx="4608000" cy="3650234"/>
          </a:xfrm>
          <a:prstGeom prst="rect">
            <a:avLst/>
          </a:prstGeom>
          <a:solidFill>
            <a:schemeClr val="bg1"/>
          </a:solidFill>
          <a:ln w="25400">
            <a:solidFill>
              <a:srgbClr val="002060"/>
            </a:solidFill>
          </a:ln>
        </p:spPr>
        <p:txBody>
          <a:bodyPr vert="horz" lIns="91440" tIns="108000" rIns="91440" bIns="45720" rtlCol="0" anchor="t">
            <a:noAutofit/>
          </a:bodyPr>
          <a:lstStyle>
            <a:lvl1pPr marL="0" indent="0" algn="l" defTabSz="914400" rtl="0" eaLnBrk="1" latinLnBrk="0" hangingPunct="1">
              <a:lnSpc>
                <a:spcPct val="90000"/>
              </a:lnSpc>
              <a:spcBef>
                <a:spcPts val="600"/>
              </a:spcBef>
              <a:spcAft>
                <a:spcPts val="300"/>
              </a:spcAft>
              <a:buSzPct val="25000"/>
              <a:buFont typeface="Calibri bold" panose="020F0702030404030204" pitchFamily="34" charset="0"/>
              <a:buChar char=" "/>
              <a:defRPr sz="2200" kern="1200">
                <a:solidFill>
                  <a:srgbClr val="002060"/>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0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6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2" indent="0" algn="just">
              <a:buNone/>
            </a:pPr>
            <a:r>
              <a:rPr lang="fr-FR" dirty="0">
                <a:solidFill>
                  <a:srgbClr val="2E2E2E"/>
                </a:solidFill>
                <a:latin typeface="Calibri"/>
                <a:ea typeface="Calibri"/>
                <a:cs typeface="Calibri"/>
              </a:rPr>
              <a:t>Le périmètre des données contrôlées est le suivant : </a:t>
            </a:r>
          </a:p>
          <a:p>
            <a:pPr marL="139700" lvl="2" indent="0" algn="just">
              <a:buNone/>
            </a:pPr>
            <a:endParaRPr lang="fr-FR" dirty="0">
              <a:solidFill>
                <a:srgbClr val="2E2E2E"/>
              </a:solidFill>
              <a:latin typeface="Calibri"/>
              <a:ea typeface="Calibri"/>
              <a:cs typeface="Calibri"/>
            </a:endParaRPr>
          </a:p>
          <a:p>
            <a:pPr marL="958850" lvl="5" indent="-285750">
              <a:buFont typeface="Wingdings" pitchFamily="2" charset="2"/>
              <a:buChar char="Ø"/>
            </a:pPr>
            <a:r>
              <a:rPr lang="fr-FR" b="1" dirty="0">
                <a:solidFill>
                  <a:srgbClr val="0D2749"/>
                </a:solidFill>
                <a:latin typeface="Calibri" panose="020F0502020204030204" pitchFamily="34" charset="0"/>
                <a:cs typeface="Calibri" panose="020F0502020204030204" pitchFamily="34" charset="0"/>
              </a:rPr>
              <a:t>Le NIR </a:t>
            </a:r>
          </a:p>
          <a:p>
            <a:pPr marL="673100" lvl="5" indent="0">
              <a:buNone/>
            </a:pPr>
            <a:r>
              <a:rPr lang="fr-FR" i="1" dirty="0">
                <a:solidFill>
                  <a:srgbClr val="0D2749"/>
                </a:solidFill>
                <a:latin typeface="Calibri" panose="020F0502020204030204" pitchFamily="34" charset="0"/>
                <a:cs typeface="Calibri" panose="020F0502020204030204" pitchFamily="34" charset="0"/>
              </a:rPr>
              <a:t>Identifiant connu du salarié </a:t>
            </a:r>
          </a:p>
          <a:p>
            <a:pPr marL="673100" lvl="5" indent="0">
              <a:buNone/>
            </a:pPr>
            <a:endParaRPr lang="fr-FR" i="1" dirty="0">
              <a:solidFill>
                <a:srgbClr val="0D2749"/>
              </a:solidFill>
              <a:latin typeface="Calibri" panose="020F0502020204030204" pitchFamily="34" charset="0"/>
              <a:cs typeface="Calibri" panose="020F0502020204030204" pitchFamily="34" charset="0"/>
            </a:endParaRPr>
          </a:p>
          <a:p>
            <a:pPr marL="958850" lvl="5" indent="-285750">
              <a:buFont typeface="Wingdings" pitchFamily="2" charset="2"/>
              <a:buChar char="Ø"/>
            </a:pPr>
            <a:r>
              <a:rPr lang="fr-FR" b="1" dirty="0">
                <a:solidFill>
                  <a:srgbClr val="0D2749"/>
                </a:solidFill>
                <a:latin typeface="Calibri" panose="020F0502020204030204" pitchFamily="34" charset="0"/>
                <a:cs typeface="Calibri" panose="020F0502020204030204" pitchFamily="34" charset="0"/>
              </a:rPr>
              <a:t>Le nom de famille </a:t>
            </a:r>
          </a:p>
          <a:p>
            <a:pPr marL="673100" lvl="5" indent="0">
              <a:buNone/>
            </a:pPr>
            <a:r>
              <a:rPr lang="fr-FR" i="1" dirty="0">
                <a:solidFill>
                  <a:srgbClr val="0D2749"/>
                </a:solidFill>
                <a:latin typeface="Calibri" panose="020F0502020204030204" pitchFamily="34" charset="0"/>
                <a:cs typeface="Calibri" panose="020F0502020204030204" pitchFamily="34" charset="0"/>
              </a:rPr>
              <a:t>Comparé aux données SNGI </a:t>
            </a:r>
          </a:p>
          <a:p>
            <a:pPr marL="673100" lvl="5" indent="0">
              <a:buNone/>
            </a:pPr>
            <a:endParaRPr lang="fr-FR" i="1" dirty="0">
              <a:solidFill>
                <a:srgbClr val="0D2749"/>
              </a:solidFill>
              <a:latin typeface="Calibri" panose="020F0502020204030204" pitchFamily="34" charset="0"/>
              <a:cs typeface="Calibri" panose="020F0502020204030204" pitchFamily="34" charset="0"/>
            </a:endParaRPr>
          </a:p>
          <a:p>
            <a:pPr marL="958850" lvl="5" indent="-285750">
              <a:buFont typeface="Wingdings" pitchFamily="2" charset="2"/>
              <a:buChar char="Ø"/>
            </a:pPr>
            <a:r>
              <a:rPr lang="fr-FR" b="1" dirty="0">
                <a:solidFill>
                  <a:srgbClr val="0D2749"/>
                </a:solidFill>
                <a:latin typeface="Calibri" panose="020F0502020204030204" pitchFamily="34" charset="0"/>
                <a:cs typeface="Calibri" panose="020F0502020204030204" pitchFamily="34" charset="0"/>
              </a:rPr>
              <a:t>La date de naissance </a:t>
            </a:r>
          </a:p>
          <a:p>
            <a:pPr marL="673100" lvl="5" indent="0">
              <a:buNone/>
            </a:pPr>
            <a:r>
              <a:rPr lang="fr-FR" i="1" dirty="0">
                <a:solidFill>
                  <a:srgbClr val="0D2749"/>
                </a:solidFill>
                <a:latin typeface="Calibri" panose="020F0502020204030204" pitchFamily="34" charset="0"/>
                <a:cs typeface="Calibri" panose="020F0502020204030204" pitchFamily="34" charset="0"/>
              </a:rPr>
              <a:t>Troisième clé de fiabilisation</a:t>
            </a:r>
          </a:p>
          <a:p>
            <a:pPr marL="673100" lvl="5" indent="0">
              <a:buNone/>
            </a:pPr>
            <a:endParaRPr lang="fr-FR" i="1" dirty="0">
              <a:solidFill>
                <a:srgbClr val="0D2749"/>
              </a:solidFill>
              <a:latin typeface="Calibri" panose="020F0502020204030204" pitchFamily="34" charset="0"/>
              <a:cs typeface="Calibri" panose="020F0502020204030204" pitchFamily="34" charset="0"/>
            </a:endParaRPr>
          </a:p>
          <a:p>
            <a:pPr marL="673100" lvl="5" indent="0">
              <a:buNone/>
            </a:pPr>
            <a:endParaRPr lang="fr-FR" sz="1700" i="1" dirty="0">
              <a:solidFill>
                <a:schemeClr val="bg2">
                  <a:lumMod val="50000"/>
                </a:schemeClr>
              </a:solidFill>
              <a:latin typeface="Calibri" panose="020F0502020204030204" pitchFamily="34" charset="0"/>
              <a:cs typeface="Calibri" panose="020F0502020204030204" pitchFamily="34" charset="0"/>
            </a:endParaRPr>
          </a:p>
        </p:txBody>
      </p:sp>
      <p:sp>
        <p:nvSpPr>
          <p:cNvPr id="11" name="Espace réservé du texte 9">
            <a:extLst>
              <a:ext uri="{FF2B5EF4-FFF2-40B4-BE49-F238E27FC236}">
                <a16:creationId xmlns:a16="http://schemas.microsoft.com/office/drawing/2014/main" id="{FF75279D-9573-B783-2A41-9686591B8E1B}"/>
              </a:ext>
            </a:extLst>
          </p:cNvPr>
          <p:cNvSpPr txBox="1">
            <a:spLocks/>
          </p:cNvSpPr>
          <p:nvPr/>
        </p:nvSpPr>
        <p:spPr>
          <a:xfrm>
            <a:off x="5514589" y="2456401"/>
            <a:ext cx="5797349" cy="3650109"/>
          </a:xfrm>
          <a:prstGeom prst="rect">
            <a:avLst/>
          </a:prstGeom>
          <a:solidFill>
            <a:schemeClr val="bg1"/>
          </a:solidFill>
          <a:ln w="25400">
            <a:solidFill>
              <a:srgbClr val="002060"/>
            </a:solidFill>
          </a:ln>
        </p:spPr>
        <p:txBody>
          <a:bodyPr vert="horz" lIns="0" tIns="108000" rIns="72000" bIns="45720" rtlCol="0">
            <a:noAutofit/>
          </a:bodyPr>
          <a:lstStyle>
            <a:lvl1pPr marL="0" indent="0" algn="l" defTabSz="914400" rtl="0" eaLnBrk="1" latinLnBrk="0" hangingPunct="1">
              <a:lnSpc>
                <a:spcPct val="90000"/>
              </a:lnSpc>
              <a:spcBef>
                <a:spcPts val="600"/>
              </a:spcBef>
              <a:spcAft>
                <a:spcPts val="300"/>
              </a:spcAft>
              <a:buSzPct val="25000"/>
              <a:buFont typeface="Calibri bold" panose="020F0702030404030204" pitchFamily="34" charset="0"/>
              <a:buChar char=" "/>
              <a:defRPr sz="2200" kern="1200">
                <a:solidFill>
                  <a:srgbClr val="002060"/>
                </a:solidFill>
                <a:latin typeface="+mj-lt"/>
                <a:ea typeface="+mn-ea"/>
                <a:cs typeface="+mn-cs"/>
              </a:defRPr>
            </a:lvl1pPr>
            <a:lvl2pPr marL="358775" indent="-269875" algn="l" defTabSz="914400" rtl="0" eaLnBrk="1" latinLnBrk="0" hangingPunct="1">
              <a:lnSpc>
                <a:spcPct val="90000"/>
              </a:lnSpc>
              <a:spcBef>
                <a:spcPts val="500"/>
              </a:spcBef>
              <a:buFont typeface="Wingdings" panose="05000000000000000000" pitchFamily="2" charset="2"/>
              <a:buChar char="Ø"/>
              <a:tabLst/>
              <a:defRPr sz="2000" kern="1200">
                <a:solidFill>
                  <a:srgbClr val="002060"/>
                </a:solidFill>
                <a:latin typeface="+mn-lt"/>
                <a:ea typeface="+mn-ea"/>
                <a:cs typeface="+mn-cs"/>
              </a:defRPr>
            </a:lvl2pPr>
            <a:lvl3pPr marL="541338" indent="-180975" algn="l" defTabSz="914400" rtl="0" eaLnBrk="1" latinLnBrk="0" hangingPunct="1">
              <a:lnSpc>
                <a:spcPct val="90000"/>
              </a:lnSpc>
              <a:spcBef>
                <a:spcPts val="500"/>
              </a:spcBef>
              <a:buSzPct val="77000"/>
              <a:buFont typeface="Arial" panose="020B0604020202020204" pitchFamily="34" charset="0"/>
              <a:buChar char="•"/>
              <a:tabLst/>
              <a:defRPr sz="1800" kern="1200">
                <a:solidFill>
                  <a:srgbClr val="002060"/>
                </a:solidFill>
                <a:latin typeface="Calibri Light" panose="020F0302020204030204" pitchFamily="34" charset="0"/>
                <a:ea typeface="+mn-ea"/>
                <a:cs typeface="Calibri Light" panose="020F0302020204030204" pitchFamily="34" charset="0"/>
              </a:defRPr>
            </a:lvl3pPr>
            <a:lvl4pPr marL="715963" indent="-176213"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4pPr>
            <a:lvl5pPr marL="898525" indent="-182563" algn="l" defTabSz="914400" rtl="0" eaLnBrk="1" latinLnBrk="0" hangingPunct="1">
              <a:lnSpc>
                <a:spcPct val="90000"/>
              </a:lnSpc>
              <a:spcBef>
                <a:spcPts val="500"/>
              </a:spcBef>
              <a:buClr>
                <a:schemeClr val="tx1">
                  <a:lumMod val="65000"/>
                  <a:lumOff val="35000"/>
                </a:schemeClr>
              </a:buClr>
              <a:buFont typeface="Calibri Light" panose="020F0302020204030204" pitchFamily="34" charset="0"/>
              <a:buChar char="›"/>
              <a:tabLst/>
              <a:defRPr sz="1600" kern="1200">
                <a:solidFill>
                  <a:srgbClr val="002060"/>
                </a:solidFill>
                <a:latin typeface="Calibri Light" panose="020F0302020204030204" pitchFamily="34" charset="0"/>
                <a:ea typeface="+mn-ea"/>
                <a:cs typeface="Calibri Light" panose="020F0302020204030204" pitchFamily="34" charset="0"/>
              </a:defRPr>
            </a:lvl5pPr>
            <a:lvl6pPr marL="1074738" indent="-177800" algn="l" defTabSz="914400" rtl="0" eaLnBrk="1" latinLnBrk="0" hangingPunct="1">
              <a:lnSpc>
                <a:spcPct val="90000"/>
              </a:lnSpc>
              <a:spcBef>
                <a:spcPts val="500"/>
              </a:spcBef>
              <a:buFont typeface="Calibri Light" panose="020F0302020204030204" pitchFamily="34" charset="0"/>
              <a:buChar char="-"/>
              <a:defRPr sz="1800" kern="1200">
                <a:solidFill>
                  <a:srgbClr val="002060"/>
                </a:solidFill>
                <a:latin typeface="Calibri Light" panose="020F0302020204030204" pitchFamily="34" charset="0"/>
                <a:ea typeface="+mn-ea"/>
                <a:cs typeface="Calibri Light" panose="020F030202020403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1800" dirty="0">
                <a:solidFill>
                  <a:srgbClr val="0D2749"/>
                </a:solidFill>
                <a:latin typeface="Calibri" panose="020F0502020204030204" pitchFamily="34" charset="0"/>
                <a:cs typeface="Calibri" panose="020F0502020204030204" pitchFamily="34" charset="0"/>
              </a:rPr>
              <a:t>    Les données exclues du périmètre sont : </a:t>
            </a:r>
          </a:p>
          <a:p>
            <a:pPr algn="just"/>
            <a:endParaRPr lang="fr-FR" sz="1800" dirty="0">
              <a:solidFill>
                <a:srgbClr val="0D2749"/>
              </a:solidFill>
              <a:latin typeface="Calibri" panose="020F0502020204030204" pitchFamily="34" charset="0"/>
              <a:cs typeface="Calibri" panose="020F0502020204030204" pitchFamily="34" charset="0"/>
            </a:endParaRPr>
          </a:p>
          <a:p>
            <a:pPr marL="958850" lvl="5" indent="-285750" algn="just">
              <a:buFont typeface="Wingdings" pitchFamily="2" charset="2"/>
              <a:buChar char="Ø"/>
            </a:pPr>
            <a:r>
              <a:rPr lang="fr-FR" b="1" dirty="0">
                <a:solidFill>
                  <a:srgbClr val="0D2749"/>
                </a:solidFill>
                <a:latin typeface="Calibri" panose="020F0502020204030204" pitchFamily="34" charset="0"/>
                <a:cs typeface="Calibri" panose="020F0502020204030204" pitchFamily="34" charset="0"/>
              </a:rPr>
              <a:t>Le prénom  </a:t>
            </a:r>
          </a:p>
          <a:p>
            <a:pPr marL="673100" lvl="5" indent="0" algn="just">
              <a:buNone/>
            </a:pPr>
            <a:r>
              <a:rPr lang="fr-FR" sz="1800" i="1" noProof="0" dirty="0">
                <a:solidFill>
                  <a:srgbClr val="0D2749"/>
                </a:solidFill>
                <a:latin typeface="Calibri" panose="020F0502020204030204" pitchFamily="34" charset="0"/>
                <a:ea typeface="Calibri" pitchFamily="34" charset="-122"/>
                <a:cs typeface="Calibri" panose="020F0502020204030204" pitchFamily="34" charset="0"/>
              </a:rPr>
              <a:t>Utilisé comme </a:t>
            </a:r>
            <a:r>
              <a:rPr lang="fr-FR" sz="1800" i="1" dirty="0">
                <a:solidFill>
                  <a:srgbClr val="0D2749"/>
                </a:solidFill>
                <a:latin typeface="Calibri" panose="020F0502020204030204" pitchFamily="34" charset="0"/>
                <a:ea typeface="Calibri" pitchFamily="34" charset="-122"/>
                <a:cs typeface="Calibri" panose="020F0502020204030204" pitchFamily="34" charset="0"/>
              </a:rPr>
              <a:t>complément, </a:t>
            </a:r>
            <a:r>
              <a:rPr lang="fr-FR" sz="1800" i="1" noProof="0" dirty="0">
                <a:solidFill>
                  <a:srgbClr val="0D2749"/>
                </a:solidFill>
                <a:latin typeface="Calibri" panose="020F0502020204030204" pitchFamily="34" charset="0"/>
                <a:ea typeface="Calibri" pitchFamily="34" charset="-122"/>
                <a:cs typeface="Calibri" panose="020F0502020204030204" pitchFamily="34" charset="0"/>
              </a:rPr>
              <a:t>mais un écart sur ce champ ne déclenche pas de remontées.</a:t>
            </a:r>
          </a:p>
          <a:p>
            <a:pPr marL="673100" lvl="5" indent="0" algn="just">
              <a:buNone/>
            </a:pPr>
            <a:endParaRPr lang="fr-FR" sz="1800" i="1" noProof="0" dirty="0">
              <a:solidFill>
                <a:srgbClr val="0D2749"/>
              </a:solidFill>
              <a:latin typeface="Calibri" panose="020F0502020204030204" pitchFamily="34" charset="0"/>
              <a:cs typeface="Calibri" panose="020F0502020204030204" pitchFamily="34" charset="0"/>
            </a:endParaRPr>
          </a:p>
          <a:p>
            <a:pPr marL="958850" lvl="5" indent="-285750" algn="just">
              <a:buFont typeface="Wingdings" pitchFamily="2" charset="2"/>
              <a:buChar char="Ø"/>
            </a:pPr>
            <a:r>
              <a:rPr lang="fr-FR" b="1" dirty="0">
                <a:solidFill>
                  <a:srgbClr val="0D2749"/>
                </a:solidFill>
                <a:latin typeface="Calibri" panose="020F0502020204030204" pitchFamily="34" charset="0"/>
                <a:cs typeface="Calibri" panose="020F0502020204030204" pitchFamily="34" charset="0"/>
              </a:rPr>
              <a:t>La commune de naissance </a:t>
            </a:r>
            <a:endParaRPr lang="fr-FR" sz="2000" b="1" dirty="0">
              <a:solidFill>
                <a:srgbClr val="0D2749"/>
              </a:solidFill>
              <a:latin typeface="Calibri" panose="020F0502020204030204" pitchFamily="34" charset="0"/>
              <a:cs typeface="Arial"/>
            </a:endParaRPr>
          </a:p>
          <a:p>
            <a:pPr marL="673100" lvl="5" indent="0" algn="just">
              <a:buNone/>
            </a:pPr>
            <a:r>
              <a:rPr lang="fr-FR" sz="1800" i="1" noProof="0" dirty="0">
                <a:solidFill>
                  <a:srgbClr val="0D2749"/>
                </a:solidFill>
                <a:latin typeface="Calibri" panose="020F0502020204030204" pitchFamily="34" charset="0"/>
                <a:ea typeface="Calibri" pitchFamily="34" charset="-122"/>
                <a:cs typeface="Calibri" panose="020F0502020204030204" pitchFamily="34" charset="0"/>
              </a:rPr>
              <a:t>Exclue pour les salariés nés à l’étranger : le SNGI ne traite que le pays, ce qui rend l'information trop imprécise.</a:t>
            </a:r>
            <a:endParaRPr lang="fr-FR" sz="1800" i="1" noProof="0" dirty="0">
              <a:solidFill>
                <a:srgbClr val="0D2749"/>
              </a:solidFill>
              <a:latin typeface="Calibri" panose="020F0502020204030204" pitchFamily="34" charset="0"/>
              <a:cs typeface="Calibri" panose="020F0502020204030204" pitchFamily="34" charset="0"/>
            </a:endParaRPr>
          </a:p>
          <a:p>
            <a:pPr marL="314325" lvl="3" indent="0">
              <a:buNone/>
            </a:pPr>
            <a:endParaRPr lang="fr-FR" sz="1500" dirty="0">
              <a:solidFill>
                <a:schemeClr val="tx1"/>
              </a:solidFill>
              <a:latin typeface="Calibri" panose="020F0502020204030204" pitchFamily="34" charset="0"/>
              <a:cs typeface="Arial"/>
            </a:endParaRPr>
          </a:p>
        </p:txBody>
      </p:sp>
      <p:sp>
        <p:nvSpPr>
          <p:cNvPr id="12" name="Rectangle : coins arrondis 11">
            <a:extLst>
              <a:ext uri="{FF2B5EF4-FFF2-40B4-BE49-F238E27FC236}">
                <a16:creationId xmlns:a16="http://schemas.microsoft.com/office/drawing/2014/main" id="{7F9EC06D-C0F7-1CA8-AB72-2D6FAB2DE6E8}"/>
              </a:ext>
            </a:extLst>
          </p:cNvPr>
          <p:cNvSpPr/>
          <p:nvPr/>
        </p:nvSpPr>
        <p:spPr>
          <a:xfrm>
            <a:off x="432981" y="965133"/>
            <a:ext cx="10878957" cy="796710"/>
          </a:xfrm>
          <a:prstGeom prst="roundRect">
            <a:avLst>
              <a:gd name="adj" fmla="val 4966"/>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lIns="756000" tIns="0" rIns="756000" bIns="45720" rtlCol="0" anchor="ctr" anchorCtr="0"/>
          <a:lstStyle/>
          <a:p>
            <a:pPr algn="ctr"/>
            <a:r>
              <a:rPr lang="fr-FR" dirty="0">
                <a:solidFill>
                  <a:srgbClr val="2E2E2E"/>
                </a:solidFill>
                <a:latin typeface="Calibri"/>
                <a:ea typeface="Calibri"/>
                <a:cs typeface="Calibri"/>
              </a:rPr>
              <a:t>Afin de fiabiliser </a:t>
            </a:r>
            <a:r>
              <a:rPr lang="fr-FR" b="1" dirty="0">
                <a:solidFill>
                  <a:srgbClr val="2E2E2E"/>
                </a:solidFill>
                <a:latin typeface="Calibri"/>
                <a:ea typeface="Calibri"/>
                <a:cs typeface="Calibri"/>
              </a:rPr>
              <a:t>les données d’identité déclarées en DSN</a:t>
            </a:r>
            <a:r>
              <a:rPr lang="fr-FR" dirty="0">
                <a:solidFill>
                  <a:srgbClr val="2E2E2E"/>
                </a:solidFill>
                <a:latin typeface="Calibri"/>
                <a:ea typeface="Calibri"/>
                <a:cs typeface="Calibri"/>
              </a:rPr>
              <a:t>, un contrôle d’identité systématique a été mis en place dans le flux de données entre le SI DSN et le SNGI.  </a:t>
            </a:r>
          </a:p>
        </p:txBody>
      </p:sp>
      <p:pic>
        <p:nvPicPr>
          <p:cNvPr id="13" name="Image 12">
            <a:extLst>
              <a:ext uri="{FF2B5EF4-FFF2-40B4-BE49-F238E27FC236}">
                <a16:creationId xmlns:a16="http://schemas.microsoft.com/office/drawing/2014/main" id="{658CAA4D-5FE9-FD72-18E6-D0B8F9C67B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541" y="893769"/>
            <a:ext cx="878478" cy="878478"/>
          </a:xfrm>
          <a:prstGeom prst="rect">
            <a:avLst/>
          </a:prstGeom>
        </p:spPr>
      </p:pic>
    </p:spTree>
    <p:extLst>
      <p:ext uri="{BB962C8B-B14F-4D97-AF65-F5344CB8AC3E}">
        <p14:creationId xmlns:p14="http://schemas.microsoft.com/office/powerpoint/2010/main" val="1801503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7833A-B22E-BA79-7D10-AA57F0F98AE5}"/>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CF1CAE8-EE38-323C-F496-718E768FCED7}"/>
              </a:ext>
            </a:extLst>
          </p:cNvPr>
          <p:cNvSpPr>
            <a:spLocks noGrp="1"/>
          </p:cNvSpPr>
          <p:nvPr>
            <p:ph type="sldNum" sz="quarter" idx="10"/>
          </p:nvPr>
        </p:nvSpPr>
        <p:spPr/>
        <p:txBody>
          <a:bodyPr/>
          <a:lstStyle/>
          <a:p>
            <a:pPr>
              <a:defRPr/>
            </a:pPr>
            <a:fld id="{FE673E09-FDDB-423A-90EF-688F0CF0AEA9}" type="slidenum">
              <a:rPr lang="fr-FR" smtClean="0"/>
              <a:pPr>
                <a:defRPr/>
              </a:pPr>
              <a:t>6</a:t>
            </a:fld>
            <a:endParaRPr lang="fr-FR" dirty="0"/>
          </a:p>
        </p:txBody>
      </p:sp>
      <p:sp>
        <p:nvSpPr>
          <p:cNvPr id="3" name="Titre 2">
            <a:extLst>
              <a:ext uri="{FF2B5EF4-FFF2-40B4-BE49-F238E27FC236}">
                <a16:creationId xmlns:a16="http://schemas.microsoft.com/office/drawing/2014/main" id="{9E04FBF7-EE96-6F9C-6BAF-2D14476FC594}"/>
              </a:ext>
            </a:extLst>
          </p:cNvPr>
          <p:cNvSpPr>
            <a:spLocks noGrp="1"/>
          </p:cNvSpPr>
          <p:nvPr>
            <p:ph type="title"/>
          </p:nvPr>
        </p:nvSpPr>
        <p:spPr>
          <a:xfrm>
            <a:off x="0" y="17384"/>
            <a:ext cx="9860842" cy="678603"/>
          </a:xfrm>
        </p:spPr>
        <p:txBody>
          <a:bodyPr>
            <a:normAutofit/>
          </a:bodyPr>
          <a:lstStyle/>
          <a:p>
            <a:r>
              <a:rPr lang="fr-FR" sz="3500">
                <a:latin typeface="Calibri"/>
                <a:ea typeface="Calibri"/>
                <a:cs typeface="Calibri"/>
              </a:rPr>
              <a:t>Les enjeux de la qualité du NIR </a:t>
            </a:r>
          </a:p>
        </p:txBody>
      </p:sp>
      <p:sp>
        <p:nvSpPr>
          <p:cNvPr id="8" name="Espace réservé du contenu 4">
            <a:extLst>
              <a:ext uri="{FF2B5EF4-FFF2-40B4-BE49-F238E27FC236}">
                <a16:creationId xmlns:a16="http://schemas.microsoft.com/office/drawing/2014/main" id="{70C8051D-5554-FB04-C238-A0FCD38C5DA7}"/>
              </a:ext>
            </a:extLst>
          </p:cNvPr>
          <p:cNvSpPr txBox="1">
            <a:spLocks/>
          </p:cNvSpPr>
          <p:nvPr/>
        </p:nvSpPr>
        <p:spPr>
          <a:xfrm>
            <a:off x="355603" y="2441024"/>
            <a:ext cx="10942696" cy="638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2000">
              <a:latin typeface="Calibri" panose="020F0502020204030204" pitchFamily="34" charset="0"/>
              <a:cs typeface="Calibri" panose="020F0502020204030204" pitchFamily="34" charset="0"/>
            </a:endParaRPr>
          </a:p>
        </p:txBody>
      </p:sp>
      <p:sp>
        <p:nvSpPr>
          <p:cNvPr id="26" name="ZoneTexte 25">
            <a:extLst>
              <a:ext uri="{FF2B5EF4-FFF2-40B4-BE49-F238E27FC236}">
                <a16:creationId xmlns:a16="http://schemas.microsoft.com/office/drawing/2014/main" id="{60B20382-003C-E03C-92EB-4F6CBA383B7D}"/>
              </a:ext>
            </a:extLst>
          </p:cNvPr>
          <p:cNvSpPr txBox="1"/>
          <p:nvPr/>
        </p:nvSpPr>
        <p:spPr>
          <a:xfrm>
            <a:off x="289655" y="3767018"/>
            <a:ext cx="11146284" cy="2492990"/>
          </a:xfrm>
          <a:prstGeom prst="rect">
            <a:avLst/>
          </a:prstGeom>
          <a:noFill/>
        </p:spPr>
        <p:txBody>
          <a:bodyPr wrap="square" lIns="91440" tIns="45720" rIns="91440" bIns="45720" rtlCol="0" anchor="t">
            <a:spAutoFit/>
          </a:bodyPr>
          <a:lstStyle/>
          <a:p>
            <a:pPr marL="457200" indent="-457200" algn="just" eaLnBrk="0" fontAlgn="base" hangingPunct="0">
              <a:spcAft>
                <a:spcPts val="1200"/>
              </a:spcAft>
              <a:buSzPct val="125000"/>
              <a:buBlip>
                <a:blip r:embed="rId2"/>
              </a:buBlip>
            </a:pPr>
            <a:r>
              <a:rPr lang="fr-FR" dirty="0">
                <a:solidFill>
                  <a:srgbClr val="2E2E2E"/>
                </a:solidFill>
                <a:latin typeface="Calibri"/>
                <a:cs typeface="Calibri"/>
              </a:rPr>
              <a:t>Dès l’embauche effective du salarié, l’employeur doit effectuer un </a:t>
            </a:r>
            <a:r>
              <a:rPr lang="fr-FR" b="1" dirty="0">
                <a:solidFill>
                  <a:srgbClr val="2E2E2E"/>
                </a:solidFill>
                <a:latin typeface="Calibri"/>
                <a:cs typeface="Calibri"/>
              </a:rPr>
              <a:t>SADV</a:t>
            </a:r>
            <a:r>
              <a:rPr lang="fr-FR" dirty="0">
                <a:solidFill>
                  <a:srgbClr val="2E2E2E"/>
                </a:solidFill>
                <a:latin typeface="Calibri"/>
                <a:cs typeface="Calibri"/>
              </a:rPr>
              <a:t> afin de récupérer son taux de PAS et affilier le collaborateur aux organismes complémentaires. </a:t>
            </a:r>
          </a:p>
          <a:p>
            <a:pPr marL="457200" indent="-457200" algn="just" eaLnBrk="0" fontAlgn="base" hangingPunct="0">
              <a:spcAft>
                <a:spcPts val="1200"/>
              </a:spcAft>
              <a:buSzPct val="125000"/>
              <a:buBlip>
                <a:blip r:embed="rId2"/>
              </a:buBlip>
            </a:pPr>
            <a:r>
              <a:rPr lang="fr-FR" dirty="0">
                <a:solidFill>
                  <a:srgbClr val="2E2E2E"/>
                </a:solidFill>
                <a:latin typeface="Calibri"/>
                <a:ea typeface="Calibri"/>
                <a:cs typeface="Calibri"/>
              </a:rPr>
              <a:t>En retour du signalement, un </a:t>
            </a:r>
            <a:r>
              <a:rPr lang="fr-FR" b="1" dirty="0">
                <a:solidFill>
                  <a:srgbClr val="2E2E2E"/>
                </a:solidFill>
                <a:latin typeface="Calibri"/>
                <a:ea typeface="Calibri"/>
                <a:cs typeface="Calibri"/>
              </a:rPr>
              <a:t>CRM identité </a:t>
            </a:r>
            <a:r>
              <a:rPr lang="fr-FR" dirty="0">
                <a:solidFill>
                  <a:srgbClr val="2E2E2E"/>
                </a:solidFill>
                <a:latin typeface="Calibri"/>
                <a:ea typeface="Calibri"/>
                <a:cs typeface="Calibri"/>
              </a:rPr>
              <a:t>(CRM 121) est envoyé afin d’indiquer le degré d’adéquation des informations identifiantes du salarié. </a:t>
            </a:r>
          </a:p>
          <a:p>
            <a:pPr marL="457200" indent="-457200" algn="just" eaLnBrk="0" fontAlgn="base" hangingPunct="0">
              <a:spcAft>
                <a:spcPts val="1200"/>
              </a:spcAft>
              <a:buSzPct val="125000"/>
              <a:buBlip>
                <a:blip r:embed="rId2"/>
              </a:buBlip>
            </a:pPr>
            <a:r>
              <a:rPr lang="fr-FR" dirty="0">
                <a:solidFill>
                  <a:srgbClr val="2E2E2E"/>
                </a:solidFill>
                <a:latin typeface="Calibri"/>
                <a:ea typeface="Calibri"/>
                <a:cs typeface="Calibri"/>
              </a:rPr>
              <a:t>Si le retour SNGI s’avère être erroné au regard des éléments réels d’identité du salarié</a:t>
            </a:r>
            <a:r>
              <a:rPr lang="fr-FR" b="1" dirty="0">
                <a:solidFill>
                  <a:srgbClr val="2E2E2E"/>
                </a:solidFill>
                <a:latin typeface="Calibri"/>
                <a:cs typeface="Calibri"/>
              </a:rPr>
              <a:t>, il est du ressort du salarié de procéder à la demande de correction de son NIR en contactant la caisse CPAM ou MSA</a:t>
            </a:r>
            <a:r>
              <a:rPr lang="fr-FR" b="1" dirty="0">
                <a:solidFill>
                  <a:schemeClr val="accent1"/>
                </a:solidFill>
                <a:latin typeface="Calibri"/>
                <a:ea typeface="Calibri"/>
                <a:cs typeface="Calibri"/>
              </a:rPr>
              <a:t>. </a:t>
            </a:r>
          </a:p>
          <a:p>
            <a:pPr marL="457200" indent="-457200" eaLnBrk="0" fontAlgn="base" hangingPunct="0">
              <a:spcAft>
                <a:spcPts val="1200"/>
              </a:spcAft>
              <a:buSzPct val="125000"/>
              <a:buBlip>
                <a:blip r:embed="rId2"/>
              </a:buBlip>
            </a:pPr>
            <a:endParaRPr lang="fr-FR" dirty="0">
              <a:solidFill>
                <a:srgbClr val="2E2E2E"/>
              </a:solidFill>
              <a:latin typeface="Calibri"/>
              <a:ea typeface="Calibri"/>
              <a:cs typeface="Calibri"/>
            </a:endParaRPr>
          </a:p>
        </p:txBody>
      </p:sp>
      <p:sp>
        <p:nvSpPr>
          <p:cNvPr id="4" name="Espace réservé du contenu 3">
            <a:extLst>
              <a:ext uri="{FF2B5EF4-FFF2-40B4-BE49-F238E27FC236}">
                <a16:creationId xmlns:a16="http://schemas.microsoft.com/office/drawing/2014/main" id="{493F5D71-8649-8109-AC0C-65386B4957C7}"/>
              </a:ext>
            </a:extLst>
          </p:cNvPr>
          <p:cNvSpPr txBox="1">
            <a:spLocks/>
          </p:cNvSpPr>
          <p:nvPr/>
        </p:nvSpPr>
        <p:spPr>
          <a:xfrm>
            <a:off x="355603" y="1011295"/>
            <a:ext cx="10942696" cy="55721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gn="l" defTabSz="914400" rtl="0" eaLnBrk="1" latinLnBrk="0" hangingPunct="1">
              <a:lnSpc>
                <a:spcPct val="90000"/>
              </a:lnSpc>
              <a:spcBef>
                <a:spcPts val="50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gn="l" defTabSz="914400" rtl="0" eaLnBrk="1" latinLnBrk="0" hangingPunct="1">
              <a:lnSpc>
                <a:spcPct val="90000"/>
              </a:lnSpc>
              <a:spcBef>
                <a:spcPts val="50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000" b="1" dirty="0"/>
              <a:t>Comment bien inscrire l’identité des individus en DSN ?  </a:t>
            </a:r>
          </a:p>
        </p:txBody>
      </p:sp>
      <p:sp>
        <p:nvSpPr>
          <p:cNvPr id="5" name="Espace réservé du contenu 4">
            <a:extLst>
              <a:ext uri="{FF2B5EF4-FFF2-40B4-BE49-F238E27FC236}">
                <a16:creationId xmlns:a16="http://schemas.microsoft.com/office/drawing/2014/main" id="{89486DF1-1CF3-9033-05FD-E7C337D564FD}"/>
              </a:ext>
            </a:extLst>
          </p:cNvPr>
          <p:cNvSpPr txBox="1">
            <a:spLocks/>
          </p:cNvSpPr>
          <p:nvPr/>
        </p:nvSpPr>
        <p:spPr>
          <a:xfrm>
            <a:off x="355603" y="1539338"/>
            <a:ext cx="11140863" cy="1441360"/>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90000"/>
              </a:lnSpc>
              <a:spcBef>
                <a:spcPts val="1000"/>
              </a:spcBef>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lgn="l" defTabSz="914400" rtl="0" eaLnBrk="1" latinLnBrk="0" hangingPunct="1">
              <a:lnSpc>
                <a:spcPct val="90000"/>
              </a:lnSpc>
              <a:spcBef>
                <a:spcPts val="50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gn="l" defTabSz="914400" rtl="0" eaLnBrk="1" latinLnBrk="0" hangingPunct="1">
              <a:lnSpc>
                <a:spcPct val="90000"/>
              </a:lnSpc>
              <a:spcBef>
                <a:spcPts val="50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gn="l" defTabSz="914400" rtl="0" eaLnBrk="1" latinLnBrk="0" hangingPunct="1">
              <a:lnSpc>
                <a:spcPct val="90000"/>
              </a:lnSpc>
              <a:spcBef>
                <a:spcPts val="50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pPr>
            <a:r>
              <a:rPr lang="fr-FR" sz="1900" dirty="0">
                <a:solidFill>
                  <a:srgbClr val="2E2E2E"/>
                </a:solidFill>
                <a:latin typeface="Calibri"/>
                <a:ea typeface="Calibri"/>
                <a:cs typeface="Calibri"/>
              </a:rPr>
              <a:t>Lors de l’embauche d’un nouveau salarié, il est indispensable de se procurer </a:t>
            </a:r>
            <a:r>
              <a:rPr lang="fr-FR" sz="1900" b="1" dirty="0">
                <a:solidFill>
                  <a:srgbClr val="2E2E2E"/>
                </a:solidFill>
                <a:latin typeface="Calibri"/>
                <a:ea typeface="Calibri"/>
                <a:cs typeface="Calibri"/>
              </a:rPr>
              <a:t>l’attestation de droits à l’assurance maladie </a:t>
            </a:r>
            <a:r>
              <a:rPr lang="fr-FR" sz="1900" dirty="0">
                <a:solidFill>
                  <a:srgbClr val="2E2E2E"/>
                </a:solidFill>
                <a:latin typeface="Calibri"/>
                <a:ea typeface="Calibri"/>
                <a:cs typeface="Calibri"/>
              </a:rPr>
              <a:t>(qui permet de connaître le NIR). Après envoi de la déclaration préalable à l’embauche (</a:t>
            </a:r>
            <a:r>
              <a:rPr lang="fr-FR" sz="1900" b="1" dirty="0">
                <a:solidFill>
                  <a:srgbClr val="2E2E2E"/>
                </a:solidFill>
                <a:latin typeface="Calibri"/>
                <a:ea typeface="Calibri"/>
                <a:cs typeface="Calibri"/>
              </a:rPr>
              <a:t>DPAE</a:t>
            </a:r>
            <a:r>
              <a:rPr lang="fr-FR" sz="1900" dirty="0">
                <a:solidFill>
                  <a:srgbClr val="2E2E2E"/>
                </a:solidFill>
                <a:latin typeface="Calibri"/>
                <a:ea typeface="Calibri"/>
                <a:cs typeface="Calibri"/>
              </a:rPr>
              <a:t>), un bilan d’identification du salarié (</a:t>
            </a:r>
            <a:r>
              <a:rPr lang="fr-FR" sz="1900" b="1" dirty="0">
                <a:solidFill>
                  <a:srgbClr val="2E2E2E"/>
                </a:solidFill>
                <a:latin typeface="Calibri"/>
                <a:ea typeface="Calibri"/>
                <a:cs typeface="Calibri"/>
              </a:rPr>
              <a:t>BIS</a:t>
            </a:r>
            <a:r>
              <a:rPr lang="fr-FR" sz="1900" dirty="0">
                <a:solidFill>
                  <a:srgbClr val="2E2E2E"/>
                </a:solidFill>
                <a:latin typeface="Calibri"/>
                <a:ea typeface="Calibri"/>
                <a:cs typeface="Calibri"/>
              </a:rPr>
              <a:t>) est envoyé. Il permet, en cas de divergence, de contrôler de nouveau la reconnaissance du collaborateur. D'ici 2027, la DPAE pourra être transmise directement via un signalement en DSN. Un compte-rendu d'identification sera alors transmis en retour.</a:t>
            </a:r>
            <a:endParaRPr lang="fr-FR" sz="1900" dirty="0">
              <a:solidFill>
                <a:srgbClr val="2E2E2E"/>
              </a:solidFill>
            </a:endParaRPr>
          </a:p>
          <a:p>
            <a:endParaRPr lang="fr-FR" dirty="0"/>
          </a:p>
        </p:txBody>
      </p:sp>
      <p:sp>
        <p:nvSpPr>
          <p:cNvPr id="29" name="Espace réservé du contenu 3">
            <a:extLst>
              <a:ext uri="{FF2B5EF4-FFF2-40B4-BE49-F238E27FC236}">
                <a16:creationId xmlns:a16="http://schemas.microsoft.com/office/drawing/2014/main" id="{7BBD9DB8-64D1-DF8B-7834-FBC34E03CCD3}"/>
              </a:ext>
            </a:extLst>
          </p:cNvPr>
          <p:cNvSpPr>
            <a:spLocks noGrp="1"/>
          </p:cNvSpPr>
          <p:nvPr>
            <p:ph idx="1"/>
          </p:nvPr>
        </p:nvSpPr>
        <p:spPr>
          <a:xfrm>
            <a:off x="355603" y="3158342"/>
            <a:ext cx="10942696" cy="557210"/>
          </a:xfrm>
        </p:spPr>
        <p:txBody>
          <a:bodyPr>
            <a:normAutofit/>
          </a:bodyPr>
          <a:lstStyle/>
          <a:p>
            <a:r>
              <a:rPr lang="fr-FR" sz="2000" b="1" dirty="0"/>
              <a:t>Comment s’assurer que les éléments transmis sont corrects ? </a:t>
            </a:r>
          </a:p>
        </p:txBody>
      </p:sp>
    </p:spTree>
    <p:extLst>
      <p:ext uri="{BB962C8B-B14F-4D97-AF65-F5344CB8AC3E}">
        <p14:creationId xmlns:p14="http://schemas.microsoft.com/office/powerpoint/2010/main" val="536335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1_gip01 9">
    <a:dk1>
      <a:srgbClr val="848484"/>
    </a:dk1>
    <a:lt1>
      <a:srgbClr val="FFFFFF"/>
    </a:lt1>
    <a:dk2>
      <a:srgbClr val="00B0E6"/>
    </a:dk2>
    <a:lt2>
      <a:srgbClr val="EEEEEE"/>
    </a:lt2>
    <a:accent1>
      <a:srgbClr val="004E61"/>
    </a:accent1>
    <a:accent2>
      <a:srgbClr val="A1A1A1"/>
    </a:accent2>
    <a:accent3>
      <a:srgbClr val="FFFFFF"/>
    </a:accent3>
    <a:accent4>
      <a:srgbClr val="707070"/>
    </a:accent4>
    <a:accent5>
      <a:srgbClr val="AAB2B7"/>
    </a:accent5>
    <a:accent6>
      <a:srgbClr val="919191"/>
    </a:accent6>
    <a:hlink>
      <a:srgbClr val="000000"/>
    </a:hlink>
    <a:folHlink>
      <a:srgbClr val="D9E4E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12883b9-9889-4939-952a-86b60f2ecbc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B651EA1D04504AAB94E106FEEF4D4A" ma:contentTypeVersion="13" ma:contentTypeDescription="Crée un document." ma:contentTypeScope="" ma:versionID="dd9c2e261ea1de59594f0f5eb0dc985e">
  <xsd:schema xmlns:xsd="http://www.w3.org/2001/XMLSchema" xmlns:xs="http://www.w3.org/2001/XMLSchema" xmlns:p="http://schemas.microsoft.com/office/2006/metadata/properties" xmlns:ns2="012883b9-9889-4939-952a-86b60f2ecbcb" targetNamespace="http://schemas.microsoft.com/office/2006/metadata/properties" ma:root="true" ma:fieldsID="cd7cd993c7f7ad17cd45f8fff404eeab" ns2:_="">
    <xsd:import namespace="012883b9-9889-4939-952a-86b60f2ecbc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Locatio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83b9-9889-4939-952a-86b60f2ecb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1c50f36f-913b-4a95-8770-467d3b746e7c"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D2EC73-0317-42FC-80F7-93D3B49EB7B2}">
  <ds:schemaRefs>
    <ds:schemaRef ds:uri="http://schemas.microsoft.com/sharepoint/v3/contenttype/forms"/>
  </ds:schemaRefs>
</ds:datastoreItem>
</file>

<file path=customXml/itemProps2.xml><?xml version="1.0" encoding="utf-8"?>
<ds:datastoreItem xmlns:ds="http://schemas.openxmlformats.org/officeDocument/2006/customXml" ds:itemID="{A76167B8-F99C-4181-B3A7-AFC34D230EFB}">
  <ds:schemaRefs>
    <ds:schemaRef ds:uri="http://schemas.microsoft.com/office/2006/metadata/properties"/>
    <ds:schemaRef ds:uri="http://schemas.microsoft.com/office/2006/documentManagement/types"/>
    <ds:schemaRef ds:uri="http://purl.org/dc/dcmitype/"/>
    <ds:schemaRef ds:uri="012883b9-9889-4939-952a-86b60f2ecbcb"/>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4A7492A3-834B-46F8-BFC3-B78BDAC9ECD9}">
  <ds:schemaRefs>
    <ds:schemaRef ds:uri="012883b9-9889-4939-952a-86b60f2ecbc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1497</TotalTime>
  <Words>731</Words>
  <Application>Microsoft Office PowerPoint</Application>
  <PresentationFormat>Grand écran</PresentationFormat>
  <Paragraphs>55</Paragraphs>
  <Slides>6</Slides>
  <Notes>4</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6</vt:i4>
      </vt:variant>
    </vt:vector>
  </HeadingPairs>
  <TitlesOfParts>
    <vt:vector size="14" baseType="lpstr">
      <vt:lpstr>Aptos</vt:lpstr>
      <vt:lpstr>Aptos Display</vt:lpstr>
      <vt:lpstr>Arial</vt:lpstr>
      <vt:lpstr>Calibri</vt:lpstr>
      <vt:lpstr>Calibri bold</vt:lpstr>
      <vt:lpstr>Calibri Light</vt:lpstr>
      <vt:lpstr>Wingdings</vt:lpstr>
      <vt:lpstr>Thème Office</vt:lpstr>
      <vt:lpstr>La qualité des identités : l’enjeu du NIR pour les droits sociaux </vt:lpstr>
      <vt:lpstr>Enjeux et contexte </vt:lpstr>
      <vt:lpstr>Les enjeux de la qualité du NIR </vt:lpstr>
      <vt:lpstr>Les enjeux de la qualité du NIR </vt:lpstr>
      <vt:lpstr>La mise en place de contrôles d’identité</vt:lpstr>
      <vt:lpstr>Les enjeux de la qualité du NIR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qualité des identités : l’enjeu du NIR pour les droits sociaux</dc:title>
  <dc:creator>Laura CAMUS</dc:creator>
  <cp:lastModifiedBy>Lisa CAMPOS</cp:lastModifiedBy>
  <cp:revision>58</cp:revision>
  <dcterms:created xsi:type="dcterms:W3CDTF">2026-07-28T15:46:03Z</dcterms:created>
  <dcterms:modified xsi:type="dcterms:W3CDTF">2026-09-11T14:42:06Z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0x0101006CB651EA1D04504AAB94E106FEEF4D4A</vt:lpwstr>
  </property>
  <property fmtid="{D5CDD505-2E9C-101B-9397-08002B2CF9AE}" pid="3" name="MediaServiceImageTags">
    <vt:lpwstr/>
  </property>
</Properties>
</file>