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3.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01" r:id="rId5"/>
    <p:sldMasterId id="2147483733" r:id="rId6"/>
    <p:sldMasterId id="2147483780" r:id="rId7"/>
  </p:sldMasterIdLst>
  <p:notesMasterIdLst>
    <p:notesMasterId r:id="rId39"/>
  </p:notesMasterIdLst>
  <p:handoutMasterIdLst>
    <p:handoutMasterId r:id="rId40"/>
  </p:handoutMasterIdLst>
  <p:sldIdLst>
    <p:sldId id="2134805677" r:id="rId8"/>
    <p:sldId id="264" r:id="rId9"/>
    <p:sldId id="265" r:id="rId10"/>
    <p:sldId id="388" r:id="rId11"/>
    <p:sldId id="430" r:id="rId12"/>
    <p:sldId id="435" r:id="rId13"/>
    <p:sldId id="432" r:id="rId14"/>
    <p:sldId id="433" r:id="rId15"/>
    <p:sldId id="439" r:id="rId16"/>
    <p:sldId id="438" r:id="rId17"/>
    <p:sldId id="428" r:id="rId18"/>
    <p:sldId id="429" r:id="rId19"/>
    <p:sldId id="320" r:id="rId20"/>
    <p:sldId id="321" r:id="rId21"/>
    <p:sldId id="338" r:id="rId22"/>
    <p:sldId id="339" r:id="rId23"/>
    <p:sldId id="371" r:id="rId24"/>
    <p:sldId id="329" r:id="rId25"/>
    <p:sldId id="325" r:id="rId26"/>
    <p:sldId id="367" r:id="rId27"/>
    <p:sldId id="341" r:id="rId28"/>
    <p:sldId id="358" r:id="rId29"/>
    <p:sldId id="372" r:id="rId30"/>
    <p:sldId id="396" r:id="rId31"/>
    <p:sldId id="397" r:id="rId32"/>
    <p:sldId id="436" r:id="rId33"/>
    <p:sldId id="437" r:id="rId34"/>
    <p:sldId id="427" r:id="rId35"/>
    <p:sldId id="416" r:id="rId36"/>
    <p:sldId id="426" r:id="rId37"/>
    <p:sldId id="425"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vertures" id="{459E2E5D-FCF9-45B0-825F-3F0E3D5542CE}">
          <p14:sldIdLst>
            <p14:sldId id="2134805677"/>
          </p14:sldIdLst>
        </p14:section>
        <p14:section name="sommaire" id="{AF974EF0-0F4D-465A-BF26-A8C9F9292B5D}">
          <p14:sldIdLst>
            <p14:sldId id="264"/>
          </p14:sldIdLst>
        </p14:section>
        <p14:section name="slides génériques" id="{8B0013E9-FAA7-4843-8B5F-D6F25C4E8CFF}">
          <p14:sldIdLst>
            <p14:sldId id="265"/>
            <p14:sldId id="388"/>
            <p14:sldId id="430"/>
            <p14:sldId id="435"/>
            <p14:sldId id="432"/>
            <p14:sldId id="433"/>
            <p14:sldId id="439"/>
            <p14:sldId id="438"/>
            <p14:sldId id="428"/>
            <p14:sldId id="429"/>
            <p14:sldId id="320"/>
            <p14:sldId id="321"/>
            <p14:sldId id="338"/>
            <p14:sldId id="339"/>
            <p14:sldId id="371"/>
            <p14:sldId id="329"/>
            <p14:sldId id="325"/>
            <p14:sldId id="367"/>
            <p14:sldId id="341"/>
            <p14:sldId id="358"/>
            <p14:sldId id="372"/>
            <p14:sldId id="396"/>
            <p14:sldId id="397"/>
            <p14:sldId id="436"/>
            <p14:sldId id="437"/>
            <p14:sldId id="427"/>
            <p14:sldId id="416"/>
            <p14:sldId id="426"/>
            <p14:sldId id="425"/>
          </p14:sldIdLst>
        </p14:section>
      </p14:sectionLst>
    </p:ex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SSE SEVERINE (CPAM MORBIHAN)" initials="TS(M" lastIdx="1" clrIdx="0">
    <p:extLst>
      <p:ext uri="{19B8F6BF-5375-455C-9EA6-DF929625EA0E}">
        <p15:presenceInfo xmlns:p15="http://schemas.microsoft.com/office/powerpoint/2012/main" userId="S-1-5-21-221657151-1568348028-1356926495-73411" providerId="AD"/>
      </p:ext>
    </p:extLst>
  </p:cmAuthor>
  <p:cmAuthor id="2" name="NODARI MARIELLE" initials="NM" lastIdx="3" clrIdx="1">
    <p:extLst>
      <p:ext uri="{19B8F6BF-5375-455C-9EA6-DF929625EA0E}">
        <p15:presenceInfo xmlns:p15="http://schemas.microsoft.com/office/powerpoint/2012/main" userId="S-1-5-21-221657151-1568348028-1356926495-14803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4BAE"/>
    <a:srgbClr val="FFCD9B"/>
    <a:srgbClr val="FF6600"/>
    <a:srgbClr val="BA59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8" autoAdjust="0"/>
    <p:restoredTop sz="82197" autoAdjust="0"/>
  </p:normalViewPr>
  <p:slideViewPr>
    <p:cSldViewPr snapToGrid="0" showGuides="1">
      <p:cViewPr varScale="1">
        <p:scale>
          <a:sx n="56" d="100"/>
          <a:sy n="56" d="100"/>
        </p:scale>
        <p:origin x="1314" y="72"/>
      </p:cViewPr>
      <p:guideLst>
        <p:guide orient="horz" pos="2160"/>
        <p:guide pos="3840"/>
      </p:guideLst>
    </p:cSldViewPr>
  </p:slideViewPr>
  <p:outlineViewPr>
    <p:cViewPr>
      <p:scale>
        <a:sx n="33" d="100"/>
        <a:sy n="33" d="100"/>
      </p:scale>
      <p:origin x="0" y="-4194"/>
    </p:cViewPr>
  </p:outlineViewPr>
  <p:notesTextViewPr>
    <p:cViewPr>
      <p:scale>
        <a:sx n="150" d="100"/>
        <a:sy n="150" d="100"/>
      </p:scale>
      <p:origin x="0" y="0"/>
    </p:cViewPr>
  </p:notesTextViewPr>
  <p:sorterViewPr>
    <p:cViewPr>
      <p:scale>
        <a:sx n="66" d="100"/>
        <a:sy n="66" d="100"/>
      </p:scale>
      <p:origin x="0" y="0"/>
    </p:cViewPr>
  </p:sorterViewPr>
  <p:notesViewPr>
    <p:cSldViewPr snapToGrid="0">
      <p:cViewPr varScale="1">
        <p:scale>
          <a:sx n="84" d="100"/>
          <a:sy n="84" d="100"/>
        </p:scale>
        <p:origin x="315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0" Type="http://schemas.openxmlformats.org/officeDocument/2006/relationships/slide" Target="slides/slide13.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CC9FEC9-2CDD-134F-840A-8F57484A29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C13CF4C-D8D8-324F-AFA7-772950C224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AB692F-B762-CF4B-A8A8-22AAB26BA03B}" type="datetimeFigureOut">
              <a:rPr lang="fr-FR" smtClean="0"/>
              <a:t>14/09/2026</a:t>
            </a:fld>
            <a:endParaRPr lang="fr-FR"/>
          </a:p>
        </p:txBody>
      </p:sp>
      <p:sp>
        <p:nvSpPr>
          <p:cNvPr id="4" name="Espace réservé du pied de page 3">
            <a:extLst>
              <a:ext uri="{FF2B5EF4-FFF2-40B4-BE49-F238E27FC236}">
                <a16:creationId xmlns:a16="http://schemas.microsoft.com/office/drawing/2014/main" id="{EC31A6AC-A6A7-3248-B6E6-95946088A4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802CA66-22E3-C34E-89C6-B4B2A67C39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F41BAA-598B-594C-8490-B89944D016A3}" type="slidenum">
              <a:rPr lang="fr-FR" smtClean="0"/>
              <a:t>‹N°›</a:t>
            </a:fld>
            <a:endParaRPr lang="fr-FR"/>
          </a:p>
        </p:txBody>
      </p:sp>
    </p:spTree>
    <p:extLst>
      <p:ext uri="{BB962C8B-B14F-4D97-AF65-F5344CB8AC3E}">
        <p14:creationId xmlns:p14="http://schemas.microsoft.com/office/powerpoint/2010/main" val="3793620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73A9EE-EAD2-0C48-AEF4-C2D4DC6DFEA0}" type="datetimeFigureOut">
              <a:rPr lang="fr-FR" smtClean="0"/>
              <a:t>14/09/2026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73AB8B-6D17-C244-B144-C2D3D1B3AB3D}" type="slidenum">
              <a:rPr lang="fr-FR" smtClean="0"/>
              <a:t>‹N°›</a:t>
            </a:fld>
            <a:endParaRPr lang="fr-FR"/>
          </a:p>
        </p:txBody>
      </p:sp>
    </p:spTree>
    <p:extLst>
      <p:ext uri="{BB962C8B-B14F-4D97-AF65-F5344CB8AC3E}">
        <p14:creationId xmlns:p14="http://schemas.microsoft.com/office/powerpoint/2010/main" val="2113593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2</a:t>
            </a:fld>
            <a:endParaRPr lang="fr-FR"/>
          </a:p>
        </p:txBody>
      </p:sp>
    </p:spTree>
    <p:extLst>
      <p:ext uri="{BB962C8B-B14F-4D97-AF65-F5344CB8AC3E}">
        <p14:creationId xmlns:p14="http://schemas.microsoft.com/office/powerpoint/2010/main" val="340570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3</a:t>
            </a:fld>
            <a:endParaRPr lang="fr-FR"/>
          </a:p>
        </p:txBody>
      </p:sp>
    </p:spTree>
    <p:extLst>
      <p:ext uri="{BB962C8B-B14F-4D97-AF65-F5344CB8AC3E}">
        <p14:creationId xmlns:p14="http://schemas.microsoft.com/office/powerpoint/2010/main" val="4041200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1000"/>
              </a:spcAft>
            </a:pP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Le temps partiel thérapeutiques prévient la désinsertion professionnelle du salarié en effectuant une activité professionnelle à durée réduite par rapport au temps de travail prévu par le contrat de travail</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Il est rescrit par un professionnel de santé sur un </a:t>
            </a:r>
            <a:r>
              <a:rPr lang="fr-FR"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Cerfa d’avis d’arrêt de travail</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Il doit être médicalement justifié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Il vise à </a:t>
            </a:r>
            <a:r>
              <a:rPr lang="fr-FR"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prévenir la désinsertion professionnelle d’un salarié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L’accord de l’employeur est indispensable : il doit </a:t>
            </a:r>
            <a:r>
              <a:rPr lang="fr-FR"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aménager le poste de travail </a:t>
            </a: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du salarié ou </a:t>
            </a:r>
            <a:r>
              <a:rPr lang="fr-FR"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proposer un autre poste à temps partiel</a:t>
            </a: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La répartition des horaires de travail et le nombre d’heures travaillées est conjointement déterminée par le salarié et l’employeur.</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Longtemps « appelé » mi-temps thérapeutique, </a:t>
            </a:r>
            <a:r>
              <a:rPr lang="fr-FR"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il ne s’agit pas nécessairement d’un temps de travail réduit de 50% </a:t>
            </a: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le salarié peut travailler un peu plus ou un peu moins, dans l’optique d’une reprise progressive à temps complet.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Le médecin du travail donne son avis sur les aménagements envisageables, notamment au niveau du temps de travail.</a:t>
            </a:r>
          </a:p>
          <a:p>
            <a:pPr>
              <a:lnSpc>
                <a:spcPct val="115000"/>
              </a:lnSpc>
              <a:spcAft>
                <a:spcPts val="1000"/>
              </a:spcAft>
            </a:pPr>
            <a:endPar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Il tend à favoriser une </a:t>
            </a:r>
            <a:r>
              <a:rPr lang="fr-FR"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reprise progressive </a:t>
            </a:r>
            <a:r>
              <a:rPr lang="fr-FR"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du salarié à son temps de contrat de travail</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4</a:t>
            </a:fld>
            <a:endParaRPr lang="fr-FR"/>
          </a:p>
        </p:txBody>
      </p:sp>
    </p:spTree>
    <p:extLst>
      <p:ext uri="{BB962C8B-B14F-4D97-AF65-F5344CB8AC3E}">
        <p14:creationId xmlns:p14="http://schemas.microsoft.com/office/powerpoint/2010/main" val="452303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15000"/>
              </a:lnSpc>
              <a:spcAft>
                <a:spcPts val="1000"/>
              </a:spcAft>
            </a:pPr>
            <a:r>
              <a:rPr lang="fr-FR" sz="12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Vous êtes en charge des formalités administratives en rapport avec l’Assurance Maladie, et notamment de la gestion des arrêts de travail.</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2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Un salarié de l’entreprise, vous remet le « volet 3 employeur » d’un arrêt de travail mentionnant un temps partiel pour raison médicale.</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2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Vous devez transmettre une attestation de salaire à l’Assurance Maladie à terme échu de l’arrêt à temps partiel thérapeutique.</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2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Le TPT est «  hors champ du signalement Arrêt en DSN »</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12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Saisir l’attestation de salaire en vous connectant sur le compte entreprise sous net entreprises. </a:t>
            </a: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La DSIJ est à réaliser entre le 1er et le 10 du mois suivant la période de TPT concernée. </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5</a:t>
            </a:fld>
            <a:endParaRPr lang="fr-FR"/>
          </a:p>
        </p:txBody>
      </p:sp>
    </p:spTree>
    <p:extLst>
      <p:ext uri="{BB962C8B-B14F-4D97-AF65-F5344CB8AC3E}">
        <p14:creationId xmlns:p14="http://schemas.microsoft.com/office/powerpoint/2010/main" val="546580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6</a:t>
            </a:fld>
            <a:endParaRPr lang="fr-FR"/>
          </a:p>
        </p:txBody>
      </p:sp>
    </p:spTree>
    <p:extLst>
      <p:ext uri="{BB962C8B-B14F-4D97-AF65-F5344CB8AC3E}">
        <p14:creationId xmlns:p14="http://schemas.microsoft.com/office/powerpoint/2010/main" val="2795019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875447">
              <a:defRPr/>
            </a:pPr>
            <a:r>
              <a:rPr lang="fr-FR" dirty="0"/>
              <a:t>le TPT est «  hors champ</a:t>
            </a:r>
            <a:r>
              <a:rPr lang="fr-FR" baseline="0" dirty="0"/>
              <a:t> du signalement Arrêt en DSN »</a:t>
            </a:r>
          </a:p>
          <a:p>
            <a:pPr defTabSz="875447">
              <a:defRPr/>
            </a:pPr>
            <a:r>
              <a:rPr lang="fr-FR" baseline="0" dirty="0"/>
              <a:t>Saisir l’attestation de salaire en vous connectant sur le compte entreprise sous net entreprises</a:t>
            </a:r>
          </a:p>
          <a:p>
            <a:pPr defTabSz="875447">
              <a:defRPr/>
            </a:pPr>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7</a:t>
            </a:fld>
            <a:endParaRPr lang="fr-FR"/>
          </a:p>
        </p:txBody>
      </p:sp>
    </p:spTree>
    <p:extLst>
      <p:ext uri="{BB962C8B-B14F-4D97-AF65-F5344CB8AC3E}">
        <p14:creationId xmlns:p14="http://schemas.microsoft.com/office/powerpoint/2010/main" val="382216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Sélectionner</a:t>
            </a:r>
            <a:r>
              <a:rPr lang="fr-FR" baseline="0" dirty="0"/>
              <a:t> le choix de l’attestation :</a:t>
            </a:r>
          </a:p>
          <a:p>
            <a:pPr marL="171450" indent="-171450">
              <a:buFontTx/>
              <a:buChar char="-"/>
            </a:pPr>
            <a:r>
              <a:rPr lang="fr-FR" baseline="0" dirty="0"/>
              <a:t>Attestation de salaire pour indemnisation du temps partiel pour motif thérapeutique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aseline="0" dirty="0"/>
              <a:t>Attestation de salaire pour indemnisation du temps partiel pour motif thérapeutique sans arrêt initial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a:t>2 Sélectionner si temps partiel thérapeutique est lié à une maladie ou à un accident de travail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Attention : choix attestation TPT et attestation TPT sans </a:t>
            </a:r>
            <a:r>
              <a:rPr lang="fr-FR" dirty="0" err="1"/>
              <a:t>arret</a:t>
            </a:r>
            <a:r>
              <a:rPr lang="fr-FR" dirty="0"/>
              <a:t> à temps complet initial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a:p>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8</a:t>
            </a:fld>
            <a:endParaRPr lang="fr-FR"/>
          </a:p>
        </p:txBody>
      </p:sp>
    </p:spTree>
    <p:extLst>
      <p:ext uri="{BB962C8B-B14F-4D97-AF65-F5344CB8AC3E}">
        <p14:creationId xmlns:p14="http://schemas.microsoft.com/office/powerpoint/2010/main" val="3411785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9</a:t>
            </a:fld>
            <a:endParaRPr lang="fr-FR"/>
          </a:p>
        </p:txBody>
      </p:sp>
    </p:spTree>
    <p:extLst>
      <p:ext uri="{BB962C8B-B14F-4D97-AF65-F5344CB8AC3E}">
        <p14:creationId xmlns:p14="http://schemas.microsoft.com/office/powerpoint/2010/main" val="1178099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10</a:t>
            </a:fld>
            <a:endParaRPr lang="fr-FR"/>
          </a:p>
        </p:txBody>
      </p:sp>
    </p:spTree>
    <p:extLst>
      <p:ext uri="{BB962C8B-B14F-4D97-AF65-F5344CB8AC3E}">
        <p14:creationId xmlns:p14="http://schemas.microsoft.com/office/powerpoint/2010/main" val="3778892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73AB8B-6D17-C244-B144-C2D3D1B3AB3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584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73AB8B-6D17-C244-B144-C2D3D1B3AB3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9763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2"/>
                </a:solidFill>
                <a:latin typeface="Arial" panose="020B0604020202020204" pitchFamily="34" charset="0"/>
                <a:cs typeface="Arial" panose="020B0604020202020204" pitchFamily="34" charset="0"/>
              </a:rPr>
              <a:t>Mr X était en arrêt de travail à temps complet depuis le </a:t>
            </a:r>
            <a:r>
              <a:rPr lang="fr-FR" sz="1200" b="1" dirty="0">
                <a:solidFill>
                  <a:schemeClr val="tx2"/>
                </a:solidFill>
                <a:latin typeface="Arial" panose="020B0604020202020204" pitchFamily="34" charset="0"/>
                <a:cs typeface="Arial" panose="020B0604020202020204" pitchFamily="34" charset="0"/>
              </a:rPr>
              <a:t>06/01</a:t>
            </a:r>
            <a:r>
              <a:rPr lang="fr-FR" sz="1200" dirty="0">
                <a:solidFill>
                  <a:schemeClr val="tx2"/>
                </a:solidFill>
                <a:latin typeface="Arial" panose="020B0604020202020204" pitchFamily="34" charset="0"/>
                <a:cs typeface="Arial" panose="020B0604020202020204" pitchFamily="34" charset="0"/>
              </a:rPr>
              <a:t>. Son médecin lui a prescrit une reprise à temps partiel thérapeutique du </a:t>
            </a:r>
            <a:r>
              <a:rPr lang="fr-FR" sz="1200" b="1" dirty="0">
                <a:solidFill>
                  <a:schemeClr val="tx2"/>
                </a:solidFill>
                <a:latin typeface="Arial" panose="020B0604020202020204" pitchFamily="34" charset="0"/>
                <a:cs typeface="Arial" panose="020B0604020202020204" pitchFamily="34" charset="0"/>
              </a:rPr>
              <a:t>17/03</a:t>
            </a:r>
            <a:r>
              <a:rPr lang="fr-FR" sz="1200" dirty="0">
                <a:solidFill>
                  <a:schemeClr val="tx2"/>
                </a:solidFill>
                <a:latin typeface="Arial" panose="020B0604020202020204" pitchFamily="34" charset="0"/>
                <a:cs typeface="Arial" panose="020B0604020202020204" pitchFamily="34" charset="0"/>
              </a:rPr>
              <a:t> </a:t>
            </a:r>
            <a:r>
              <a:rPr lang="fr-FR" sz="1200" b="1" dirty="0">
                <a:solidFill>
                  <a:schemeClr val="tx2"/>
                </a:solidFill>
                <a:latin typeface="Arial" panose="020B0604020202020204" pitchFamily="34" charset="0"/>
                <a:cs typeface="Arial" panose="020B0604020202020204" pitchFamily="34" charset="0"/>
              </a:rPr>
              <a:t>au 30/04</a:t>
            </a:r>
            <a:r>
              <a:rPr lang="fr-FR" sz="1200" dirty="0">
                <a:solidFill>
                  <a:schemeClr val="tx2"/>
                </a:solidFill>
                <a:latin typeface="Arial" panose="020B0604020202020204" pitchFamily="34" charset="0"/>
                <a:cs typeface="Arial" panose="020B0604020202020204" pitchFamily="34" charset="0"/>
              </a:rPr>
              <a:t>. Il reprend avec une activité réduite à </a:t>
            </a:r>
            <a:r>
              <a:rPr lang="fr-FR" sz="1200" b="1" dirty="0">
                <a:solidFill>
                  <a:schemeClr val="tx2"/>
                </a:solidFill>
                <a:latin typeface="Arial" panose="020B0604020202020204" pitchFamily="34" charset="0"/>
                <a:cs typeface="Arial" panose="020B0604020202020204" pitchFamily="34" charset="0"/>
              </a:rPr>
              <a:t>50%.</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Pour</a:t>
            </a:r>
            <a:r>
              <a:rPr lang="fr-FR" baseline="0" dirty="0"/>
              <a:t> rappel </a:t>
            </a:r>
            <a:r>
              <a:rPr lang="fr-FR" dirty="0"/>
              <a:t>50% </a:t>
            </a:r>
            <a:r>
              <a:rPr lang="en-US" sz="1200" kern="1200" dirty="0" err="1">
                <a:solidFill>
                  <a:schemeClr val="tx1"/>
                </a:solidFill>
                <a:effectLst/>
                <a:latin typeface="+mn-lt"/>
                <a:ea typeface="+mn-ea"/>
                <a:cs typeface="+mn-cs"/>
              </a:rPr>
              <a:t>est</a:t>
            </a:r>
            <a:r>
              <a:rPr lang="en-US" sz="1200" kern="1200" dirty="0">
                <a:solidFill>
                  <a:schemeClr val="tx1"/>
                </a:solidFill>
                <a:effectLst/>
                <a:latin typeface="+mn-lt"/>
                <a:ea typeface="+mn-ea"/>
                <a:cs typeface="+mn-cs"/>
              </a:rPr>
              <a:t> le </a:t>
            </a:r>
            <a:r>
              <a:rPr lang="en-US" sz="1200" kern="1200" dirty="0" err="1">
                <a:solidFill>
                  <a:schemeClr val="tx1"/>
                </a:solidFill>
                <a:effectLst/>
                <a:latin typeface="+mn-lt"/>
                <a:ea typeface="+mn-ea"/>
                <a:cs typeface="+mn-cs"/>
              </a:rPr>
              <a:t>taux</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défini</a:t>
            </a:r>
            <a:r>
              <a:rPr lang="en-US" sz="1200" kern="1200" dirty="0">
                <a:solidFill>
                  <a:schemeClr val="tx1"/>
                </a:solidFill>
                <a:effectLst/>
                <a:latin typeface="+mn-lt"/>
                <a:ea typeface="+mn-ea"/>
                <a:cs typeface="+mn-cs"/>
              </a:rPr>
              <a:t> par le </a:t>
            </a:r>
            <a:r>
              <a:rPr lang="en-US" sz="1200" kern="1200" dirty="0" err="1">
                <a:solidFill>
                  <a:schemeClr val="tx1"/>
                </a:solidFill>
                <a:effectLst/>
                <a:latin typeface="+mn-lt"/>
                <a:ea typeface="+mn-ea"/>
                <a:cs typeface="+mn-cs"/>
              </a:rPr>
              <a:t>médecin</a:t>
            </a:r>
            <a:r>
              <a:rPr lang="en-US" sz="1200" kern="1200" dirty="0">
                <a:solidFill>
                  <a:schemeClr val="tx1"/>
                </a:solidFill>
                <a:effectLst/>
                <a:latin typeface="+mn-lt"/>
                <a:ea typeface="+mn-ea"/>
                <a:cs typeface="+mn-cs"/>
              </a:rPr>
              <a:t> du travail, </a:t>
            </a:r>
            <a:r>
              <a:rPr lang="en-US" sz="1200" kern="1200" dirty="0" err="1">
                <a:solidFill>
                  <a:schemeClr val="tx1"/>
                </a:solidFill>
                <a:effectLst/>
                <a:latin typeface="+mn-lt"/>
                <a:ea typeface="+mn-ea"/>
                <a:cs typeface="+mn-cs"/>
              </a:rPr>
              <a:t>il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peut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être</a:t>
            </a:r>
            <a:r>
              <a:rPr lang="en-US" sz="1200" kern="1200" dirty="0">
                <a:solidFill>
                  <a:schemeClr val="tx1"/>
                </a:solidFill>
                <a:effectLst/>
                <a:latin typeface="+mn-lt"/>
                <a:ea typeface="+mn-ea"/>
                <a:cs typeface="+mn-cs"/>
              </a:rPr>
              <a:t> different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 </a:t>
            </a:r>
            <a:r>
              <a:rPr lang="en-US" sz="1200" kern="1200" dirty="0" err="1">
                <a:solidFill>
                  <a:schemeClr val="tx1"/>
                </a:solidFill>
                <a:effectLst/>
                <a:latin typeface="+mn-lt"/>
                <a:ea typeface="+mn-ea"/>
                <a:cs typeface="+mn-cs"/>
              </a:rPr>
              <a:t>choix</a:t>
            </a:r>
            <a:r>
              <a:rPr lang="en-US" sz="1200" kern="1200" dirty="0">
                <a:solidFill>
                  <a:schemeClr val="tx1"/>
                </a:solidFill>
                <a:effectLst/>
                <a:latin typeface="+mn-lt"/>
                <a:ea typeface="+mn-ea"/>
                <a:cs typeface="+mn-cs"/>
              </a:rPr>
              <a:t> de</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l’attestation</a:t>
            </a:r>
            <a:r>
              <a:rPr lang="en-US" sz="1200" kern="1200" baseline="0" dirty="0">
                <a:solidFill>
                  <a:schemeClr val="tx1"/>
                </a:solidFill>
                <a:effectLst/>
                <a:latin typeface="+mn-lt"/>
                <a:ea typeface="+mn-ea"/>
                <a:cs typeface="+mn-cs"/>
              </a:rPr>
              <a:t> = </a:t>
            </a:r>
            <a:r>
              <a:rPr lang="fr-FR" baseline="0" dirty="0"/>
              <a:t>Attestation de salaire pour indemnisation du temps partiel pour motif thérapeutique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Il </a:t>
            </a:r>
            <a:r>
              <a:rPr lang="en-US" sz="1200" kern="1200" dirty="0" err="1">
                <a:solidFill>
                  <a:schemeClr val="tx1"/>
                </a:solidFill>
                <a:effectLst/>
                <a:latin typeface="+mn-lt"/>
                <a:ea typeface="+mn-ea"/>
                <a:cs typeface="+mn-cs"/>
              </a:rPr>
              <a:t>s’agit</a:t>
            </a:r>
            <a:r>
              <a:rPr lang="en-US" sz="1200" kern="1200" dirty="0">
                <a:solidFill>
                  <a:schemeClr val="tx1"/>
                </a:solidFill>
                <a:effectLst/>
                <a:latin typeface="+mn-lt"/>
                <a:ea typeface="+mn-ea"/>
                <a:cs typeface="+mn-cs"/>
              </a:rPr>
              <a:t> d’un </a:t>
            </a:r>
            <a:r>
              <a:rPr lang="en-US" sz="1200" kern="1200" dirty="0" err="1">
                <a:solidFill>
                  <a:schemeClr val="tx1"/>
                </a:solidFill>
                <a:effectLst/>
                <a:latin typeface="+mn-lt"/>
                <a:ea typeface="+mn-ea"/>
                <a:cs typeface="+mn-cs"/>
              </a:rPr>
              <a:t>arrêt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maladie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a:t>
            </a:r>
            <a:r>
              <a:rPr lang="en-US" sz="1200" kern="1200" dirty="0" err="1">
                <a:solidFill>
                  <a:schemeClr val="tx1"/>
                </a:solidFill>
                <a:effectLst/>
                <a:latin typeface="+mn-lt"/>
                <a:ea typeface="+mn-ea"/>
                <a:cs typeface="+mn-cs"/>
              </a:rPr>
              <a:t>Indiquer</a:t>
            </a:r>
            <a:r>
              <a:rPr lang="en-US" sz="1200" kern="1200" dirty="0">
                <a:solidFill>
                  <a:schemeClr val="tx1"/>
                </a:solidFill>
                <a:effectLst/>
                <a:latin typeface="+mn-lt"/>
                <a:ea typeface="+mn-ea"/>
                <a:cs typeface="+mn-cs"/>
              </a:rPr>
              <a:t> les </a:t>
            </a:r>
            <a:r>
              <a:rPr lang="en-US" sz="1200" kern="1200" dirty="0" err="1">
                <a:solidFill>
                  <a:schemeClr val="tx1"/>
                </a:solidFill>
                <a:effectLst/>
                <a:latin typeface="+mn-lt"/>
                <a:ea typeface="+mn-ea"/>
                <a:cs typeface="+mn-cs"/>
              </a:rPr>
              <a:t>coordonnées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votre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salarié</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Indiquer</a:t>
            </a:r>
            <a:r>
              <a:rPr lang="en-US" sz="1200" kern="1200" baseline="0" dirty="0">
                <a:solidFill>
                  <a:schemeClr val="tx1"/>
                </a:solidFill>
                <a:effectLst/>
                <a:latin typeface="+mn-lt"/>
                <a:ea typeface="+mn-ea"/>
                <a:cs typeface="+mn-cs"/>
              </a:rPr>
              <a:t> le dernier jour de travail </a:t>
            </a:r>
            <a:r>
              <a:rPr lang="en-US" sz="1200" kern="1200" baseline="0" dirty="0" err="1">
                <a:solidFill>
                  <a:schemeClr val="tx1"/>
                </a:solidFill>
                <a:effectLst/>
                <a:latin typeface="+mn-lt"/>
                <a:ea typeface="+mn-ea"/>
                <a:cs typeface="+mn-cs"/>
              </a:rPr>
              <a:t>ici</a:t>
            </a:r>
            <a:r>
              <a:rPr lang="en-US" sz="1200" kern="1200" baseline="0" dirty="0">
                <a:solidFill>
                  <a:schemeClr val="tx1"/>
                </a:solidFill>
                <a:effectLst/>
                <a:latin typeface="+mn-lt"/>
                <a:ea typeface="+mn-ea"/>
                <a:cs typeface="+mn-cs"/>
              </a:rPr>
              <a:t>, le 05/01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3 </a:t>
            </a:r>
            <a:r>
              <a:rPr lang="en-US" sz="1200" kern="1200" baseline="0" dirty="0" err="1">
                <a:solidFill>
                  <a:schemeClr val="tx1"/>
                </a:solidFill>
                <a:effectLst/>
                <a:latin typeface="+mn-lt"/>
                <a:ea typeface="+mn-ea"/>
                <a:cs typeface="+mn-cs"/>
              </a:rPr>
              <a:t>il</a:t>
            </a:r>
            <a:r>
              <a:rPr lang="en-US" sz="1200" kern="1200" baseline="0" dirty="0">
                <a:solidFill>
                  <a:schemeClr val="tx1"/>
                </a:solidFill>
                <a:effectLst/>
                <a:latin typeface="+mn-lt"/>
                <a:ea typeface="+mn-ea"/>
                <a:cs typeface="+mn-cs"/>
              </a:rPr>
              <a:t> correspond au dernier jour de travail </a:t>
            </a:r>
            <a:r>
              <a:rPr lang="en-US" sz="1200" kern="1200" baseline="0" dirty="0" err="1">
                <a:solidFill>
                  <a:schemeClr val="tx1"/>
                </a:solidFill>
                <a:effectLst/>
                <a:latin typeface="+mn-lt"/>
                <a:ea typeface="+mn-ea"/>
                <a:cs typeface="+mn-cs"/>
              </a:rPr>
              <a:t>avant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l’arrêt</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maladie</a:t>
            </a:r>
            <a:r>
              <a:rPr lang="en-US" sz="1200" kern="1200" baseline="0" dirty="0">
                <a:solidFill>
                  <a:schemeClr val="tx1"/>
                </a:solidFill>
                <a:effectLst/>
                <a:latin typeface="+mn-lt"/>
                <a:ea typeface="+mn-ea"/>
                <a:cs typeface="+mn-cs"/>
              </a:rPr>
              <a:t> initial</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13</a:t>
            </a:fld>
            <a:endParaRPr lang="fr-FR"/>
          </a:p>
        </p:txBody>
      </p:sp>
    </p:spTree>
    <p:extLst>
      <p:ext uri="{BB962C8B-B14F-4D97-AF65-F5344CB8AC3E}">
        <p14:creationId xmlns:p14="http://schemas.microsoft.com/office/powerpoint/2010/main" val="218920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600"/>
              </a:spcAft>
            </a:pPr>
            <a:r>
              <a:rPr lang="fr-FR" sz="1200" b="1" dirty="0"/>
              <a:t>Pour la période du 17 au 31/03 </a:t>
            </a:r>
            <a:r>
              <a:rPr lang="fr-FR" sz="1200" dirty="0"/>
              <a:t>(à déclarer à compter du 1</a:t>
            </a:r>
            <a:r>
              <a:rPr lang="fr-FR" sz="1200" baseline="30000" dirty="0"/>
              <a:t>er</a:t>
            </a:r>
            <a:r>
              <a:rPr lang="fr-FR" sz="1200" dirty="0"/>
              <a:t> avril)</a:t>
            </a:r>
            <a:r>
              <a:rPr lang="fr-FR" sz="1200" b="1" dirty="0"/>
              <a:t> </a:t>
            </a:r>
            <a:r>
              <a:rPr lang="fr-FR" sz="1200" dirty="0"/>
              <a:t>:</a:t>
            </a:r>
          </a:p>
          <a:p>
            <a:pPr marL="342900" indent="-342900">
              <a:spcAft>
                <a:spcPts val="0"/>
              </a:spcAft>
              <a:buFont typeface="Arial" panose="020B0604020202020204" pitchFamily="34" charset="0"/>
              <a:buChar char="•"/>
            </a:pPr>
            <a:r>
              <a:rPr lang="fr-FR" sz="1200" dirty="0"/>
              <a:t>Monsieur X aurait dû percevoir un salaire de </a:t>
            </a:r>
            <a:r>
              <a:rPr lang="fr-FR" sz="1200" b="1" dirty="0"/>
              <a:t>1200 €</a:t>
            </a:r>
            <a:r>
              <a:rPr lang="fr-FR" sz="1200" dirty="0"/>
              <a:t> s’il avait travaillé à </a:t>
            </a:r>
            <a:r>
              <a:rPr lang="fr-FR" sz="1200" b="1" dirty="0"/>
              <a:t>temps complet</a:t>
            </a:r>
          </a:p>
          <a:p>
            <a:pPr marL="342900" indent="-342900">
              <a:spcAft>
                <a:spcPts val="0"/>
              </a:spcAft>
              <a:buFont typeface="Arial" panose="020B0604020202020204" pitchFamily="34" charset="0"/>
              <a:buChar char="•"/>
            </a:pPr>
            <a:r>
              <a:rPr lang="fr-FR" sz="1200" dirty="0"/>
              <a:t>A Temps Partiel Thérapeutique, il a perçu </a:t>
            </a:r>
            <a:r>
              <a:rPr lang="fr-FR" sz="1200" b="1" dirty="0"/>
              <a:t>600</a:t>
            </a:r>
            <a:r>
              <a:rPr lang="fr-FR"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1 </a:t>
            </a:r>
            <a:r>
              <a:rPr lang="fr-FR" sz="1200" dirty="0">
                <a:solidFill>
                  <a:schemeClr val="tx2"/>
                </a:solidFill>
                <a:latin typeface="Arial"/>
                <a:cs typeface="Arial"/>
              </a:rPr>
              <a:t>Saisissez </a:t>
            </a:r>
            <a:r>
              <a:rPr lang="fr-FR" sz="1200" b="1" dirty="0">
                <a:solidFill>
                  <a:schemeClr val="tx2"/>
                </a:solidFill>
                <a:latin typeface="Arial"/>
                <a:cs typeface="Arial"/>
              </a:rPr>
              <a:t>la période</a:t>
            </a:r>
            <a:r>
              <a:rPr lang="fr-FR" sz="1200" dirty="0">
                <a:solidFill>
                  <a:schemeClr val="tx2"/>
                </a:solidFill>
                <a:latin typeface="Arial"/>
                <a:cs typeface="Arial"/>
              </a:rPr>
              <a:t> du Temps Partiel Thérapeutique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2 </a:t>
            </a:r>
            <a:r>
              <a:rPr lang="fr-FR" sz="1200" b="1" dirty="0">
                <a:solidFill>
                  <a:schemeClr val="tx2"/>
                </a:solidFill>
                <a:latin typeface="Arial"/>
                <a:cs typeface="Arial"/>
              </a:rPr>
              <a:t>Perte </a:t>
            </a:r>
            <a:r>
              <a:rPr lang="fr-FR" sz="1200" dirty="0">
                <a:solidFill>
                  <a:schemeClr val="tx2"/>
                </a:solidFill>
                <a:latin typeface="Arial"/>
                <a:cs typeface="Arial"/>
              </a:rPr>
              <a:t>de salaire ; </a:t>
            </a:r>
            <a:r>
              <a:rPr lang="fr-FR" sz="1200" b="1" kern="1200" dirty="0">
                <a:solidFill>
                  <a:schemeClr val="accent2"/>
                </a:solidFill>
                <a:latin typeface="+mn-lt"/>
                <a:ea typeface="+mn-ea"/>
                <a:cs typeface="+mn-cs"/>
              </a:rPr>
              <a:t>Perte de salaire = Salaire habituel – Salaire travaillé</a:t>
            </a:r>
            <a:r>
              <a:rPr lang="fr-FR" sz="1200" kern="1200" dirty="0">
                <a:solidFill>
                  <a:schemeClr val="tx1"/>
                </a:solidFill>
                <a:latin typeface="+mn-lt"/>
                <a:ea typeface="+mn-ea"/>
                <a:cs typeface="+mn-cs"/>
              </a:rPr>
              <a:t> </a:t>
            </a:r>
            <a:endParaRPr lang="fr-FR" sz="1200" b="1" dirty="0">
              <a:solidFill>
                <a:schemeClr val="tx2"/>
              </a:solidFill>
              <a:latin typeface="Arial"/>
              <a:cs typeface="Arial"/>
            </a:endParaRPr>
          </a:p>
          <a:p>
            <a:r>
              <a:rPr lang="fr-FR" dirty="0"/>
              <a:t>Si</a:t>
            </a:r>
            <a:r>
              <a:rPr lang="fr-FR" baseline="0" dirty="0"/>
              <a:t> plusieurs mois de Temps Partiel Thérapeutique déclarés sur la même attestation, valider chaque ligne successivement.</a:t>
            </a:r>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14</a:t>
            </a:fld>
            <a:endParaRPr lang="fr-FR"/>
          </a:p>
        </p:txBody>
      </p:sp>
    </p:spTree>
    <p:extLst>
      <p:ext uri="{BB962C8B-B14F-4D97-AF65-F5344CB8AC3E}">
        <p14:creationId xmlns:p14="http://schemas.microsoft.com/office/powerpoint/2010/main" val="682899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0"/>
              </a:spcAft>
            </a:pPr>
            <a:r>
              <a:rPr lang="fr-FR" sz="1200" u="sng" dirty="0">
                <a:latin typeface="Arial" panose="020B0604020202020204" pitchFamily="34" charset="0"/>
                <a:cs typeface="Arial" panose="020B0604020202020204" pitchFamily="34" charset="0"/>
              </a:rPr>
              <a:t>Exemple</a:t>
            </a:r>
            <a:r>
              <a:rPr lang="fr-FR" sz="1200" b="1" dirty="0">
                <a:solidFill>
                  <a:srgbClr val="D05559"/>
                </a:solidFill>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 </a:t>
            </a:r>
            <a:r>
              <a:rPr lang="fr-FR" sz="1200" dirty="0">
                <a:latin typeface="Arial" panose="020B0604020202020204" pitchFamily="34" charset="0"/>
                <a:cs typeface="Arial" panose="020B0604020202020204" pitchFamily="34" charset="0"/>
              </a:rPr>
              <a:t>Madame X était en arrêt à temps complet </a:t>
            </a:r>
            <a:r>
              <a:rPr lang="fr-FR" sz="1200" b="1" dirty="0">
                <a:latin typeface="Arial" panose="020B0604020202020204" pitchFamily="34" charset="0"/>
                <a:cs typeface="Arial" panose="020B0604020202020204" pitchFamily="34" charset="0"/>
              </a:rPr>
              <a:t>Maladie</a:t>
            </a:r>
            <a:r>
              <a:rPr lang="fr-FR" sz="1200" dirty="0">
                <a:latin typeface="Arial" panose="020B0604020202020204" pitchFamily="34" charset="0"/>
                <a:cs typeface="Arial" panose="020B0604020202020204" pitchFamily="34" charset="0"/>
              </a:rPr>
              <a:t> depuis le 15/01. </a:t>
            </a:r>
          </a:p>
          <a:p>
            <a:pPr>
              <a:spcAft>
                <a:spcPts val="0"/>
              </a:spcAft>
            </a:pPr>
            <a:r>
              <a:rPr lang="fr-FR" sz="1200" dirty="0">
                <a:latin typeface="Arial" panose="020B0604020202020204" pitchFamily="34" charset="0"/>
                <a:cs typeface="Arial" panose="020B0604020202020204" pitchFamily="34" charset="0"/>
              </a:rPr>
              <a:t>Elle a une prescription de reprise à TPT depuis le 26/02 et jusqu’au 11/04. </a:t>
            </a:r>
          </a:p>
          <a:p>
            <a:pPr>
              <a:spcAft>
                <a:spcPts val="0"/>
              </a:spcAft>
            </a:pPr>
            <a:r>
              <a:rPr lang="fr-FR" sz="1200" b="1" dirty="0">
                <a:latin typeface="Arial" panose="020B0604020202020204" pitchFamily="34" charset="0"/>
                <a:cs typeface="Arial" panose="020B0604020202020204" pitchFamily="34" charset="0"/>
              </a:rPr>
              <a:t>En mars, elle est en congés payés du 12 au 23/03.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chemeClr val="tx2"/>
                </a:solidFill>
                <a:effectLst/>
                <a:uLnTx/>
                <a:uFillTx/>
                <a:latin typeface="Arial" panose="020B0604020202020204"/>
                <a:ea typeface="+mn-ea"/>
                <a:cs typeface="+mn-cs"/>
              </a:rPr>
              <a:t>Les jours de congés payés pendant une reprise à Temps Partiel Thérapeutique ne donnent pas lieu à indemnisation de l’Assurance Maladie.</a:t>
            </a:r>
          </a:p>
          <a:p>
            <a:pPr>
              <a:spcAft>
                <a:spcPts val="0"/>
              </a:spcAft>
            </a:pPr>
            <a:endParaRPr lang="fr-FR"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chemeClr val="tx2"/>
                </a:solidFill>
                <a:effectLst/>
                <a:uLnTx/>
                <a:uFillTx/>
                <a:latin typeface="Arial" panose="020B0604020202020204"/>
                <a:ea typeface="+mn-ea"/>
                <a:cs typeface="+mn-cs"/>
              </a:rPr>
              <a:t>Les période de congés doivent être découpée (depuis 2023).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chemeClr val="tx2"/>
              </a:solidFill>
              <a:effectLst/>
              <a:uLnTx/>
              <a:uFillTx/>
              <a:latin typeface="Arial" panose="020B0604020202020204"/>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15</a:t>
            </a:fld>
            <a:endParaRPr lang="fr-FR"/>
          </a:p>
        </p:txBody>
      </p:sp>
    </p:spTree>
    <p:extLst>
      <p:ext uri="{BB962C8B-B14F-4D97-AF65-F5344CB8AC3E}">
        <p14:creationId xmlns:p14="http://schemas.microsoft.com/office/powerpoint/2010/main" val="359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Indiquer les périodes de congés, le motif Congés payés puis une perte de salaire à 0</a:t>
            </a: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16</a:t>
            </a:fld>
            <a:endParaRPr lang="fr-FR"/>
          </a:p>
        </p:txBody>
      </p:sp>
    </p:spTree>
    <p:extLst>
      <p:ext uri="{BB962C8B-B14F-4D97-AF65-F5344CB8AC3E}">
        <p14:creationId xmlns:p14="http://schemas.microsoft.com/office/powerpoint/2010/main" val="3088642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ligne des congés ressort bien à 0 sur</a:t>
            </a:r>
            <a:r>
              <a:rPr lang="fr-FR" baseline="0" dirty="0"/>
              <a:t> l’attestation de salaire</a:t>
            </a:r>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73AB8B-6D17-C244-B144-C2D3D1B3AB3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0468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u="sng" dirty="0">
                <a:solidFill>
                  <a:schemeClr val="tx2"/>
                </a:solidFill>
                <a:latin typeface="Arial" panose="020B0604020202020204" pitchFamily="34" charset="0"/>
                <a:cs typeface="Arial" panose="020B0604020202020204" pitchFamily="34" charset="0"/>
              </a:rPr>
              <a:t>Exemple</a:t>
            </a:r>
            <a:r>
              <a:rPr lang="fr-FR" sz="1200" dirty="0">
                <a:solidFill>
                  <a:schemeClr val="tx2"/>
                </a:solidFill>
                <a:latin typeface="Arial" panose="020B0604020202020204" pitchFamily="34" charset="0"/>
                <a:cs typeface="Arial" panose="020B0604020202020204" pitchFamily="34" charset="0"/>
              </a:rPr>
              <a:t> : Mr X a été victime d’un accident de travail le </a:t>
            </a:r>
            <a:r>
              <a:rPr lang="fr-FR" sz="1200" b="1" dirty="0">
                <a:solidFill>
                  <a:schemeClr val="tx2"/>
                </a:solidFill>
                <a:latin typeface="Arial" panose="020B0604020202020204" pitchFamily="34" charset="0"/>
                <a:cs typeface="Arial" panose="020B0604020202020204" pitchFamily="34" charset="0"/>
              </a:rPr>
              <a:t>06/01</a:t>
            </a:r>
            <a:r>
              <a:rPr lang="fr-FR" sz="1200" dirty="0">
                <a:solidFill>
                  <a:schemeClr val="tx2"/>
                </a:solidFill>
                <a:latin typeface="Arial" panose="020B0604020202020204" pitchFamily="34" charset="0"/>
                <a:cs typeface="Arial" panose="020B0604020202020204" pitchFamily="34" charset="0"/>
              </a:rPr>
              <a:t>. </a:t>
            </a:r>
          </a:p>
          <a:p>
            <a:r>
              <a:rPr lang="fr-FR" sz="1200" dirty="0">
                <a:solidFill>
                  <a:schemeClr val="tx2"/>
                </a:solidFill>
                <a:latin typeface="Arial" panose="020B0604020202020204" pitchFamily="34" charset="0"/>
                <a:cs typeface="Arial" panose="020B0604020202020204" pitchFamily="34" charset="0"/>
              </a:rPr>
              <a:t>Il est en arrêt à temps complet depuis cette date. Son médecin lui a prescrit une reprise à temps partiel thérapeutique du 17/03 au 30/04. Il reprend avec une activité réduite.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Pour</a:t>
            </a:r>
            <a:r>
              <a:rPr lang="fr-FR" baseline="0" dirty="0"/>
              <a:t> rappel </a:t>
            </a:r>
            <a:r>
              <a:rPr lang="fr-FR" dirty="0"/>
              <a:t>50% </a:t>
            </a:r>
            <a:r>
              <a:rPr lang="en-US" sz="1200" kern="1200" dirty="0" err="1">
                <a:solidFill>
                  <a:schemeClr val="tx1"/>
                </a:solidFill>
                <a:effectLst/>
                <a:latin typeface="+mn-lt"/>
                <a:ea typeface="+mn-ea"/>
                <a:cs typeface="+mn-cs"/>
              </a:rPr>
              <a:t>est</a:t>
            </a:r>
            <a:r>
              <a:rPr lang="en-US" sz="1200" kern="1200" dirty="0">
                <a:solidFill>
                  <a:schemeClr val="tx1"/>
                </a:solidFill>
                <a:effectLst/>
                <a:latin typeface="+mn-lt"/>
                <a:ea typeface="+mn-ea"/>
                <a:cs typeface="+mn-cs"/>
              </a:rPr>
              <a:t> le </a:t>
            </a:r>
            <a:r>
              <a:rPr lang="en-US" sz="1200" kern="1200" dirty="0" err="1">
                <a:solidFill>
                  <a:schemeClr val="tx1"/>
                </a:solidFill>
                <a:effectLst/>
                <a:latin typeface="+mn-lt"/>
                <a:ea typeface="+mn-ea"/>
                <a:cs typeface="+mn-cs"/>
              </a:rPr>
              <a:t>taux</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défini</a:t>
            </a:r>
            <a:r>
              <a:rPr lang="en-US" sz="1200" kern="1200" dirty="0">
                <a:solidFill>
                  <a:schemeClr val="tx1"/>
                </a:solidFill>
                <a:effectLst/>
                <a:latin typeface="+mn-lt"/>
                <a:ea typeface="+mn-ea"/>
                <a:cs typeface="+mn-cs"/>
              </a:rPr>
              <a:t> par le </a:t>
            </a:r>
            <a:r>
              <a:rPr lang="en-US" sz="1200" kern="1200" dirty="0" err="1">
                <a:solidFill>
                  <a:schemeClr val="tx1"/>
                </a:solidFill>
                <a:effectLst/>
                <a:latin typeface="+mn-lt"/>
                <a:ea typeface="+mn-ea"/>
                <a:cs typeface="+mn-cs"/>
              </a:rPr>
              <a:t>médecin</a:t>
            </a:r>
            <a:r>
              <a:rPr lang="en-US" sz="1200" kern="1200" dirty="0">
                <a:solidFill>
                  <a:schemeClr val="tx1"/>
                </a:solidFill>
                <a:effectLst/>
                <a:latin typeface="+mn-lt"/>
                <a:ea typeface="+mn-ea"/>
                <a:cs typeface="+mn-cs"/>
              </a:rPr>
              <a:t> du travail, </a:t>
            </a:r>
            <a:r>
              <a:rPr lang="en-US" sz="1200" kern="1200" dirty="0" err="1">
                <a:solidFill>
                  <a:schemeClr val="tx1"/>
                </a:solidFill>
                <a:effectLst/>
                <a:latin typeface="+mn-lt"/>
                <a:ea typeface="+mn-ea"/>
                <a:cs typeface="+mn-cs"/>
              </a:rPr>
              <a:t>il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peut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être</a:t>
            </a:r>
            <a:r>
              <a:rPr lang="en-US" sz="1200" kern="1200" dirty="0">
                <a:solidFill>
                  <a:schemeClr val="tx1"/>
                </a:solidFill>
                <a:effectLst/>
                <a:latin typeface="+mn-lt"/>
                <a:ea typeface="+mn-ea"/>
                <a:cs typeface="+mn-cs"/>
              </a:rPr>
              <a:t> different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 </a:t>
            </a:r>
            <a:r>
              <a:rPr lang="en-US" sz="1200" kern="1200" dirty="0" err="1">
                <a:solidFill>
                  <a:schemeClr val="tx1"/>
                </a:solidFill>
                <a:effectLst/>
                <a:latin typeface="+mn-lt"/>
                <a:ea typeface="+mn-ea"/>
                <a:cs typeface="+mn-cs"/>
              </a:rPr>
              <a:t>choix</a:t>
            </a:r>
            <a:r>
              <a:rPr lang="en-US" sz="1200" kern="1200" dirty="0">
                <a:solidFill>
                  <a:schemeClr val="tx1"/>
                </a:solidFill>
                <a:effectLst/>
                <a:latin typeface="+mn-lt"/>
                <a:ea typeface="+mn-ea"/>
                <a:cs typeface="+mn-cs"/>
              </a:rPr>
              <a:t> de</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l’attestation</a:t>
            </a:r>
            <a:r>
              <a:rPr lang="en-US" sz="1200" kern="1200" baseline="0" dirty="0">
                <a:solidFill>
                  <a:schemeClr val="tx1"/>
                </a:solidFill>
                <a:effectLst/>
                <a:latin typeface="+mn-lt"/>
                <a:ea typeface="+mn-ea"/>
                <a:cs typeface="+mn-cs"/>
              </a:rPr>
              <a:t> = </a:t>
            </a:r>
            <a:r>
              <a:rPr lang="fr-FR" baseline="0" dirty="0"/>
              <a:t>Attestation de salaire pour indemnisation du temps partiel pour motif thérapeutique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Il </a:t>
            </a:r>
            <a:r>
              <a:rPr lang="en-US" sz="1200" kern="1200" dirty="0" err="1">
                <a:solidFill>
                  <a:schemeClr val="tx1"/>
                </a:solidFill>
                <a:effectLst/>
                <a:latin typeface="+mn-lt"/>
                <a:ea typeface="+mn-ea"/>
                <a:cs typeface="+mn-cs"/>
              </a:rPr>
              <a:t>s’agit</a:t>
            </a:r>
            <a:r>
              <a:rPr lang="en-US" sz="1200" kern="1200" dirty="0">
                <a:solidFill>
                  <a:schemeClr val="tx1"/>
                </a:solidFill>
                <a:effectLst/>
                <a:latin typeface="+mn-lt"/>
                <a:ea typeface="+mn-ea"/>
                <a:cs typeface="+mn-cs"/>
              </a:rPr>
              <a:t> d’un </a:t>
            </a:r>
            <a:r>
              <a:rPr lang="en-US" sz="1200" kern="1200" dirty="0" err="1">
                <a:solidFill>
                  <a:schemeClr val="tx1"/>
                </a:solidFill>
                <a:effectLst/>
                <a:latin typeface="+mn-lt"/>
                <a:ea typeface="+mn-ea"/>
                <a:cs typeface="+mn-cs"/>
              </a:rPr>
              <a:t>arrêt</a:t>
            </a:r>
            <a:r>
              <a:rPr lang="en-US" sz="1200" kern="1200" dirty="0">
                <a:solidFill>
                  <a:schemeClr val="tx1"/>
                </a:solidFill>
                <a:effectLst/>
                <a:latin typeface="+mn-lt"/>
                <a:ea typeface="+mn-ea"/>
                <a:cs typeface="+mn-cs"/>
              </a:rPr>
              <a:t> pour un</a:t>
            </a:r>
            <a:r>
              <a:rPr lang="en-US" sz="1200" kern="1200" baseline="0" dirty="0">
                <a:solidFill>
                  <a:schemeClr val="tx1"/>
                </a:solidFill>
                <a:effectLst/>
                <a:latin typeface="+mn-lt"/>
                <a:ea typeface="+mn-ea"/>
                <a:cs typeface="+mn-cs"/>
              </a:rPr>
              <a:t> accident du travail</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a:t>
            </a:r>
            <a:r>
              <a:rPr lang="en-US" sz="1200" kern="1200" dirty="0" err="1">
                <a:solidFill>
                  <a:schemeClr val="tx1"/>
                </a:solidFill>
                <a:effectLst/>
                <a:latin typeface="+mn-lt"/>
                <a:ea typeface="+mn-ea"/>
                <a:cs typeface="+mn-cs"/>
              </a:rPr>
              <a:t>Indiquer</a:t>
            </a:r>
            <a:r>
              <a:rPr lang="en-US" sz="1200" kern="1200" dirty="0">
                <a:solidFill>
                  <a:schemeClr val="tx1"/>
                </a:solidFill>
                <a:effectLst/>
                <a:latin typeface="+mn-lt"/>
                <a:ea typeface="+mn-ea"/>
                <a:cs typeface="+mn-cs"/>
              </a:rPr>
              <a:t> les </a:t>
            </a:r>
            <a:r>
              <a:rPr lang="en-US" sz="1200" kern="1200" dirty="0" err="1">
                <a:solidFill>
                  <a:schemeClr val="tx1"/>
                </a:solidFill>
                <a:effectLst/>
                <a:latin typeface="+mn-lt"/>
                <a:ea typeface="+mn-ea"/>
                <a:cs typeface="+mn-cs"/>
              </a:rPr>
              <a:t>coordonnées</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votre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salarié</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Indiquer</a:t>
            </a:r>
            <a:r>
              <a:rPr lang="en-US" sz="1200" kern="1200" baseline="0" dirty="0">
                <a:solidFill>
                  <a:schemeClr val="tx1"/>
                </a:solidFill>
                <a:effectLst/>
                <a:latin typeface="+mn-lt"/>
                <a:ea typeface="+mn-ea"/>
                <a:cs typeface="+mn-cs"/>
              </a:rPr>
              <a:t> le dernier jour de travail </a:t>
            </a:r>
            <a:r>
              <a:rPr lang="en-US" sz="1200" kern="1200" baseline="0" dirty="0" err="1">
                <a:solidFill>
                  <a:schemeClr val="tx1"/>
                </a:solidFill>
                <a:effectLst/>
                <a:latin typeface="+mn-lt"/>
                <a:ea typeface="+mn-ea"/>
                <a:cs typeface="+mn-cs"/>
              </a:rPr>
              <a:t>ici</a:t>
            </a:r>
            <a:r>
              <a:rPr lang="en-US" sz="1200" kern="1200" baseline="0" dirty="0">
                <a:solidFill>
                  <a:schemeClr val="tx1"/>
                </a:solidFill>
                <a:effectLst/>
                <a:latin typeface="+mn-lt"/>
                <a:ea typeface="+mn-ea"/>
                <a:cs typeface="+mn-cs"/>
              </a:rPr>
              <a:t>, le 06/01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3 </a:t>
            </a:r>
            <a:r>
              <a:rPr lang="en-US" sz="1200" kern="1200" baseline="0" dirty="0" err="1">
                <a:solidFill>
                  <a:schemeClr val="tx1"/>
                </a:solidFill>
                <a:effectLst/>
                <a:latin typeface="+mn-lt"/>
                <a:ea typeface="+mn-ea"/>
                <a:cs typeface="+mn-cs"/>
              </a:rPr>
              <a:t>il</a:t>
            </a:r>
            <a:r>
              <a:rPr lang="en-US" sz="1200" kern="1200" baseline="0" dirty="0">
                <a:solidFill>
                  <a:schemeClr val="tx1"/>
                </a:solidFill>
                <a:effectLst/>
                <a:latin typeface="+mn-lt"/>
                <a:ea typeface="+mn-ea"/>
                <a:cs typeface="+mn-cs"/>
              </a:rPr>
              <a:t> correspond au jour de </a:t>
            </a:r>
            <a:r>
              <a:rPr lang="en-US" sz="1200" kern="1200" baseline="0" dirty="0" err="1">
                <a:solidFill>
                  <a:schemeClr val="tx1"/>
                </a:solidFill>
                <a:effectLst/>
                <a:latin typeface="+mn-lt"/>
                <a:ea typeface="+mn-ea"/>
                <a:cs typeface="+mn-cs"/>
              </a:rPr>
              <a:t>l’accident</a:t>
            </a:r>
            <a:r>
              <a:rPr lang="en-US" sz="1200" kern="1200" baseline="0" dirty="0">
                <a:solidFill>
                  <a:schemeClr val="tx1"/>
                </a:solidFill>
                <a:effectLst/>
                <a:latin typeface="+mn-lt"/>
                <a:ea typeface="+mn-ea"/>
                <a:cs typeface="+mn-cs"/>
              </a:rPr>
              <a:t> du travail initial</a:t>
            </a:r>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18</a:t>
            </a:fld>
            <a:endParaRPr lang="fr-FR"/>
          </a:p>
        </p:txBody>
      </p:sp>
    </p:spTree>
    <p:extLst>
      <p:ext uri="{BB962C8B-B14F-4D97-AF65-F5344CB8AC3E}">
        <p14:creationId xmlns:p14="http://schemas.microsoft.com/office/powerpoint/2010/main" val="2553482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Saisir le salaire de base perçu</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1 indiquer </a:t>
            </a:r>
            <a:r>
              <a:rPr lang="fr-FR" sz="1200" b="1" dirty="0">
                <a:solidFill>
                  <a:schemeClr val="tx2"/>
                </a:solidFill>
                <a:latin typeface="Arial"/>
                <a:cs typeface="Arial"/>
              </a:rPr>
              <a:t>la période</a:t>
            </a:r>
            <a:r>
              <a:rPr lang="fr-FR" sz="1200" dirty="0">
                <a:solidFill>
                  <a:schemeClr val="tx2"/>
                </a:solidFill>
                <a:latin typeface="Arial"/>
                <a:cs typeface="Arial"/>
              </a:rPr>
              <a:t> du Temps Partiel Thérapeutique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2 le </a:t>
            </a:r>
            <a:r>
              <a:rPr lang="fr-FR" sz="1200" b="1" dirty="0">
                <a:solidFill>
                  <a:schemeClr val="tx2"/>
                </a:solidFill>
                <a:latin typeface="Arial" panose="020B0604020202020204" pitchFamily="34" charset="0"/>
                <a:cs typeface="Arial" panose="020B0604020202020204" pitchFamily="34" charset="0"/>
              </a:rPr>
              <a:t>Salaire brut perçu </a:t>
            </a:r>
            <a:r>
              <a:rPr lang="fr-FR" sz="1200" dirty="0">
                <a:solidFill>
                  <a:schemeClr val="tx2"/>
                </a:solidFill>
                <a:latin typeface="Arial" panose="020B0604020202020204" pitchFamily="34" charset="0"/>
                <a:cs typeface="Arial" panose="020B0604020202020204" pitchFamily="34" charset="0"/>
              </a:rPr>
              <a:t>soumis à cotisations AT/MP </a:t>
            </a:r>
            <a:r>
              <a:rPr lang="fr-FR" sz="1200" dirty="0">
                <a:solidFill>
                  <a:schemeClr val="tx2"/>
                </a:solidFill>
                <a:latin typeface="Arial"/>
                <a:cs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2"/>
                </a:solidFill>
                <a:latin typeface="Arial" panose="020B0604020202020204" pitchFamily="34" charset="0"/>
                <a:cs typeface="Arial" panose="020B0604020202020204" pitchFamily="34" charset="0"/>
              </a:rPr>
              <a:t>3 Appliquer le </a:t>
            </a:r>
            <a:r>
              <a:rPr lang="fr-FR" sz="1200" b="1" dirty="0">
                <a:solidFill>
                  <a:schemeClr val="tx2"/>
                </a:solidFill>
                <a:latin typeface="Arial" panose="020B0604020202020204" pitchFamily="34" charset="0"/>
                <a:cs typeface="Arial" panose="020B0604020202020204" pitchFamily="34" charset="0"/>
              </a:rPr>
              <a:t>taux forfaitaire </a:t>
            </a:r>
            <a:r>
              <a:rPr lang="fr-FR" sz="1200" dirty="0">
                <a:solidFill>
                  <a:schemeClr val="tx2"/>
                </a:solidFill>
                <a:latin typeface="Arial" panose="020B0604020202020204" pitchFamily="34" charset="0"/>
                <a:cs typeface="Arial" panose="020B0604020202020204" pitchFamily="34" charset="0"/>
              </a:rPr>
              <a:t>de cotisations de </a:t>
            </a:r>
            <a:r>
              <a:rPr lang="fr-FR" sz="1200" b="1" dirty="0">
                <a:solidFill>
                  <a:schemeClr val="tx2"/>
                </a:solidFill>
                <a:latin typeface="Arial" panose="020B0604020202020204" pitchFamily="34" charset="0"/>
                <a:cs typeface="Arial" panose="020B0604020202020204" pitchFamily="34" charset="0"/>
              </a:rPr>
              <a:t>21%</a:t>
            </a:r>
          </a:p>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19</a:t>
            </a:fld>
            <a:endParaRPr lang="fr-FR"/>
          </a:p>
        </p:txBody>
      </p:sp>
    </p:spTree>
    <p:extLst>
      <p:ext uri="{BB962C8B-B14F-4D97-AF65-F5344CB8AC3E}">
        <p14:creationId xmlns:p14="http://schemas.microsoft.com/office/powerpoint/2010/main" val="1514722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Saisir le salaire brut</a:t>
            </a:r>
            <a:r>
              <a:rPr lang="fr-FR" baseline="0" dirty="0"/>
              <a:t> perdu</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1 indiquer </a:t>
            </a:r>
            <a:r>
              <a:rPr lang="fr-FR" sz="1200" b="1" dirty="0">
                <a:solidFill>
                  <a:schemeClr val="tx2"/>
                </a:solidFill>
                <a:latin typeface="Arial"/>
                <a:cs typeface="Arial"/>
              </a:rPr>
              <a:t>la période</a:t>
            </a:r>
            <a:r>
              <a:rPr lang="fr-FR" sz="1200" dirty="0">
                <a:solidFill>
                  <a:schemeClr val="tx2"/>
                </a:solidFill>
                <a:latin typeface="Arial"/>
                <a:cs typeface="Arial"/>
              </a:rPr>
              <a:t> du Temps Partiel Thérapeutique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2 </a:t>
            </a:r>
            <a:r>
              <a:rPr lang="fr-FR" sz="1200" b="1" dirty="0">
                <a:solidFill>
                  <a:schemeClr val="tx2"/>
                </a:solidFill>
                <a:latin typeface="Arial" panose="020B0604020202020204" pitchFamily="34" charset="0"/>
                <a:cs typeface="Arial" panose="020B0604020202020204" pitchFamily="34" charset="0"/>
              </a:rPr>
              <a:t>Salaire brut perdu </a:t>
            </a:r>
            <a:r>
              <a:rPr lang="fr-FR" sz="1200" dirty="0">
                <a:solidFill>
                  <a:schemeClr val="tx2"/>
                </a:solidFill>
                <a:latin typeface="Arial" panose="020B0604020202020204" pitchFamily="34" charset="0"/>
                <a:cs typeface="Arial" panose="020B0604020202020204" pitchFamily="34" charset="0"/>
              </a:rPr>
              <a:t>soumis à cotisations AT/MP </a:t>
            </a:r>
            <a:r>
              <a:rPr lang="fr-FR" sz="1200" dirty="0">
                <a:solidFill>
                  <a:schemeClr val="tx2"/>
                </a:solidFill>
                <a:latin typeface="Arial"/>
                <a:cs typeface="Arial"/>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2"/>
                </a:solidFill>
                <a:latin typeface="Arial" panose="020B0604020202020204" pitchFamily="34" charset="0"/>
                <a:cs typeface="Arial" panose="020B0604020202020204" pitchFamily="34" charset="0"/>
              </a:rPr>
              <a:t>3 Appliquez le </a:t>
            </a:r>
            <a:r>
              <a:rPr lang="fr-FR" sz="1200" b="1" dirty="0">
                <a:solidFill>
                  <a:schemeClr val="tx2"/>
                </a:solidFill>
                <a:latin typeface="Arial" panose="020B0604020202020204" pitchFamily="34" charset="0"/>
                <a:cs typeface="Arial" panose="020B0604020202020204" pitchFamily="34" charset="0"/>
              </a:rPr>
              <a:t>taux forfaitaire </a:t>
            </a:r>
            <a:r>
              <a:rPr lang="fr-FR" sz="1200" dirty="0">
                <a:solidFill>
                  <a:schemeClr val="tx2"/>
                </a:solidFill>
                <a:latin typeface="Arial" panose="020B0604020202020204" pitchFamily="34" charset="0"/>
                <a:cs typeface="Arial" panose="020B0604020202020204" pitchFamily="34" charset="0"/>
              </a:rPr>
              <a:t>de cotisations de </a:t>
            </a:r>
            <a:r>
              <a:rPr lang="fr-FR" sz="1200" b="1" dirty="0">
                <a:solidFill>
                  <a:schemeClr val="tx2"/>
                </a:solidFill>
                <a:latin typeface="Arial" panose="020B0604020202020204" pitchFamily="34" charset="0"/>
                <a:cs typeface="Arial" panose="020B0604020202020204" pitchFamily="34" charset="0"/>
              </a:rPr>
              <a:t>21%</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20</a:t>
            </a:fld>
            <a:endParaRPr lang="fr-FR"/>
          </a:p>
        </p:txBody>
      </p:sp>
    </p:spTree>
    <p:extLst>
      <p:ext uri="{BB962C8B-B14F-4D97-AF65-F5344CB8AC3E}">
        <p14:creationId xmlns:p14="http://schemas.microsoft.com/office/powerpoint/2010/main" val="4022614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Aft>
                <a:spcPts val="0"/>
              </a:spcAft>
            </a:pPr>
            <a:r>
              <a:rPr lang="fr-FR" sz="1200" u="sng" dirty="0">
                <a:latin typeface="Arial" panose="020B0604020202020204" pitchFamily="34" charset="0"/>
                <a:cs typeface="Arial" panose="020B0604020202020204" pitchFamily="34" charset="0"/>
              </a:rPr>
              <a:t>Exemple</a:t>
            </a:r>
            <a:r>
              <a:rPr lang="fr-FR" sz="1200" b="1" dirty="0">
                <a:solidFill>
                  <a:srgbClr val="D05559"/>
                </a:solidFill>
                <a:latin typeface="Arial" panose="020B0604020202020204" pitchFamily="34" charset="0"/>
                <a:cs typeface="Arial" panose="020B0604020202020204" pitchFamily="34" charset="0"/>
              </a:rPr>
              <a:t>  </a:t>
            </a:r>
            <a:r>
              <a:rPr lang="fr-FR" sz="1200" b="1" dirty="0">
                <a:latin typeface="Arial" panose="020B0604020202020204" pitchFamily="34" charset="0"/>
                <a:cs typeface="Arial" panose="020B0604020202020204" pitchFamily="34" charset="0"/>
              </a:rPr>
              <a:t>: </a:t>
            </a:r>
            <a:r>
              <a:rPr lang="fr-FR" sz="1200" dirty="0">
                <a:latin typeface="Arial" panose="020B0604020202020204" pitchFamily="34" charset="0"/>
                <a:cs typeface="Arial" panose="020B0604020202020204" pitchFamily="34" charset="0"/>
              </a:rPr>
              <a:t>Madame X était en arrêt à temps complet </a:t>
            </a:r>
            <a:r>
              <a:rPr lang="fr-FR" sz="1200" b="1" dirty="0">
                <a:latin typeface="Arial" panose="020B0604020202020204" pitchFamily="34" charset="0"/>
                <a:cs typeface="Arial" panose="020B0604020202020204" pitchFamily="34" charset="0"/>
              </a:rPr>
              <a:t>Accident du Travail </a:t>
            </a:r>
            <a:r>
              <a:rPr lang="fr-FR" sz="1200" dirty="0">
                <a:latin typeface="Arial" panose="020B0604020202020204" pitchFamily="34" charset="0"/>
                <a:cs typeface="Arial" panose="020B0604020202020204" pitchFamily="34" charset="0"/>
              </a:rPr>
              <a:t>depuis le 15/01. </a:t>
            </a:r>
          </a:p>
          <a:p>
            <a:pPr>
              <a:spcAft>
                <a:spcPts val="0"/>
              </a:spcAft>
            </a:pPr>
            <a:r>
              <a:rPr lang="fr-FR" sz="1200" dirty="0">
                <a:latin typeface="Arial" panose="020B0604020202020204" pitchFamily="34" charset="0"/>
                <a:cs typeface="Arial" panose="020B0604020202020204" pitchFamily="34" charset="0"/>
              </a:rPr>
              <a:t>Elle a une prescription de reprise à TPT depuis le 26/02 et jusqu’au 11/04. </a:t>
            </a:r>
          </a:p>
          <a:p>
            <a:r>
              <a:rPr lang="fr-FR" dirty="0"/>
              <a:t>1 Saisir l’attestation de salaire</a:t>
            </a:r>
            <a:r>
              <a:rPr lang="fr-FR" baseline="0" dirty="0"/>
              <a:t> pour le mois de mars avec le salaire brut perçu</a:t>
            </a:r>
          </a:p>
          <a:p>
            <a:r>
              <a:rPr lang="fr-FR" baseline="0" dirty="0"/>
              <a:t>Du 1</a:t>
            </a:r>
            <a:r>
              <a:rPr lang="fr-FR" baseline="30000" dirty="0"/>
              <a:t>er</a:t>
            </a:r>
            <a:r>
              <a:rPr lang="fr-FR" baseline="0" dirty="0"/>
              <a:t> eu 11 mars 400€</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a:t>2 </a:t>
            </a:r>
            <a:r>
              <a:rPr lang="fr-FR" sz="1200" b="1" dirty="0">
                <a:latin typeface="Arial" panose="020B0604020202020204" pitchFamily="34" charset="0"/>
                <a:cs typeface="Arial" panose="020B0604020202020204" pitchFamily="34" charset="0"/>
              </a:rPr>
              <a:t>En mars, le montant des congés payés du 12 au 23/03 : 850 €.</a:t>
            </a:r>
            <a:endParaRPr lang="fr-FR" sz="1200" dirty="0">
              <a:latin typeface="Arial" panose="020B0604020202020204" pitchFamily="34" charset="0"/>
              <a:cs typeface="Arial" panose="020B0604020202020204" pitchFamily="34" charset="0"/>
            </a:endParaRPr>
          </a:p>
          <a:p>
            <a:r>
              <a:rPr lang="fr-FR" dirty="0"/>
              <a:t>3 Pour la période du 24</a:t>
            </a:r>
            <a:r>
              <a:rPr lang="fr-FR" baseline="0" dirty="0"/>
              <a:t> au 31 mars saisir le salaire brut perçu de 300€</a:t>
            </a:r>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21</a:t>
            </a:fld>
            <a:endParaRPr lang="fr-FR"/>
          </a:p>
        </p:txBody>
      </p:sp>
    </p:spTree>
    <p:extLst>
      <p:ext uri="{BB962C8B-B14F-4D97-AF65-F5344CB8AC3E}">
        <p14:creationId xmlns:p14="http://schemas.microsoft.com/office/powerpoint/2010/main" val="3152022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Saisir le salaire brut</a:t>
            </a:r>
            <a:r>
              <a:rPr lang="fr-FR" baseline="0" dirty="0"/>
              <a:t> perdu avec la période et le montant à 0 pour les congés payés</a:t>
            </a:r>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22</a:t>
            </a:fld>
            <a:endParaRPr lang="fr-FR"/>
          </a:p>
        </p:txBody>
      </p:sp>
    </p:spTree>
    <p:extLst>
      <p:ext uri="{BB962C8B-B14F-4D97-AF65-F5344CB8AC3E}">
        <p14:creationId xmlns:p14="http://schemas.microsoft.com/office/powerpoint/2010/main" val="4010273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lignes des congés</a:t>
            </a:r>
            <a:r>
              <a:rPr lang="fr-FR" baseline="0" dirty="0"/>
              <a:t> payés apparaissent sur l’attestation de salaire</a:t>
            </a:r>
          </a:p>
          <a:p>
            <a:r>
              <a:rPr lang="fr-FR" baseline="0" dirty="0"/>
              <a:t>1 Saisir OUI pour valider</a:t>
            </a:r>
            <a:endParaRPr lang="fr-FR"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23</a:t>
            </a:fld>
            <a:endParaRPr lang="fr-FR"/>
          </a:p>
        </p:txBody>
      </p:sp>
    </p:spTree>
    <p:extLst>
      <p:ext uri="{BB962C8B-B14F-4D97-AF65-F5344CB8AC3E}">
        <p14:creationId xmlns:p14="http://schemas.microsoft.com/office/powerpoint/2010/main" val="122049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24</a:t>
            </a:fld>
            <a:endParaRPr lang="fr-FR"/>
          </a:p>
        </p:txBody>
      </p:sp>
    </p:spTree>
    <p:extLst>
      <p:ext uri="{BB962C8B-B14F-4D97-AF65-F5344CB8AC3E}">
        <p14:creationId xmlns:p14="http://schemas.microsoft.com/office/powerpoint/2010/main" val="502316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ctr">
              <a:spcAft>
                <a:spcPts val="600"/>
              </a:spcAft>
            </a:pPr>
            <a:r>
              <a:rPr lang="fr-FR" b="1" dirty="0">
                <a:solidFill>
                  <a:schemeClr val="accent4"/>
                </a:solidFill>
              </a:rPr>
              <a:t>1 IJ temps partiel brut </a:t>
            </a:r>
          </a:p>
          <a:p>
            <a:pPr algn="ctr"/>
            <a:r>
              <a:rPr lang="fr-FR" b="1" dirty="0">
                <a:solidFill>
                  <a:schemeClr val="accent4"/>
                </a:solidFill>
              </a:rPr>
              <a:t>=</a:t>
            </a:r>
          </a:p>
          <a:p>
            <a:pPr algn="ctr"/>
            <a:r>
              <a:rPr lang="fr-FR" b="1" dirty="0">
                <a:solidFill>
                  <a:schemeClr val="accent4"/>
                </a:solidFill>
              </a:rPr>
              <a:t>perte de salaire brut </a:t>
            </a:r>
            <a:r>
              <a:rPr lang="fr-FR" sz="2000" b="1" dirty="0">
                <a:solidFill>
                  <a:schemeClr val="accent4"/>
                </a:solidFill>
              </a:rPr>
              <a:t>÷</a:t>
            </a:r>
            <a:r>
              <a:rPr lang="fr-FR" b="1" dirty="0">
                <a:solidFill>
                  <a:schemeClr val="accent4"/>
                </a:solidFill>
              </a:rPr>
              <a:t> nombre de jours prescrits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t>2 L’indemnité journalière de temps partiel brut est soumise à 6,2 % de CSG et 0,5% de CRDS.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3 Ce montant </a:t>
            </a:r>
            <a:r>
              <a:rPr lang="fr-FR" b="1" dirty="0"/>
              <a:t>est limité </a:t>
            </a:r>
            <a:r>
              <a:rPr lang="fr-FR" dirty="0"/>
              <a:t>à la valeur de </a:t>
            </a:r>
            <a:r>
              <a:rPr lang="fr-FR" b="1" dirty="0"/>
              <a:t>l’indemnité journalière </a:t>
            </a:r>
            <a:r>
              <a:rPr lang="fr-FR" dirty="0"/>
              <a:t>versée </a:t>
            </a:r>
            <a:r>
              <a:rPr lang="fr-FR" b="1" dirty="0"/>
              <a:t>pour un arrêt à temps complet</a:t>
            </a:r>
            <a:r>
              <a:rPr lang="fr-FR" dirty="0"/>
              <a:t>.</a:t>
            </a:r>
          </a:p>
          <a:p>
            <a:r>
              <a:rPr lang="fr-FR" sz="1200" i="1" dirty="0"/>
              <a:t>C’est pourquoi, en cas d’absence de temps complet pour </a:t>
            </a:r>
            <a:r>
              <a:rPr lang="fr-FR" sz="1200" b="1" i="1" dirty="0"/>
              <a:t>maladie</a:t>
            </a:r>
            <a:r>
              <a:rPr lang="fr-FR" sz="1200" i="1" dirty="0"/>
              <a:t>, un comparatif est fait entre l’indemnité journalière de temps partiel et l’indemnité journalière qui aurait été versée pour un arrêt à temps complet.</a:t>
            </a:r>
          </a:p>
          <a:p>
            <a:r>
              <a:rPr lang="fr-FR" sz="1200" i="1" dirty="0"/>
              <a:t>Les temps partiels AT/MP ne sont pas concernés par cette mesure règlementaire.</a:t>
            </a:r>
          </a:p>
          <a:p>
            <a:r>
              <a:rPr lang="fr-FR" sz="1200" i="1" dirty="0"/>
              <a:t>RAPPEL : Modification</a:t>
            </a:r>
            <a:r>
              <a:rPr lang="fr-FR" sz="1200" i="1" baseline="0" dirty="0"/>
              <a:t> du plafond IJ à compter du 01/04/2025 (soit 1,4 du SMIC)</a:t>
            </a:r>
            <a:endParaRPr lang="fr-FR" sz="1200" i="1" dirty="0"/>
          </a:p>
          <a:p>
            <a:endParaRPr lang="fr-FR" b="1"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25</a:t>
            </a:fld>
            <a:endParaRPr lang="fr-FR"/>
          </a:p>
        </p:txBody>
      </p:sp>
    </p:spTree>
    <p:extLst>
      <p:ext uri="{BB962C8B-B14F-4D97-AF65-F5344CB8AC3E}">
        <p14:creationId xmlns:p14="http://schemas.microsoft.com/office/powerpoint/2010/main" val="1646493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B73AB8B-6D17-C244-B144-C2D3D1B3AB3D}" type="slidenum">
              <a:rPr lang="fr-FR" smtClean="0"/>
              <a:t>26</a:t>
            </a:fld>
            <a:endParaRPr lang="fr-FR"/>
          </a:p>
        </p:txBody>
      </p:sp>
    </p:spTree>
    <p:extLst>
      <p:ext uri="{BB962C8B-B14F-4D97-AF65-F5344CB8AC3E}">
        <p14:creationId xmlns:p14="http://schemas.microsoft.com/office/powerpoint/2010/main" val="35296573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27</a:t>
            </a:fld>
            <a:endParaRPr lang="fr-FR"/>
          </a:p>
        </p:txBody>
      </p:sp>
    </p:spTree>
    <p:extLst>
      <p:ext uri="{BB962C8B-B14F-4D97-AF65-F5344CB8AC3E}">
        <p14:creationId xmlns:p14="http://schemas.microsoft.com/office/powerpoint/2010/main" val="1527311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Lire des éléments</a:t>
            </a:r>
          </a:p>
        </p:txBody>
      </p:sp>
      <p:sp>
        <p:nvSpPr>
          <p:cNvPr id="4" name="Espace réservé du numéro de diapositive 3"/>
          <p:cNvSpPr>
            <a:spLocks noGrp="1"/>
          </p:cNvSpPr>
          <p:nvPr>
            <p:ph type="sldNum" sz="quarter" idx="10"/>
          </p:nvPr>
        </p:nvSpPr>
        <p:spPr/>
        <p:txBody>
          <a:bodyPr/>
          <a:lstStyle/>
          <a:p>
            <a:fld id="{DB73AB8B-6D17-C244-B144-C2D3D1B3AB3D}" type="slidenum">
              <a:rPr lang="fr-FR" smtClean="0"/>
              <a:t>28</a:t>
            </a:fld>
            <a:endParaRPr lang="fr-FR"/>
          </a:p>
        </p:txBody>
      </p:sp>
    </p:spTree>
    <p:extLst>
      <p:ext uri="{BB962C8B-B14F-4D97-AF65-F5344CB8AC3E}">
        <p14:creationId xmlns:p14="http://schemas.microsoft.com/office/powerpoint/2010/main" val="584721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E2D817-4614-4AC0-8CB1-9A0CF16A015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92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1 Un</a:t>
            </a:r>
            <a:r>
              <a:rPr lang="fr-FR" baseline="0" dirty="0"/>
              <a:t> seul n° de téléphone pour joindre la caisse d’Assurance Maladie de votre salarié le 3679</a:t>
            </a:r>
          </a:p>
          <a:p>
            <a:r>
              <a:rPr lang="fr-FR" baseline="0" dirty="0"/>
              <a:t>2 Pour toutes questions liées à Net Entreprises le 0 806 800 700</a:t>
            </a:r>
          </a:p>
          <a:p>
            <a:endParaRPr lang="fr-FR" baseline="0" dirty="0"/>
          </a:p>
          <a:p>
            <a:r>
              <a:rPr lang="fr-FR" baseline="0" dirty="0"/>
              <a:t>3 Le site ameli.fr rubrique Entreprise est une source d’information pour vous, employeur, il permet de connaitre :</a:t>
            </a:r>
          </a:p>
          <a:p>
            <a:pPr marL="171450" indent="-171450">
              <a:buFontTx/>
              <a:buChar char="-"/>
            </a:pPr>
            <a:r>
              <a:rPr lang="fr-FR" baseline="0" dirty="0"/>
              <a:t>Les actualités de l’assurance maladie </a:t>
            </a:r>
          </a:p>
          <a:p>
            <a:pPr marL="171450" indent="-171450">
              <a:buFontTx/>
              <a:buChar char="-"/>
            </a:pPr>
            <a:r>
              <a:rPr lang="fr-FR" baseline="0" dirty="0"/>
              <a:t>Les informations sur les cotisations, la prévention des risques professionnelles</a:t>
            </a:r>
          </a:p>
          <a:p>
            <a:pPr marL="171450" indent="-171450">
              <a:buFontTx/>
              <a:buChar char="-"/>
            </a:pPr>
            <a:r>
              <a:rPr lang="fr-FR" baseline="0" dirty="0"/>
              <a:t>Vos obligations et démarches sur par exemple sur les arrêts de travail, les évènements familiaux (maternité, adoption, paternité …)</a:t>
            </a:r>
          </a:p>
          <a:p>
            <a:pPr marL="171450" indent="-171450">
              <a:buFontTx/>
              <a:buChar char="-"/>
            </a:pPr>
            <a:r>
              <a:rPr lang="fr-FR" baseline="0" dirty="0"/>
              <a:t>Les solutions de prévention de santé au travail</a:t>
            </a:r>
          </a:p>
        </p:txBody>
      </p:sp>
    </p:spTree>
    <p:extLst>
      <p:ext uri="{BB962C8B-B14F-4D97-AF65-F5344CB8AC3E}">
        <p14:creationId xmlns:p14="http://schemas.microsoft.com/office/powerpoint/2010/main" val="2897318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73AB8B-6D17-C244-B144-C2D3D1B3AB3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99865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jpeg"/></Relationships>
</file>

<file path=ppt/slideLayouts/_rels/slideLayout1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hemeOverride" Target="../theme/themeOverride1.xml"/><Relationship Id="rId6" Type="http://schemas.openxmlformats.org/officeDocument/2006/relationships/image" Target="../media/image6.jpeg"/><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5.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68"/>
            <a:ext cx="6840000"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MODIFIEZ LE STYLE DU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14/09/2026</a:t>
            </a:fld>
            <a:endParaRPr lang="fr-FR" dirty="0"/>
          </a:p>
        </p:txBody>
      </p:sp>
    </p:spTree>
    <p:extLst>
      <p:ext uri="{BB962C8B-B14F-4D97-AF65-F5344CB8AC3E}">
        <p14:creationId xmlns:p14="http://schemas.microsoft.com/office/powerpoint/2010/main" val="8302739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5" y="2188868"/>
            <a:ext cx="5247825" cy="4158000"/>
          </a:xfr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MODIFIEZ LE STYLE DU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14/09/2026</a:t>
            </a:fld>
            <a:endParaRPr lang="fr-FR" dirty="0"/>
          </a:p>
        </p:txBody>
      </p:sp>
    </p:spTree>
    <p:extLst>
      <p:ext uri="{BB962C8B-B14F-4D97-AF65-F5344CB8AC3E}">
        <p14:creationId xmlns:p14="http://schemas.microsoft.com/office/powerpoint/2010/main" val="4279686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5" y="279400"/>
            <a:ext cx="4705350"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68"/>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MODIFIEZ LE STYLE DU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14/09/2026</a:t>
            </a:fld>
            <a:endParaRPr lang="fr-FR" dirty="0"/>
          </a:p>
        </p:txBody>
      </p:sp>
    </p:spTree>
    <p:extLst>
      <p:ext uri="{BB962C8B-B14F-4D97-AF65-F5344CB8AC3E}">
        <p14:creationId xmlns:p14="http://schemas.microsoft.com/office/powerpoint/2010/main" val="45529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5" y="496971"/>
            <a:ext cx="11186809" cy="5272391"/>
          </a:xfrm>
          <a:prstGeom prst="rect">
            <a:avLst/>
          </a:prstGeom>
          <a:solidFill>
            <a:schemeClr val="tx1"/>
          </a:solidFill>
        </p:spPr>
        <p:txBody>
          <a:bodyPr lIns="396000" tIns="180000">
            <a:normAutofit/>
          </a:bodyPr>
          <a:lstStyle>
            <a:lvl1pPr algn="l">
              <a:defRPr sz="2500"/>
            </a:lvl1pPr>
          </a:lstStyle>
          <a:p>
            <a:r>
              <a:rPr lang="fr-FR" dirty="0"/>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2" y="1808727"/>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2" y="2826889"/>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2" y="3845051"/>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2" y="4869697"/>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2" y="1521862"/>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2" y="2538946"/>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2" y="3557108"/>
            <a:ext cx="21600" cy="6372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354014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272797"/>
          </a:xfr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848484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272797"/>
          </a:xfr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155807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272797"/>
          </a:xfr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71155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272797"/>
          </a:xfr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060466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272797"/>
          </a:xfr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1"/>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8"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571323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4"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905616581"/>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4"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tx2"/>
          </a:solidFill>
        </p:spPr>
        <p:txBody>
          <a:bodyPr/>
          <a:lstStyle/>
          <a:p>
            <a:r>
              <a:rPr lang="fr-FR"/>
              <a:t>Modifiez le style du titre</a:t>
            </a:r>
          </a:p>
        </p:txBody>
      </p:sp>
    </p:spTree>
    <p:extLst>
      <p:ext uri="{BB962C8B-B14F-4D97-AF65-F5344CB8AC3E}">
        <p14:creationId xmlns:p14="http://schemas.microsoft.com/office/powerpoint/2010/main" val="380385639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4"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1"/>
          </a:solidFill>
        </p:spPr>
        <p:txBody>
          <a:bodyPr/>
          <a:lstStyle/>
          <a:p>
            <a:r>
              <a:rPr lang="fr-FR"/>
              <a:t>Modifiez le style du titre</a:t>
            </a:r>
          </a:p>
        </p:txBody>
      </p:sp>
    </p:spTree>
    <p:extLst>
      <p:ext uri="{BB962C8B-B14F-4D97-AF65-F5344CB8AC3E}">
        <p14:creationId xmlns:p14="http://schemas.microsoft.com/office/powerpoint/2010/main" val="342943392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4"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2"/>
          </a:solidFill>
        </p:spPr>
        <p:txBody>
          <a:bodyPr/>
          <a:lstStyle/>
          <a:p>
            <a:r>
              <a:rPr lang="fr-FR"/>
              <a:t>Modifiez le style du titre</a:t>
            </a:r>
            <a:endParaRPr lang="fr-FR" dirty="0"/>
          </a:p>
        </p:txBody>
      </p:sp>
    </p:spTree>
    <p:extLst>
      <p:ext uri="{BB962C8B-B14F-4D97-AF65-F5344CB8AC3E}">
        <p14:creationId xmlns:p14="http://schemas.microsoft.com/office/powerpoint/2010/main" val="241438553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4"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4"/>
          </a:solidFill>
        </p:spPr>
        <p:txBody>
          <a:bodyPr/>
          <a:lstStyle/>
          <a:p>
            <a:r>
              <a:rPr lang="fr-FR"/>
              <a:t>Modifiez le style du titre</a:t>
            </a:r>
            <a:endParaRPr lang="fr-FR" dirty="0"/>
          </a:p>
        </p:txBody>
      </p:sp>
    </p:spTree>
    <p:extLst>
      <p:ext uri="{BB962C8B-B14F-4D97-AF65-F5344CB8AC3E}">
        <p14:creationId xmlns:p14="http://schemas.microsoft.com/office/powerpoint/2010/main" val="218185119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0"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0" y="1609595"/>
            <a:ext cx="5595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4141729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0"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0" y="1609595"/>
            <a:ext cx="5595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724521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0"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0" y="1609595"/>
            <a:ext cx="5595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849835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0"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0" y="1609595"/>
            <a:ext cx="5595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8004485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0"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0" y="1609595"/>
            <a:ext cx="5595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551686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0" y="1609595"/>
            <a:ext cx="11193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944209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0" y="1609595"/>
            <a:ext cx="11193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8733550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0" y="1609595"/>
            <a:ext cx="11193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0350752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0" y="1609595"/>
            <a:ext cx="11193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3997867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0" y="1609595"/>
            <a:ext cx="11193938"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40963863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a:t>Modifiez le style du titre</a:t>
            </a:r>
            <a:endParaRPr lang="fr-FR" dirty="0"/>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p:nvPr>
        </p:nvSpPr>
        <p:spPr>
          <a:xfrm>
            <a:off x="4333040" y="4888432"/>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Tree>
    <p:extLst>
      <p:ext uri="{BB962C8B-B14F-4D97-AF65-F5344CB8AC3E}">
        <p14:creationId xmlns:p14="http://schemas.microsoft.com/office/powerpoint/2010/main" val="42301768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p:nvPr>
        </p:nvSpPr>
        <p:spPr>
          <a:xfrm>
            <a:off x="4333040" y="4888432"/>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410288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p:nvPr>
        </p:nvSpPr>
        <p:spPr>
          <a:xfrm>
            <a:off x="4333040" y="4888432"/>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4985812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p:nvPr>
        </p:nvSpPr>
        <p:spPr>
          <a:xfrm>
            <a:off x="4333040" y="4888432"/>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754372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p:nvPr>
        </p:nvSpPr>
        <p:spPr>
          <a:xfrm>
            <a:off x="4333040" y="4888432"/>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899538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0"/>
            <a:ext cx="11185200" cy="5272797"/>
          </a:xfr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1" y="1437861"/>
            <a:ext cx="50599" cy="1343439"/>
          </a:xfr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p:nvPr>
        </p:nvSpPr>
        <p:spPr>
          <a:xfrm>
            <a:off x="1116013" y="1438275"/>
            <a:ext cx="7156450" cy="1343025"/>
          </a:xfrm>
        </p:spPr>
        <p:txBody>
          <a:bodyPr/>
          <a:lstStyle>
            <a:lvl1pPr>
              <a:defRPr sz="3600" b="1" i="0" cap="all" baseline="0">
                <a:solidFill>
                  <a:schemeClr val="bg1"/>
                </a:solidFill>
                <a:latin typeface="Arial" panose="020B0604020202020204" pitchFamily="34" charset="0"/>
              </a:defRPr>
            </a:lvl1pPr>
          </a:lstStyle>
          <a:p>
            <a:pPr lvl="0"/>
            <a:r>
              <a:rPr lang="fr-FR"/>
              <a:t>Modifiez les styles du texte du masque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p:nvPr>
        </p:nvSpPr>
        <p:spPr>
          <a:xfrm>
            <a:off x="1116013" y="3747290"/>
            <a:ext cx="2998787" cy="1638300"/>
          </a:xfr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a:t>Modifiez les styles du texte du masque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p:nvPr>
        </p:nvSpPr>
        <p:spPr>
          <a:xfrm>
            <a:off x="4392341" y="3746502"/>
            <a:ext cx="2998787" cy="1638300"/>
          </a:xfrm>
        </p:spPr>
        <p:txBody>
          <a:bodyPr/>
          <a:lstStyle>
            <a:lvl1pPr>
              <a:lnSpc>
                <a:spcPct val="100000"/>
              </a:lnSpc>
              <a:spcAft>
                <a:spcPts val="500"/>
              </a:spcAft>
              <a:defRPr sz="1400" b="1" i="0" baseline="0">
                <a:solidFill>
                  <a:schemeClr val="bg1"/>
                </a:solidFill>
              </a:defRPr>
            </a:lvl1pPr>
          </a:lstStyle>
          <a:p>
            <a:pPr lvl="0"/>
            <a:r>
              <a:rPr lang="fr-FR"/>
              <a:t>Modifiez les styles du texte du masque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p:nvPr>
        </p:nvSpPr>
        <p:spPr>
          <a:xfrm>
            <a:off x="7668669" y="3746502"/>
            <a:ext cx="2998787" cy="1638300"/>
          </a:xfrm>
        </p:spPr>
        <p:txBody>
          <a:bodyPr/>
          <a:lstStyle>
            <a:lvl1pPr>
              <a:lnSpc>
                <a:spcPct val="100000"/>
              </a:lnSpc>
              <a:spcAft>
                <a:spcPts val="500"/>
              </a:spcAft>
              <a:defRPr sz="1400" b="1" i="0" baseline="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18366487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5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7" y="2087567"/>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Tree>
    <p:extLst>
      <p:ext uri="{BB962C8B-B14F-4D97-AF65-F5344CB8AC3E}">
        <p14:creationId xmlns:p14="http://schemas.microsoft.com/office/powerpoint/2010/main" val="339946630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N°1 CNAM Couverture avec photo">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72"/>
            <a:ext cx="6840000"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MODIFIEZ LE STYLE DU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t>14/09/2026</a:t>
            </a:fld>
            <a:endParaRPr lang="fr-FR" dirty="0"/>
          </a:p>
        </p:txBody>
      </p:sp>
    </p:spTree>
    <p:extLst>
      <p:ext uri="{BB962C8B-B14F-4D97-AF65-F5344CB8AC3E}">
        <p14:creationId xmlns:p14="http://schemas.microsoft.com/office/powerpoint/2010/main" val="3140378574"/>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78" y="2188868"/>
            <a:ext cx="5247825" cy="4158000"/>
          </a:xfr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3" y="2188872"/>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MODIFIEZ LE STYLE DU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t>14/09/2026</a:t>
            </a:fld>
            <a:endParaRPr lang="fr-FR" dirty="0"/>
          </a:p>
        </p:txBody>
      </p:sp>
    </p:spTree>
    <p:extLst>
      <p:ext uri="{BB962C8B-B14F-4D97-AF65-F5344CB8AC3E}">
        <p14:creationId xmlns:p14="http://schemas.microsoft.com/office/powerpoint/2010/main" val="30720107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7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72"/>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MODIFIEZ LE STYLE DU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t>14/09/2026</a:t>
            </a:fld>
            <a:endParaRPr lang="fr-FR" dirty="0"/>
          </a:p>
        </p:txBody>
      </p:sp>
    </p:spTree>
    <p:extLst>
      <p:ext uri="{BB962C8B-B14F-4D97-AF65-F5344CB8AC3E}">
        <p14:creationId xmlns:p14="http://schemas.microsoft.com/office/powerpoint/2010/main" val="33213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598" y="496975"/>
            <a:ext cx="11186809" cy="5272391"/>
          </a:xfrm>
          <a:prstGeom prst="rect">
            <a:avLst/>
          </a:prstGeom>
          <a:solidFill>
            <a:schemeClr val="tx1"/>
          </a:solidFill>
        </p:spPr>
        <p:txBody>
          <a:bodyPr lIns="396000" tIns="180000">
            <a:normAutofit/>
          </a:bodyPr>
          <a:lstStyle>
            <a:lvl1pPr algn="l">
              <a:defRPr sz="2500"/>
            </a:lvl1pPr>
          </a:lstStyle>
          <a:p>
            <a:r>
              <a:rPr lang="fr-FR" dirty="0"/>
              <a:t>MODIFIEZ LE STYLE DU TITRE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pPr/>
              <a:t>‹N°›</a:t>
            </a:fld>
            <a:endParaRPr lang="fr-FR" dirty="0"/>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417448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4"/>
            <a:ext cx="11185200" cy="5272797"/>
          </a:xfr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5"/>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595295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4"/>
            <a:ext cx="11185200" cy="5272797"/>
          </a:xfr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5"/>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732342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4"/>
            <a:ext cx="11185200" cy="5272797"/>
          </a:xfr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5"/>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6700592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4"/>
            <a:ext cx="11185200" cy="5272797"/>
          </a:xfr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5"/>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4549252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4"/>
            <a:ext cx="11185200" cy="5272797"/>
          </a:xfr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75"/>
            <a:ext cx="2880000" cy="1299879"/>
          </a:xfr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200009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7396160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tx2"/>
          </a:solidFill>
        </p:spPr>
        <p:txBody>
          <a:bodyPr/>
          <a:lstStyle/>
          <a:p>
            <a:r>
              <a:rPr lang="fr-FR"/>
              <a:t>Modifiez le style du titre</a:t>
            </a:r>
          </a:p>
        </p:txBody>
      </p:sp>
    </p:spTree>
    <p:extLst>
      <p:ext uri="{BB962C8B-B14F-4D97-AF65-F5344CB8AC3E}">
        <p14:creationId xmlns:p14="http://schemas.microsoft.com/office/powerpoint/2010/main" val="320128254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1"/>
          </a:solidFill>
        </p:spPr>
        <p:txBody>
          <a:bodyPr/>
          <a:lstStyle/>
          <a:p>
            <a:r>
              <a:rPr lang="fr-FR"/>
              <a:t>Modifiez le style du titre</a:t>
            </a:r>
          </a:p>
        </p:txBody>
      </p:sp>
    </p:spTree>
    <p:extLst>
      <p:ext uri="{BB962C8B-B14F-4D97-AF65-F5344CB8AC3E}">
        <p14:creationId xmlns:p14="http://schemas.microsoft.com/office/powerpoint/2010/main" val="368512001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2"/>
          </a:solidFill>
        </p:spPr>
        <p:txBody>
          <a:bodyPr/>
          <a:lstStyle/>
          <a:p>
            <a:r>
              <a:rPr lang="fr-FR"/>
              <a:t>Modifiez le style du titre</a:t>
            </a:r>
            <a:endParaRPr lang="fr-FR" dirty="0"/>
          </a:p>
        </p:txBody>
      </p:sp>
    </p:spTree>
    <p:extLst>
      <p:ext uri="{BB962C8B-B14F-4D97-AF65-F5344CB8AC3E}">
        <p14:creationId xmlns:p14="http://schemas.microsoft.com/office/powerpoint/2010/main" val="171305300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1273096" y="2087730"/>
            <a:ext cx="10421565" cy="3766660"/>
          </a:xfrm>
        </p:spPr>
        <p:txBody>
          <a:bodyPr/>
          <a:lstStyle>
            <a:lvl1pPr marL="0" indent="0">
              <a:buNone/>
              <a:defRPr sz="2200" b="0">
                <a:solidFill>
                  <a:schemeClr val="tx2"/>
                </a:solidFill>
              </a:defRPr>
            </a:lvl1pPr>
            <a:lvl2pPr marL="0" indent="144000">
              <a:spcAft>
                <a:spcPts val="800"/>
              </a:spcAft>
              <a:buClr>
                <a:schemeClr val="tx2"/>
              </a:buClr>
              <a:buFont typeface="Symbol" panose="05050102010706020507" pitchFamily="18" charset="2"/>
              <a:buChar char=""/>
              <a:defRPr b="1"/>
            </a:lvl2pPr>
            <a:lvl3pPr>
              <a:spcAft>
                <a:spcPts val="600"/>
              </a:spcAft>
              <a:defRPr sz="1600" b="0"/>
            </a:lvl3pPr>
            <a:lvl4pPr>
              <a:defRPr sz="1400" b="1"/>
            </a:lvl4pPr>
            <a:lvl5pPr>
              <a:defRPr sz="1200"/>
            </a:lvl5pPr>
          </a:lstStyle>
          <a:p>
            <a:pPr lvl="0"/>
            <a:r>
              <a:rPr lang="fr-FR"/>
              <a:t>Modifiez les styles du texte du masque</a:t>
            </a:r>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D70E81EC-A4CC-46F3-8A94-BB7AD42F7DA0}"/>
              </a:ext>
            </a:extLst>
          </p:cNvPr>
          <p:cNvSpPr>
            <a:spLocks noGrp="1"/>
          </p:cNvSpPr>
          <p:nvPr>
            <p:ph type="title"/>
          </p:nvPr>
        </p:nvSpPr>
        <p:spPr>
          <a:solidFill>
            <a:schemeClr val="accent4"/>
          </a:solidFill>
        </p:spPr>
        <p:txBody>
          <a:bodyPr/>
          <a:lstStyle/>
          <a:p>
            <a:r>
              <a:rPr lang="fr-FR"/>
              <a:t>Modifiez le style du titre</a:t>
            </a:r>
            <a:endParaRPr lang="fr-FR" dirty="0"/>
          </a:p>
        </p:txBody>
      </p:sp>
    </p:spTree>
    <p:extLst>
      <p:ext uri="{BB962C8B-B14F-4D97-AF65-F5344CB8AC3E}">
        <p14:creationId xmlns:p14="http://schemas.microsoft.com/office/powerpoint/2010/main" val="13734049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2"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953189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2"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1118850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2"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9260275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2"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5504657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7BC41F0E-EC30-4D2A-AA16-7B987E32A160}"/>
              </a:ext>
            </a:extLst>
          </p:cNvPr>
          <p:cNvSpPr>
            <a:spLocks noGrp="1"/>
          </p:cNvSpPr>
          <p:nvPr>
            <p:ph type="body" sz="quarter" idx="13"/>
          </p:nvPr>
        </p:nvSpPr>
        <p:spPr>
          <a:xfrm>
            <a:off x="498662" y="2087731"/>
            <a:ext cx="5275740" cy="3714086"/>
          </a:xfrm>
        </p:spPr>
        <p:txBody>
          <a:bodyPr/>
          <a:lstStyle>
            <a:lvl1pPr>
              <a:defRPr>
                <a:solidFill>
                  <a:schemeClr val="tx2"/>
                </a:solidFill>
              </a:defRPr>
            </a:lvl1pPr>
          </a:lstStyle>
          <a:p>
            <a:pPr lvl="0"/>
            <a:r>
              <a:rPr lang="fr-FR"/>
              <a:t>Modifiez les styles du texte du masque</a:t>
            </a:r>
          </a:p>
        </p:txBody>
      </p:sp>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6096661" y="1609595"/>
            <a:ext cx="5595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6317215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2870296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2204830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7821083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9073229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a:t>Modifiez le style du titre</a:t>
            </a:r>
            <a:endParaRPr lang="fr-FR" dirty="0"/>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p:nvPr>
        </p:nvSpPr>
        <p:spPr>
          <a:xfrm>
            <a:off x="498661" y="1609595"/>
            <a:ext cx="11193939" cy="4192222"/>
          </a:xfrm>
          <a:solidFill>
            <a:schemeClr val="bg1">
              <a:lumMod val="95000"/>
            </a:schemeClr>
          </a:solidFill>
        </p:spPr>
        <p:txBody>
          <a:bodyPr/>
          <a:lstStyle>
            <a:lvl1pPr>
              <a:defRPr>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4696806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p:txBody>
          <a:bodyPr/>
          <a:lstStyle/>
          <a:p>
            <a:r>
              <a:rPr lang="fr-FR"/>
              <a:t>Modifiez le style du titre</a:t>
            </a:r>
            <a:endParaRPr lang="fr-FR" dirty="0"/>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p:nvPr>
        </p:nvSpPr>
        <p:spPr>
          <a:xfrm>
            <a:off x="4333040" y="4888436"/>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Tree>
    <p:extLst>
      <p:ext uri="{BB962C8B-B14F-4D97-AF65-F5344CB8AC3E}">
        <p14:creationId xmlns:p14="http://schemas.microsoft.com/office/powerpoint/2010/main" val="18627607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tx2"/>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p:nvPr>
        </p:nvSpPr>
        <p:spPr>
          <a:xfrm>
            <a:off x="4333040" y="4888436"/>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39279267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1"/>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p:nvPr>
        </p:nvSpPr>
        <p:spPr>
          <a:xfrm>
            <a:off x="4333040" y="4888436"/>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40991118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2"/>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p:nvPr>
        </p:nvSpPr>
        <p:spPr>
          <a:xfrm>
            <a:off x="4333040" y="4888436"/>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25041464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pPr/>
              <a:t>‹N°›</a:t>
            </a:fld>
            <a:endParaRPr lang="fr-FR" dirty="0"/>
          </a:p>
        </p:txBody>
      </p:sp>
      <p:sp>
        <p:nvSpPr>
          <p:cNvPr id="2" name="Titre 1">
            <a:extLst>
              <a:ext uri="{FF2B5EF4-FFF2-40B4-BE49-F238E27FC236}">
                <a16:creationId xmlns:a16="http://schemas.microsoft.com/office/drawing/2014/main" id="{F86A2F40-717A-4467-A28B-580C930339F1}"/>
              </a:ext>
            </a:extLst>
          </p:cNvPr>
          <p:cNvSpPr>
            <a:spLocks noGrp="1"/>
          </p:cNvSpPr>
          <p:nvPr>
            <p:ph type="title"/>
          </p:nvPr>
        </p:nvSpPr>
        <p:spPr>
          <a:solidFill>
            <a:schemeClr val="accent4"/>
          </a:solidFill>
        </p:spPr>
        <p:txBody>
          <a:bodyPr/>
          <a:lstStyle/>
          <a:p>
            <a:r>
              <a:rPr lang="fr-FR"/>
              <a:t>Modifiez le style du titre</a:t>
            </a:r>
            <a:endParaRPr lang="fr-FR" dirty="0"/>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7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38" y="1824038"/>
            <a:ext cx="3527425" cy="2849562"/>
          </a:xfr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p:nvPr>
        </p:nvSpPr>
        <p:spPr>
          <a:xfrm>
            <a:off x="498660" y="4888434"/>
            <a:ext cx="3527240" cy="915468"/>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p:nvPr>
        </p:nvSpPr>
        <p:spPr>
          <a:xfrm>
            <a:off x="4333040" y="4888436"/>
            <a:ext cx="3527240" cy="915469"/>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p:nvPr>
        </p:nvSpPr>
        <p:spPr>
          <a:xfrm>
            <a:off x="8167420" y="4888431"/>
            <a:ext cx="3527240" cy="915470"/>
          </a:xfrm>
        </p:spPr>
        <p:txBody>
          <a:bodyPr/>
          <a:lstStyle>
            <a:lvl1pPr>
              <a:lnSpc>
                <a:spcPct val="100000"/>
              </a:lnSpc>
              <a:spcAft>
                <a:spcPts val="500"/>
              </a:spcAft>
              <a:defRPr sz="1400">
                <a:solidFill>
                  <a:schemeClr val="tx2"/>
                </a:solidFill>
              </a:defRPr>
            </a:lvl1pPr>
          </a:lstStyle>
          <a:p>
            <a:pPr lvl="0"/>
            <a:r>
              <a:rPr lang="fr-FR"/>
              <a:t>Modifiez les styles du texte du masque</a:t>
            </a:r>
          </a:p>
        </p:txBody>
      </p:sp>
    </p:spTree>
    <p:extLst>
      <p:ext uri="{BB962C8B-B14F-4D97-AF65-F5344CB8AC3E}">
        <p14:creationId xmlns:p14="http://schemas.microsoft.com/office/powerpoint/2010/main" val="12171922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04"/>
            <a:ext cx="11185200" cy="5272797"/>
          </a:xfr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pPr/>
              <a:t>‹N°›</a:t>
            </a:fld>
            <a:endParaRPr lang="fr-FR" dirty="0"/>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03" y="1437865"/>
            <a:ext cx="50599" cy="1343439"/>
          </a:xfr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p:nvPr>
        </p:nvSpPr>
        <p:spPr>
          <a:xfrm>
            <a:off x="1116013" y="1438279"/>
            <a:ext cx="7156451" cy="1343025"/>
          </a:xfrm>
        </p:spPr>
        <p:txBody>
          <a:bodyPr/>
          <a:lstStyle>
            <a:lvl1pPr>
              <a:defRPr sz="3600" b="1" i="0" cap="all" baseline="0">
                <a:solidFill>
                  <a:schemeClr val="bg1"/>
                </a:solidFill>
                <a:latin typeface="Arial" panose="020B0604020202020204" pitchFamily="34" charset="0"/>
              </a:defRPr>
            </a:lvl1pPr>
          </a:lstStyle>
          <a:p>
            <a:pPr lvl="0"/>
            <a:r>
              <a:rPr lang="fr-FR"/>
              <a:t>Modifiez les styles du texte du masque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p:nvPr>
        </p:nvSpPr>
        <p:spPr>
          <a:xfrm>
            <a:off x="1116013" y="3747290"/>
            <a:ext cx="2998787" cy="1638300"/>
          </a:xfr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a:t>Modifiez les styles du texte du masque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p:nvPr>
        </p:nvSpPr>
        <p:spPr>
          <a:xfrm>
            <a:off x="4392341" y="3746502"/>
            <a:ext cx="2998787" cy="1638300"/>
          </a:xfrm>
        </p:spPr>
        <p:txBody>
          <a:bodyPr/>
          <a:lstStyle>
            <a:lvl1pPr>
              <a:lnSpc>
                <a:spcPct val="100000"/>
              </a:lnSpc>
              <a:spcAft>
                <a:spcPts val="500"/>
              </a:spcAft>
              <a:defRPr sz="1400" b="1" i="0" baseline="0">
                <a:solidFill>
                  <a:schemeClr val="bg1"/>
                </a:solidFill>
              </a:defRPr>
            </a:lvl1pPr>
          </a:lstStyle>
          <a:p>
            <a:pPr lvl="0"/>
            <a:r>
              <a:rPr lang="fr-FR"/>
              <a:t>Modifiez les styles du texte du masque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p:nvPr>
        </p:nvSpPr>
        <p:spPr>
          <a:xfrm>
            <a:off x="7668669" y="3746502"/>
            <a:ext cx="2998787" cy="1638300"/>
          </a:xfrm>
        </p:spPr>
        <p:txBody>
          <a:bodyPr/>
          <a:lstStyle>
            <a:lvl1pPr>
              <a:lnSpc>
                <a:spcPct val="100000"/>
              </a:lnSpc>
              <a:spcAft>
                <a:spcPts val="500"/>
              </a:spcAft>
              <a:defRPr sz="1400" b="1" i="0" baseline="0">
                <a:solidFill>
                  <a:schemeClr val="bg1"/>
                </a:solidFill>
              </a:defRPr>
            </a:lvl1pPr>
          </a:lstStyle>
          <a:p>
            <a:pPr lvl="0"/>
            <a:r>
              <a:rPr lang="fr-FR"/>
              <a:t>Modifiez les styles du texte du masque</a:t>
            </a:r>
          </a:p>
        </p:txBody>
      </p:sp>
    </p:spTree>
    <p:extLst>
      <p:ext uri="{BB962C8B-B14F-4D97-AF65-F5344CB8AC3E}">
        <p14:creationId xmlns:p14="http://schemas.microsoft.com/office/powerpoint/2010/main" val="10487760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Odigo-Content_General-white">
    <p:bg>
      <p:bgRef idx="1001">
        <a:schemeClr val="bg1"/>
      </p:bgRef>
    </p:bg>
    <p:spTree>
      <p:nvGrpSpPr>
        <p:cNvPr id="1" name=""/>
        <p:cNvGrpSpPr/>
        <p:nvPr/>
      </p:nvGrpSpPr>
      <p:grpSpPr>
        <a:xfrm>
          <a:off x="0" y="0"/>
          <a:ext cx="0" cy="0"/>
          <a:chOff x="0" y="0"/>
          <a:chExt cx="0" cy="0"/>
        </a:xfrm>
      </p:grpSpPr>
      <p:sp>
        <p:nvSpPr>
          <p:cNvPr id="13" name="Title 5">
            <a:extLst>
              <a:ext uri="{FF2B5EF4-FFF2-40B4-BE49-F238E27FC236}">
                <a16:creationId xmlns:a16="http://schemas.microsoft.com/office/drawing/2014/main" id="{37FB9D5A-B533-CB42-8370-27694DAAFFEA}"/>
              </a:ext>
            </a:extLst>
          </p:cNvPr>
          <p:cNvSpPr>
            <a:spLocks noGrp="1"/>
          </p:cNvSpPr>
          <p:nvPr>
            <p:ph type="title"/>
          </p:nvPr>
        </p:nvSpPr>
        <p:spPr>
          <a:xfrm>
            <a:off x="501974" y="505287"/>
            <a:ext cx="11186844" cy="1082757"/>
          </a:xfrm>
          <a:prstGeom prst="rect">
            <a:avLst/>
          </a:prstGeom>
          <a:ln w="19050">
            <a:solidFill>
              <a:schemeClr val="lt1"/>
            </a:solidFill>
          </a:ln>
        </p:spPr>
        <p:txBody>
          <a:bodyPr vert="horz" lIns="864000" tIns="72000" rIns="72000" bIns="72000" rtlCol="0" anchor="ctr" anchorCtr="0">
            <a:normAutofit/>
          </a:bodyPr>
          <a:lstStyle>
            <a:lvl1pPr>
              <a:defRPr lang="pl-PL" dirty="0"/>
            </a:lvl1pPr>
          </a:lstStyle>
          <a:p>
            <a:pPr lvl="0"/>
            <a:r>
              <a:rPr lang="en-US" noProof="0" dirty="0"/>
              <a:t>Click to edit Master title style</a:t>
            </a:r>
          </a:p>
        </p:txBody>
      </p:sp>
      <p:sp>
        <p:nvSpPr>
          <p:cNvPr id="9" name="Retângulo 43">
            <a:extLst>
              <a:ext uri="{FF2B5EF4-FFF2-40B4-BE49-F238E27FC236}">
                <a16:creationId xmlns:a16="http://schemas.microsoft.com/office/drawing/2014/main" id="{3AE42324-ECD5-44ED-9459-06A5BA64FAE3}"/>
              </a:ext>
            </a:extLst>
          </p:cNvPr>
          <p:cNvSpPr/>
          <p:nvPr userDrawn="1"/>
        </p:nvSpPr>
        <p:spPr>
          <a:xfrm>
            <a:off x="11845180" y="6590466"/>
            <a:ext cx="182742" cy="123111"/>
          </a:xfrm>
          <a:prstGeom prst="rect">
            <a:avLst/>
          </a:prstGeom>
        </p:spPr>
        <p:txBody>
          <a:bodyPr wrap="none" lIns="0" tIns="0" rIns="0" bIns="0" anchor="ctr" anchorCtr="0">
            <a:spAutoFit/>
          </a:bodyPr>
          <a:lstStyle/>
          <a:p>
            <a:pPr algn="r"/>
            <a:fld id="{0502E5A9-B53C-401E-A0E0-4A359BB0A9E5}" type="slidenum">
              <a:rPr lang="en-US" sz="800" smtClean="0">
                <a:solidFill>
                  <a:schemeClr val="bg1">
                    <a:lumMod val="65000"/>
                  </a:schemeClr>
                </a:solidFill>
                <a:cs typeface="Arial" panose="020B0604020202020204" pitchFamily="34" charset="0"/>
              </a:rPr>
              <a:pPr algn="r"/>
              <a:t>‹N°›</a:t>
            </a:fld>
            <a:endParaRPr lang="en-US" sz="800">
              <a:solidFill>
                <a:schemeClr val="bg1">
                  <a:lumMod val="65000"/>
                </a:schemeClr>
              </a:solidFill>
              <a:cs typeface="Arial" panose="020B0604020202020204" pitchFamily="34" charset="0"/>
            </a:endParaRPr>
          </a:p>
        </p:txBody>
      </p:sp>
    </p:spTree>
    <p:extLst>
      <p:ext uri="{BB962C8B-B14F-4D97-AF65-F5344CB8AC3E}">
        <p14:creationId xmlns:p14="http://schemas.microsoft.com/office/powerpoint/2010/main" val="28468629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5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7" y="2087567"/>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Tree>
    <p:extLst>
      <p:ext uri="{BB962C8B-B14F-4D97-AF65-F5344CB8AC3E}">
        <p14:creationId xmlns:p14="http://schemas.microsoft.com/office/powerpoint/2010/main" val="291801218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N°1 CNAM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pic>
        <p:nvPicPr>
          <p:cNvPr id="6" name="Image 5" descr="Une image contenant alimentation&#10;&#10;Description générée automatiquement" title="Sécurité sociale - l'Assurance Maladie : Agir ensemble, protéger chacun ">
            <a:extLst>
              <a:ext uri="{FF2B5EF4-FFF2-40B4-BE49-F238E27FC236}">
                <a16:creationId xmlns:a16="http://schemas.microsoft.com/office/drawing/2014/main" id="{6C1F8D08-6EB0-422B-93A1-7AFDDC66FEB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87" y="279400"/>
            <a:ext cx="4705351" cy="1689100"/>
          </a:xfrm>
          <a:prstGeom prst="rect">
            <a:avLst/>
          </a:prstGeom>
        </p:spPr>
      </p:pic>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88"/>
            <a:ext cx="11193075"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899487" y="6372000"/>
            <a:ext cx="1800000" cy="288000"/>
          </a:xfrm>
        </p:spPr>
        <p:txBody>
          <a:bodyPr/>
          <a:lstStyle/>
          <a:p>
            <a:fld id="{7A90C9BA-8212-E643-99E2-71E2B6F6098A}" type="datetime1">
              <a:rPr lang="fr-FR" smtClean="0">
                <a:solidFill>
                  <a:srgbClr val="0C419A"/>
                </a:solidFill>
              </a:rPr>
              <a:pPr/>
              <a:t>14/09/2026</a:t>
            </a:fld>
            <a:endParaRPr lang="fr-FR" dirty="0">
              <a:solidFill>
                <a:srgbClr val="0C419A"/>
              </a:solidFill>
            </a:endParaRPr>
          </a:p>
        </p:txBody>
      </p:sp>
      <p:sp>
        <p:nvSpPr>
          <p:cNvPr id="7" name="Espace réservé du texte 13"/>
          <p:cNvSpPr>
            <a:spLocks noGrp="1"/>
          </p:cNvSpPr>
          <p:nvPr>
            <p:ph type="body" sz="quarter" idx="12" hasCustomPrompt="1"/>
          </p:nvPr>
        </p:nvSpPr>
        <p:spPr>
          <a:xfrm>
            <a:off x="736520" y="5031340"/>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389133" y="5943568"/>
            <a:ext cx="7276241" cy="386894"/>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spTree>
    <p:extLst>
      <p:ext uri="{BB962C8B-B14F-4D97-AF65-F5344CB8AC3E}">
        <p14:creationId xmlns:p14="http://schemas.microsoft.com/office/powerpoint/2010/main" val="2116412846"/>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N°2 CNAM Couverture fond couleur + Photo">
    <p:spTree>
      <p:nvGrpSpPr>
        <p:cNvPr id="1" name=""/>
        <p:cNvGrpSpPr/>
        <p:nvPr/>
      </p:nvGrpSpPr>
      <p:grpSpPr>
        <a:xfrm>
          <a:off x="0" y="0"/>
          <a:ext cx="0" cy="0"/>
          <a:chOff x="0" y="0"/>
          <a:chExt cx="0" cy="0"/>
        </a:xfrm>
      </p:grpSpPr>
      <p:pic>
        <p:nvPicPr>
          <p:cNvPr id="7" name="Image 6" descr="Une image contenant alimentation&#10;&#10;Description générée automatiquement" title="Sécurité sociale - l'Assurance Maladie : Agir ensemble, protéger chacun">
            <a:extLst>
              <a:ext uri="{FF2B5EF4-FFF2-40B4-BE49-F238E27FC236}">
                <a16:creationId xmlns:a16="http://schemas.microsoft.com/office/drawing/2014/main" id="{62AF9597-0C86-4349-A32D-827983D78EC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87" y="279400"/>
            <a:ext cx="4705351" cy="1689100"/>
          </a:xfrm>
          <a:prstGeom prst="rect">
            <a:avLst/>
          </a:prstGeom>
        </p:spPr>
      </p:pic>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89" y="2188868"/>
            <a:ext cx="5247825" cy="4158000"/>
          </a:xfrm>
          <a:prstGeom prst="rect">
            <a:avLst/>
          </a:prstGeo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14" y="2188888"/>
            <a:ext cx="5930575"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B8C3EE7F-F74B-C644-8F10-503D241C2E0D}" type="datetime1">
              <a:rPr lang="fr-FR" smtClean="0">
                <a:solidFill>
                  <a:srgbClr val="0C419A"/>
                </a:solidFill>
              </a:rPr>
              <a:pPr/>
              <a:t>14/09/2026</a:t>
            </a:fld>
            <a:endParaRPr lang="fr-FR" dirty="0">
              <a:solidFill>
                <a:srgbClr val="0C419A"/>
              </a:solidFill>
            </a:endParaRPr>
          </a:p>
        </p:txBody>
      </p:sp>
      <p:sp>
        <p:nvSpPr>
          <p:cNvPr id="6" name="Espace réservé du texte 13"/>
          <p:cNvSpPr>
            <a:spLocks noGrp="1"/>
          </p:cNvSpPr>
          <p:nvPr>
            <p:ph type="body" sz="quarter" idx="12" hasCustomPrompt="1"/>
          </p:nvPr>
        </p:nvSpPr>
        <p:spPr>
          <a:xfrm>
            <a:off x="701461" y="4989140"/>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4951842" y="5987313"/>
            <a:ext cx="6748047" cy="329080"/>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texte (nom de l’entité émettrice)</a:t>
            </a:r>
          </a:p>
        </p:txBody>
      </p:sp>
    </p:spTree>
    <p:extLst>
      <p:ext uri="{BB962C8B-B14F-4D97-AF65-F5344CB8AC3E}">
        <p14:creationId xmlns:p14="http://schemas.microsoft.com/office/powerpoint/2010/main" val="33130992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3 CNAM Couverture fond couleur">
    <p:spTree>
      <p:nvGrpSpPr>
        <p:cNvPr id="1" name=""/>
        <p:cNvGrpSpPr/>
        <p:nvPr/>
      </p:nvGrpSpPr>
      <p:grpSpPr>
        <a:xfrm>
          <a:off x="0" y="0"/>
          <a:ext cx="0" cy="0"/>
          <a:chOff x="0" y="0"/>
          <a:chExt cx="0" cy="0"/>
        </a:xfrm>
      </p:grpSpPr>
      <p:pic>
        <p:nvPicPr>
          <p:cNvPr id="6" name="Image 5" descr="Une image contenant alimentation&#10;&#10;Description générée automatiquement" title="Sécurité sociale - l'Assurance Maladie : Agir ensemble, protéger chacun">
            <a:extLst>
              <a:ext uri="{FF2B5EF4-FFF2-40B4-BE49-F238E27FC236}">
                <a16:creationId xmlns:a16="http://schemas.microsoft.com/office/drawing/2014/main" id="{5FCC7EBB-3471-4590-8C18-BE9203E2E6C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6079" t="13944" r="62" b="12486"/>
          <a:stretch/>
        </p:blipFill>
        <p:spPr>
          <a:xfrm>
            <a:off x="536587" y="279400"/>
            <a:ext cx="4705351" cy="1689100"/>
          </a:xfrm>
          <a:prstGeom prst="rect">
            <a:avLst/>
          </a:prstGeom>
        </p:spPr>
      </p:pic>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8"/>
            <a:ext cx="11178400" cy="4157999"/>
          </a:xfrm>
          <a:prstGeom prst="rect">
            <a:avLst/>
          </a:prstGeom>
          <a:solidFill>
            <a:schemeClr val="tx1"/>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283CFBEF-98C3-6C4D-AECE-A89E43EA2455}" type="datetime1">
              <a:rPr lang="fr-FR" smtClean="0">
                <a:solidFill>
                  <a:srgbClr val="0C419A"/>
                </a:solidFill>
              </a:rPr>
              <a:pPr/>
              <a:t>14/09/2026</a:t>
            </a:fld>
            <a:endParaRPr lang="fr-FR" dirty="0">
              <a:solidFill>
                <a:srgbClr val="0C419A"/>
              </a:solidFill>
            </a:endParaRPr>
          </a:p>
        </p:txBody>
      </p:sp>
      <p:sp>
        <p:nvSpPr>
          <p:cNvPr id="8" name="Espace réservé du texte 13"/>
          <p:cNvSpPr>
            <a:spLocks noGrp="1"/>
          </p:cNvSpPr>
          <p:nvPr>
            <p:ph type="body" sz="quarter" idx="12" hasCustomPrompt="1"/>
          </p:nvPr>
        </p:nvSpPr>
        <p:spPr>
          <a:xfrm>
            <a:off x="701460" y="483439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9" name="Espace réservé du texte 13"/>
          <p:cNvSpPr>
            <a:spLocks noGrp="1"/>
          </p:cNvSpPr>
          <p:nvPr>
            <p:ph type="body" sz="quarter" idx="13" hasCustomPrompt="1"/>
          </p:nvPr>
        </p:nvSpPr>
        <p:spPr>
          <a:xfrm>
            <a:off x="4867425" y="5971723"/>
            <a:ext cx="6797939" cy="316555"/>
          </a:xfrm>
          <a:prstGeom prst="rect">
            <a:avLst/>
          </a:prstGeom>
        </p:spPr>
        <p:txBody>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spTree>
    <p:extLst>
      <p:ext uri="{BB962C8B-B14F-4D97-AF65-F5344CB8AC3E}">
        <p14:creationId xmlns:p14="http://schemas.microsoft.com/office/powerpoint/2010/main" val="8715709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1 CN Couverture avec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507201" y="2188868"/>
            <a:ext cx="11178000" cy="4158000"/>
          </a:xfr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22" name="Titre 1">
            <a:extLst>
              <a:ext uri="{FF2B5EF4-FFF2-40B4-BE49-F238E27FC236}">
                <a16:creationId xmlns:a16="http://schemas.microsoft.com/office/drawing/2014/main" id="{08C5C4EE-51F7-9940-9606-76F8D4D73B88}"/>
              </a:ext>
            </a:extLst>
          </p:cNvPr>
          <p:cNvSpPr>
            <a:spLocks noGrp="1"/>
          </p:cNvSpPr>
          <p:nvPr>
            <p:ph type="ctrTitle" hasCustomPrompt="1"/>
          </p:nvPr>
        </p:nvSpPr>
        <p:spPr>
          <a:xfrm>
            <a:off x="506801" y="2188888"/>
            <a:ext cx="6840000" cy="4157999"/>
          </a:xfrm>
          <a:prstGeom prst="rect">
            <a:avLst/>
          </a:prstGeom>
          <a:no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12" name="Espace réservé de la date 11">
            <a:extLst>
              <a:ext uri="{FF2B5EF4-FFF2-40B4-BE49-F238E27FC236}">
                <a16:creationId xmlns:a16="http://schemas.microsoft.com/office/drawing/2014/main" id="{03F3D622-9637-41B2-A77E-476826BB4A98}"/>
              </a:ext>
            </a:extLst>
          </p:cNvPr>
          <p:cNvSpPr>
            <a:spLocks noGrp="1"/>
          </p:cNvSpPr>
          <p:nvPr>
            <p:ph type="dt" sz="half" idx="19"/>
          </p:nvPr>
        </p:nvSpPr>
        <p:spPr>
          <a:xfrm>
            <a:off x="9900000" y="6372000"/>
            <a:ext cx="1800000" cy="288000"/>
          </a:xfrm>
        </p:spPr>
        <p:txBody>
          <a:bodyPr/>
          <a:lstStyle/>
          <a:p>
            <a:fld id="{6C561DA0-B814-4EF6-AE72-CCC3C5D5FDED}" type="datetimeFigureOut">
              <a:rPr lang="fr-FR" smtClean="0">
                <a:solidFill>
                  <a:srgbClr val="0C419A"/>
                </a:solidFill>
              </a:rPr>
              <a:pPr/>
              <a:t>14/09/2026</a:t>
            </a:fld>
            <a:endParaRPr lang="fr-FR" dirty="0">
              <a:solidFill>
                <a:srgbClr val="0C419A"/>
              </a:solidFill>
            </a:endParaRPr>
          </a:p>
        </p:txBody>
      </p:sp>
      <p:sp>
        <p:nvSpPr>
          <p:cNvPr id="6" name="Espace réservé pour une image  2">
            <a:extLst>
              <a:ext uri="{FF2B5EF4-FFF2-40B4-BE49-F238E27FC236}">
                <a16:creationId xmlns:a16="http://schemas.microsoft.com/office/drawing/2014/main" id="{A1EADFE3-19F3-A24F-BA85-F0DD746D121A}"/>
              </a:ext>
            </a:extLst>
          </p:cNvPr>
          <p:cNvSpPr>
            <a:spLocks noGrp="1"/>
          </p:cNvSpPr>
          <p:nvPr>
            <p:ph type="pic" idx="20" hasCustomPrompt="1"/>
          </p:nvPr>
        </p:nvSpPr>
        <p:spPr>
          <a:xfrm>
            <a:off x="506801" y="336903"/>
            <a:ext cx="7385915" cy="1684421"/>
          </a:xfrm>
          <a:solidFill>
            <a:schemeClr val="bg1">
              <a:lumMod val="95000"/>
            </a:schemeClr>
          </a:solidFill>
        </p:spPr>
        <p:txBody>
          <a:bodyPr anchor="ctr"/>
          <a:lstStyle>
            <a:lvl1pPr marL="0" indent="0" algn="ctr">
              <a:buNone/>
              <a:defRPr sz="1400" b="0">
                <a:solidFill>
                  <a:schemeClr val="accent4"/>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Logo Organisme</a:t>
            </a:r>
          </a:p>
        </p:txBody>
      </p:sp>
      <p:sp>
        <p:nvSpPr>
          <p:cNvPr id="7" name="Espace réservé du texte 13"/>
          <p:cNvSpPr>
            <a:spLocks noGrp="1"/>
          </p:cNvSpPr>
          <p:nvPr>
            <p:ph type="body" sz="quarter" idx="12" hasCustomPrompt="1"/>
          </p:nvPr>
        </p:nvSpPr>
        <p:spPr>
          <a:xfrm>
            <a:off x="701460" y="483439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962389" y="5999859"/>
            <a:ext cx="5688904" cy="324263"/>
          </a:xfrm>
          <a:prstGeom prst="rect">
            <a:avLst/>
          </a:prstGeom>
        </p:spPr>
        <p:txBody>
          <a:bodyPr>
            <a:noAutofit/>
          </a:bodyPr>
          <a:lstStyle>
            <a:lvl1pPr algn="r">
              <a:lnSpc>
                <a:spcPct val="100000"/>
              </a:lnSpc>
              <a:spcAft>
                <a:spcPts val="0"/>
              </a:spcAft>
              <a:defRPr sz="1800" b="0" i="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2379203825"/>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N°2 CN Couverture fond couleur + Photo">
    <p:spTree>
      <p:nvGrpSpPr>
        <p:cNvPr id="1" name=""/>
        <p:cNvGrpSpPr/>
        <p:nvPr/>
      </p:nvGrpSpPr>
      <p:grpSpPr>
        <a:xfrm>
          <a:off x="0" y="0"/>
          <a:ext cx="0" cy="0"/>
          <a:chOff x="0" y="0"/>
          <a:chExt cx="0" cy="0"/>
        </a:xfrm>
      </p:grpSpPr>
      <p:sp>
        <p:nvSpPr>
          <p:cNvPr id="9" name="Espace réservé pour une image  2">
            <a:extLst>
              <a:ext uri="{FF2B5EF4-FFF2-40B4-BE49-F238E27FC236}">
                <a16:creationId xmlns:a16="http://schemas.microsoft.com/office/drawing/2014/main" id="{4A942647-1398-2A41-AAA1-AA7C84CCEB7A}"/>
              </a:ext>
            </a:extLst>
          </p:cNvPr>
          <p:cNvSpPr>
            <a:spLocks noGrp="1"/>
          </p:cNvSpPr>
          <p:nvPr>
            <p:ph type="pic" idx="14"/>
          </p:nvPr>
        </p:nvSpPr>
        <p:spPr>
          <a:xfrm>
            <a:off x="6437389" y="2188868"/>
            <a:ext cx="5247825" cy="4158000"/>
          </a:xfrm>
          <a:solidFill>
            <a:schemeClr val="bg1">
              <a:lumMod val="95000"/>
            </a:schemeClr>
          </a:solidFill>
        </p:spPr>
        <p:txBody>
          <a:bodyPr anchor="ctr"/>
          <a:lstStyle>
            <a:lvl1pPr marL="0" indent="0" algn="ctr">
              <a:buNone/>
              <a:defRPr sz="1400" b="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14" y="2188888"/>
            <a:ext cx="5930575"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5" name="Espace réservé de la date 4">
            <a:extLst>
              <a:ext uri="{FF2B5EF4-FFF2-40B4-BE49-F238E27FC236}">
                <a16:creationId xmlns:a16="http://schemas.microsoft.com/office/drawing/2014/main" id="{4B17E3FC-C8AD-432C-B477-A8A2BEAFFBF7}"/>
              </a:ext>
            </a:extLst>
          </p:cNvPr>
          <p:cNvSpPr>
            <a:spLocks noGrp="1"/>
          </p:cNvSpPr>
          <p:nvPr>
            <p:ph type="dt" sz="half" idx="19"/>
          </p:nvPr>
        </p:nvSpPr>
        <p:spPr>
          <a:xfrm>
            <a:off x="9900000" y="6372000"/>
            <a:ext cx="1800000" cy="288000"/>
          </a:xfrm>
        </p:spPr>
        <p:txBody>
          <a:bodyPr/>
          <a:lstStyle/>
          <a:p>
            <a:fld id="{6C561DA0-B814-4EF6-AE72-CCC3C5D5FDED}" type="datetimeFigureOut">
              <a:rPr lang="fr-FR" smtClean="0">
                <a:solidFill>
                  <a:srgbClr val="0C419A"/>
                </a:solidFill>
              </a:rPr>
              <a:pPr/>
              <a:t>14/09/2026</a:t>
            </a:fld>
            <a:endParaRPr lang="fr-FR" dirty="0">
              <a:solidFill>
                <a:srgbClr val="0C419A"/>
              </a:solidFill>
            </a:endParaRPr>
          </a:p>
        </p:txBody>
      </p:sp>
      <p:sp>
        <p:nvSpPr>
          <p:cNvPr id="7" name="Espace réservé pour une image  2">
            <a:extLst>
              <a:ext uri="{FF2B5EF4-FFF2-40B4-BE49-F238E27FC236}">
                <a16:creationId xmlns:a16="http://schemas.microsoft.com/office/drawing/2014/main" id="{45636969-196D-9944-A942-B6A2D9480C96}"/>
              </a:ext>
            </a:extLst>
          </p:cNvPr>
          <p:cNvSpPr>
            <a:spLocks noGrp="1"/>
          </p:cNvSpPr>
          <p:nvPr>
            <p:ph type="pic" idx="20" hasCustomPrompt="1"/>
          </p:nvPr>
        </p:nvSpPr>
        <p:spPr>
          <a:xfrm>
            <a:off x="506801" y="336903"/>
            <a:ext cx="7385915" cy="1684421"/>
          </a:xfrm>
          <a:solidFill>
            <a:schemeClr val="bg1">
              <a:lumMod val="95000"/>
            </a:schemeClr>
          </a:solidFill>
        </p:spPr>
        <p:txBody>
          <a:bodyPr anchor="ctr"/>
          <a:lstStyle>
            <a:lvl1pPr marL="0" indent="0" algn="ctr">
              <a:buNone/>
              <a:defRPr sz="1400" b="0">
                <a:solidFill>
                  <a:schemeClr val="accent4"/>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Logo Organisme</a:t>
            </a:r>
          </a:p>
        </p:txBody>
      </p:sp>
      <p:sp>
        <p:nvSpPr>
          <p:cNvPr id="6" name="Espace réservé du texte 13"/>
          <p:cNvSpPr>
            <a:spLocks noGrp="1"/>
          </p:cNvSpPr>
          <p:nvPr>
            <p:ph type="body" sz="quarter" idx="12" hasCustomPrompt="1"/>
          </p:nvPr>
        </p:nvSpPr>
        <p:spPr>
          <a:xfrm>
            <a:off x="701461" y="4834392"/>
            <a:ext cx="5724395" cy="752475"/>
          </a:xfrm>
          <a:prstGeom prst="rect">
            <a:avLst/>
          </a:prstGeom>
        </p:spPr>
        <p:txBody>
          <a:bodyPr>
            <a:no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8" name="Espace réservé du texte 13"/>
          <p:cNvSpPr>
            <a:spLocks noGrp="1"/>
          </p:cNvSpPr>
          <p:nvPr>
            <p:ph type="body" sz="quarter" idx="13" hasCustomPrompt="1"/>
          </p:nvPr>
        </p:nvSpPr>
        <p:spPr>
          <a:xfrm>
            <a:off x="5275385" y="6001381"/>
            <a:ext cx="6424491" cy="329080"/>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spTree>
    <p:extLst>
      <p:ext uri="{BB962C8B-B14F-4D97-AF65-F5344CB8AC3E}">
        <p14:creationId xmlns:p14="http://schemas.microsoft.com/office/powerpoint/2010/main" val="3814643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N°3 CN Couverture fond couleur">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61993A03-7512-D045-9F2A-F91E04EFA964}"/>
              </a:ext>
            </a:extLst>
          </p:cNvPr>
          <p:cNvSpPr>
            <a:spLocks noGrp="1"/>
          </p:cNvSpPr>
          <p:nvPr>
            <p:ph type="ctrTitle" hasCustomPrompt="1"/>
          </p:nvPr>
        </p:nvSpPr>
        <p:spPr>
          <a:xfrm>
            <a:off x="506800" y="2188888"/>
            <a:ext cx="11178400" cy="4157999"/>
          </a:xfrm>
          <a:prstGeom prst="rect">
            <a:avLst/>
          </a:prstGeom>
          <a:solidFill>
            <a:schemeClr val="accent4"/>
          </a:solidFill>
        </p:spPr>
        <p:txBody>
          <a:bodyPr lIns="251999" tIns="270000" rIns="90000" bIns="46800" anchor="t">
            <a:normAutofit/>
          </a:bodyPr>
          <a:lstStyle>
            <a:lvl1pPr algn="l">
              <a:lnSpc>
                <a:spcPct val="120000"/>
              </a:lnSpc>
              <a:spcAft>
                <a:spcPts val="0"/>
              </a:spcAft>
              <a:defRPr sz="4100"/>
            </a:lvl1pPr>
          </a:lstStyle>
          <a:p>
            <a:r>
              <a:rPr lang="fr-FR" dirty="0"/>
              <a:t>CLIQUEZ POUR AJOUTER UN TITRE</a:t>
            </a:r>
          </a:p>
        </p:txBody>
      </p:sp>
      <p:sp>
        <p:nvSpPr>
          <p:cNvPr id="2" name="Espace réservé de la date 1">
            <a:extLst>
              <a:ext uri="{FF2B5EF4-FFF2-40B4-BE49-F238E27FC236}">
                <a16:creationId xmlns:a16="http://schemas.microsoft.com/office/drawing/2014/main" id="{92507B6F-FE6B-4F61-B061-42BC8C5E7C81}"/>
              </a:ext>
            </a:extLst>
          </p:cNvPr>
          <p:cNvSpPr>
            <a:spLocks noGrp="1"/>
          </p:cNvSpPr>
          <p:nvPr>
            <p:ph type="dt" sz="half" idx="10"/>
          </p:nvPr>
        </p:nvSpPr>
        <p:spPr>
          <a:xfrm>
            <a:off x="9900000" y="6372000"/>
            <a:ext cx="1800000" cy="288000"/>
          </a:xfrm>
        </p:spPr>
        <p:txBody>
          <a:bodyPr/>
          <a:lstStyle/>
          <a:p>
            <a:fld id="{6C561DA0-B814-4EF6-AE72-CCC3C5D5FDED}" type="datetimeFigureOut">
              <a:rPr lang="fr-FR" smtClean="0">
                <a:solidFill>
                  <a:srgbClr val="0C419A"/>
                </a:solidFill>
              </a:rPr>
              <a:pPr/>
              <a:t>14/09/2026</a:t>
            </a:fld>
            <a:endParaRPr lang="fr-FR" dirty="0">
              <a:solidFill>
                <a:srgbClr val="0C419A"/>
              </a:solidFill>
            </a:endParaRPr>
          </a:p>
        </p:txBody>
      </p:sp>
      <p:sp>
        <p:nvSpPr>
          <p:cNvPr id="5" name="Espace réservé pour une image  2">
            <a:extLst>
              <a:ext uri="{FF2B5EF4-FFF2-40B4-BE49-F238E27FC236}">
                <a16:creationId xmlns:a16="http://schemas.microsoft.com/office/drawing/2014/main" id="{859698BC-337F-3746-A8D1-B5CB5222645C}"/>
              </a:ext>
            </a:extLst>
          </p:cNvPr>
          <p:cNvSpPr>
            <a:spLocks noGrp="1"/>
          </p:cNvSpPr>
          <p:nvPr>
            <p:ph type="pic" idx="20" hasCustomPrompt="1"/>
          </p:nvPr>
        </p:nvSpPr>
        <p:spPr>
          <a:xfrm>
            <a:off x="506801" y="336903"/>
            <a:ext cx="7385915" cy="1684421"/>
          </a:xfrm>
          <a:solidFill>
            <a:schemeClr val="bg1">
              <a:lumMod val="95000"/>
            </a:schemeClr>
          </a:solidFill>
        </p:spPr>
        <p:txBody>
          <a:bodyPr anchor="ctr"/>
          <a:lstStyle>
            <a:lvl1pPr marL="0" indent="0" algn="ctr">
              <a:buNone/>
              <a:defRPr sz="1400" b="0">
                <a:solidFill>
                  <a:schemeClr val="accent4"/>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Logo Organisme</a:t>
            </a:r>
          </a:p>
        </p:txBody>
      </p:sp>
      <p:sp>
        <p:nvSpPr>
          <p:cNvPr id="6" name="Espace réservé du texte 13"/>
          <p:cNvSpPr>
            <a:spLocks noGrp="1"/>
          </p:cNvSpPr>
          <p:nvPr>
            <p:ph type="body" sz="quarter" idx="12" hasCustomPrompt="1"/>
          </p:nvPr>
        </p:nvSpPr>
        <p:spPr>
          <a:xfrm>
            <a:off x="701460" y="4834392"/>
            <a:ext cx="10935221" cy="752475"/>
          </a:xfrm>
          <a:prstGeom prst="rect">
            <a:avLst/>
          </a:prstGeom>
        </p:spPr>
        <p:txBody>
          <a:bodyPr>
            <a:normAutofit/>
          </a:bodyPr>
          <a:lstStyle>
            <a:lvl1pPr>
              <a:lnSpc>
                <a:spcPct val="100000"/>
              </a:lnSpc>
              <a:spcAft>
                <a:spcPts val="0"/>
              </a:spcAft>
              <a:defRPr sz="2200">
                <a:solidFill>
                  <a:schemeClr val="bg1"/>
                </a:solidFill>
              </a:defRPr>
            </a:lvl1pPr>
          </a:lstStyle>
          <a:p>
            <a:pPr lvl="0"/>
            <a:r>
              <a:rPr lang="fr-FR" dirty="0"/>
              <a:t>CLIQUEZ POUR AJOUTER UN SOUS-TITRE</a:t>
            </a:r>
          </a:p>
        </p:txBody>
      </p:sp>
      <p:sp>
        <p:nvSpPr>
          <p:cNvPr id="7" name="Espace réservé du texte 13"/>
          <p:cNvSpPr>
            <a:spLocks noGrp="1"/>
          </p:cNvSpPr>
          <p:nvPr>
            <p:ph type="body" sz="quarter" idx="13" hasCustomPrompt="1"/>
          </p:nvPr>
        </p:nvSpPr>
        <p:spPr>
          <a:xfrm>
            <a:off x="4979975" y="5946118"/>
            <a:ext cx="6685399" cy="356210"/>
          </a:xfrm>
          <a:prstGeom prst="rect">
            <a:avLst/>
          </a:prstGeom>
        </p:spPr>
        <p:txBody>
          <a:bodyPr>
            <a:noAutofit/>
          </a:bodyPr>
          <a:lstStyle>
            <a:lvl1pPr marL="0" marR="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sz="1800" b="0" i="0">
                <a:solidFill>
                  <a:schemeClr val="bg1"/>
                </a:solidFill>
              </a:defRPr>
            </a:lvl1pPr>
          </a:lstStyle>
          <a:p>
            <a:pPr marL="0" marR="0" lvl="0" indent="0" algn="r" defTabSz="914400" rtl="0" eaLnBrk="1" fontAlgn="auto" latinLnBrk="0" hangingPunct="1">
              <a:lnSpc>
                <a:spcPct val="100000"/>
              </a:lnSpc>
              <a:spcBef>
                <a:spcPts val="0"/>
              </a:spcBef>
              <a:spcAft>
                <a:spcPts val="0"/>
              </a:spcAft>
              <a:buClr>
                <a:schemeClr val="tx2"/>
              </a:buClr>
              <a:buSzTx/>
              <a:buFont typeface="Symbol" panose="05050102010706020507" pitchFamily="18" charset="2"/>
              <a:buNone/>
              <a:tabLst/>
              <a:defRPr/>
            </a:pPr>
            <a:r>
              <a:rPr lang="fr-FR" dirty="0"/>
              <a:t>Cliquez pour ajouter du texte (nom de l’entité émettrice)</a:t>
            </a:r>
          </a:p>
          <a:p>
            <a:pPr lvl="0"/>
            <a:endParaRPr lang="fr-FR" dirty="0"/>
          </a:p>
        </p:txBody>
      </p:sp>
    </p:spTree>
    <p:extLst>
      <p:ext uri="{BB962C8B-B14F-4D97-AF65-F5344CB8AC3E}">
        <p14:creationId xmlns:p14="http://schemas.microsoft.com/office/powerpoint/2010/main" val="31575276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9" y="482903"/>
            <a:ext cx="11186809" cy="5406942"/>
          </a:xfrm>
          <a:prstGeom prst="rect">
            <a:avLst/>
          </a:prstGeom>
          <a:solidFill>
            <a:schemeClr val="tx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68705"/>
            <a:ext cx="1080000" cy="552732"/>
          </a:xfrm>
          <a:prstGeom prst="rect">
            <a:avLst/>
          </a:prstGeom>
        </p:spPr>
        <p:txBody>
          <a:bodyPr anchor="t">
            <a:noAutofit/>
          </a:bodyPr>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5873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76893"/>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007951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9" y="496971"/>
            <a:ext cx="11186809" cy="5406942"/>
          </a:xfrm>
          <a:prstGeom prst="rect">
            <a:avLst/>
          </a:prstGeom>
          <a:solidFill>
            <a:schemeClr val="tx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8402123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9" y="496971"/>
            <a:ext cx="11186809" cy="5406942"/>
          </a:xfrm>
          <a:prstGeom prst="rect">
            <a:avLst/>
          </a:prstGeom>
          <a:solidFill>
            <a:schemeClr val="accent1"/>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0804381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9" y="496971"/>
            <a:ext cx="11186809" cy="5406942"/>
          </a:xfrm>
          <a:prstGeom prst="rect">
            <a:avLst/>
          </a:prstGeom>
          <a:solidFill>
            <a:schemeClr val="accent2"/>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6149070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27" name="Titre 1">
            <a:extLst>
              <a:ext uri="{FF2B5EF4-FFF2-40B4-BE49-F238E27FC236}">
                <a16:creationId xmlns:a16="http://schemas.microsoft.com/office/drawing/2014/main" id="{6B3716BC-8FD3-496D-ACC7-678BE5DE6EEE}"/>
              </a:ext>
            </a:extLst>
          </p:cNvPr>
          <p:cNvSpPr>
            <a:spLocks noGrp="1"/>
          </p:cNvSpPr>
          <p:nvPr>
            <p:ph type="title" hasCustomPrompt="1"/>
          </p:nvPr>
        </p:nvSpPr>
        <p:spPr>
          <a:xfrm>
            <a:off x="502609" y="496971"/>
            <a:ext cx="11186809" cy="5406942"/>
          </a:xfrm>
          <a:prstGeom prst="rect">
            <a:avLst/>
          </a:prstGeom>
          <a:solidFill>
            <a:schemeClr val="accent4"/>
          </a:solidFill>
        </p:spPr>
        <p:txBody>
          <a:bodyPr lIns="396000" tIns="180000">
            <a:normAutofit/>
          </a:bodyPr>
          <a:lstStyle>
            <a:lvl1pPr algn="l">
              <a:defRPr sz="2500"/>
            </a:lvl1pPr>
          </a:lstStyle>
          <a:p>
            <a:r>
              <a:rPr lang="fr-FR" dirty="0"/>
              <a:t>SOMMAIRE</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3198747"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3195323"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4" name="Espace réservé du texte 2">
            <a:extLst>
              <a:ext uri="{FF2B5EF4-FFF2-40B4-BE49-F238E27FC236}">
                <a16:creationId xmlns:a16="http://schemas.microsoft.com/office/drawing/2014/main" id="{32F40D82-1D3E-C543-A9C8-76923BEA9D35}"/>
              </a:ext>
            </a:extLst>
          </p:cNvPr>
          <p:cNvSpPr>
            <a:spLocks noGrp="1"/>
          </p:cNvSpPr>
          <p:nvPr>
            <p:ph type="body" idx="13" hasCustomPrompt="1"/>
          </p:nvPr>
        </p:nvSpPr>
        <p:spPr>
          <a:xfrm>
            <a:off x="3198747"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5" name="Espace réservé du texte 4">
            <a:extLst>
              <a:ext uri="{FF2B5EF4-FFF2-40B4-BE49-F238E27FC236}">
                <a16:creationId xmlns:a16="http://schemas.microsoft.com/office/drawing/2014/main" id="{86A352DF-AB9E-9B4F-AED0-504809360DD9}"/>
              </a:ext>
            </a:extLst>
          </p:cNvPr>
          <p:cNvSpPr>
            <a:spLocks noGrp="1"/>
          </p:cNvSpPr>
          <p:nvPr>
            <p:ph type="body" sz="quarter" idx="14" hasCustomPrompt="1"/>
          </p:nvPr>
        </p:nvSpPr>
        <p:spPr>
          <a:xfrm>
            <a:off x="3195323"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17" name="Espace réservé du texte 2">
            <a:extLst>
              <a:ext uri="{FF2B5EF4-FFF2-40B4-BE49-F238E27FC236}">
                <a16:creationId xmlns:a16="http://schemas.microsoft.com/office/drawing/2014/main" id="{9F35C531-5E0C-2348-94D4-E0DD456C2743}"/>
              </a:ext>
            </a:extLst>
          </p:cNvPr>
          <p:cNvSpPr>
            <a:spLocks noGrp="1"/>
          </p:cNvSpPr>
          <p:nvPr>
            <p:ph type="body" idx="15" hasCustomPrompt="1"/>
          </p:nvPr>
        </p:nvSpPr>
        <p:spPr>
          <a:xfrm>
            <a:off x="3198747"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18" name="Espace réservé du texte 4">
            <a:extLst>
              <a:ext uri="{FF2B5EF4-FFF2-40B4-BE49-F238E27FC236}">
                <a16:creationId xmlns:a16="http://schemas.microsoft.com/office/drawing/2014/main" id="{115F9863-8A3D-CA4E-B187-7654539E5CA0}"/>
              </a:ext>
            </a:extLst>
          </p:cNvPr>
          <p:cNvSpPr>
            <a:spLocks noGrp="1"/>
          </p:cNvSpPr>
          <p:nvPr>
            <p:ph type="body" sz="quarter" idx="16" hasCustomPrompt="1"/>
          </p:nvPr>
        </p:nvSpPr>
        <p:spPr>
          <a:xfrm>
            <a:off x="3195323"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20" name="Espace réservé du texte 2">
            <a:extLst>
              <a:ext uri="{FF2B5EF4-FFF2-40B4-BE49-F238E27FC236}">
                <a16:creationId xmlns:a16="http://schemas.microsoft.com/office/drawing/2014/main" id="{023166E1-6828-4A45-B43D-B0C2EE9820E9}"/>
              </a:ext>
            </a:extLst>
          </p:cNvPr>
          <p:cNvSpPr>
            <a:spLocks noGrp="1"/>
          </p:cNvSpPr>
          <p:nvPr>
            <p:ph type="body" idx="17" hasCustomPrompt="1"/>
          </p:nvPr>
        </p:nvSpPr>
        <p:spPr>
          <a:xfrm>
            <a:off x="3198747" y="431560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21" name="Espace réservé du texte 4">
            <a:extLst>
              <a:ext uri="{FF2B5EF4-FFF2-40B4-BE49-F238E27FC236}">
                <a16:creationId xmlns:a16="http://schemas.microsoft.com/office/drawing/2014/main" id="{507F5AEF-E57D-BC4A-AC62-A4381DC446A5}"/>
              </a:ext>
            </a:extLst>
          </p:cNvPr>
          <p:cNvSpPr>
            <a:spLocks noGrp="1"/>
          </p:cNvSpPr>
          <p:nvPr>
            <p:ph type="body" sz="quarter" idx="18" hasCustomPrompt="1"/>
          </p:nvPr>
        </p:nvSpPr>
        <p:spPr>
          <a:xfrm>
            <a:off x="3195323" y="486969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39" name="Espace réservé du texte 2">
            <a:extLst>
              <a:ext uri="{FF2B5EF4-FFF2-40B4-BE49-F238E27FC236}">
                <a16:creationId xmlns:a16="http://schemas.microsoft.com/office/drawing/2014/main" id="{961AF32D-B3C4-B445-80F7-88D960D0C1D1}"/>
              </a:ext>
            </a:extLst>
          </p:cNvPr>
          <p:cNvSpPr>
            <a:spLocks noGrp="1"/>
          </p:cNvSpPr>
          <p:nvPr>
            <p:ph type="body" idx="19" hasCustomPrompt="1"/>
          </p:nvPr>
        </p:nvSpPr>
        <p:spPr>
          <a:xfrm>
            <a:off x="7554360" y="1254637"/>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0" name="Espace réservé du texte 4">
            <a:extLst>
              <a:ext uri="{FF2B5EF4-FFF2-40B4-BE49-F238E27FC236}">
                <a16:creationId xmlns:a16="http://schemas.microsoft.com/office/drawing/2014/main" id="{E72F3648-22FD-2C45-9AA6-7AC920990BE6}"/>
              </a:ext>
            </a:extLst>
          </p:cNvPr>
          <p:cNvSpPr>
            <a:spLocks noGrp="1"/>
          </p:cNvSpPr>
          <p:nvPr>
            <p:ph type="body" sz="quarter" idx="20" hasCustomPrompt="1"/>
          </p:nvPr>
        </p:nvSpPr>
        <p:spPr>
          <a:xfrm>
            <a:off x="7550935" y="1808727"/>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2" name="Espace réservé du texte 2">
            <a:extLst>
              <a:ext uri="{FF2B5EF4-FFF2-40B4-BE49-F238E27FC236}">
                <a16:creationId xmlns:a16="http://schemas.microsoft.com/office/drawing/2014/main" id="{35295063-CF4F-3C4D-B623-028D3714E8AF}"/>
              </a:ext>
            </a:extLst>
          </p:cNvPr>
          <p:cNvSpPr>
            <a:spLocks noGrp="1"/>
          </p:cNvSpPr>
          <p:nvPr>
            <p:ph type="body" idx="21" hasCustomPrompt="1"/>
          </p:nvPr>
        </p:nvSpPr>
        <p:spPr>
          <a:xfrm>
            <a:off x="7554360" y="2272799"/>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3" name="Espace réservé du texte 4">
            <a:extLst>
              <a:ext uri="{FF2B5EF4-FFF2-40B4-BE49-F238E27FC236}">
                <a16:creationId xmlns:a16="http://schemas.microsoft.com/office/drawing/2014/main" id="{DC69E802-F70E-CD47-80B7-94A25976D0D6}"/>
              </a:ext>
            </a:extLst>
          </p:cNvPr>
          <p:cNvSpPr>
            <a:spLocks noGrp="1"/>
          </p:cNvSpPr>
          <p:nvPr>
            <p:ph type="body" sz="quarter" idx="22" hasCustomPrompt="1"/>
          </p:nvPr>
        </p:nvSpPr>
        <p:spPr>
          <a:xfrm>
            <a:off x="7550935" y="2826889"/>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45" name="Espace réservé du texte 2">
            <a:extLst>
              <a:ext uri="{FF2B5EF4-FFF2-40B4-BE49-F238E27FC236}">
                <a16:creationId xmlns:a16="http://schemas.microsoft.com/office/drawing/2014/main" id="{63405BB2-EA8B-DF4F-B40D-37B864F7C344}"/>
              </a:ext>
            </a:extLst>
          </p:cNvPr>
          <p:cNvSpPr>
            <a:spLocks noGrp="1"/>
          </p:cNvSpPr>
          <p:nvPr>
            <p:ph type="body" idx="23" hasCustomPrompt="1"/>
          </p:nvPr>
        </p:nvSpPr>
        <p:spPr>
          <a:xfrm>
            <a:off x="7554360" y="3290961"/>
            <a:ext cx="1080000" cy="552732"/>
          </a:xfrm>
          <a:prstGeom prst="rect">
            <a:avLst/>
          </a:prstGeom>
        </p:spPr>
        <p:txBody>
          <a:bodyPr anchor="t"/>
          <a:lstStyle>
            <a:lvl1pPr marL="0" indent="0">
              <a:buNone/>
              <a:defRPr sz="3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46" name="Espace réservé du texte 4">
            <a:extLst>
              <a:ext uri="{FF2B5EF4-FFF2-40B4-BE49-F238E27FC236}">
                <a16:creationId xmlns:a16="http://schemas.microsoft.com/office/drawing/2014/main" id="{C96A372E-23AB-1645-B4A8-AAF1D6AE633B}"/>
              </a:ext>
            </a:extLst>
          </p:cNvPr>
          <p:cNvSpPr>
            <a:spLocks noGrp="1"/>
          </p:cNvSpPr>
          <p:nvPr>
            <p:ph type="body" sz="quarter" idx="24" hasCustomPrompt="1"/>
          </p:nvPr>
        </p:nvSpPr>
        <p:spPr>
          <a:xfrm>
            <a:off x="7550935" y="3845051"/>
            <a:ext cx="3600000" cy="360000"/>
          </a:xfrm>
          <a:prstGeom prst="rect">
            <a:avLst/>
          </a:prstGeom>
        </p:spPr>
        <p:txBody>
          <a:bodyPr anchor="t"/>
          <a:lstStyle>
            <a:lvl1pPr marL="0" indent="0">
              <a:spcAft>
                <a:spcPts val="0"/>
              </a:spcAft>
              <a:buNone/>
              <a:defRPr sz="16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a:t>
            </a:r>
          </a:p>
        </p:txBody>
      </p:sp>
      <p:sp>
        <p:nvSpPr>
          <p:cNvPr id="7" name="Espace réservé du numéro de diapositive 6">
            <a:extLst>
              <a:ext uri="{FF2B5EF4-FFF2-40B4-BE49-F238E27FC236}">
                <a16:creationId xmlns:a16="http://schemas.microsoft.com/office/drawing/2014/main" id="{E04447C2-B2BB-094A-A2D2-3EFA71DA32C1}"/>
              </a:ext>
            </a:extLst>
          </p:cNvPr>
          <p:cNvSpPr>
            <a:spLocks noGrp="1"/>
          </p:cNvSpPr>
          <p:nvPr>
            <p:ph type="sldNum" sz="quarter" idx="28"/>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31" name="Espace réservé du texte 6">
            <a:extLst>
              <a:ext uri="{FF2B5EF4-FFF2-40B4-BE49-F238E27FC236}">
                <a16:creationId xmlns:a16="http://schemas.microsoft.com/office/drawing/2014/main" id="{A1BD8D2E-882B-4115-BB0A-4A38D47DF6BA}"/>
              </a:ext>
            </a:extLst>
          </p:cNvPr>
          <p:cNvSpPr>
            <a:spLocks noGrp="1"/>
          </p:cNvSpPr>
          <p:nvPr>
            <p:ph type="body" sz="quarter" idx="27" hasCustomPrompt="1"/>
          </p:nvPr>
        </p:nvSpPr>
        <p:spPr>
          <a:xfrm>
            <a:off x="3150567"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5" name="Espace réservé du texte 6">
            <a:extLst>
              <a:ext uri="{FF2B5EF4-FFF2-40B4-BE49-F238E27FC236}">
                <a16:creationId xmlns:a16="http://schemas.microsoft.com/office/drawing/2014/main" id="{084485DE-C49B-4B00-B58D-6170FBE477FD}"/>
              </a:ext>
            </a:extLst>
          </p:cNvPr>
          <p:cNvSpPr>
            <a:spLocks noGrp="1"/>
          </p:cNvSpPr>
          <p:nvPr>
            <p:ph type="body" sz="quarter" idx="29" hasCustomPrompt="1"/>
          </p:nvPr>
        </p:nvSpPr>
        <p:spPr>
          <a:xfrm>
            <a:off x="3150567"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6" name="Espace réservé du texte 6">
            <a:extLst>
              <a:ext uri="{FF2B5EF4-FFF2-40B4-BE49-F238E27FC236}">
                <a16:creationId xmlns:a16="http://schemas.microsoft.com/office/drawing/2014/main" id="{8FAC638C-D037-47B5-A2D3-B689A0E75317}"/>
              </a:ext>
            </a:extLst>
          </p:cNvPr>
          <p:cNvSpPr>
            <a:spLocks noGrp="1"/>
          </p:cNvSpPr>
          <p:nvPr>
            <p:ph type="body" sz="quarter" idx="30" hasCustomPrompt="1"/>
          </p:nvPr>
        </p:nvSpPr>
        <p:spPr>
          <a:xfrm>
            <a:off x="3150567"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37" name="Espace réservé du texte 6">
            <a:extLst>
              <a:ext uri="{FF2B5EF4-FFF2-40B4-BE49-F238E27FC236}">
                <a16:creationId xmlns:a16="http://schemas.microsoft.com/office/drawing/2014/main" id="{BCBB00D8-F4CA-4503-AFB4-6935E50F1A30}"/>
              </a:ext>
            </a:extLst>
          </p:cNvPr>
          <p:cNvSpPr>
            <a:spLocks noGrp="1"/>
          </p:cNvSpPr>
          <p:nvPr>
            <p:ph type="body" sz="quarter" idx="31" hasCustomPrompt="1"/>
          </p:nvPr>
        </p:nvSpPr>
        <p:spPr>
          <a:xfrm>
            <a:off x="3150567" y="4581754"/>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2" name="Espace réservé du texte 6">
            <a:extLst>
              <a:ext uri="{FF2B5EF4-FFF2-40B4-BE49-F238E27FC236}">
                <a16:creationId xmlns:a16="http://schemas.microsoft.com/office/drawing/2014/main" id="{466F3304-30B1-4357-B802-6A687D0B9E64}"/>
              </a:ext>
            </a:extLst>
          </p:cNvPr>
          <p:cNvSpPr>
            <a:spLocks noGrp="1"/>
          </p:cNvSpPr>
          <p:nvPr>
            <p:ph type="body" sz="quarter" idx="32" hasCustomPrompt="1"/>
          </p:nvPr>
        </p:nvSpPr>
        <p:spPr>
          <a:xfrm>
            <a:off x="7512503" y="1521862"/>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3" name="Espace réservé du texte 6">
            <a:extLst>
              <a:ext uri="{FF2B5EF4-FFF2-40B4-BE49-F238E27FC236}">
                <a16:creationId xmlns:a16="http://schemas.microsoft.com/office/drawing/2014/main" id="{6A33E5C5-DEB2-4E8A-8A19-D6622B086DAE}"/>
              </a:ext>
            </a:extLst>
          </p:cNvPr>
          <p:cNvSpPr>
            <a:spLocks noGrp="1"/>
          </p:cNvSpPr>
          <p:nvPr>
            <p:ph type="body" sz="quarter" idx="33" hasCustomPrompt="1"/>
          </p:nvPr>
        </p:nvSpPr>
        <p:spPr>
          <a:xfrm>
            <a:off x="7512503" y="2538946"/>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54" name="Espace réservé du texte 6">
            <a:extLst>
              <a:ext uri="{FF2B5EF4-FFF2-40B4-BE49-F238E27FC236}">
                <a16:creationId xmlns:a16="http://schemas.microsoft.com/office/drawing/2014/main" id="{F21ADA1C-A3AB-4AC8-A63A-C3E2AE470954}"/>
              </a:ext>
            </a:extLst>
          </p:cNvPr>
          <p:cNvSpPr>
            <a:spLocks noGrp="1"/>
          </p:cNvSpPr>
          <p:nvPr>
            <p:ph type="body" sz="quarter" idx="34" hasCustomPrompt="1"/>
          </p:nvPr>
        </p:nvSpPr>
        <p:spPr>
          <a:xfrm>
            <a:off x="7512503" y="3557108"/>
            <a:ext cx="21600" cy="6372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8446063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9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0650635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9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5231312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9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4480234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9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37215339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Ouverture de chapitr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3" name="Espace réservé du texte 2">
            <a:extLst>
              <a:ext uri="{FF2B5EF4-FFF2-40B4-BE49-F238E27FC236}">
                <a16:creationId xmlns:a16="http://schemas.microsoft.com/office/drawing/2014/main" id="{31BF3A9F-5739-4B40-A377-C403E92DB704}"/>
              </a:ext>
            </a:extLst>
          </p:cNvPr>
          <p:cNvSpPr>
            <a:spLocks noGrp="1"/>
          </p:cNvSpPr>
          <p:nvPr>
            <p:ph type="body" idx="1" hasCustomPrompt="1"/>
          </p:nvPr>
        </p:nvSpPr>
        <p:spPr>
          <a:xfrm>
            <a:off x="1538560" y="1700191"/>
            <a:ext cx="2880000" cy="1299879"/>
          </a:xfrm>
          <a:prstGeom prst="rect">
            <a:avLst/>
          </a:prstGeom>
        </p:spPr>
        <p:txBody>
          <a:bodyPr anchor="t"/>
          <a:lstStyle>
            <a:lvl1pPr marL="0" indent="0">
              <a:buNone/>
              <a:defRPr sz="8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NN.</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1"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DU CHAPITRE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a:off x="1347961" y="2283861"/>
            <a:ext cx="28800" cy="2422800"/>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211186668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indent="0">
              <a:lnSpc>
                <a:spcPct val="120000"/>
              </a:lnSpc>
              <a:buNone/>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DE LA SOUS-PARTIE SUR PLUSIEURS LIGNES</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14"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74"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713257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tx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74"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4621052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accent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74"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196029708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accent2"/>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74"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2586342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Ouverture de sous-partie">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accent4"/>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4">
            <a:extLst>
              <a:ext uri="{FF2B5EF4-FFF2-40B4-BE49-F238E27FC236}">
                <a16:creationId xmlns:a16="http://schemas.microsoft.com/office/drawing/2014/main" id="{AE34A377-C4E7-474E-AF9C-C0C1512C4B48}"/>
              </a:ext>
            </a:extLst>
          </p:cNvPr>
          <p:cNvSpPr>
            <a:spLocks noGrp="1"/>
          </p:cNvSpPr>
          <p:nvPr>
            <p:ph type="body" sz="quarter" idx="3" hasCustomPrompt="1"/>
          </p:nvPr>
        </p:nvSpPr>
        <p:spPr>
          <a:xfrm>
            <a:off x="1538559" y="3000049"/>
            <a:ext cx="7560000" cy="1692000"/>
          </a:xfrm>
          <a:prstGeom prst="rect">
            <a:avLst/>
          </a:prstGeom>
        </p:spPr>
        <p:txBody>
          <a:bodyPr anchor="t"/>
          <a:lstStyle>
            <a:lvl1pPr marL="0" marR="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sz="38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20000"/>
              </a:lnSpc>
              <a:spcBef>
                <a:spcPts val="0"/>
              </a:spcBef>
              <a:spcAft>
                <a:spcPts val="600"/>
              </a:spcAft>
              <a:buClr>
                <a:schemeClr val="tx2"/>
              </a:buClr>
              <a:buSzTx/>
              <a:buFont typeface="Symbol" panose="05050102010706020507" pitchFamily="18" charset="2"/>
              <a:buNone/>
              <a:tabLst/>
              <a:defRPr/>
            </a:pPr>
            <a:r>
              <a:rPr lang="fr-FR" dirty="0"/>
              <a:t>TITRE DE LA SOUS-PARTIE SUR PLUSIEURS LIGNES</a:t>
            </a:r>
          </a:p>
          <a:p>
            <a:pPr lvl="0"/>
            <a:endParaRPr lang="fr-FR" dirty="0"/>
          </a:p>
        </p:txBody>
      </p:sp>
      <p:sp>
        <p:nvSpPr>
          <p:cNvPr id="9" name="Espace réservé du texte 6">
            <a:extLst>
              <a:ext uri="{FF2B5EF4-FFF2-40B4-BE49-F238E27FC236}">
                <a16:creationId xmlns:a16="http://schemas.microsoft.com/office/drawing/2014/main" id="{73D67ACB-3E0F-4ED7-8607-B138A3FD73A3}"/>
              </a:ext>
            </a:extLst>
          </p:cNvPr>
          <p:cNvSpPr>
            <a:spLocks noGrp="1"/>
          </p:cNvSpPr>
          <p:nvPr>
            <p:ph type="body" sz="quarter" idx="28" hasCustomPrompt="1"/>
          </p:nvPr>
        </p:nvSpPr>
        <p:spPr>
          <a:xfrm flipH="1">
            <a:off x="1376774" y="2968283"/>
            <a:ext cx="45719" cy="1738378"/>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Tree>
    <p:extLst>
      <p:ext uri="{BB962C8B-B14F-4D97-AF65-F5344CB8AC3E}">
        <p14:creationId xmlns:p14="http://schemas.microsoft.com/office/powerpoint/2010/main" val="3601300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BCF3B943-80A1-4E09-AFBA-4C7EDC0AD2BD}"/>
              </a:ext>
            </a:extLst>
          </p:cNvPr>
          <p:cNvSpPr>
            <a:spLocks noGrp="1"/>
          </p:cNvSpPr>
          <p:nvPr>
            <p:ph type="body" sz="quarter" idx="16"/>
          </p:nvPr>
        </p:nvSpPr>
        <p:spPr>
          <a:xfrm>
            <a:off x="1273097" y="2087567"/>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p:txBody>
          <a:bodyPr/>
          <a:lstStyle/>
          <a:p>
            <a:r>
              <a:rPr lang="fr-FR" dirty="0"/>
              <a:t>Cliquez pour ajouter un titre</a:t>
            </a:r>
          </a:p>
        </p:txBody>
      </p:sp>
    </p:spTree>
    <p:extLst>
      <p:ext uri="{BB962C8B-B14F-4D97-AF65-F5344CB8AC3E}">
        <p14:creationId xmlns:p14="http://schemas.microsoft.com/office/powerpoint/2010/main" val="334000109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2B4DC679-F54F-4846-9912-E80DB1F86B4D}"/>
              </a:ext>
            </a:extLst>
          </p:cNvPr>
          <p:cNvSpPr>
            <a:spLocks noGrp="1"/>
          </p:cNvSpPr>
          <p:nvPr>
            <p:ph type="body" sz="quarter" idx="16"/>
          </p:nvPr>
        </p:nvSpPr>
        <p:spPr>
          <a:xfrm>
            <a:off x="1273097" y="2087567"/>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tx2"/>
          </a:solidFill>
        </p:spPr>
        <p:txBody>
          <a:bodyPr/>
          <a:lstStyle/>
          <a:p>
            <a:r>
              <a:rPr lang="fr-FR" dirty="0"/>
              <a:t>Cliquez pour ajouter un titre</a:t>
            </a:r>
          </a:p>
        </p:txBody>
      </p:sp>
    </p:spTree>
    <p:extLst>
      <p:ext uri="{BB962C8B-B14F-4D97-AF65-F5344CB8AC3E}">
        <p14:creationId xmlns:p14="http://schemas.microsoft.com/office/powerpoint/2010/main" val="1382625213"/>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98C1329A-664A-4E28-B644-3636A328F32F}"/>
              </a:ext>
            </a:extLst>
          </p:cNvPr>
          <p:cNvSpPr>
            <a:spLocks noGrp="1"/>
          </p:cNvSpPr>
          <p:nvPr>
            <p:ph type="body" sz="quarter" idx="16"/>
          </p:nvPr>
        </p:nvSpPr>
        <p:spPr>
          <a:xfrm>
            <a:off x="1273097" y="2087567"/>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1"/>
          </a:solidFill>
        </p:spPr>
        <p:txBody>
          <a:bodyPr/>
          <a:lstStyle/>
          <a:p>
            <a:r>
              <a:rPr lang="fr-FR" dirty="0"/>
              <a:t>Cliquez pour ajouter un titre</a:t>
            </a:r>
          </a:p>
        </p:txBody>
      </p:sp>
    </p:spTree>
    <p:extLst>
      <p:ext uri="{BB962C8B-B14F-4D97-AF65-F5344CB8AC3E}">
        <p14:creationId xmlns:p14="http://schemas.microsoft.com/office/powerpoint/2010/main" val="356591639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Text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6D3E7924-C220-48DB-B1CD-419E69887507}"/>
              </a:ext>
            </a:extLst>
          </p:cNvPr>
          <p:cNvSpPr>
            <a:spLocks noGrp="1"/>
          </p:cNvSpPr>
          <p:nvPr>
            <p:ph type="body" sz="quarter" idx="16"/>
          </p:nvPr>
        </p:nvSpPr>
        <p:spPr>
          <a:xfrm>
            <a:off x="1273097" y="2087567"/>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2"/>
          </a:solidFill>
        </p:spPr>
        <p:txBody>
          <a:bodyPr/>
          <a:lstStyle/>
          <a:p>
            <a:r>
              <a:rPr lang="fr-FR" dirty="0"/>
              <a:t>Cliquez pour ajouter un titre</a:t>
            </a:r>
          </a:p>
        </p:txBody>
      </p:sp>
    </p:spTree>
    <p:extLst>
      <p:ext uri="{BB962C8B-B14F-4D97-AF65-F5344CB8AC3E}">
        <p14:creationId xmlns:p14="http://schemas.microsoft.com/office/powerpoint/2010/main" val="198493378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Text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34E310A-4CEE-7246-82CD-435F6B104E3E}"/>
              </a:ext>
            </a:extLst>
          </p:cNvPr>
          <p:cNvSpPr>
            <a:spLocks noGrp="1"/>
          </p:cNvSpPr>
          <p:nvPr>
            <p:ph type="sldNum" sz="quarter" idx="15"/>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D70E81EC-A4CC-46F3-8A94-BB7AD42F7DA0}"/>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texte 4">
            <a:extLst>
              <a:ext uri="{FF2B5EF4-FFF2-40B4-BE49-F238E27FC236}">
                <a16:creationId xmlns:a16="http://schemas.microsoft.com/office/drawing/2014/main" id="{85207AD3-6204-4D1E-AD96-6CDC41E3A4E5}"/>
              </a:ext>
            </a:extLst>
          </p:cNvPr>
          <p:cNvSpPr>
            <a:spLocks noGrp="1"/>
          </p:cNvSpPr>
          <p:nvPr>
            <p:ph type="body" sz="quarter" idx="16"/>
          </p:nvPr>
        </p:nvSpPr>
        <p:spPr>
          <a:xfrm>
            <a:off x="1273097" y="2087567"/>
            <a:ext cx="10422019" cy="376713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52246355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baseline="0">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4C7CDFE-DF95-4CA3-98A5-7BD20AEBF1AF}"/>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0735048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30FA6ADF-24F5-4136-844C-F6784D4250A1}"/>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67807072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6ADE6774-34F3-49AC-A02F-D0366059DC4D}"/>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168315995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D662AE38-9407-4D2E-9CC9-7BB7DE459250}"/>
              </a:ext>
            </a:extLst>
          </p:cNvPr>
          <p:cNvSpPr>
            <a:spLocks noGrp="1"/>
          </p:cNvSpPr>
          <p:nvPr>
            <p:ph type="body" sz="quarter" idx="18"/>
          </p:nvPr>
        </p:nvSpPr>
        <p:spPr>
          <a:xfrm>
            <a:off x="498661" y="2087563"/>
            <a:ext cx="5220000" cy="381635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4112938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Texte + Photo">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6096661" y="1609595"/>
            <a:ext cx="5595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
        <p:nvSpPr>
          <p:cNvPr id="6" name="Espace réservé du texte 4">
            <a:extLst>
              <a:ext uri="{FF2B5EF4-FFF2-40B4-BE49-F238E27FC236}">
                <a16:creationId xmlns:a16="http://schemas.microsoft.com/office/drawing/2014/main" id="{4C16A07E-A0DC-4D23-A540-5B576EF46D13}"/>
              </a:ext>
            </a:extLst>
          </p:cNvPr>
          <p:cNvSpPr>
            <a:spLocks noGrp="1"/>
          </p:cNvSpPr>
          <p:nvPr>
            <p:ph type="body" sz="quarter" idx="18" hasCustomPrompt="1"/>
          </p:nvPr>
        </p:nvSpPr>
        <p:spPr>
          <a:xfrm>
            <a:off x="498661" y="2087563"/>
            <a:ext cx="5220000" cy="3816350"/>
          </a:xfrm>
        </p:spPr>
        <p:txBody>
          <a:bodyPr/>
          <a:lstStyle>
            <a:lvl4pPr>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30585662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1"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25720765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1"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198775500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1"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68436129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1" y="1609595"/>
            <a:ext cx="11193939" cy="4294318"/>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3437262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4" name="Espace réservé du contenu 3">
            <a:extLst>
              <a:ext uri="{FF2B5EF4-FFF2-40B4-BE49-F238E27FC236}">
                <a16:creationId xmlns:a16="http://schemas.microsoft.com/office/drawing/2014/main" id="{8D111AFF-88E4-7141-894B-53BBBE1918BE}"/>
              </a:ext>
            </a:extLst>
          </p:cNvPr>
          <p:cNvSpPr>
            <a:spLocks noGrp="1"/>
          </p:cNvSpPr>
          <p:nvPr>
            <p:ph sz="quarter" idx="17" hasCustomPrompt="1"/>
          </p:nvPr>
        </p:nvSpPr>
        <p:spPr>
          <a:xfrm>
            <a:off x="498661" y="1609595"/>
            <a:ext cx="11193939" cy="4192222"/>
          </a:xfrm>
          <a:prstGeom prst="rect">
            <a:avLst/>
          </a:prstGeom>
          <a:solidFill>
            <a:schemeClr val="bg1">
              <a:lumMod val="95000"/>
            </a:schemeClr>
          </a:solidFill>
        </p:spPr>
        <p:txBody>
          <a:bodyPr/>
          <a:lstStyle>
            <a:lvl1pPr>
              <a:defRPr>
                <a:solidFill>
                  <a:schemeClr val="tx2"/>
                </a:solidFill>
              </a:defRPr>
            </a:lvl1pPr>
          </a:lstStyle>
          <a:p>
            <a:pPr lvl="0"/>
            <a:r>
              <a:rPr lang="fr-FR" dirty="0"/>
              <a:t>Cliquez pour insérer un élément</a:t>
            </a:r>
          </a:p>
        </p:txBody>
      </p:sp>
    </p:spTree>
    <p:extLst>
      <p:ext uri="{BB962C8B-B14F-4D97-AF65-F5344CB8AC3E}">
        <p14:creationId xmlns:p14="http://schemas.microsoft.com/office/powerpoint/2010/main" val="32293934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p:txBody>
          <a:bodyPr/>
          <a:lstStyle/>
          <a:p>
            <a:r>
              <a:rPr lang="fr-FR" dirty="0"/>
              <a:t>Cliquez pour ajouter un titre</a:t>
            </a:r>
          </a:p>
        </p:txBody>
      </p:sp>
      <p:sp>
        <p:nvSpPr>
          <p:cNvPr id="10" name="Espace réservé du texte 8">
            <a:extLst>
              <a:ext uri="{FF2B5EF4-FFF2-40B4-BE49-F238E27FC236}">
                <a16:creationId xmlns:a16="http://schemas.microsoft.com/office/drawing/2014/main" id="{761F1608-1EEB-E647-B6C1-A92DFDEACC8B}"/>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1" name="Espace réservé du texte 8">
            <a:extLst>
              <a:ext uri="{FF2B5EF4-FFF2-40B4-BE49-F238E27FC236}">
                <a16:creationId xmlns:a16="http://schemas.microsoft.com/office/drawing/2014/main" id="{12396C78-3A19-AA4A-BA82-771000D34AB6}"/>
              </a:ext>
            </a:extLst>
          </p:cNvPr>
          <p:cNvSpPr>
            <a:spLocks noGrp="1"/>
          </p:cNvSpPr>
          <p:nvPr>
            <p:ph type="body" sz="quarter" idx="19" hasCustomPrompt="1"/>
          </p:nvPr>
        </p:nvSpPr>
        <p:spPr>
          <a:xfrm>
            <a:off x="4333040" y="488845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3" name="Espace réservé du texte 8">
            <a:extLst>
              <a:ext uri="{FF2B5EF4-FFF2-40B4-BE49-F238E27FC236}">
                <a16:creationId xmlns:a16="http://schemas.microsoft.com/office/drawing/2014/main" id="{EC2BF74E-545A-A440-902F-FA50E56110EE}"/>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hasCustomPrompt="1"/>
          </p:nvPr>
        </p:nvSpPr>
        <p:spPr>
          <a:xfrm>
            <a:off x="49848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hasCustomPrompt="1"/>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hasCustomPrompt="1"/>
          </p:nvPr>
        </p:nvSpPr>
        <p:spPr>
          <a:xfrm>
            <a:off x="816724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dirty="0"/>
              <a:t>Cliquez pour insérer un élément</a:t>
            </a:r>
          </a:p>
        </p:txBody>
      </p:sp>
    </p:spTree>
    <p:extLst>
      <p:ext uri="{BB962C8B-B14F-4D97-AF65-F5344CB8AC3E}">
        <p14:creationId xmlns:p14="http://schemas.microsoft.com/office/powerpoint/2010/main" val="223803085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tx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8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4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F2F5452A-EA35-364C-871A-EF7CC620C4BD}"/>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826E2E5D-419D-F744-910A-52FB82C616E2}"/>
              </a:ext>
            </a:extLst>
          </p:cNvPr>
          <p:cNvSpPr>
            <a:spLocks noGrp="1"/>
          </p:cNvSpPr>
          <p:nvPr>
            <p:ph type="body" sz="quarter" idx="19" hasCustomPrompt="1"/>
          </p:nvPr>
        </p:nvSpPr>
        <p:spPr>
          <a:xfrm>
            <a:off x="4333040" y="488845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822EADD7-9147-EC4B-B04B-311375EF40B2}"/>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55861206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1"/>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8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4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1928D4E-4DC9-7743-8E29-22CA76F8BA77}"/>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5C896D7-F7BF-3B45-9D73-EEF39DDECBA1}"/>
              </a:ext>
            </a:extLst>
          </p:cNvPr>
          <p:cNvSpPr>
            <a:spLocks noGrp="1"/>
          </p:cNvSpPr>
          <p:nvPr>
            <p:ph type="body" sz="quarter" idx="19" hasCustomPrompt="1"/>
          </p:nvPr>
        </p:nvSpPr>
        <p:spPr>
          <a:xfrm>
            <a:off x="4333040" y="488845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971C6247-F563-9D41-B02F-4C097708A157}"/>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1548852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2"/>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8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4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2F079DAE-8087-FE48-B24F-3114264C0990}"/>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F615992A-2E96-9841-A17D-A1581687B4AC}"/>
              </a:ext>
            </a:extLst>
          </p:cNvPr>
          <p:cNvSpPr>
            <a:spLocks noGrp="1"/>
          </p:cNvSpPr>
          <p:nvPr>
            <p:ph type="body" sz="quarter" idx="19" hasCustomPrompt="1"/>
          </p:nvPr>
        </p:nvSpPr>
        <p:spPr>
          <a:xfrm>
            <a:off x="4333040" y="488845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2B4AA268-8909-0A46-B5FD-C7B5494FB6FF}"/>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235575964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3 media">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84CFFACC-99FF-5840-ABC3-B3AEF7EC56F1}"/>
              </a:ext>
            </a:extLst>
          </p:cNvPr>
          <p:cNvSpPr>
            <a:spLocks noGrp="1"/>
          </p:cNvSpPr>
          <p:nvPr>
            <p:ph type="sldNum" sz="quarter" idx="1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2" name="Titre 1">
            <a:extLst>
              <a:ext uri="{FF2B5EF4-FFF2-40B4-BE49-F238E27FC236}">
                <a16:creationId xmlns:a16="http://schemas.microsoft.com/office/drawing/2014/main" id="{F86A2F40-717A-4467-A28B-580C930339F1}"/>
              </a:ext>
            </a:extLst>
          </p:cNvPr>
          <p:cNvSpPr>
            <a:spLocks noGrp="1"/>
          </p:cNvSpPr>
          <p:nvPr>
            <p:ph type="title" hasCustomPrompt="1"/>
          </p:nvPr>
        </p:nvSpPr>
        <p:spPr>
          <a:solidFill>
            <a:schemeClr val="accent4"/>
          </a:solidFill>
        </p:spPr>
        <p:txBody>
          <a:bodyPr/>
          <a:lstStyle/>
          <a:p>
            <a:r>
              <a:rPr lang="fr-FR" dirty="0"/>
              <a:t>Cliquez pour ajouter un titre</a:t>
            </a:r>
          </a:p>
        </p:txBody>
      </p:sp>
      <p:sp>
        <p:nvSpPr>
          <p:cNvPr id="5" name="Espace réservé du contenu 4">
            <a:extLst>
              <a:ext uri="{FF2B5EF4-FFF2-40B4-BE49-F238E27FC236}">
                <a16:creationId xmlns:a16="http://schemas.microsoft.com/office/drawing/2014/main" id="{823BC6F5-8015-C948-A0DF-067DBD51FF6B}"/>
              </a:ext>
            </a:extLst>
          </p:cNvPr>
          <p:cNvSpPr>
            <a:spLocks noGrp="1"/>
          </p:cNvSpPr>
          <p:nvPr>
            <p:ph sz="quarter" idx="21"/>
          </p:nvPr>
        </p:nvSpPr>
        <p:spPr>
          <a:xfrm>
            <a:off x="49848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4" name="Espace réservé du contenu 4">
            <a:extLst>
              <a:ext uri="{FF2B5EF4-FFF2-40B4-BE49-F238E27FC236}">
                <a16:creationId xmlns:a16="http://schemas.microsoft.com/office/drawing/2014/main" id="{A4EA6C08-DD50-7E46-B36D-C6F5E1D6A9D7}"/>
              </a:ext>
            </a:extLst>
          </p:cNvPr>
          <p:cNvSpPr>
            <a:spLocks noGrp="1"/>
          </p:cNvSpPr>
          <p:nvPr>
            <p:ph sz="quarter" idx="22"/>
          </p:nvPr>
        </p:nvSpPr>
        <p:spPr>
          <a:xfrm>
            <a:off x="4332855"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5" name="Espace réservé du contenu 4">
            <a:extLst>
              <a:ext uri="{FF2B5EF4-FFF2-40B4-BE49-F238E27FC236}">
                <a16:creationId xmlns:a16="http://schemas.microsoft.com/office/drawing/2014/main" id="{724E9820-D288-7446-90D8-96CAB19684DA}"/>
              </a:ext>
            </a:extLst>
          </p:cNvPr>
          <p:cNvSpPr>
            <a:spLocks noGrp="1"/>
          </p:cNvSpPr>
          <p:nvPr>
            <p:ph sz="quarter" idx="23"/>
          </p:nvPr>
        </p:nvSpPr>
        <p:spPr>
          <a:xfrm>
            <a:off x="8167249" y="1824038"/>
            <a:ext cx="3527425" cy="2849562"/>
          </a:xfrm>
          <a:prstGeom prst="rect">
            <a:avLst/>
          </a:prstGeom>
          <a:solidFill>
            <a:schemeClr val="bg1">
              <a:lumMod val="95000"/>
            </a:schemeClr>
          </a:solidFill>
        </p:spPr>
        <p:txBody>
          <a:bodyPr/>
          <a:lstStyle>
            <a:lvl1pPr>
              <a:defRPr>
                <a:solidFill>
                  <a:schemeClr val="tx1"/>
                </a:solidFill>
              </a:defRPr>
            </a:lvl1pPr>
          </a:lstStyle>
          <a:p>
            <a:pPr lvl="0"/>
            <a:r>
              <a:rPr lang="fr-FR"/>
              <a:t>Modifiez les styles du texte du masque</a:t>
            </a:r>
          </a:p>
        </p:txBody>
      </p:sp>
      <p:sp>
        <p:nvSpPr>
          <p:cNvPr id="16" name="Espace réservé du texte 8">
            <a:extLst>
              <a:ext uri="{FF2B5EF4-FFF2-40B4-BE49-F238E27FC236}">
                <a16:creationId xmlns:a16="http://schemas.microsoft.com/office/drawing/2014/main" id="{36C85B24-1F14-2A46-91FC-0B7FC6738D02}"/>
              </a:ext>
            </a:extLst>
          </p:cNvPr>
          <p:cNvSpPr>
            <a:spLocks noGrp="1"/>
          </p:cNvSpPr>
          <p:nvPr>
            <p:ph type="body" sz="quarter" idx="13" hasCustomPrompt="1"/>
          </p:nvPr>
        </p:nvSpPr>
        <p:spPr>
          <a:xfrm>
            <a:off x="498660" y="4888434"/>
            <a:ext cx="3527240" cy="915468"/>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7" name="Espace réservé du texte 8">
            <a:extLst>
              <a:ext uri="{FF2B5EF4-FFF2-40B4-BE49-F238E27FC236}">
                <a16:creationId xmlns:a16="http://schemas.microsoft.com/office/drawing/2014/main" id="{54E46A9B-34F6-7B44-BE45-AAEC5E454250}"/>
              </a:ext>
            </a:extLst>
          </p:cNvPr>
          <p:cNvSpPr>
            <a:spLocks noGrp="1"/>
          </p:cNvSpPr>
          <p:nvPr>
            <p:ph type="body" sz="quarter" idx="19" hasCustomPrompt="1"/>
          </p:nvPr>
        </p:nvSpPr>
        <p:spPr>
          <a:xfrm>
            <a:off x="4333040" y="4888452"/>
            <a:ext cx="3527240" cy="915469"/>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
        <p:nvSpPr>
          <p:cNvPr id="18" name="Espace réservé du texte 8">
            <a:extLst>
              <a:ext uri="{FF2B5EF4-FFF2-40B4-BE49-F238E27FC236}">
                <a16:creationId xmlns:a16="http://schemas.microsoft.com/office/drawing/2014/main" id="{F853C672-16A4-9247-B4D1-3250EC970711}"/>
              </a:ext>
            </a:extLst>
          </p:cNvPr>
          <p:cNvSpPr>
            <a:spLocks noGrp="1"/>
          </p:cNvSpPr>
          <p:nvPr>
            <p:ph type="body" sz="quarter" idx="20" hasCustomPrompt="1"/>
          </p:nvPr>
        </p:nvSpPr>
        <p:spPr>
          <a:xfrm>
            <a:off x="8167420" y="4888431"/>
            <a:ext cx="3527240" cy="915470"/>
          </a:xfrm>
          <a:prstGeom prst="rect">
            <a:avLst/>
          </a:prstGeom>
        </p:spPr>
        <p:txBody>
          <a:bodyPr/>
          <a:lstStyle>
            <a:lvl1pPr>
              <a:lnSpc>
                <a:spcPct val="100000"/>
              </a:lnSpc>
              <a:spcAft>
                <a:spcPts val="500"/>
              </a:spcAft>
              <a:defRPr sz="1400">
                <a:solidFill>
                  <a:schemeClr val="tx2"/>
                </a:solidFill>
              </a:defRPr>
            </a:lvl1pPr>
          </a:lstStyle>
          <a:p>
            <a:pPr lvl="0"/>
            <a:r>
              <a:rPr lang="fr-FR" dirty="0"/>
              <a:t>Cliquez pour ajouter du texte</a:t>
            </a:r>
          </a:p>
        </p:txBody>
      </p:sp>
    </p:spTree>
    <p:extLst>
      <p:ext uri="{BB962C8B-B14F-4D97-AF65-F5344CB8AC3E}">
        <p14:creationId xmlns:p14="http://schemas.microsoft.com/office/powerpoint/2010/main" val="399632150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Fin">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F5338D63-7F58-4C41-967C-A9B0AAD4A3EC}"/>
              </a:ext>
            </a:extLst>
          </p:cNvPr>
          <p:cNvSpPr>
            <a:spLocks noGrp="1"/>
          </p:cNvSpPr>
          <p:nvPr>
            <p:ph type="body" sz="quarter" idx="27" hasCustomPrompt="1"/>
          </p:nvPr>
        </p:nvSpPr>
        <p:spPr>
          <a:xfrm>
            <a:off x="504000" y="496820"/>
            <a:ext cx="11185200" cy="5407113"/>
          </a:xfrm>
          <a:prstGeom prst="rect">
            <a:avLst/>
          </a:prstGeom>
          <a:solidFill>
            <a:schemeClr val="tx1"/>
          </a:solidFill>
        </p:spPr>
        <p:txBody>
          <a:bodyPr/>
          <a:lstStyle>
            <a:lvl1pPr marL="0" indent="0">
              <a:buNone/>
              <a:defRPr/>
            </a:lvl1pPr>
          </a:lstStyle>
          <a:p>
            <a:pPr lvl="0"/>
            <a:r>
              <a:rPr lang="fr-FR" dirty="0"/>
              <a:t> </a:t>
            </a:r>
          </a:p>
        </p:txBody>
      </p:sp>
      <p:sp>
        <p:nvSpPr>
          <p:cNvPr id="50" name="Espace réservé du numéro de diapositive 49">
            <a:extLst>
              <a:ext uri="{FF2B5EF4-FFF2-40B4-BE49-F238E27FC236}">
                <a16:creationId xmlns:a16="http://schemas.microsoft.com/office/drawing/2014/main" id="{28BD423F-B223-3849-B9E3-A73BC0148457}"/>
              </a:ext>
            </a:extLst>
          </p:cNvPr>
          <p:cNvSpPr>
            <a:spLocks noGrp="1"/>
          </p:cNvSpPr>
          <p:nvPr>
            <p:ph type="sldNum" sz="quarter" idx="26"/>
          </p:nvPr>
        </p:nvSpPr>
        <p:spPr/>
        <p:txBody>
          <a:bodyPr/>
          <a:lstStyle/>
          <a:p>
            <a:fld id="{975A587B-5814-4D9B-9598-FE9CB954CB01}" type="slidenum">
              <a:rPr lang="fr-FR" smtClean="0">
                <a:solidFill>
                  <a:srgbClr val="0C419A"/>
                </a:solidFill>
              </a:rPr>
              <a:pPr/>
              <a:t>‹N°›</a:t>
            </a:fld>
            <a:endParaRPr lang="fr-FR" dirty="0">
              <a:solidFill>
                <a:srgbClr val="0C419A"/>
              </a:solidFill>
            </a:endParaRPr>
          </a:p>
        </p:txBody>
      </p:sp>
      <p:sp>
        <p:nvSpPr>
          <p:cNvPr id="8" name="Espace réservé du texte 6">
            <a:extLst>
              <a:ext uri="{FF2B5EF4-FFF2-40B4-BE49-F238E27FC236}">
                <a16:creationId xmlns:a16="http://schemas.microsoft.com/office/drawing/2014/main" id="{C0D333F6-48EC-8A4C-A930-531E2DE5E3C0}"/>
              </a:ext>
            </a:extLst>
          </p:cNvPr>
          <p:cNvSpPr>
            <a:spLocks noGrp="1"/>
          </p:cNvSpPr>
          <p:nvPr>
            <p:ph type="body" sz="quarter" idx="28" hasCustomPrompt="1"/>
          </p:nvPr>
        </p:nvSpPr>
        <p:spPr>
          <a:xfrm>
            <a:off x="927314" y="1437881"/>
            <a:ext cx="50599" cy="1343439"/>
          </a:xfrm>
          <a:prstGeom prst="rect">
            <a:avLst/>
          </a:prstGeom>
          <a:solidFill>
            <a:schemeClr val="bg1"/>
          </a:solidFill>
          <a:ln>
            <a:noFill/>
          </a:ln>
        </p:spPr>
        <p:txBody>
          <a:bodyPr lIns="0" tIns="0" rIns="0" bIns="0"/>
          <a:lstStyle>
            <a:lvl1pPr marL="0" indent="0">
              <a:buNone/>
              <a:defRPr sz="500"/>
            </a:lvl1pPr>
          </a:lstStyle>
          <a:p>
            <a:pPr lvl="0"/>
            <a:r>
              <a:rPr lang="fr-FR" dirty="0"/>
              <a:t> </a:t>
            </a:r>
          </a:p>
        </p:txBody>
      </p:sp>
      <p:sp>
        <p:nvSpPr>
          <p:cNvPr id="9" name="Espace réservé du texte 2">
            <a:extLst>
              <a:ext uri="{FF2B5EF4-FFF2-40B4-BE49-F238E27FC236}">
                <a16:creationId xmlns:a16="http://schemas.microsoft.com/office/drawing/2014/main" id="{9F24CBFD-D250-A846-8089-C12AD963658D}"/>
              </a:ext>
            </a:extLst>
          </p:cNvPr>
          <p:cNvSpPr>
            <a:spLocks noGrp="1"/>
          </p:cNvSpPr>
          <p:nvPr>
            <p:ph type="body" sz="quarter" idx="35" hasCustomPrompt="1"/>
          </p:nvPr>
        </p:nvSpPr>
        <p:spPr>
          <a:xfrm>
            <a:off x="1116013" y="1438295"/>
            <a:ext cx="7156451" cy="1343025"/>
          </a:xfrm>
          <a:prstGeom prst="rect">
            <a:avLst/>
          </a:prstGeom>
        </p:spPr>
        <p:txBody>
          <a:bodyPr/>
          <a:lstStyle>
            <a:lvl1pPr>
              <a:defRPr sz="3600" b="1" i="0" cap="all" baseline="0">
                <a:solidFill>
                  <a:schemeClr val="bg1"/>
                </a:solidFill>
                <a:latin typeface="Arial" panose="020B0604020202020204" pitchFamily="34" charset="0"/>
              </a:defRPr>
            </a:lvl1pPr>
          </a:lstStyle>
          <a:p>
            <a:pPr lvl="0"/>
            <a:r>
              <a:rPr lang="fr-FR" dirty="0"/>
              <a:t>Cliquez pour ajouter du texte</a:t>
            </a:r>
          </a:p>
        </p:txBody>
      </p:sp>
      <p:sp>
        <p:nvSpPr>
          <p:cNvPr id="10" name="Espace réservé du texte 5">
            <a:extLst>
              <a:ext uri="{FF2B5EF4-FFF2-40B4-BE49-F238E27FC236}">
                <a16:creationId xmlns:a16="http://schemas.microsoft.com/office/drawing/2014/main" id="{0053A370-BCB9-F741-B757-FB3ED04A0B72}"/>
              </a:ext>
            </a:extLst>
          </p:cNvPr>
          <p:cNvSpPr>
            <a:spLocks noGrp="1"/>
          </p:cNvSpPr>
          <p:nvPr>
            <p:ph type="body" sz="quarter" idx="36" hasCustomPrompt="1"/>
          </p:nvPr>
        </p:nvSpPr>
        <p:spPr>
          <a:xfrm>
            <a:off x="1116013" y="3747290"/>
            <a:ext cx="2998787" cy="1638300"/>
          </a:xfrm>
          <a:prstGeom prst="rect">
            <a:avLst/>
          </a:prstGeom>
        </p:spPr>
        <p:txBody>
          <a:bodyPr/>
          <a:lstStyle>
            <a:lvl1pPr>
              <a:lnSpc>
                <a:spcPct val="100000"/>
              </a:lnSpc>
              <a:spcAft>
                <a:spcPts val="500"/>
              </a:spcAft>
              <a:defRPr sz="1400" b="1" i="0" baseline="0">
                <a:solidFill>
                  <a:schemeClr val="bg1"/>
                </a:solidFill>
                <a:latin typeface="Arial" panose="020B0604020202020204" pitchFamily="34" charset="0"/>
                <a:cs typeface="Arial" panose="020B0604020202020204" pitchFamily="34" charset="0"/>
              </a:defRPr>
            </a:lvl1pPr>
          </a:lstStyle>
          <a:p>
            <a:pPr lvl="0"/>
            <a:r>
              <a:rPr lang="fr-FR" dirty="0"/>
              <a:t>Cliquez pour ajouter du texte</a:t>
            </a:r>
          </a:p>
        </p:txBody>
      </p:sp>
      <p:sp>
        <p:nvSpPr>
          <p:cNvPr id="11" name="Espace réservé du texte 5">
            <a:extLst>
              <a:ext uri="{FF2B5EF4-FFF2-40B4-BE49-F238E27FC236}">
                <a16:creationId xmlns:a16="http://schemas.microsoft.com/office/drawing/2014/main" id="{DDEF4A67-CF56-D046-AA7C-7AF35FFB01E6}"/>
              </a:ext>
            </a:extLst>
          </p:cNvPr>
          <p:cNvSpPr>
            <a:spLocks noGrp="1"/>
          </p:cNvSpPr>
          <p:nvPr>
            <p:ph type="body" sz="quarter" idx="37" hasCustomPrompt="1"/>
          </p:nvPr>
        </p:nvSpPr>
        <p:spPr>
          <a:xfrm>
            <a:off x="4392341"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
        <p:nvSpPr>
          <p:cNvPr id="12" name="Espace réservé du texte 5">
            <a:extLst>
              <a:ext uri="{FF2B5EF4-FFF2-40B4-BE49-F238E27FC236}">
                <a16:creationId xmlns:a16="http://schemas.microsoft.com/office/drawing/2014/main" id="{E702EB90-1B53-5B40-B4D8-18EFA767867C}"/>
              </a:ext>
            </a:extLst>
          </p:cNvPr>
          <p:cNvSpPr>
            <a:spLocks noGrp="1"/>
          </p:cNvSpPr>
          <p:nvPr>
            <p:ph type="body" sz="quarter" idx="38" hasCustomPrompt="1"/>
          </p:nvPr>
        </p:nvSpPr>
        <p:spPr>
          <a:xfrm>
            <a:off x="7668669" y="3746502"/>
            <a:ext cx="2998787" cy="1638300"/>
          </a:xfrm>
          <a:prstGeom prst="rect">
            <a:avLst/>
          </a:prstGeom>
        </p:spPr>
        <p:txBody>
          <a:bodyPr/>
          <a:lstStyle>
            <a:lvl1pPr>
              <a:lnSpc>
                <a:spcPct val="100000"/>
              </a:lnSpc>
              <a:spcAft>
                <a:spcPts val="500"/>
              </a:spcAft>
              <a:defRPr sz="1400" b="1" i="0" baseline="0">
                <a:solidFill>
                  <a:schemeClr val="bg1"/>
                </a:solidFill>
              </a:defRPr>
            </a:lvl1pPr>
          </a:lstStyle>
          <a:p>
            <a:pPr lvl="0"/>
            <a:r>
              <a:rPr lang="fr-FR" dirty="0"/>
              <a:t>Cliquez pour ajouter du texte</a:t>
            </a:r>
          </a:p>
        </p:txBody>
      </p:sp>
    </p:spTree>
    <p:extLst>
      <p:ext uri="{BB962C8B-B14F-4D97-AF65-F5344CB8AC3E}">
        <p14:creationId xmlns:p14="http://schemas.microsoft.com/office/powerpoint/2010/main" val="175186190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itre et contenu 2 colonnes">
    <p:spTree>
      <p:nvGrpSpPr>
        <p:cNvPr id="1" name=""/>
        <p:cNvGrpSpPr/>
        <p:nvPr/>
      </p:nvGrpSpPr>
      <p:grpSpPr>
        <a:xfrm>
          <a:off x="0" y="0"/>
          <a:ext cx="0" cy="0"/>
          <a:chOff x="0" y="0"/>
          <a:chExt cx="0" cy="0"/>
        </a:xfrm>
      </p:grpSpPr>
      <p:sp>
        <p:nvSpPr>
          <p:cNvPr id="19" name="Triangle rectangle 18">
            <a:extLst>
              <a:ext uri="{FF2B5EF4-FFF2-40B4-BE49-F238E27FC236}">
                <a16:creationId xmlns:a16="http://schemas.microsoft.com/office/drawing/2014/main" id="{FE625D22-B472-D04A-801C-A246F5BC34C6}"/>
              </a:ext>
            </a:extLst>
          </p:cNvPr>
          <p:cNvSpPr/>
          <p:nvPr userDrawn="1"/>
        </p:nvSpPr>
        <p:spPr>
          <a:xfrm rot="10800000">
            <a:off x="0" y="1"/>
            <a:ext cx="12192000" cy="576000"/>
          </a:xfrm>
          <a:prstGeom prst="rtTriangle">
            <a:avLst/>
          </a:prstGeom>
          <a:solidFill>
            <a:srgbClr val="0D5E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fr-FR">
              <a:solidFill>
                <a:prstClr val="white"/>
              </a:solidFill>
            </a:endParaRPr>
          </a:p>
        </p:txBody>
      </p:sp>
      <p:pic>
        <p:nvPicPr>
          <p:cNvPr id="21" name="Image 20">
            <a:extLst>
              <a:ext uri="{FF2B5EF4-FFF2-40B4-BE49-F238E27FC236}">
                <a16:creationId xmlns:a16="http://schemas.microsoft.com/office/drawing/2014/main" id="{E77DE1CE-8CDC-4B44-8B92-84BF84E79B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84847" y="186124"/>
            <a:ext cx="828436" cy="621327"/>
          </a:xfrm>
          <a:prstGeom prst="rect">
            <a:avLst/>
          </a:prstGeom>
        </p:spPr>
      </p:pic>
      <p:sp>
        <p:nvSpPr>
          <p:cNvPr id="8" name="Espace réservé du pied de page 7"/>
          <p:cNvSpPr>
            <a:spLocks noGrp="1"/>
          </p:cNvSpPr>
          <p:nvPr>
            <p:ph type="ftr" sz="quarter" idx="11"/>
          </p:nvPr>
        </p:nvSpPr>
        <p:spPr>
          <a:xfrm>
            <a:off x="609600" y="6356369"/>
            <a:ext cx="3860800" cy="365125"/>
          </a:xfrm>
          <a:prstGeom prst="rect">
            <a:avLst/>
          </a:prstGeom>
        </p:spPr>
        <p:txBody>
          <a:bodyPr/>
          <a:lstStyle/>
          <a:p>
            <a:endParaRPr lang="fr-FR">
              <a:solidFill>
                <a:srgbClr val="0C419A"/>
              </a:solidFill>
            </a:endParaRPr>
          </a:p>
        </p:txBody>
      </p:sp>
      <p:sp>
        <p:nvSpPr>
          <p:cNvPr id="9" name="Espace réservé du numéro de diapositive 8"/>
          <p:cNvSpPr>
            <a:spLocks noGrp="1"/>
          </p:cNvSpPr>
          <p:nvPr>
            <p:ph type="sldNum" sz="quarter" idx="12"/>
          </p:nvPr>
        </p:nvSpPr>
        <p:spPr/>
        <p:txBody>
          <a:bodyPr/>
          <a:lstStyle/>
          <a:p>
            <a:fld id="{8D80BBEC-4D63-C844-A379-BE1BA1814F01}" type="slidenum">
              <a:rPr lang="fr-FR" smtClean="0">
                <a:solidFill>
                  <a:srgbClr val="0C419A"/>
                </a:solidFill>
              </a:rPr>
              <a:pPr/>
              <a:t>‹N°›</a:t>
            </a:fld>
            <a:endParaRPr lang="fr-FR">
              <a:solidFill>
                <a:srgbClr val="0C419A"/>
              </a:solidFill>
            </a:endParaRPr>
          </a:p>
        </p:txBody>
      </p:sp>
      <p:sp>
        <p:nvSpPr>
          <p:cNvPr id="13" name="Titre 1">
            <a:extLst>
              <a:ext uri="{FF2B5EF4-FFF2-40B4-BE49-F238E27FC236}">
                <a16:creationId xmlns:a16="http://schemas.microsoft.com/office/drawing/2014/main" id="{A5A5C0A4-8130-B54E-B676-1F24BF45CDA6}"/>
              </a:ext>
            </a:extLst>
          </p:cNvPr>
          <p:cNvSpPr>
            <a:spLocks noGrp="1"/>
          </p:cNvSpPr>
          <p:nvPr>
            <p:ph type="title" hasCustomPrompt="1"/>
          </p:nvPr>
        </p:nvSpPr>
        <p:spPr>
          <a:xfrm>
            <a:off x="609600" y="604800"/>
            <a:ext cx="10972800" cy="1143000"/>
          </a:xfrm>
        </p:spPr>
        <p:txBody>
          <a:bodyPr anchor="ctr">
            <a:normAutofit/>
          </a:bodyPr>
          <a:lstStyle>
            <a:lvl1pPr algn="l">
              <a:defRPr sz="2400" cap="all">
                <a:solidFill>
                  <a:schemeClr val="accent1"/>
                </a:solidFill>
              </a:defRPr>
            </a:lvl1pPr>
          </a:lstStyle>
          <a:p>
            <a:r>
              <a:rPr lang="fr-FR" dirty="0"/>
              <a:t>CLIQUEZ ET MODIFIEZ LE TITRE</a:t>
            </a:r>
          </a:p>
        </p:txBody>
      </p:sp>
      <p:sp>
        <p:nvSpPr>
          <p:cNvPr id="12" name="Espace réservé du texte 9">
            <a:extLst>
              <a:ext uri="{FF2B5EF4-FFF2-40B4-BE49-F238E27FC236}">
                <a16:creationId xmlns:a16="http://schemas.microsoft.com/office/drawing/2014/main" id="{43BD9E79-A4CE-AE47-83CA-794879621B77}"/>
              </a:ext>
            </a:extLst>
          </p:cNvPr>
          <p:cNvSpPr>
            <a:spLocks noGrp="1"/>
          </p:cNvSpPr>
          <p:nvPr>
            <p:ph type="body" sz="quarter" idx="17" hasCustomPrompt="1"/>
          </p:nvPr>
        </p:nvSpPr>
        <p:spPr>
          <a:xfrm>
            <a:off x="597351" y="1928907"/>
            <a:ext cx="5280000" cy="4008065"/>
          </a:xfrm>
          <a:prstGeom prst="rect">
            <a:avLst/>
          </a:prstGeom>
        </p:spPr>
        <p:txBody>
          <a:bodyPr/>
          <a:lstStyle>
            <a:lvl1pPr marL="0" indent="0">
              <a:buNone/>
              <a:defRPr sz="1400">
                <a:solidFill>
                  <a:schemeClr val="accent2"/>
                </a:solidFill>
              </a:defRPr>
            </a:lvl1pPr>
            <a:lvl2pPr marL="9525" indent="0">
              <a:tabLst/>
              <a:defRPr sz="1100"/>
            </a:lvl2pPr>
            <a:lvl3pPr>
              <a:buClr>
                <a:schemeClr val="accent2"/>
              </a:buClr>
              <a:defRPr/>
            </a:lvl3pPr>
            <a:lvl5pPr marL="311150" indent="-171450">
              <a:buFont typeface="Courier New" panose="02070309020205020404" pitchFamily="49" charset="0"/>
              <a:buChar char="o"/>
              <a:tabLst/>
              <a:defRPr/>
            </a:lvl5pPr>
          </a:lstStyle>
          <a:p>
            <a:pPr lvl="0"/>
            <a:r>
              <a:rPr lang="fr-FR" dirty="0"/>
              <a:t>Ajouter du texte</a:t>
            </a:r>
          </a:p>
          <a:p>
            <a:pPr lvl="1"/>
            <a:r>
              <a:rPr lang="fr-FR" dirty="0"/>
              <a:t>Deuxième niveau</a:t>
            </a:r>
          </a:p>
          <a:p>
            <a:pPr lvl="2"/>
            <a:r>
              <a:rPr lang="fr-FR" dirty="0"/>
              <a:t>Troisième niveau</a:t>
            </a:r>
          </a:p>
          <a:p>
            <a:pPr lvl="4"/>
            <a:r>
              <a:rPr lang="fr-FR" dirty="0"/>
              <a:t>Quatrième niveau</a:t>
            </a:r>
          </a:p>
        </p:txBody>
      </p:sp>
      <p:sp>
        <p:nvSpPr>
          <p:cNvPr id="14" name="Espace réservé du texte 9">
            <a:extLst>
              <a:ext uri="{FF2B5EF4-FFF2-40B4-BE49-F238E27FC236}">
                <a16:creationId xmlns:a16="http://schemas.microsoft.com/office/drawing/2014/main" id="{4FE0198B-DA44-EA4E-8AF6-CBD0D677523A}"/>
              </a:ext>
            </a:extLst>
          </p:cNvPr>
          <p:cNvSpPr>
            <a:spLocks noGrp="1"/>
          </p:cNvSpPr>
          <p:nvPr>
            <p:ph type="body" sz="quarter" idx="18" hasCustomPrompt="1"/>
          </p:nvPr>
        </p:nvSpPr>
        <p:spPr>
          <a:xfrm>
            <a:off x="6302400" y="1928907"/>
            <a:ext cx="5280000" cy="4006800"/>
          </a:xfrm>
          <a:prstGeom prst="rect">
            <a:avLst/>
          </a:prstGeom>
        </p:spPr>
        <p:txBody>
          <a:bodyPr/>
          <a:lstStyle>
            <a:lvl1pPr marL="0" indent="0">
              <a:buNone/>
              <a:defRPr sz="1400">
                <a:solidFill>
                  <a:schemeClr val="accent2"/>
                </a:solidFill>
              </a:defRPr>
            </a:lvl1pPr>
            <a:lvl2pPr marL="9525" indent="0">
              <a:tabLst/>
              <a:defRPr sz="1100"/>
            </a:lvl2pPr>
            <a:lvl3pPr>
              <a:buClr>
                <a:schemeClr val="accent2"/>
              </a:buClr>
              <a:defRPr/>
            </a:lvl3pPr>
            <a:lvl5pPr marL="311150" indent="-171450">
              <a:buFont typeface="Courier New" panose="02070309020205020404" pitchFamily="49" charset="0"/>
              <a:buChar char="o"/>
              <a:tabLst/>
              <a:defRPr/>
            </a:lvl5pPr>
          </a:lstStyle>
          <a:p>
            <a:pPr lvl="0"/>
            <a:r>
              <a:rPr lang="fr-FR" dirty="0"/>
              <a:t>Ajouter du texte</a:t>
            </a:r>
          </a:p>
          <a:p>
            <a:pPr lvl="1"/>
            <a:r>
              <a:rPr lang="fr-FR" dirty="0"/>
              <a:t>Deuxième niveau</a:t>
            </a:r>
          </a:p>
          <a:p>
            <a:pPr lvl="2"/>
            <a:r>
              <a:rPr lang="fr-FR" dirty="0"/>
              <a:t>Troisième niveau</a:t>
            </a:r>
          </a:p>
          <a:p>
            <a:pPr lvl="4"/>
            <a:r>
              <a:rPr lang="fr-FR" dirty="0"/>
              <a:t>Quatrième niveau</a:t>
            </a:r>
          </a:p>
        </p:txBody>
      </p:sp>
    </p:spTree>
    <p:extLst>
      <p:ext uri="{BB962C8B-B14F-4D97-AF65-F5344CB8AC3E}">
        <p14:creationId xmlns:p14="http://schemas.microsoft.com/office/powerpoint/2010/main" val="385271976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ADA2C6-1517-C187-F73F-EC46FF29284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2381A98-7D8B-3E2E-2C3A-09C3579DB5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CBC4018-52BD-C391-15F7-1A9395F447CD}"/>
              </a:ext>
            </a:extLst>
          </p:cNvPr>
          <p:cNvSpPr>
            <a:spLocks noGrp="1"/>
          </p:cNvSpPr>
          <p:nvPr>
            <p:ph type="dt" sz="half" idx="10"/>
          </p:nvPr>
        </p:nvSpPr>
        <p:spPr/>
        <p:txBody>
          <a:bodyPr/>
          <a:lstStyle/>
          <a:p>
            <a:fld id="{B022B4D6-A99E-4D90-A7E8-45404E8C2F44}" type="datetime1">
              <a:rPr lang="fr-FR" smtClean="0"/>
              <a:t>14/09/2026</a:t>
            </a:fld>
            <a:endParaRPr lang="fr-FR"/>
          </a:p>
        </p:txBody>
      </p:sp>
      <p:sp>
        <p:nvSpPr>
          <p:cNvPr id="5" name="Espace réservé du pied de page 4">
            <a:extLst>
              <a:ext uri="{FF2B5EF4-FFF2-40B4-BE49-F238E27FC236}">
                <a16:creationId xmlns:a16="http://schemas.microsoft.com/office/drawing/2014/main" id="{5D338DB9-4999-D49F-FDFD-94A502C8B12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970C45B-BD6B-3D22-8B5A-EBE3F51ACF2C}"/>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415575223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FFDB8D-67C8-5F7D-2CF9-956D00537B3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6B632DA-B0A4-78E4-2FA4-50ED77C14C6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67EB5E9-7039-8F1A-7676-B17E0E70F973}"/>
              </a:ext>
            </a:extLst>
          </p:cNvPr>
          <p:cNvSpPr>
            <a:spLocks noGrp="1"/>
          </p:cNvSpPr>
          <p:nvPr>
            <p:ph type="dt" sz="half" idx="10"/>
          </p:nvPr>
        </p:nvSpPr>
        <p:spPr/>
        <p:txBody>
          <a:bodyPr/>
          <a:lstStyle/>
          <a:p>
            <a:fld id="{E37CE9D6-4B43-48F7-8B52-DBD7A12967C9}" type="datetime1">
              <a:rPr lang="fr-FR" smtClean="0"/>
              <a:t>14/09/2026</a:t>
            </a:fld>
            <a:endParaRPr lang="fr-FR"/>
          </a:p>
        </p:txBody>
      </p:sp>
      <p:sp>
        <p:nvSpPr>
          <p:cNvPr id="5" name="Espace réservé du pied de page 4">
            <a:extLst>
              <a:ext uri="{FF2B5EF4-FFF2-40B4-BE49-F238E27FC236}">
                <a16:creationId xmlns:a16="http://schemas.microsoft.com/office/drawing/2014/main" id="{5029841D-4C13-B840-610C-20D5AE7C9A8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0FA19A1-A07F-5131-8533-4FC70B6C933A}"/>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10855618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8ED55B-8C08-A56D-4F3C-3ED037FD7BF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EFA287F-09C0-DD02-23D9-D4998BF074A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84F49B8-1E87-B95C-1250-C3A89ADE3186}"/>
              </a:ext>
            </a:extLst>
          </p:cNvPr>
          <p:cNvSpPr>
            <a:spLocks noGrp="1"/>
          </p:cNvSpPr>
          <p:nvPr>
            <p:ph type="dt" sz="half" idx="10"/>
          </p:nvPr>
        </p:nvSpPr>
        <p:spPr/>
        <p:txBody>
          <a:bodyPr/>
          <a:lstStyle/>
          <a:p>
            <a:fld id="{351ABF55-77DF-4BCA-A65D-F878368CAEE2}" type="datetime1">
              <a:rPr lang="fr-FR" smtClean="0"/>
              <a:t>14/09/2026</a:t>
            </a:fld>
            <a:endParaRPr lang="fr-FR"/>
          </a:p>
        </p:txBody>
      </p:sp>
      <p:sp>
        <p:nvSpPr>
          <p:cNvPr id="5" name="Espace réservé du pied de page 4">
            <a:extLst>
              <a:ext uri="{FF2B5EF4-FFF2-40B4-BE49-F238E27FC236}">
                <a16:creationId xmlns:a16="http://schemas.microsoft.com/office/drawing/2014/main" id="{9BB03199-CB70-AA5A-CC58-0C25A6605C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3D1196-888C-7D87-161F-AF121E5849BC}"/>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30678449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2FCBA2-FCF5-A3E6-9C44-E90D19B52E5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DAFB8B2-9D52-D5CE-78AB-5FE3A7EF61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0D510FA-3737-BE43-F6CB-40AE017574C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D6FC04A-335A-6EA5-1977-F13646A47882}"/>
              </a:ext>
            </a:extLst>
          </p:cNvPr>
          <p:cNvSpPr>
            <a:spLocks noGrp="1"/>
          </p:cNvSpPr>
          <p:nvPr>
            <p:ph type="dt" sz="half" idx="10"/>
          </p:nvPr>
        </p:nvSpPr>
        <p:spPr/>
        <p:txBody>
          <a:bodyPr/>
          <a:lstStyle/>
          <a:p>
            <a:fld id="{1FEE2E11-EC02-477E-A60C-93209858BAA6}" type="datetime1">
              <a:rPr lang="fr-FR" smtClean="0"/>
              <a:t>14/09/2026</a:t>
            </a:fld>
            <a:endParaRPr lang="fr-FR"/>
          </a:p>
        </p:txBody>
      </p:sp>
      <p:sp>
        <p:nvSpPr>
          <p:cNvPr id="6" name="Espace réservé du pied de page 5">
            <a:extLst>
              <a:ext uri="{FF2B5EF4-FFF2-40B4-BE49-F238E27FC236}">
                <a16:creationId xmlns:a16="http://schemas.microsoft.com/office/drawing/2014/main" id="{CF609B7E-0981-20DE-77CA-C60DCE789F0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3D1B8A1-214B-AFEA-4B7D-D8549A1F82F0}"/>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31450801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98B8E-AD94-06E0-C888-9463FB4ADE5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3A75017-5B68-2A31-CBCD-ED556E7583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7DB39E6-E3F8-1C6D-5FE6-36C0E5D7177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8A2A25C-E93D-E4B6-A3E8-5A77D096EB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56BA996-43C9-55DA-8396-39BB8B75E8A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EBBDE36-7F2D-CE56-DD33-636DB3545A23}"/>
              </a:ext>
            </a:extLst>
          </p:cNvPr>
          <p:cNvSpPr>
            <a:spLocks noGrp="1"/>
          </p:cNvSpPr>
          <p:nvPr>
            <p:ph type="dt" sz="half" idx="10"/>
          </p:nvPr>
        </p:nvSpPr>
        <p:spPr/>
        <p:txBody>
          <a:bodyPr/>
          <a:lstStyle/>
          <a:p>
            <a:fld id="{22D6E67A-8491-4C16-ADCD-76D2B97BE85D}" type="datetime1">
              <a:rPr lang="fr-FR" smtClean="0"/>
              <a:t>14/09/2026</a:t>
            </a:fld>
            <a:endParaRPr lang="fr-FR"/>
          </a:p>
        </p:txBody>
      </p:sp>
      <p:sp>
        <p:nvSpPr>
          <p:cNvPr id="8" name="Espace réservé du pied de page 7">
            <a:extLst>
              <a:ext uri="{FF2B5EF4-FFF2-40B4-BE49-F238E27FC236}">
                <a16:creationId xmlns:a16="http://schemas.microsoft.com/office/drawing/2014/main" id="{B2999DEA-6A79-024E-E43F-645CA3D405F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77F66AEB-8943-575D-0DFC-184E1E542E21}"/>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13100683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070F10-D770-0B1F-D9C4-F8B9F96B0E6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82F4FB1-983C-D33F-F864-3DC3B28069CA}"/>
              </a:ext>
            </a:extLst>
          </p:cNvPr>
          <p:cNvSpPr>
            <a:spLocks noGrp="1"/>
          </p:cNvSpPr>
          <p:nvPr>
            <p:ph type="dt" sz="half" idx="10"/>
          </p:nvPr>
        </p:nvSpPr>
        <p:spPr/>
        <p:txBody>
          <a:bodyPr/>
          <a:lstStyle/>
          <a:p>
            <a:fld id="{622ED43D-1A41-446F-9F94-582C659AF442}" type="datetime1">
              <a:rPr lang="fr-FR" smtClean="0"/>
              <a:t>14/09/2026</a:t>
            </a:fld>
            <a:endParaRPr lang="fr-FR"/>
          </a:p>
        </p:txBody>
      </p:sp>
      <p:sp>
        <p:nvSpPr>
          <p:cNvPr id="4" name="Espace réservé du pied de page 3">
            <a:extLst>
              <a:ext uri="{FF2B5EF4-FFF2-40B4-BE49-F238E27FC236}">
                <a16:creationId xmlns:a16="http://schemas.microsoft.com/office/drawing/2014/main" id="{8A40028A-AD72-8E62-22BF-3127D2CE210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CFBF892-28E1-73AF-9332-FFA449E2E144}"/>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8162319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EBBAC86-7228-A0C2-E783-0A962AC04F79}"/>
              </a:ext>
            </a:extLst>
          </p:cNvPr>
          <p:cNvSpPr>
            <a:spLocks noGrp="1"/>
          </p:cNvSpPr>
          <p:nvPr>
            <p:ph type="dt" sz="half" idx="10"/>
          </p:nvPr>
        </p:nvSpPr>
        <p:spPr/>
        <p:txBody>
          <a:bodyPr/>
          <a:lstStyle/>
          <a:p>
            <a:fld id="{270404EB-F77F-4A4C-AF9E-2DAAEB496D04}" type="datetime1">
              <a:rPr lang="fr-FR" smtClean="0"/>
              <a:t>14/09/2026</a:t>
            </a:fld>
            <a:endParaRPr lang="fr-FR"/>
          </a:p>
        </p:txBody>
      </p:sp>
      <p:sp>
        <p:nvSpPr>
          <p:cNvPr id="3" name="Espace réservé du pied de page 2">
            <a:extLst>
              <a:ext uri="{FF2B5EF4-FFF2-40B4-BE49-F238E27FC236}">
                <a16:creationId xmlns:a16="http://schemas.microsoft.com/office/drawing/2014/main" id="{D93DD3A2-8977-6E6F-B970-35D6C7F87CA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693CDF2-5CE3-1FDB-AFF8-076BA98683F6}"/>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396908520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C732DE-9804-6EC9-B1FC-C49ED3ECE24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18A6059-8C48-5672-7B85-4B818C330E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D1AD905-0E74-0ED3-1E5C-8C8EB3571E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9421F7D-D062-4A96-81B0-40903A2EA06C}"/>
              </a:ext>
            </a:extLst>
          </p:cNvPr>
          <p:cNvSpPr>
            <a:spLocks noGrp="1"/>
          </p:cNvSpPr>
          <p:nvPr>
            <p:ph type="dt" sz="half" idx="10"/>
          </p:nvPr>
        </p:nvSpPr>
        <p:spPr/>
        <p:txBody>
          <a:bodyPr/>
          <a:lstStyle/>
          <a:p>
            <a:fld id="{899064AC-050C-4867-BFFC-B4907E2083DD}" type="datetime1">
              <a:rPr lang="fr-FR" smtClean="0"/>
              <a:t>14/09/2026</a:t>
            </a:fld>
            <a:endParaRPr lang="fr-FR"/>
          </a:p>
        </p:txBody>
      </p:sp>
      <p:sp>
        <p:nvSpPr>
          <p:cNvPr id="6" name="Espace réservé du pied de page 5">
            <a:extLst>
              <a:ext uri="{FF2B5EF4-FFF2-40B4-BE49-F238E27FC236}">
                <a16:creationId xmlns:a16="http://schemas.microsoft.com/office/drawing/2014/main" id="{BCF36C2A-9A19-42E6-2EFF-1ABE90FDFD9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EB9F6F4-3C02-01AE-263C-0D878236D8F1}"/>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393021038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CBFB60-4C67-3EE3-D0B5-14F7CDAB3FC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6BA7527-E1E7-9F3A-3195-7F5FAFABA4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4D8EB29-948D-5351-253F-EE2DFFB13B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D6518BF-3129-4966-69D0-EAAEB76FE0FF}"/>
              </a:ext>
            </a:extLst>
          </p:cNvPr>
          <p:cNvSpPr>
            <a:spLocks noGrp="1"/>
          </p:cNvSpPr>
          <p:nvPr>
            <p:ph type="dt" sz="half" idx="10"/>
          </p:nvPr>
        </p:nvSpPr>
        <p:spPr/>
        <p:txBody>
          <a:bodyPr/>
          <a:lstStyle/>
          <a:p>
            <a:fld id="{A01224DD-A715-4324-BE8A-068347065214}" type="datetime1">
              <a:rPr lang="fr-FR" smtClean="0"/>
              <a:t>14/09/2026</a:t>
            </a:fld>
            <a:endParaRPr lang="fr-FR"/>
          </a:p>
        </p:txBody>
      </p:sp>
      <p:sp>
        <p:nvSpPr>
          <p:cNvPr id="6" name="Espace réservé du pied de page 5">
            <a:extLst>
              <a:ext uri="{FF2B5EF4-FFF2-40B4-BE49-F238E27FC236}">
                <a16:creationId xmlns:a16="http://schemas.microsoft.com/office/drawing/2014/main" id="{FFCC6908-E406-7E4B-BB0E-7EE0E787749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2C8D305-1E55-96D8-50F2-D32CC0C449C0}"/>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29829896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A4097A-D3A1-0891-8A93-D5DF7743A5E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3F5B287-0BBC-B28A-0170-3CE36754C90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A45D7BF-738A-7024-9FFD-3A11A67681A1}"/>
              </a:ext>
            </a:extLst>
          </p:cNvPr>
          <p:cNvSpPr>
            <a:spLocks noGrp="1"/>
          </p:cNvSpPr>
          <p:nvPr>
            <p:ph type="dt" sz="half" idx="10"/>
          </p:nvPr>
        </p:nvSpPr>
        <p:spPr/>
        <p:txBody>
          <a:bodyPr/>
          <a:lstStyle/>
          <a:p>
            <a:fld id="{B91489D7-C37A-4F30-91AA-C9FC50339D1C}" type="datetime1">
              <a:rPr lang="fr-FR" smtClean="0"/>
              <a:t>14/09/2026</a:t>
            </a:fld>
            <a:endParaRPr lang="fr-FR"/>
          </a:p>
        </p:txBody>
      </p:sp>
      <p:sp>
        <p:nvSpPr>
          <p:cNvPr id="5" name="Espace réservé du pied de page 4">
            <a:extLst>
              <a:ext uri="{FF2B5EF4-FFF2-40B4-BE49-F238E27FC236}">
                <a16:creationId xmlns:a16="http://schemas.microsoft.com/office/drawing/2014/main" id="{B049CB2D-438F-87ED-6FD6-37ADC0B86F9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6E9C4C6-B5A7-E555-E4DE-2FE4D2D0C03A}"/>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182246055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0743489-2551-883D-D978-20CE7E8B872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76B121C-E3BB-3AF9-5131-687A953CA6F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2F0F409-997C-7E61-1D1D-591607DAC85F}"/>
              </a:ext>
            </a:extLst>
          </p:cNvPr>
          <p:cNvSpPr>
            <a:spLocks noGrp="1"/>
          </p:cNvSpPr>
          <p:nvPr>
            <p:ph type="dt" sz="half" idx="10"/>
          </p:nvPr>
        </p:nvSpPr>
        <p:spPr/>
        <p:txBody>
          <a:bodyPr/>
          <a:lstStyle/>
          <a:p>
            <a:fld id="{9C039AF5-3CB2-45F3-A0E5-70ECD3CA1315}" type="datetime1">
              <a:rPr lang="fr-FR" smtClean="0"/>
              <a:t>14/09/2026</a:t>
            </a:fld>
            <a:endParaRPr lang="fr-FR"/>
          </a:p>
        </p:txBody>
      </p:sp>
      <p:sp>
        <p:nvSpPr>
          <p:cNvPr id="5" name="Espace réservé du pied de page 4">
            <a:extLst>
              <a:ext uri="{FF2B5EF4-FFF2-40B4-BE49-F238E27FC236}">
                <a16:creationId xmlns:a16="http://schemas.microsoft.com/office/drawing/2014/main" id="{A99437B0-1846-A848-A6DC-3F00C3C800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538B456-1111-F08B-4A38-32A12D75D994}"/>
              </a:ext>
            </a:extLst>
          </p:cNvPr>
          <p:cNvSpPr>
            <a:spLocks noGrp="1"/>
          </p:cNvSpPr>
          <p:nvPr>
            <p:ph type="sldNum" sz="quarter" idx="12"/>
          </p:nvPr>
        </p:nvSpPr>
        <p:spPr/>
        <p:txBody>
          <a:bodyPr/>
          <a:lstStyle/>
          <a:p>
            <a:fld id="{AAD380D9-D290-4673-AA6B-D7E7B4EF7DE9}" type="slidenum">
              <a:rPr lang="fr-FR" smtClean="0"/>
              <a:t>‹N°›</a:t>
            </a:fld>
            <a:endParaRPr lang="fr-FR"/>
          </a:p>
        </p:txBody>
      </p:sp>
    </p:spTree>
    <p:extLst>
      <p:ext uri="{BB962C8B-B14F-4D97-AF65-F5344CB8AC3E}">
        <p14:creationId xmlns:p14="http://schemas.microsoft.com/office/powerpoint/2010/main" val="221925274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FE673E09-FDDB-423A-90EF-688F0CF0AEA9}" type="slidenum">
              <a:rPr lang="fr-FR" smtClean="0"/>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14/09/2026</a:t>
            </a:fld>
            <a:endParaRPr kumimoji="0" lang="fr-FR"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6" name="Titre 1">
            <a:extLst>
              <a:ext uri="{FF2B5EF4-FFF2-40B4-BE49-F238E27FC236}">
                <a16:creationId xmlns:a16="http://schemas.microsoft.com/office/drawing/2014/main" id="{41333AAA-BB71-02F0-7423-476EA8AED6A4}"/>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a:p>
        </p:txBody>
      </p:sp>
      <p:sp>
        <p:nvSpPr>
          <p:cNvPr id="20" name="Espace réservé du contenu 2">
            <a:extLst>
              <a:ext uri="{FF2B5EF4-FFF2-40B4-BE49-F238E27FC236}">
                <a16:creationId xmlns:a16="http://schemas.microsoft.com/office/drawing/2014/main" id="{9C177A99-F45D-2C93-489C-1727D740C94A}"/>
              </a:ext>
            </a:extLst>
          </p:cNvPr>
          <p:cNvSpPr>
            <a:spLocks noGrp="1"/>
          </p:cNvSpPr>
          <p:nvPr>
            <p:ph idx="1" hasCustomPrompt="1"/>
          </p:nvPr>
        </p:nvSpPr>
        <p:spPr>
          <a:xfrm>
            <a:off x="634812" y="1434148"/>
            <a:ext cx="10942696" cy="557210"/>
          </a:xfrm>
          <a:prstGeom prst="rect">
            <a:avLst/>
          </a:prstGeom>
        </p:spPr>
        <p:txBody>
          <a:bodyPr/>
          <a:lstStyle>
            <a:lvl1pPr marL="0" indent="0">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Sous-</a:t>
            </a:r>
            <a:r>
              <a:rPr lang="en-US" sz="3200" b="1" spc="-205"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titre</a:t>
            </a:r>
            <a:endPar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endParaRPr>
          </a:p>
          <a:p>
            <a:pPr lvl="0"/>
            <a:endParaRPr lang="fr-FR"/>
          </a:p>
        </p:txBody>
      </p:sp>
      <p:sp>
        <p:nvSpPr>
          <p:cNvPr id="21" name="Espace réservé du contenu 2">
            <a:extLst>
              <a:ext uri="{FF2B5EF4-FFF2-40B4-BE49-F238E27FC236}">
                <a16:creationId xmlns:a16="http://schemas.microsoft.com/office/drawing/2014/main" id="{94B15464-AE9A-7523-43A1-990019533A08}"/>
              </a:ext>
            </a:extLst>
          </p:cNvPr>
          <p:cNvSpPr>
            <a:spLocks noGrp="1"/>
          </p:cNvSpPr>
          <p:nvPr>
            <p:ph idx="12" hasCustomPrompt="1"/>
          </p:nvPr>
        </p:nvSpPr>
        <p:spPr>
          <a:xfrm>
            <a:off x="692687" y="2140100"/>
            <a:ext cx="10942696" cy="2137257"/>
          </a:xfrm>
          <a:prstGeom prst="rect">
            <a:avLst/>
          </a:prstGeom>
        </p:spPr>
        <p:txBody>
          <a:bodyPr/>
          <a:lstStyle>
            <a:lvl1pPr marL="0" indent="0">
              <a:buFontTx/>
              <a:buNone/>
              <a:defRPr kumimoji="0" lang="fr-FR" sz="2000" b="0" i="0" u="none" strike="noStrike" kern="1200" cap="none" spc="0" normalizeH="0" baseline="0" dirty="0" smtClean="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200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a:rPr>
              <a:t>Texte</a:t>
            </a:r>
          </a:p>
          <a:p>
            <a:pPr lvl="0"/>
            <a:endParaRPr lang="fr-FR"/>
          </a:p>
        </p:txBody>
      </p:sp>
      <p:sp>
        <p:nvSpPr>
          <p:cNvPr id="2" name="AutoShape 3">
            <a:extLst>
              <a:ext uri="{FF2B5EF4-FFF2-40B4-BE49-F238E27FC236}">
                <a16:creationId xmlns:a16="http://schemas.microsoft.com/office/drawing/2014/main" id="{08D02A05-CF2C-41D1-66FF-E6C4636A9DAA}"/>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pic>
        <p:nvPicPr>
          <p:cNvPr id="5" name="Image 4">
            <a:extLst>
              <a:ext uri="{FF2B5EF4-FFF2-40B4-BE49-F238E27FC236}">
                <a16:creationId xmlns:a16="http://schemas.microsoft.com/office/drawing/2014/main" id="{5FF9FC63-2E21-0510-49A1-E32D1099B86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8307">
            <a:off x="10784390" y="62761"/>
            <a:ext cx="1067637" cy="1067637"/>
          </a:xfrm>
          <a:prstGeom prst="rect">
            <a:avLst/>
          </a:prstGeom>
        </p:spPr>
      </p:pic>
      <p:pic>
        <p:nvPicPr>
          <p:cNvPr id="6" name="Image 5">
            <a:extLst>
              <a:ext uri="{FF2B5EF4-FFF2-40B4-BE49-F238E27FC236}">
                <a16:creationId xmlns:a16="http://schemas.microsoft.com/office/drawing/2014/main" id="{C94F4D0A-DE4C-CAC5-0ADA-300AB8427F2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28979159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userDrawn="1">
  <p:cSld name="Titre">
    <p:spTree>
      <p:nvGrpSpPr>
        <p:cNvPr id="1" name=""/>
        <p:cNvGrpSpPr/>
        <p:nvPr/>
      </p:nvGrpSpPr>
      <p:grpSpPr>
        <a:xfrm>
          <a:off x="0" y="0"/>
          <a:ext cx="0" cy="0"/>
          <a:chOff x="0" y="0"/>
          <a:chExt cx="0" cy="0"/>
        </a:xfrm>
      </p:grpSpPr>
      <p:pic>
        <p:nvPicPr>
          <p:cNvPr id="43" name="Image 42">
            <a:extLst>
              <a:ext uri="{FF2B5EF4-FFF2-40B4-BE49-F238E27FC236}">
                <a16:creationId xmlns:a16="http://schemas.microsoft.com/office/drawing/2014/main" id="{CC898E49-08F9-756E-C022-5DB947343C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384" y="-118185"/>
            <a:ext cx="6352045" cy="6352045"/>
          </a:xfrm>
          <a:prstGeom prst="rect">
            <a:avLst/>
          </a:prstGeom>
        </p:spPr>
      </p:pic>
      <p:pic>
        <p:nvPicPr>
          <p:cNvPr id="41" name="Image 40">
            <a:extLst>
              <a:ext uri="{FF2B5EF4-FFF2-40B4-BE49-F238E27FC236}">
                <a16:creationId xmlns:a16="http://schemas.microsoft.com/office/drawing/2014/main" id="{AA123E74-F4AB-96D3-CF16-D150439ABD4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r="71335"/>
          <a:stretch/>
        </p:blipFill>
        <p:spPr>
          <a:xfrm>
            <a:off x="10396485" y="804"/>
            <a:ext cx="1820825" cy="6352045"/>
          </a:xfrm>
          <a:prstGeom prst="rect">
            <a:avLst/>
          </a:prstGeom>
        </p:spPr>
      </p:pic>
      <p:pic>
        <p:nvPicPr>
          <p:cNvPr id="22" name="Image 21">
            <a:extLst>
              <a:ext uri="{FF2B5EF4-FFF2-40B4-BE49-F238E27FC236}">
                <a16:creationId xmlns:a16="http://schemas.microsoft.com/office/drawing/2014/main" id="{9C7096BC-1A97-7E8A-D253-66E50DD141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83714" y="-1705488"/>
            <a:ext cx="11132573" cy="11132573"/>
          </a:xfrm>
          <a:prstGeom prst="rect">
            <a:avLst/>
          </a:prstGeom>
        </p:spPr>
      </p:pic>
      <p:sp>
        <p:nvSpPr>
          <p:cNvPr id="487428" name="Rectangle 4"/>
          <p:cNvSpPr>
            <a:spLocks noGrp="1" noChangeArrowheads="1"/>
          </p:cNvSpPr>
          <p:nvPr>
            <p:ph type="subTitle" sz="quarter" idx="1" hasCustomPrompt="1"/>
          </p:nvPr>
        </p:nvSpPr>
        <p:spPr>
          <a:xfrm>
            <a:off x="1818217" y="3860799"/>
            <a:ext cx="8534400" cy="1674119"/>
          </a:xfrm>
          <a:prstGeom prst="rect">
            <a:avLst/>
          </a:prstGeom>
        </p:spPr>
        <p:txBody>
          <a:bodyPr lIns="91440" tIns="45720" rIns="91440" bIns="45720" anchor="ctr"/>
          <a:lstStyle>
            <a:lvl1pPr marL="0" indent="0" algn="ctr">
              <a:lnSpc>
                <a:spcPct val="80000"/>
              </a:lnSpc>
              <a:buFontTx/>
              <a:buNone/>
              <a:defRPr lang="fr-FR" sz="4000" b="1" i="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0000"/>
              </a:lnSpc>
              <a:spcBef>
                <a:spcPct val="75000"/>
              </a:spcBef>
              <a:spcAft>
                <a:spcPct val="0"/>
              </a:spcAft>
              <a:buClrTx/>
              <a:buSzPct val="125000"/>
              <a:buFontTx/>
              <a:buNone/>
              <a:tabLst/>
              <a:defRPr/>
            </a:pP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(Nom de </a:t>
            </a:r>
            <a:r>
              <a:rPr lang="en-US" sz="4000" b="1" spc="-293"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l’organisme</a:t>
            </a: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 et) GIP-MDS</a:t>
            </a:r>
          </a:p>
          <a:p>
            <a:endParaRPr lang="fr-FR"/>
          </a:p>
        </p:txBody>
      </p:sp>
      <p:sp>
        <p:nvSpPr>
          <p:cNvPr id="8" name="Rectangle 3"/>
          <p:cNvSpPr>
            <a:spLocks noGrp="1" noChangeArrowheads="1"/>
          </p:cNvSpPr>
          <p:nvPr>
            <p:ph type="sldNum" sz="quarter" idx="10"/>
          </p:nvPr>
        </p:nvSpPr>
        <p:spPr>
          <a:xfrm>
            <a:off x="5823186" y="6583378"/>
            <a:ext cx="526815" cy="244475"/>
          </a:xfrm>
          <a:prstGeom prst="rect">
            <a:avLst/>
          </a:prstGeom>
        </p:spPr>
        <p:txBody>
          <a:bodyPr/>
          <a:lstStyle>
            <a:lvl1pPr>
              <a:defRPr/>
            </a:lvl1pPr>
          </a:lstStyle>
          <a:p>
            <a:pPr>
              <a:defRPr/>
            </a:pPr>
            <a:fld id="{95DE83F6-75E3-43CD-A36A-6C631845BB8E}" type="slidenum">
              <a:rPr lang="fr-FR"/>
              <a:pPr>
                <a:defRPr/>
              </a:pPr>
              <a:t>‹N°›</a:t>
            </a:fld>
            <a:endParaRPr lang="fr-FR"/>
          </a:p>
        </p:txBody>
      </p:sp>
      <p:sp>
        <p:nvSpPr>
          <p:cNvPr id="17" name="Titre 1">
            <a:extLst>
              <a:ext uri="{FF2B5EF4-FFF2-40B4-BE49-F238E27FC236}">
                <a16:creationId xmlns:a16="http://schemas.microsoft.com/office/drawing/2014/main" id="{3FD91522-C5B7-FEF3-6067-03F3D2892E4E}"/>
              </a:ext>
            </a:extLst>
          </p:cNvPr>
          <p:cNvSpPr>
            <a:spLocks noGrp="1"/>
          </p:cNvSpPr>
          <p:nvPr>
            <p:ph type="title" hasCustomPrompt="1"/>
          </p:nvPr>
        </p:nvSpPr>
        <p:spPr>
          <a:xfrm>
            <a:off x="914400" y="2854960"/>
            <a:ext cx="10363200" cy="927359"/>
          </a:xfrm>
          <a:prstGeom prst="rect">
            <a:avLst/>
          </a:prstGeom>
        </p:spPr>
        <p:txBody>
          <a:bodyPr/>
          <a:lstStyle>
            <a:lvl1pPr algn="ctr">
              <a:defRPr lang="fr-FR" sz="6000" b="1" i="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6000" b="1" spc="-39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a:t>
            </a: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conférence</a:t>
            </a:r>
            <a:endParaRPr lang="fr-FR"/>
          </a:p>
        </p:txBody>
      </p:sp>
      <p:pic>
        <p:nvPicPr>
          <p:cNvPr id="5" name="Image 4">
            <a:extLst>
              <a:ext uri="{FF2B5EF4-FFF2-40B4-BE49-F238E27FC236}">
                <a16:creationId xmlns:a16="http://schemas.microsoft.com/office/drawing/2014/main" id="{A22FBA3A-5868-1880-2BA6-78A82D960A9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pic>
        <p:nvPicPr>
          <p:cNvPr id="7" name="Image 6">
            <a:extLst>
              <a:ext uri="{FF2B5EF4-FFF2-40B4-BE49-F238E27FC236}">
                <a16:creationId xmlns:a16="http://schemas.microsoft.com/office/drawing/2014/main" id="{136E9742-B67F-C13D-6BF6-BCA489B0958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80168" y="4797032"/>
            <a:ext cx="1555817" cy="1555817"/>
          </a:xfrm>
          <a:prstGeom prst="rect">
            <a:avLst/>
          </a:prstGeom>
        </p:spPr>
      </p:pic>
      <p:pic>
        <p:nvPicPr>
          <p:cNvPr id="10" name="Image 9">
            <a:extLst>
              <a:ext uri="{FF2B5EF4-FFF2-40B4-BE49-F238E27FC236}">
                <a16:creationId xmlns:a16="http://schemas.microsoft.com/office/drawing/2014/main" id="{8019C5AE-DD23-4CDB-8837-7B01B255AC6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437123" y="4797032"/>
            <a:ext cx="1187894" cy="1187894"/>
          </a:xfrm>
          <a:prstGeom prst="rect">
            <a:avLst/>
          </a:prstGeom>
        </p:spPr>
      </p:pic>
      <p:pic>
        <p:nvPicPr>
          <p:cNvPr id="31" name="Image 30">
            <a:extLst>
              <a:ext uri="{FF2B5EF4-FFF2-40B4-BE49-F238E27FC236}">
                <a16:creationId xmlns:a16="http://schemas.microsoft.com/office/drawing/2014/main" id="{043595AE-2759-638E-CBBE-72A1EAF09A1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088307">
            <a:off x="8730931" y="115786"/>
            <a:ext cx="1067637" cy="1067637"/>
          </a:xfrm>
          <a:prstGeom prst="rect">
            <a:avLst/>
          </a:prstGeom>
        </p:spPr>
      </p:pic>
      <p:pic>
        <p:nvPicPr>
          <p:cNvPr id="33" name="Image 32">
            <a:extLst>
              <a:ext uri="{FF2B5EF4-FFF2-40B4-BE49-F238E27FC236}">
                <a16:creationId xmlns:a16="http://schemas.microsoft.com/office/drawing/2014/main" id="{568E4EA9-451D-0B9C-8A27-B6BE2F7ABD50}"/>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75713" y="1125528"/>
            <a:ext cx="714719" cy="714719"/>
          </a:xfrm>
          <a:prstGeom prst="rect">
            <a:avLst/>
          </a:prstGeom>
        </p:spPr>
      </p:pic>
    </p:spTree>
    <p:extLst>
      <p:ext uri="{BB962C8B-B14F-4D97-AF65-F5344CB8AC3E}">
        <p14:creationId xmlns:p14="http://schemas.microsoft.com/office/powerpoint/2010/main" val="1116736696"/>
      </p:ext>
    </p:extLst>
  </p:cSld>
  <p:clrMapOvr>
    <a:overrideClrMapping bg1="lt1" tx1="dk1" bg2="lt2" tx2="dk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3 zones de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A391C77A-664F-4F98-8A41-54F31964B865}" type="slidenum">
              <a:rPr lang="fr-FR" smtClean="0"/>
              <a:pPr>
                <a:defRPr/>
              </a:pPr>
              <a:t>‹N°›</a:t>
            </a:fld>
            <a:endParaRPr lang="fr-FR"/>
          </a:p>
        </p:txBody>
      </p:sp>
      <p:sp>
        <p:nvSpPr>
          <p:cNvPr id="8" name="Espace réservé du contenu 2">
            <a:extLst>
              <a:ext uri="{FF2B5EF4-FFF2-40B4-BE49-F238E27FC236}">
                <a16:creationId xmlns:a16="http://schemas.microsoft.com/office/drawing/2014/main" id="{A16274D7-AAA3-489B-B20B-C8862CAB9F03}"/>
              </a:ext>
            </a:extLst>
          </p:cNvPr>
          <p:cNvSpPr>
            <a:spLocks noGrp="1"/>
          </p:cNvSpPr>
          <p:nvPr>
            <p:ph idx="1" hasCustomPrompt="1"/>
          </p:nvPr>
        </p:nvSpPr>
        <p:spPr>
          <a:xfrm>
            <a:off x="619010" y="152558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11" name="Espace réservé de la date 3">
            <a:extLst>
              <a:ext uri="{FF2B5EF4-FFF2-40B4-BE49-F238E27FC236}">
                <a16:creationId xmlns:a16="http://schemas.microsoft.com/office/drawing/2014/main" id="{53265714-CD30-B26E-6BA1-9CAF3793CC3A}"/>
              </a:ext>
            </a:extLst>
          </p:cNvPr>
          <p:cNvSpPr>
            <a:spLocks noGrp="1"/>
          </p:cNvSpPr>
          <p:nvPr>
            <p:ph type="dt" sz="half" idx="13"/>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14/09/2026</a:t>
            </a:fld>
            <a:endParaRPr kumimoji="0" lang="fr-FR"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3" name="Espace réservé du contenu 2">
            <a:extLst>
              <a:ext uri="{FF2B5EF4-FFF2-40B4-BE49-F238E27FC236}">
                <a16:creationId xmlns:a16="http://schemas.microsoft.com/office/drawing/2014/main" id="{9C7B1C54-8200-47A5-40BE-D2063D4165AD}"/>
              </a:ext>
            </a:extLst>
          </p:cNvPr>
          <p:cNvSpPr>
            <a:spLocks noGrp="1"/>
          </p:cNvSpPr>
          <p:nvPr>
            <p:ph idx="14" hasCustomPrompt="1"/>
          </p:nvPr>
        </p:nvSpPr>
        <p:spPr>
          <a:xfrm>
            <a:off x="619010" y="320274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14" name="Espace réservé du contenu 2">
            <a:extLst>
              <a:ext uri="{FF2B5EF4-FFF2-40B4-BE49-F238E27FC236}">
                <a16:creationId xmlns:a16="http://schemas.microsoft.com/office/drawing/2014/main" id="{B5C5E4D8-F71D-DCBE-8913-D94E9E35467D}"/>
              </a:ext>
            </a:extLst>
          </p:cNvPr>
          <p:cNvSpPr>
            <a:spLocks noGrp="1"/>
          </p:cNvSpPr>
          <p:nvPr>
            <p:ph idx="15" hasCustomPrompt="1"/>
          </p:nvPr>
        </p:nvSpPr>
        <p:spPr>
          <a:xfrm>
            <a:off x="619010" y="4893063"/>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7" name="AutoShape 3">
            <a:extLst>
              <a:ext uri="{FF2B5EF4-FFF2-40B4-BE49-F238E27FC236}">
                <a16:creationId xmlns:a16="http://schemas.microsoft.com/office/drawing/2014/main" id="{FD08B587-01C9-F056-154B-E4768111A9A6}"/>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9" name="Titre 1">
            <a:extLst>
              <a:ext uri="{FF2B5EF4-FFF2-40B4-BE49-F238E27FC236}">
                <a16:creationId xmlns:a16="http://schemas.microsoft.com/office/drawing/2014/main" id="{21ACEF5E-2457-EDD7-7FD9-536805B1B28D}"/>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a:p>
        </p:txBody>
      </p:sp>
      <p:pic>
        <p:nvPicPr>
          <p:cNvPr id="5" name="Image 4">
            <a:extLst>
              <a:ext uri="{FF2B5EF4-FFF2-40B4-BE49-F238E27FC236}">
                <a16:creationId xmlns:a16="http://schemas.microsoft.com/office/drawing/2014/main" id="{C21570C7-5D89-990E-71C6-85403B135B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96600" y="46190"/>
            <a:ext cx="923214" cy="923214"/>
          </a:xfrm>
          <a:prstGeom prst="rect">
            <a:avLst/>
          </a:prstGeom>
        </p:spPr>
      </p:pic>
      <p:pic>
        <p:nvPicPr>
          <p:cNvPr id="6" name="Image 5">
            <a:extLst>
              <a:ext uri="{FF2B5EF4-FFF2-40B4-BE49-F238E27FC236}">
                <a16:creationId xmlns:a16="http://schemas.microsoft.com/office/drawing/2014/main" id="{38925E5A-5502-9216-6374-7B2B648374C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94629476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34" Type="http://schemas.openxmlformats.org/officeDocument/2006/relationships/image" Target="../media/image1.png"/><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theme" Target="../theme/theme2.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8"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9" Type="http://schemas.openxmlformats.org/officeDocument/2006/relationships/slideLayout" Target="../slideLayouts/slideLayout102.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42" Type="http://schemas.openxmlformats.org/officeDocument/2006/relationships/slideLayout" Target="../slideLayouts/slideLayout105.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9" Type="http://schemas.openxmlformats.org/officeDocument/2006/relationships/slideLayout" Target="../slideLayouts/slideLayout92.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40" Type="http://schemas.openxmlformats.org/officeDocument/2006/relationships/slideLayout" Target="../slideLayouts/slideLayout103.xml"/><Relationship Id="rId45" Type="http://schemas.openxmlformats.org/officeDocument/2006/relationships/image" Target="../media/image1.png"/><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4" Type="http://schemas.openxmlformats.org/officeDocument/2006/relationships/theme" Target="../theme/theme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43" Type="http://schemas.openxmlformats.org/officeDocument/2006/relationships/slideLayout" Target="../slideLayouts/slideLayout106.xml"/><Relationship Id="rId8" Type="http://schemas.openxmlformats.org/officeDocument/2006/relationships/slideLayout" Target="../slideLayouts/slideLayout71.xml"/><Relationship Id="rId3" Type="http://schemas.openxmlformats.org/officeDocument/2006/relationships/slideLayout" Target="../slideLayouts/slideLayout66.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slideLayout" Target="../slideLayouts/slideLayout101.xml"/><Relationship Id="rId20" Type="http://schemas.openxmlformats.org/officeDocument/2006/relationships/slideLayout" Target="../slideLayouts/slideLayout83.xml"/><Relationship Id="rId41" Type="http://schemas.openxmlformats.org/officeDocument/2006/relationships/slideLayout" Target="../slideLayouts/slideLayout10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theme" Target="../theme/theme4.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33"/>
          <a:stretch>
            <a:fillRect/>
          </a:stretch>
        </p:blipFill>
        <p:spPr>
          <a:xfrm>
            <a:off x="9693866" y="5738812"/>
            <a:ext cx="2099671" cy="961074"/>
          </a:xfrm>
          <a:prstGeom prst="rect">
            <a:avLst/>
          </a:prstGeom>
        </p:spPr>
      </p:pic>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1273095" y="2087731"/>
            <a:ext cx="9360000" cy="3600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fld id="{A860558D-47B3-CE46-BCFD-EEB8EC94E2E9}" type="datetime1">
              <a:rPr lang="fr-FR" smtClean="0"/>
              <a:t>14/09/2026</a:t>
            </a:fld>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fld id="{975A587B-5814-4D9B-9598-FE9CB954CB01}" type="slidenum">
              <a:rPr lang="fr-FR" smtClean="0"/>
              <a:pPr/>
              <a:t>‹N°›</a:t>
            </a:fld>
            <a:endParaRPr lang="fr-FR" dirty="0"/>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78"/>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MODIFIEZ LE STYLE DU TITRE</a:t>
            </a:r>
          </a:p>
        </p:txBody>
      </p:sp>
    </p:spTree>
    <p:extLst>
      <p:ext uri="{BB962C8B-B14F-4D97-AF65-F5344CB8AC3E}">
        <p14:creationId xmlns:p14="http://schemas.microsoft.com/office/powerpoint/2010/main" val="3487987680"/>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0" r:id="rId4"/>
    <p:sldLayoutId id="2147483666" r:id="rId5"/>
    <p:sldLayoutId id="2147483677" r:id="rId6"/>
    <p:sldLayoutId id="2147483678" r:id="rId7"/>
    <p:sldLayoutId id="2147483679" r:id="rId8"/>
    <p:sldLayoutId id="2147483680" r:id="rId9"/>
    <p:sldLayoutId id="2147483650" r:id="rId10"/>
    <p:sldLayoutId id="2147483684" r:id="rId11"/>
    <p:sldLayoutId id="2147483685" r:id="rId12"/>
    <p:sldLayoutId id="2147483686" r:id="rId13"/>
    <p:sldLayoutId id="2147483687" r:id="rId14"/>
    <p:sldLayoutId id="2147483662" r:id="rId15"/>
    <p:sldLayoutId id="2147483688" r:id="rId16"/>
    <p:sldLayoutId id="2147483689" r:id="rId17"/>
    <p:sldLayoutId id="2147483690" r:id="rId18"/>
    <p:sldLayoutId id="2147483691" r:id="rId19"/>
    <p:sldLayoutId id="2147483683" r:id="rId20"/>
    <p:sldLayoutId id="2147483692" r:id="rId21"/>
    <p:sldLayoutId id="2147483693" r:id="rId22"/>
    <p:sldLayoutId id="2147483694" r:id="rId23"/>
    <p:sldLayoutId id="2147483695" r:id="rId24"/>
    <p:sldLayoutId id="2147483681" r:id="rId25"/>
    <p:sldLayoutId id="2147483696" r:id="rId26"/>
    <p:sldLayoutId id="2147483697" r:id="rId27"/>
    <p:sldLayoutId id="2147483698" r:id="rId28"/>
    <p:sldLayoutId id="2147483699" r:id="rId29"/>
    <p:sldLayoutId id="2147483682" r:id="rId30"/>
    <p:sldLayoutId id="2147483777" r:id="rId31"/>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0"/>
        </a:spcBef>
        <a:spcAft>
          <a:spcPts val="1700"/>
        </a:spcAft>
        <a:buClr>
          <a:schemeClr val="tx2"/>
        </a:buClr>
        <a:buFont typeface="Symbol" panose="05050102010706020507" pitchFamily="18" charset="2"/>
        <a:buNone/>
        <a:defRPr sz="2200" b="0" kern="1200">
          <a:solidFill>
            <a:schemeClr val="tx2"/>
          </a:solidFill>
          <a:latin typeface="+mn-lt"/>
          <a:ea typeface="+mn-ea"/>
          <a:cs typeface="+mn-cs"/>
        </a:defRPr>
      </a:lvl1pPr>
      <a:lvl2pPr marL="0" indent="144000" algn="l" defTabSz="914400"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0"/>
        </a:spcAft>
        <a:buFont typeface="Arial" panose="020B0604020202020204" pitchFamily="34" charset="0"/>
        <a:buNone/>
        <a:defRPr sz="1400" b="1"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34"/>
          <a:stretch>
            <a:fillRect/>
          </a:stretch>
        </p:blipFill>
        <p:spPr>
          <a:xfrm>
            <a:off x="9693869" y="5738812"/>
            <a:ext cx="2099671" cy="961074"/>
          </a:xfrm>
          <a:prstGeom prst="rect">
            <a:avLst/>
          </a:prstGeom>
        </p:spPr>
      </p:pic>
      <p:sp>
        <p:nvSpPr>
          <p:cNvPr id="3" name="Espace réservé du texte 2">
            <a:extLst>
              <a:ext uri="{FF2B5EF4-FFF2-40B4-BE49-F238E27FC236}">
                <a16:creationId xmlns:a16="http://schemas.microsoft.com/office/drawing/2014/main" id="{33116353-A2DB-400D-836D-10B770C82C62}"/>
              </a:ext>
            </a:extLst>
          </p:cNvPr>
          <p:cNvSpPr>
            <a:spLocks noGrp="1"/>
          </p:cNvSpPr>
          <p:nvPr>
            <p:ph type="body" idx="1"/>
          </p:nvPr>
        </p:nvSpPr>
        <p:spPr>
          <a:xfrm>
            <a:off x="1273095" y="2087731"/>
            <a:ext cx="9360000" cy="3600000"/>
          </a:xfrm>
          <a:prstGeom prst="rect">
            <a:avLst/>
          </a:prstGeom>
        </p:spPr>
        <p:txBody>
          <a:bodyPr vert="horz" lIns="91440" tIns="45720" rIns="91440" bIns="45720" rtlCol="0">
            <a:no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fld id="{A860558D-47B3-CE46-BCFD-EEB8EC94E2E9}" type="datetime1">
              <a:rPr lang="fr-FR" smtClean="0"/>
              <a:t>14/09/2026</a:t>
            </a:fld>
            <a:endParaRPr lang="fr-FR" dirty="0"/>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fld id="{975A587B-5814-4D9B-9598-FE9CB954CB01}" type="slidenum">
              <a:rPr lang="fr-FR" smtClean="0"/>
              <a:pPr/>
              <a:t>‹N°›</a:t>
            </a:fld>
            <a:endParaRPr lang="fr-FR" dirty="0"/>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82"/>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MODIFIEZ LE STYLE DU TITRE</a:t>
            </a:r>
          </a:p>
        </p:txBody>
      </p:sp>
    </p:spTree>
    <p:extLst>
      <p:ext uri="{BB962C8B-B14F-4D97-AF65-F5344CB8AC3E}">
        <p14:creationId xmlns:p14="http://schemas.microsoft.com/office/powerpoint/2010/main" val="78788034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79" r:id="rId32"/>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0"/>
        </a:spcBef>
        <a:spcAft>
          <a:spcPts val="1700"/>
        </a:spcAft>
        <a:buClr>
          <a:schemeClr val="tx2"/>
        </a:buClr>
        <a:buFont typeface="Symbol" panose="05050102010706020507" pitchFamily="18" charset="2"/>
        <a:buNone/>
        <a:defRPr sz="2200" b="0" kern="1200">
          <a:solidFill>
            <a:schemeClr val="tx2"/>
          </a:solidFill>
          <a:latin typeface="+mn-lt"/>
          <a:ea typeface="+mn-ea"/>
          <a:cs typeface="+mn-cs"/>
        </a:defRPr>
      </a:lvl1pPr>
      <a:lvl2pPr marL="0" indent="144000" algn="l" defTabSz="914400"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0"/>
        </a:spcAft>
        <a:buFont typeface="Arial" panose="020B0604020202020204" pitchFamily="34" charset="0"/>
        <a:buNone/>
        <a:defRPr sz="1400" b="1"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Image 7" descr="Une image contenant alimentation&#10;&#10;Description générée automatiquement">
            <a:extLst>
              <a:ext uri="{FF2B5EF4-FFF2-40B4-BE49-F238E27FC236}">
                <a16:creationId xmlns:a16="http://schemas.microsoft.com/office/drawing/2014/main" id="{8E264B87-B7E8-47BF-BC87-2D2E37668E67}"/>
              </a:ext>
            </a:extLst>
          </p:cNvPr>
          <p:cNvPicPr>
            <a:picLocks noChangeAspect="1"/>
          </p:cNvPicPr>
          <p:nvPr/>
        </p:nvPicPr>
        <p:blipFill>
          <a:blip r:embed="rId45"/>
          <a:stretch>
            <a:fillRect/>
          </a:stretch>
        </p:blipFill>
        <p:spPr>
          <a:xfrm>
            <a:off x="9595403" y="5907628"/>
            <a:ext cx="2099671" cy="961074"/>
          </a:xfrm>
          <a:prstGeom prst="rect">
            <a:avLst/>
          </a:prstGeom>
        </p:spPr>
      </p:pic>
      <p:sp>
        <p:nvSpPr>
          <p:cNvPr id="4" name="Espace réservé de la date 3">
            <a:extLst>
              <a:ext uri="{FF2B5EF4-FFF2-40B4-BE49-F238E27FC236}">
                <a16:creationId xmlns:a16="http://schemas.microsoft.com/office/drawing/2014/main" id="{FDD59078-F0EA-4B2B-B92A-CB1D0AA4F88E}"/>
              </a:ext>
            </a:extLst>
          </p:cNvPr>
          <p:cNvSpPr>
            <a:spLocks noGrp="1"/>
          </p:cNvSpPr>
          <p:nvPr>
            <p:ph type="dt" sz="half" idx="2"/>
          </p:nvPr>
        </p:nvSpPr>
        <p:spPr>
          <a:xfrm>
            <a:off x="1273095" y="6229647"/>
            <a:ext cx="1800000" cy="288000"/>
          </a:xfrm>
          <a:prstGeom prst="rect">
            <a:avLst/>
          </a:prstGeom>
        </p:spPr>
        <p:txBody>
          <a:bodyPr vert="horz" lIns="91440" tIns="45720" rIns="0" bIns="45720" rtlCol="0" anchor="ctr">
            <a:noAutofit/>
          </a:bodyPr>
          <a:lstStyle>
            <a:lvl1pPr algn="r">
              <a:defRPr sz="1200">
                <a:solidFill>
                  <a:schemeClr val="tx1"/>
                </a:solidFill>
              </a:defRPr>
            </a:lvl1pPr>
          </a:lstStyle>
          <a:p>
            <a:fld id="{A860558D-47B3-CE46-BCFD-EEB8EC94E2E9}" type="datetime1">
              <a:rPr lang="fr-FR" smtClean="0">
                <a:solidFill>
                  <a:srgbClr val="0C419A"/>
                </a:solidFill>
              </a:rPr>
              <a:pPr/>
              <a:t>14/09/2026</a:t>
            </a:fld>
            <a:endParaRPr lang="fr-FR" dirty="0">
              <a:solidFill>
                <a:srgbClr val="0C419A"/>
              </a:solidFill>
            </a:endParaRPr>
          </a:p>
        </p:txBody>
      </p:sp>
      <p:sp>
        <p:nvSpPr>
          <p:cNvPr id="6" name="Espace réservé du numéro de diapositive 5">
            <a:extLst>
              <a:ext uri="{FF2B5EF4-FFF2-40B4-BE49-F238E27FC236}">
                <a16:creationId xmlns:a16="http://schemas.microsoft.com/office/drawing/2014/main" id="{2A1B493F-9EAA-4161-9132-F480E263F13A}"/>
              </a:ext>
            </a:extLst>
          </p:cNvPr>
          <p:cNvSpPr>
            <a:spLocks noGrp="1"/>
          </p:cNvSpPr>
          <p:nvPr>
            <p:ph type="sldNum" sz="quarter" idx="4"/>
          </p:nvPr>
        </p:nvSpPr>
        <p:spPr>
          <a:xfrm>
            <a:off x="395469" y="6229647"/>
            <a:ext cx="720000" cy="288000"/>
          </a:xfrm>
          <a:prstGeom prst="rect">
            <a:avLst/>
          </a:prstGeom>
        </p:spPr>
        <p:txBody>
          <a:bodyPr vert="horz" lIns="91440" tIns="45720" rIns="91440" bIns="45720" rtlCol="0" anchor="ctr">
            <a:noAutofit/>
          </a:bodyPr>
          <a:lstStyle>
            <a:lvl1pPr algn="l">
              <a:defRPr sz="1200">
                <a:solidFill>
                  <a:schemeClr val="tx1"/>
                </a:solidFill>
              </a:defRPr>
            </a:lvl1pPr>
          </a:lstStyle>
          <a:p>
            <a:fld id="{975A587B-5814-4D9B-9598-FE9CB954CB01}" type="slidenum">
              <a:rPr lang="fr-FR" smtClean="0">
                <a:solidFill>
                  <a:srgbClr val="0C419A"/>
                </a:solidFill>
              </a:rPr>
              <a:pPr/>
              <a:t>‹N°›</a:t>
            </a:fld>
            <a:endParaRPr lang="fr-FR" dirty="0">
              <a:solidFill>
                <a:srgbClr val="0C419A"/>
              </a:solidFill>
            </a:endParaRPr>
          </a:p>
        </p:txBody>
      </p:sp>
      <p:sp>
        <p:nvSpPr>
          <p:cNvPr id="12" name="Espace réservé du titre 11">
            <a:extLst>
              <a:ext uri="{FF2B5EF4-FFF2-40B4-BE49-F238E27FC236}">
                <a16:creationId xmlns:a16="http://schemas.microsoft.com/office/drawing/2014/main" id="{55144D2C-A2A5-B94C-B384-9177ADFC1F15}"/>
              </a:ext>
            </a:extLst>
          </p:cNvPr>
          <p:cNvSpPr>
            <a:spLocks noGrp="1"/>
          </p:cNvSpPr>
          <p:nvPr>
            <p:ph type="title"/>
          </p:nvPr>
        </p:nvSpPr>
        <p:spPr>
          <a:xfrm>
            <a:off x="498660" y="494798"/>
            <a:ext cx="11196000" cy="1114817"/>
          </a:xfrm>
          <a:prstGeom prst="rect">
            <a:avLst/>
          </a:prstGeom>
          <a:solidFill>
            <a:schemeClr val="tx1"/>
          </a:solidFill>
          <a:ln w="3175">
            <a:noFill/>
          </a:ln>
        </p:spPr>
        <p:txBody>
          <a:bodyPr vert="horz" lIns="864000" tIns="72000" rIns="72000" bIns="72000" rtlCol="0" anchor="ctr">
            <a:normAutofit/>
          </a:bodyPr>
          <a:lstStyle/>
          <a:p>
            <a:r>
              <a:rPr lang="fr-FR" dirty="0"/>
              <a:t>Cliquez pour ajouter un titre</a:t>
            </a:r>
          </a:p>
        </p:txBody>
      </p:sp>
      <p:sp>
        <p:nvSpPr>
          <p:cNvPr id="2" name="Espace réservé du texte 1">
            <a:extLst>
              <a:ext uri="{FF2B5EF4-FFF2-40B4-BE49-F238E27FC236}">
                <a16:creationId xmlns:a16="http://schemas.microsoft.com/office/drawing/2014/main" id="{9D6D73F9-492D-4585-A4AD-255F5B73B76F}"/>
              </a:ext>
            </a:extLst>
          </p:cNvPr>
          <p:cNvSpPr>
            <a:spLocks noGrp="1"/>
          </p:cNvSpPr>
          <p:nvPr>
            <p:ph type="body" idx="1"/>
          </p:nvPr>
        </p:nvSpPr>
        <p:spPr>
          <a:xfrm>
            <a:off x="1273096" y="2087731"/>
            <a:ext cx="10421565" cy="3780000"/>
          </a:xfrm>
          <a:prstGeom prst="rect">
            <a:avLst/>
          </a:prstGeom>
          <a:ln w="3175">
            <a:noFill/>
          </a:ln>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3"/>
            <a:endParaRPr lang="fr-FR" dirty="0"/>
          </a:p>
          <a:p>
            <a:pPr lvl="4"/>
            <a:endParaRPr lang="fr-FR" dirty="0"/>
          </a:p>
        </p:txBody>
      </p:sp>
    </p:spTree>
    <p:extLst>
      <p:ext uri="{BB962C8B-B14F-4D97-AF65-F5344CB8AC3E}">
        <p14:creationId xmlns:p14="http://schemas.microsoft.com/office/powerpoint/2010/main" val="231182498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 id="2147483752" r:id="rId19"/>
    <p:sldLayoutId id="2147483753" r:id="rId20"/>
    <p:sldLayoutId id="2147483754" r:id="rId21"/>
    <p:sldLayoutId id="2147483755" r:id="rId22"/>
    <p:sldLayoutId id="2147483756" r:id="rId23"/>
    <p:sldLayoutId id="2147483757" r:id="rId24"/>
    <p:sldLayoutId id="2147483758" r:id="rId25"/>
    <p:sldLayoutId id="2147483759" r:id="rId26"/>
    <p:sldLayoutId id="2147483760" r:id="rId27"/>
    <p:sldLayoutId id="2147483761" r:id="rId28"/>
    <p:sldLayoutId id="2147483762" r:id="rId29"/>
    <p:sldLayoutId id="2147483763" r:id="rId30"/>
    <p:sldLayoutId id="2147483764" r:id="rId31"/>
    <p:sldLayoutId id="2147483765" r:id="rId32"/>
    <p:sldLayoutId id="2147483766" r:id="rId33"/>
    <p:sldLayoutId id="2147483767" r:id="rId34"/>
    <p:sldLayoutId id="2147483768" r:id="rId35"/>
    <p:sldLayoutId id="2147483769" r:id="rId36"/>
    <p:sldLayoutId id="2147483770" r:id="rId37"/>
    <p:sldLayoutId id="2147483771" r:id="rId38"/>
    <p:sldLayoutId id="2147483772" r:id="rId39"/>
    <p:sldLayoutId id="2147483773" r:id="rId40"/>
    <p:sldLayoutId id="2147483774" r:id="rId41"/>
    <p:sldLayoutId id="2147483775" r:id="rId42"/>
    <p:sldLayoutId id="2147483776" r:id="rId43"/>
  </p:sldLayoutIdLst>
  <p:hf hdr="0" ftr="0"/>
  <p:txStyles>
    <p:titleStyle>
      <a:lvl1pPr algn="l" defTabSz="914400" rtl="0" eaLnBrk="1" latinLnBrk="0" hangingPunct="1">
        <a:lnSpc>
          <a:spcPct val="90000"/>
        </a:lnSpc>
        <a:spcBef>
          <a:spcPct val="0"/>
        </a:spcBef>
        <a:buNone/>
        <a:defRPr sz="22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600"/>
        </a:spcBef>
        <a:spcAft>
          <a:spcPts val="0"/>
        </a:spcAft>
        <a:buClr>
          <a:schemeClr val="tx2"/>
        </a:buClr>
        <a:buFont typeface="Symbol" panose="05050102010706020507" pitchFamily="18" charset="2"/>
        <a:buNone/>
        <a:defRPr sz="2000" b="0" kern="1200">
          <a:solidFill>
            <a:schemeClr val="tx2"/>
          </a:solidFill>
          <a:latin typeface="+mn-lt"/>
          <a:ea typeface="+mn-ea"/>
          <a:cs typeface="+mn-cs"/>
        </a:defRPr>
      </a:lvl1pPr>
      <a:lvl2pPr marL="174625" indent="-174625" algn="l" defTabSz="914400" rtl="0" eaLnBrk="1" latinLnBrk="0" hangingPunct="1">
        <a:lnSpc>
          <a:spcPct val="110000"/>
        </a:lnSpc>
        <a:spcBef>
          <a:spcPts val="600"/>
        </a:spcBef>
        <a:spcAft>
          <a:spcPts val="0"/>
        </a:spcAft>
        <a:buClr>
          <a:schemeClr val="tx2"/>
        </a:buClr>
        <a:buSzPct val="120000"/>
        <a:buFont typeface="Arial" panose="020B0604020202020204" pitchFamily="34" charset="0"/>
        <a:buChar char="•"/>
        <a:defRPr sz="1600" b="1" i="0" kern="1200">
          <a:solidFill>
            <a:schemeClr val="tx1"/>
          </a:solidFill>
          <a:latin typeface="+mn-lt"/>
          <a:ea typeface="+mn-ea"/>
          <a:cs typeface="+mn-cs"/>
        </a:defRPr>
      </a:lvl2pPr>
      <a:lvl3pPr marL="358775" indent="-184150" algn="l" defTabSz="914400" rtl="0" eaLnBrk="1" latinLnBrk="0" hangingPunct="1">
        <a:lnSpc>
          <a:spcPct val="110000"/>
        </a:lnSpc>
        <a:spcBef>
          <a:spcPts val="300"/>
        </a:spcBef>
        <a:spcAft>
          <a:spcPts val="0"/>
        </a:spcAft>
        <a:buClr>
          <a:schemeClr val="tx2"/>
        </a:buClr>
        <a:buFont typeface="Arial" panose="020B0604020202020204" pitchFamily="34" charset="0"/>
        <a:buChar char="-"/>
        <a:defRPr sz="1600" b="0" kern="1200">
          <a:solidFill>
            <a:schemeClr val="tx1"/>
          </a:solidFill>
          <a:latin typeface="+mn-lt"/>
          <a:ea typeface="+mn-ea"/>
          <a:cs typeface="+mn-cs"/>
        </a:defRPr>
      </a:lvl3pPr>
      <a:lvl4pPr marL="530225" indent="-171450" algn="l" defTabSz="914400" rtl="0" eaLnBrk="1" latinLnBrk="0" hangingPunct="1">
        <a:lnSpc>
          <a:spcPct val="110000"/>
        </a:lnSpc>
        <a:spcBef>
          <a:spcPts val="0"/>
        </a:spcBef>
        <a:spcAft>
          <a:spcPts val="0"/>
        </a:spcAft>
        <a:buClr>
          <a:schemeClr val="tx2"/>
        </a:buClr>
        <a:buSzPct val="100000"/>
        <a:buFont typeface="Arial" panose="020B0604020202020204" pitchFamily="34" charset="0"/>
        <a:buChar char="•"/>
        <a:defRPr sz="1200" b="0" kern="1200">
          <a:solidFill>
            <a:schemeClr val="tx1"/>
          </a:solidFill>
          <a:latin typeface="+mn-lt"/>
          <a:ea typeface="+mn-ea"/>
          <a:cs typeface="+mn-cs"/>
        </a:defRPr>
      </a:lvl4pPr>
      <a:lvl5pPr marL="538163" indent="-80963" algn="l" defTabSz="914400" rtl="0" eaLnBrk="1" latinLnBrk="0" hangingPunct="1">
        <a:lnSpc>
          <a:spcPct val="110000"/>
        </a:lnSpc>
        <a:spcBef>
          <a:spcPts val="0"/>
        </a:spcBef>
        <a:spcAft>
          <a:spcPts val="0"/>
        </a:spcAft>
        <a:buFont typeface="Arial" panose="020B0604020202020204" pitchFamily="34" charset="0"/>
        <a:buNone/>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439BAA2-7C18-72EC-1A1A-6CF8B8CEFF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23B075ED-598C-FF84-456E-E3412A18DB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66EF50-FBC6-695E-603A-7256731D54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52FF0CB-E5A7-4AAA-BBB0-2FA5E0CCC294}" type="datetime1">
              <a:rPr lang="fr-FR" smtClean="0"/>
              <a:t>14/09/2026</a:t>
            </a:fld>
            <a:endParaRPr lang="fr-FR"/>
          </a:p>
        </p:txBody>
      </p:sp>
      <p:sp>
        <p:nvSpPr>
          <p:cNvPr id="5" name="Espace réservé du pied de page 4">
            <a:extLst>
              <a:ext uri="{FF2B5EF4-FFF2-40B4-BE49-F238E27FC236}">
                <a16:creationId xmlns:a16="http://schemas.microsoft.com/office/drawing/2014/main" id="{AEEAA8C9-65DC-0CB3-39DF-1813B08AD8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8B5A3BC-57F0-812F-63C5-05771F7A69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D380D9-D290-4673-AA6B-D7E7B4EF7DE9}" type="slidenum">
              <a:rPr lang="fr-FR" smtClean="0"/>
              <a:t>‹N°›</a:t>
            </a:fld>
            <a:endParaRPr lang="fr-FR"/>
          </a:p>
        </p:txBody>
      </p:sp>
    </p:spTree>
    <p:extLst>
      <p:ext uri="{BB962C8B-B14F-4D97-AF65-F5344CB8AC3E}">
        <p14:creationId xmlns:p14="http://schemas.microsoft.com/office/powerpoint/2010/main" val="1539792731"/>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3.xml"/><Relationship Id="rId16" Type="http://schemas.openxmlformats.org/officeDocument/2006/relationships/image" Target="../media/image28.png"/><Relationship Id="rId1" Type="http://schemas.openxmlformats.org/officeDocument/2006/relationships/slideLayout" Target="../slideLayouts/slideLayout3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net-entreprises.fr/"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31.xml"/><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15.xml"/><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3" Type="http://schemas.openxmlformats.org/officeDocument/2006/relationships/hyperlink" Target="https://www.ameli.fr/entreprise/vos-salaries/retour-emploi/prevention-desinsertion-professionnelle" TargetMode="External"/><Relationship Id="rId2" Type="http://schemas.openxmlformats.org/officeDocument/2006/relationships/notesSlide" Target="../notesSlides/notesSlide29.xml"/><Relationship Id="rId1" Type="http://schemas.openxmlformats.org/officeDocument/2006/relationships/slideLayout" Target="../slideLayouts/slideLayout6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hyperlink" Target="https://www.ameli.fr/morbihan/entreprise"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740B4BD8-2B7B-B1A6-E5DB-52A55B407173}"/>
              </a:ext>
            </a:extLst>
          </p:cNvPr>
          <p:cNvSpPr>
            <a:spLocks noGrp="1"/>
          </p:cNvSpPr>
          <p:nvPr>
            <p:ph type="subTitle" sz="quarter" idx="1"/>
          </p:nvPr>
        </p:nvSpPr>
        <p:spPr/>
        <p:txBody>
          <a:bodyPr/>
          <a:lstStyle/>
          <a:p>
            <a:r>
              <a:rPr lang="fr-FR"/>
              <a:t>Assurance Maladie et GIP-MDS</a:t>
            </a:r>
          </a:p>
        </p:txBody>
      </p:sp>
      <p:sp>
        <p:nvSpPr>
          <p:cNvPr id="3" name="Titre 2">
            <a:extLst>
              <a:ext uri="{FF2B5EF4-FFF2-40B4-BE49-F238E27FC236}">
                <a16:creationId xmlns:a16="http://schemas.microsoft.com/office/drawing/2014/main" id="{751DAB02-4FD1-D15C-DC49-9B8286320D4E}"/>
              </a:ext>
            </a:extLst>
          </p:cNvPr>
          <p:cNvSpPr>
            <a:spLocks noGrp="1"/>
          </p:cNvSpPr>
          <p:nvPr>
            <p:ph type="title"/>
          </p:nvPr>
        </p:nvSpPr>
        <p:spPr>
          <a:xfrm>
            <a:off x="1981200" y="2562352"/>
            <a:ext cx="8229600" cy="1412240"/>
          </a:xfrm>
        </p:spPr>
        <p:txBody>
          <a:bodyPr>
            <a:normAutofit fontScale="90000"/>
          </a:bodyPr>
          <a:lstStyle/>
          <a:p>
            <a:r>
              <a:rPr lang="fr-FR"/>
              <a:t>Les bonnes pratiques du Temps Partiel Thérapeutique</a:t>
            </a:r>
          </a:p>
        </p:txBody>
      </p:sp>
      <p:pic>
        <p:nvPicPr>
          <p:cNvPr id="1032" name="Picture 8" descr="L'Assurance Maladie rénove son identité visuelle | Cap'Com | Cap'Com">
            <a:extLst>
              <a:ext uri="{FF2B5EF4-FFF2-40B4-BE49-F238E27FC236}">
                <a16:creationId xmlns:a16="http://schemas.microsoft.com/office/drawing/2014/main" id="{9CFA984C-EED1-DE37-462D-773F4C695C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97" t="13239" r="6325" b="17913"/>
          <a:stretch/>
        </p:blipFill>
        <p:spPr bwMode="auto">
          <a:xfrm>
            <a:off x="6958584" y="6013438"/>
            <a:ext cx="2340864" cy="835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974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32BA4EA-28CD-7643-A7B8-8B08AB2EC8D9}"/>
              </a:ext>
            </a:extLst>
          </p:cNvPr>
          <p:cNvSpPr>
            <a:spLocks noGrp="1"/>
          </p:cNvSpPr>
          <p:nvPr>
            <p:ph type="title"/>
          </p:nvPr>
        </p:nvSpPr>
        <p:spPr>
          <a:xfrm>
            <a:off x="758300" y="369413"/>
            <a:ext cx="10844427" cy="5615026"/>
          </a:xfrm>
        </p:spPr>
        <p:txBody>
          <a:bodyPr/>
          <a:lstStyle/>
          <a:p>
            <a:r>
              <a:rPr lang="fr-FR" dirty="0"/>
              <a:t>Sommaire</a:t>
            </a:r>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a:xfrm>
            <a:off x="5196784" y="467799"/>
            <a:ext cx="1077350" cy="678856"/>
          </a:xfrm>
        </p:spPr>
        <p:txBody>
          <a:bodyPr/>
          <a:lstStyle/>
          <a:p>
            <a:r>
              <a:rPr lang="fr-FR" dirty="0"/>
              <a:t>01</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5245111" y="1042125"/>
            <a:ext cx="4129844" cy="442146"/>
          </a:xfrm>
        </p:spPr>
        <p:txBody>
          <a:bodyPr/>
          <a:lstStyle/>
          <a:p>
            <a:r>
              <a:rPr lang="fr-FR" dirty="0"/>
              <a:t>INFORMATIONS </a:t>
            </a:r>
            <a:r>
              <a:rPr lang="fr-FR" dirty="0" err="1"/>
              <a:t>tpt</a:t>
            </a:r>
            <a:endParaRPr lang="fr-FR" dirty="0"/>
          </a:p>
        </p:txBody>
      </p:sp>
      <p:sp>
        <p:nvSpPr>
          <p:cNvPr id="7" name="Espace réservé du texte 6">
            <a:extLst>
              <a:ext uri="{FF2B5EF4-FFF2-40B4-BE49-F238E27FC236}">
                <a16:creationId xmlns:a16="http://schemas.microsoft.com/office/drawing/2014/main" id="{D17DA696-B37C-694F-9536-D199B3D19DDB}"/>
              </a:ext>
            </a:extLst>
          </p:cNvPr>
          <p:cNvSpPr>
            <a:spLocks noGrp="1"/>
          </p:cNvSpPr>
          <p:nvPr>
            <p:ph type="body" idx="13"/>
          </p:nvPr>
        </p:nvSpPr>
        <p:spPr>
          <a:xfrm>
            <a:off x="5236019" y="1624271"/>
            <a:ext cx="1080000" cy="552732"/>
          </a:xfrm>
        </p:spPr>
        <p:txBody>
          <a:bodyPr/>
          <a:lstStyle/>
          <a:p>
            <a:r>
              <a:rPr lang="fr-FR" dirty="0"/>
              <a:t>02</a:t>
            </a:r>
          </a:p>
        </p:txBody>
      </p:sp>
      <p:sp>
        <p:nvSpPr>
          <p:cNvPr id="94" name="Espace réservé du texte 93">
            <a:extLst>
              <a:ext uri="{FF2B5EF4-FFF2-40B4-BE49-F238E27FC236}">
                <a16:creationId xmlns:a16="http://schemas.microsoft.com/office/drawing/2014/main" id="{8DDF6985-6B14-8C41-9423-A208CDA24964}"/>
              </a:ext>
            </a:extLst>
          </p:cNvPr>
          <p:cNvSpPr>
            <a:spLocks noGrp="1"/>
          </p:cNvSpPr>
          <p:nvPr>
            <p:ph type="body" sz="quarter" idx="14"/>
          </p:nvPr>
        </p:nvSpPr>
        <p:spPr>
          <a:xfrm>
            <a:off x="5277116" y="2262995"/>
            <a:ext cx="4140000" cy="360000"/>
          </a:xfrm>
        </p:spPr>
        <p:txBody>
          <a:bodyPr/>
          <a:lstStyle/>
          <a:p>
            <a:r>
              <a:rPr lang="fr-FR" dirty="0"/>
              <a:t>SAISIE SUR NET-ENTREPRISES</a:t>
            </a:r>
          </a:p>
          <a:p>
            <a:pPr marL="285750" indent="-285750">
              <a:buFontTx/>
              <a:buChar char="-"/>
            </a:pPr>
            <a:endParaRPr lang="fr-FR" dirty="0"/>
          </a:p>
          <a:p>
            <a:endParaRPr lang="fr-FR" dirty="0"/>
          </a:p>
        </p:txBody>
      </p:sp>
      <p:sp>
        <p:nvSpPr>
          <p:cNvPr id="4" name="Espace réservé du numéro de diapositive 3">
            <a:extLst>
              <a:ext uri="{FF2B5EF4-FFF2-40B4-BE49-F238E27FC236}">
                <a16:creationId xmlns:a16="http://schemas.microsoft.com/office/drawing/2014/main" id="{E655F4AC-71AE-47B6-B9D2-666BC425C63F}"/>
              </a:ext>
            </a:extLst>
          </p:cNvPr>
          <p:cNvSpPr>
            <a:spLocks noGrp="1"/>
          </p:cNvSpPr>
          <p:nvPr>
            <p:ph type="sldNum" sz="quarter" idx="28"/>
          </p:nvPr>
        </p:nvSpPr>
        <p:spPr/>
        <p:txBody>
          <a:bodyPr/>
          <a:lstStyle/>
          <a:p>
            <a:fld id="{975A587B-5814-4D9B-9598-FE9CB954CB01}" type="slidenum">
              <a:rPr lang="fr-FR" smtClean="0"/>
              <a:pPr/>
              <a:t>2</a:t>
            </a:fld>
            <a:endParaRPr lang="fr-FR" dirty="0"/>
          </a:p>
        </p:txBody>
      </p:sp>
      <p:sp>
        <p:nvSpPr>
          <p:cNvPr id="6" name="Espace réservé du texte 5"/>
          <p:cNvSpPr>
            <a:spLocks noGrp="1"/>
          </p:cNvSpPr>
          <p:nvPr>
            <p:ph type="body" idx="1"/>
          </p:nvPr>
        </p:nvSpPr>
        <p:spPr>
          <a:xfrm>
            <a:off x="5212690" y="2757890"/>
            <a:ext cx="1080000" cy="552732"/>
          </a:xfrm>
        </p:spPr>
        <p:txBody>
          <a:bodyPr/>
          <a:lstStyle/>
          <a:p>
            <a:r>
              <a:rPr lang="fr-FR" dirty="0"/>
              <a:t>03</a:t>
            </a:r>
          </a:p>
        </p:txBody>
      </p:sp>
      <p:sp>
        <p:nvSpPr>
          <p:cNvPr id="26" name="Espace réservé du texte 14">
            <a:extLst>
              <a:ext uri="{FF2B5EF4-FFF2-40B4-BE49-F238E27FC236}">
                <a16:creationId xmlns:a16="http://schemas.microsoft.com/office/drawing/2014/main" id="{DF8D1D6B-018C-EA45-9C4A-AAE63814AB33}"/>
              </a:ext>
            </a:extLst>
          </p:cNvPr>
          <p:cNvSpPr>
            <a:spLocks noGrp="1"/>
          </p:cNvSpPr>
          <p:nvPr>
            <p:ph type="body" idx="21"/>
          </p:nvPr>
        </p:nvSpPr>
        <p:spPr>
          <a:xfrm>
            <a:off x="5229169" y="3901341"/>
            <a:ext cx="1086850" cy="616762"/>
          </a:xfrm>
        </p:spPr>
        <p:txBody>
          <a:bodyPr/>
          <a:lstStyle/>
          <a:p>
            <a:r>
              <a:rPr lang="fr-FR" dirty="0"/>
              <a:t>04</a:t>
            </a:r>
          </a:p>
        </p:txBody>
      </p:sp>
      <p:sp>
        <p:nvSpPr>
          <p:cNvPr id="28" name="Espace réservé du texte 97">
            <a:extLst>
              <a:ext uri="{FF2B5EF4-FFF2-40B4-BE49-F238E27FC236}">
                <a16:creationId xmlns:a16="http://schemas.microsoft.com/office/drawing/2014/main" id="{E36EADB7-9249-2448-8580-994F6483981B}"/>
              </a:ext>
            </a:extLst>
          </p:cNvPr>
          <p:cNvSpPr>
            <a:spLocks noGrp="1"/>
          </p:cNvSpPr>
          <p:nvPr>
            <p:ph type="body" sz="quarter" idx="22"/>
          </p:nvPr>
        </p:nvSpPr>
        <p:spPr>
          <a:xfrm>
            <a:off x="5277116" y="4559245"/>
            <a:ext cx="4140000" cy="812201"/>
          </a:xfrm>
        </p:spPr>
        <p:txBody>
          <a:bodyPr/>
          <a:lstStyle/>
          <a:p>
            <a:r>
              <a:rPr lang="fr-FR" dirty="0"/>
              <a:t>Calcul de l’IJ</a:t>
            </a:r>
          </a:p>
          <a:p>
            <a:endParaRPr lang="fr-FR" dirty="0"/>
          </a:p>
        </p:txBody>
      </p:sp>
      <p:sp>
        <p:nvSpPr>
          <p:cNvPr id="14" name="Espace réservé du texte 4">
            <a:extLst>
              <a:ext uri="{FF2B5EF4-FFF2-40B4-BE49-F238E27FC236}">
                <a16:creationId xmlns:a16="http://schemas.microsoft.com/office/drawing/2014/main" id="{74827808-C774-1294-B011-E79C1EFB481C}"/>
              </a:ext>
            </a:extLst>
          </p:cNvPr>
          <p:cNvSpPr txBox="1">
            <a:spLocks/>
          </p:cNvSpPr>
          <p:nvPr/>
        </p:nvSpPr>
        <p:spPr>
          <a:xfrm>
            <a:off x="5212690" y="3397243"/>
            <a:ext cx="4129844" cy="442146"/>
          </a:xfrm>
          <a:prstGeom prst="rect">
            <a:avLst/>
          </a:prstGeom>
        </p:spPr>
        <p:txBody>
          <a:bodyPr vert="horz" lIns="91440" tIns="45720" rIns="91440" bIns="45720" rtlCol="0" anchor="t">
            <a:noAutofit/>
          </a:bodyPr>
          <a:lstStyle>
            <a:lvl1pPr marL="0" indent="0" algn="l" defTabSz="914400" rtl="0" eaLnBrk="1" latinLnBrk="0" hangingPunct="1">
              <a:lnSpc>
                <a:spcPct val="110000"/>
              </a:lnSpc>
              <a:spcBef>
                <a:spcPts val="0"/>
              </a:spcBef>
              <a:spcAft>
                <a:spcPts val="0"/>
              </a:spcAft>
              <a:buClr>
                <a:schemeClr val="tx2"/>
              </a:buClr>
              <a:buFont typeface="Symbol" panose="05050102010706020507" pitchFamily="18" charset="2"/>
              <a:buNone/>
              <a:defRPr sz="1600" b="1" kern="1200" cap="all"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800"/>
              </a:spcAft>
              <a:buClr>
                <a:schemeClr val="tx2"/>
              </a:buClr>
              <a:buFont typeface="Symbol" panose="050501020107060205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1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LES ERREURS LES PLUS FREQUENTES</a:t>
            </a:r>
          </a:p>
          <a:p>
            <a:endParaRPr lang="fr-FR" dirty="0"/>
          </a:p>
        </p:txBody>
      </p:sp>
      <p:sp>
        <p:nvSpPr>
          <p:cNvPr id="8" name="Espace réservé du texte 14">
            <a:extLst>
              <a:ext uri="{FF2B5EF4-FFF2-40B4-BE49-F238E27FC236}">
                <a16:creationId xmlns:a16="http://schemas.microsoft.com/office/drawing/2014/main" id="{C2F92994-40BE-6DD7-E7C3-612FA9C70A20}"/>
              </a:ext>
            </a:extLst>
          </p:cNvPr>
          <p:cNvSpPr txBox="1">
            <a:spLocks/>
          </p:cNvSpPr>
          <p:nvPr/>
        </p:nvSpPr>
        <p:spPr>
          <a:xfrm>
            <a:off x="5245111" y="4961576"/>
            <a:ext cx="1086850" cy="616762"/>
          </a:xfrm>
          <a:prstGeom prst="rect">
            <a:avLst/>
          </a:prstGeom>
        </p:spPr>
        <p:txBody>
          <a:bodyPr vert="horz" lIns="91440" tIns="45720" rIns="91440" bIns="45720" rtlCol="0" anchor="t">
            <a:noAutofit/>
          </a:bodyPr>
          <a:lstStyle>
            <a:lvl1pPr marL="0" indent="0" algn="l" defTabSz="914400" rtl="0" eaLnBrk="1" latinLnBrk="0" hangingPunct="1">
              <a:lnSpc>
                <a:spcPct val="110000"/>
              </a:lnSpc>
              <a:spcBef>
                <a:spcPts val="0"/>
              </a:spcBef>
              <a:spcAft>
                <a:spcPts val="1700"/>
              </a:spcAft>
              <a:buClr>
                <a:schemeClr val="tx2"/>
              </a:buClr>
              <a:buFont typeface="Symbol" panose="05050102010706020507" pitchFamily="18" charset="2"/>
              <a:buNone/>
              <a:defRPr sz="3600" b="1" kern="120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800"/>
              </a:spcAft>
              <a:buClr>
                <a:schemeClr val="tx2"/>
              </a:buClr>
              <a:buFont typeface="Symbol" panose="050501020107060205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1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05</a:t>
            </a:r>
          </a:p>
        </p:txBody>
      </p:sp>
      <p:sp>
        <p:nvSpPr>
          <p:cNvPr id="9" name="Espace réservé du texte 97">
            <a:extLst>
              <a:ext uri="{FF2B5EF4-FFF2-40B4-BE49-F238E27FC236}">
                <a16:creationId xmlns:a16="http://schemas.microsoft.com/office/drawing/2014/main" id="{EA0D5E31-D8FD-1931-E293-46A173AFED2A}"/>
              </a:ext>
            </a:extLst>
          </p:cNvPr>
          <p:cNvSpPr txBox="1">
            <a:spLocks/>
          </p:cNvSpPr>
          <p:nvPr/>
        </p:nvSpPr>
        <p:spPr>
          <a:xfrm>
            <a:off x="5293058" y="5619480"/>
            <a:ext cx="4140000" cy="812201"/>
          </a:xfrm>
          <a:prstGeom prst="rect">
            <a:avLst/>
          </a:prstGeom>
        </p:spPr>
        <p:txBody>
          <a:bodyPr vert="horz" lIns="91440" tIns="45720" rIns="91440" bIns="45720" rtlCol="0" anchor="t">
            <a:noAutofit/>
          </a:bodyPr>
          <a:lstStyle>
            <a:lvl1pPr marL="0" indent="0" algn="l" defTabSz="914400" rtl="0" eaLnBrk="1" latinLnBrk="0" hangingPunct="1">
              <a:lnSpc>
                <a:spcPct val="110000"/>
              </a:lnSpc>
              <a:spcBef>
                <a:spcPts val="0"/>
              </a:spcBef>
              <a:spcAft>
                <a:spcPts val="0"/>
              </a:spcAft>
              <a:buClr>
                <a:schemeClr val="tx2"/>
              </a:buClr>
              <a:buFont typeface="Symbol" panose="05050102010706020507" pitchFamily="18" charset="2"/>
              <a:buNone/>
              <a:defRPr sz="1600" b="1" kern="1200" cap="all"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800"/>
              </a:spcAft>
              <a:buClr>
                <a:schemeClr val="tx2"/>
              </a:buClr>
              <a:buFont typeface="Symbol" panose="05050102010706020507" pitchFamily="18" charset="2"/>
              <a:buNone/>
              <a:defRPr sz="2000" b="1" kern="1200">
                <a:solidFill>
                  <a:schemeClr val="tx1"/>
                </a:solidFill>
                <a:latin typeface="+mn-lt"/>
                <a:ea typeface="+mn-ea"/>
                <a:cs typeface="+mn-cs"/>
              </a:defRPr>
            </a:lvl2pPr>
            <a:lvl3pPr marL="914400" indent="0" algn="l" defTabSz="914400" rtl="0" eaLnBrk="1" latinLnBrk="0" hangingPunct="1">
              <a:lnSpc>
                <a:spcPct val="11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10000"/>
              </a:lnSpc>
              <a:spcBef>
                <a:spcPts val="0"/>
              </a:spcBef>
              <a:spcAft>
                <a:spcPts val="0"/>
              </a:spcAft>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r-FR" dirty="0"/>
              <a:t>Le </a:t>
            </a:r>
            <a:r>
              <a:rPr lang="fr-FR" dirty="0" err="1"/>
              <a:t>tpt</a:t>
            </a:r>
            <a:r>
              <a:rPr lang="fr-FR" dirty="0"/>
              <a:t> en </a:t>
            </a:r>
            <a:r>
              <a:rPr lang="fr-FR" dirty="0" err="1"/>
              <a:t>dsn</a:t>
            </a:r>
            <a:endParaRPr lang="fr-FR" dirty="0"/>
          </a:p>
          <a:p>
            <a:endParaRPr lang="fr-FR" dirty="0"/>
          </a:p>
        </p:txBody>
      </p:sp>
    </p:spTree>
    <p:extLst>
      <p:ext uri="{BB962C8B-B14F-4D97-AF65-F5344CB8AC3E}">
        <p14:creationId xmlns:p14="http://schemas.microsoft.com/office/powerpoint/2010/main" val="91806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F54E46D1-A7FA-4EAB-8C53-0F92DF35FE07}"/>
              </a:ext>
            </a:extLst>
          </p:cNvPr>
          <p:cNvSpPr>
            <a:spLocks noGrp="1"/>
          </p:cNvSpPr>
          <p:nvPr>
            <p:ph type="body" sz="quarter" idx="27"/>
          </p:nvPr>
        </p:nvSpPr>
        <p:spPr>
          <a:solidFill>
            <a:schemeClr val="accent1"/>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lstStyle/>
          <a:p>
            <a:r>
              <a:rPr lang="fr-FR" dirty="0"/>
              <a:t>01</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3000049"/>
            <a:ext cx="8981660" cy="1692000"/>
          </a:xfrm>
        </p:spPr>
        <p:txBody>
          <a:bodyPr/>
          <a:lstStyle/>
          <a:p>
            <a:r>
              <a:rPr lang="fr-FR" dirty="0"/>
              <a:t>INFORMATIONS </a:t>
            </a:r>
            <a:r>
              <a:rPr lang="fr-FR" dirty="0" err="1"/>
              <a:t>tpt</a:t>
            </a:r>
            <a:endParaRPr lang="fr-FR" dirty="0"/>
          </a:p>
          <a:p>
            <a:endParaRPr lang="fr-FR"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3</a:t>
            </a:fld>
            <a:endParaRPr lang="fr-FR" dirty="0"/>
          </a:p>
        </p:txBody>
      </p:sp>
    </p:spTree>
    <p:extLst>
      <p:ext uri="{BB962C8B-B14F-4D97-AF65-F5344CB8AC3E}">
        <p14:creationId xmlns:p14="http://schemas.microsoft.com/office/powerpoint/2010/main" val="1181408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4</a:t>
            </a:fld>
            <a:endParaRPr lang="fr-FR" dirty="0"/>
          </a:p>
        </p:txBody>
      </p:sp>
      <p:sp>
        <p:nvSpPr>
          <p:cNvPr id="4" name="Titre 3"/>
          <p:cNvSpPr>
            <a:spLocks noGrp="1"/>
          </p:cNvSpPr>
          <p:nvPr>
            <p:ph type="title"/>
          </p:nvPr>
        </p:nvSpPr>
        <p:spPr>
          <a:xfrm>
            <a:off x="498000" y="154819"/>
            <a:ext cx="11196000" cy="626232"/>
          </a:xfrm>
        </p:spPr>
        <p:txBody>
          <a:bodyPr/>
          <a:lstStyle/>
          <a:p>
            <a:r>
              <a:rPr lang="fr-FR" dirty="0"/>
              <a:t>INFORMATIONS SUR LE TPT</a:t>
            </a:r>
          </a:p>
        </p:txBody>
      </p:sp>
      <p:sp>
        <p:nvSpPr>
          <p:cNvPr id="68" name="TextBox 5">
            <a:extLst>
              <a:ext uri="{FF2B5EF4-FFF2-40B4-BE49-F238E27FC236}">
                <a16:creationId xmlns:a16="http://schemas.microsoft.com/office/drawing/2014/main" id="{FC919D9C-1DB8-DB98-FDEC-CB3D3C8CF3C1}"/>
              </a:ext>
            </a:extLst>
          </p:cNvPr>
          <p:cNvSpPr txBox="1"/>
          <p:nvPr/>
        </p:nvSpPr>
        <p:spPr>
          <a:xfrm>
            <a:off x="495086" y="868847"/>
            <a:ext cx="11196000" cy="473513"/>
          </a:xfrm>
          <a:prstGeom prst="rect">
            <a:avLst/>
          </a:prstGeom>
        </p:spPr>
        <p:txBody>
          <a:bodyPr wrap="square" lIns="0" tIns="0" rIns="0" bIns="0" rtlCol="0" anchor="t">
            <a:spAutoFit/>
          </a:bodyPr>
          <a:lstStyle/>
          <a:p>
            <a:pPr algn="ctr">
              <a:lnSpc>
                <a:spcPts val="1894"/>
              </a:lnSpc>
            </a:pPr>
            <a:r>
              <a:rPr lang="en-US" sz="1353" b="1" dirty="0">
                <a:solidFill>
                  <a:srgbClr val="001C70"/>
                </a:solidFill>
                <a:latin typeface="Open Sans Bold"/>
                <a:ea typeface="Open Sans Bold"/>
                <a:cs typeface="Open Sans Bold"/>
                <a:sym typeface="Open Sans Bold"/>
              </a:rPr>
              <a:t>Le temps </a:t>
            </a:r>
            <a:r>
              <a:rPr lang="en-US" sz="1353" b="1" dirty="0" err="1">
                <a:solidFill>
                  <a:srgbClr val="001C70"/>
                </a:solidFill>
                <a:latin typeface="Open Sans Bold"/>
                <a:ea typeface="Open Sans Bold"/>
                <a:cs typeface="Open Sans Bold"/>
                <a:sym typeface="Open Sans Bold"/>
              </a:rPr>
              <a:t>partiel</a:t>
            </a:r>
            <a:r>
              <a:rPr lang="en-US" sz="1353" b="1" dirty="0">
                <a:solidFill>
                  <a:srgbClr val="001C70"/>
                </a:solidFill>
                <a:latin typeface="Open Sans Bold"/>
                <a:ea typeface="Open Sans Bold"/>
                <a:cs typeface="Open Sans Bold"/>
                <a:sym typeface="Open Sans Bold"/>
              </a:rPr>
              <a:t> </a:t>
            </a:r>
            <a:r>
              <a:rPr lang="en-US" sz="1353" b="1" dirty="0" err="1">
                <a:solidFill>
                  <a:srgbClr val="001C70"/>
                </a:solidFill>
                <a:latin typeface="Open Sans Bold"/>
                <a:ea typeface="Open Sans Bold"/>
                <a:cs typeface="Open Sans Bold"/>
                <a:sym typeface="Open Sans Bold"/>
              </a:rPr>
              <a:t>thérapeutique</a:t>
            </a:r>
            <a:r>
              <a:rPr lang="en-US" sz="1353" b="1" dirty="0">
                <a:solidFill>
                  <a:srgbClr val="001C70"/>
                </a:solidFill>
                <a:latin typeface="Open Sans Bold"/>
                <a:ea typeface="Open Sans Bold"/>
                <a:cs typeface="Open Sans Bold"/>
                <a:sym typeface="Open Sans Bold"/>
              </a:rPr>
              <a:t> </a:t>
            </a:r>
            <a:r>
              <a:rPr lang="en-US" sz="1353" b="1" dirty="0" err="1">
                <a:solidFill>
                  <a:srgbClr val="001C70"/>
                </a:solidFill>
                <a:latin typeface="Open Sans Bold"/>
                <a:ea typeface="Open Sans Bold"/>
                <a:cs typeface="Open Sans Bold"/>
                <a:sym typeface="Open Sans Bold"/>
              </a:rPr>
              <a:t>permet</a:t>
            </a:r>
            <a:r>
              <a:rPr lang="en-US" sz="1353" b="1" dirty="0">
                <a:solidFill>
                  <a:srgbClr val="001C70"/>
                </a:solidFill>
                <a:latin typeface="Open Sans Bold"/>
                <a:ea typeface="Open Sans Bold"/>
                <a:cs typeface="Open Sans Bold"/>
                <a:sym typeface="Open Sans Bold"/>
              </a:rPr>
              <a:t> au </a:t>
            </a:r>
            <a:r>
              <a:rPr lang="en-US" sz="1353" b="1" dirty="0" err="1">
                <a:solidFill>
                  <a:srgbClr val="001C70"/>
                </a:solidFill>
                <a:latin typeface="Open Sans Bold"/>
                <a:ea typeface="Open Sans Bold"/>
                <a:cs typeface="Open Sans Bold"/>
                <a:sym typeface="Open Sans Bold"/>
              </a:rPr>
              <a:t>salarié</a:t>
            </a:r>
            <a:r>
              <a:rPr lang="en-US" sz="1353" b="1" dirty="0">
                <a:solidFill>
                  <a:srgbClr val="001C70"/>
                </a:solidFill>
                <a:latin typeface="Open Sans Bold"/>
                <a:ea typeface="Open Sans Bold"/>
                <a:cs typeface="Open Sans Bold"/>
                <a:sym typeface="Open Sans Bold"/>
              </a:rPr>
              <a:t> de </a:t>
            </a:r>
            <a:r>
              <a:rPr lang="en-US" sz="1353" b="1" dirty="0" err="1">
                <a:solidFill>
                  <a:schemeClr val="accent1"/>
                </a:solidFill>
                <a:latin typeface="Open Sans Bold"/>
                <a:ea typeface="Open Sans Bold"/>
                <a:cs typeface="Open Sans Bold"/>
                <a:sym typeface="Open Sans Bold"/>
              </a:rPr>
              <a:t>reprendre</a:t>
            </a:r>
            <a:r>
              <a:rPr lang="en-US" sz="1353" b="1" dirty="0">
                <a:solidFill>
                  <a:schemeClr val="accent1"/>
                </a:solidFill>
                <a:latin typeface="Open Sans Bold"/>
                <a:ea typeface="Open Sans Bold"/>
                <a:cs typeface="Open Sans Bold"/>
                <a:sym typeface="Open Sans Bold"/>
              </a:rPr>
              <a:t> </a:t>
            </a:r>
            <a:r>
              <a:rPr lang="en-US" sz="1353" b="1" dirty="0" err="1">
                <a:solidFill>
                  <a:schemeClr val="accent1"/>
                </a:solidFill>
                <a:latin typeface="Open Sans Bold"/>
                <a:ea typeface="Open Sans Bold"/>
                <a:cs typeface="Open Sans Bold"/>
                <a:sym typeface="Open Sans Bold"/>
              </a:rPr>
              <a:t>progressivement</a:t>
            </a:r>
            <a:r>
              <a:rPr lang="en-US" sz="1353" b="1" dirty="0">
                <a:solidFill>
                  <a:schemeClr val="accent1"/>
                </a:solidFill>
                <a:latin typeface="Open Sans Bold"/>
                <a:ea typeface="Open Sans Bold"/>
                <a:cs typeface="Open Sans Bold"/>
                <a:sym typeface="Open Sans Bold"/>
              </a:rPr>
              <a:t> </a:t>
            </a:r>
            <a:r>
              <a:rPr lang="en-US" sz="1353" b="1" dirty="0">
                <a:solidFill>
                  <a:srgbClr val="001C70"/>
                </a:solidFill>
                <a:latin typeface="Open Sans Bold"/>
                <a:ea typeface="Open Sans Bold"/>
                <a:cs typeface="Open Sans Bold"/>
                <a:sym typeface="Open Sans Bold"/>
              </a:rPr>
              <a:t>son </a:t>
            </a:r>
            <a:r>
              <a:rPr lang="en-US" sz="1353" b="1" dirty="0" err="1">
                <a:solidFill>
                  <a:srgbClr val="001C70"/>
                </a:solidFill>
                <a:latin typeface="Open Sans Bold"/>
                <a:ea typeface="Open Sans Bold"/>
                <a:cs typeface="Open Sans Bold"/>
                <a:sym typeface="Open Sans Bold"/>
              </a:rPr>
              <a:t>activité</a:t>
            </a:r>
            <a:r>
              <a:rPr lang="en-US" sz="1353" b="1" dirty="0">
                <a:solidFill>
                  <a:srgbClr val="001C70"/>
                </a:solidFill>
                <a:latin typeface="Open Sans Bold"/>
                <a:ea typeface="Open Sans Bold"/>
                <a:cs typeface="Open Sans Bold"/>
                <a:sym typeface="Open Sans Bold"/>
              </a:rPr>
              <a:t> </a:t>
            </a:r>
            <a:r>
              <a:rPr lang="en-US" sz="1353" b="1" dirty="0" err="1">
                <a:solidFill>
                  <a:srgbClr val="001C70"/>
                </a:solidFill>
                <a:latin typeface="Open Sans Bold"/>
                <a:ea typeface="Open Sans Bold"/>
                <a:cs typeface="Open Sans Bold"/>
                <a:sym typeface="Open Sans Bold"/>
              </a:rPr>
              <a:t>professionnelle</a:t>
            </a:r>
            <a:r>
              <a:rPr lang="en-US" sz="1353" b="1" dirty="0">
                <a:solidFill>
                  <a:srgbClr val="001C70"/>
                </a:solidFill>
                <a:latin typeface="Open Sans Bold"/>
                <a:ea typeface="Open Sans Bold"/>
                <a:cs typeface="Open Sans Bold"/>
                <a:sym typeface="Open Sans Bold"/>
              </a:rPr>
              <a:t> à durée </a:t>
            </a:r>
            <a:r>
              <a:rPr lang="en-US" sz="1353" b="1" dirty="0" err="1">
                <a:solidFill>
                  <a:srgbClr val="001C70"/>
                </a:solidFill>
                <a:latin typeface="Open Sans Bold"/>
                <a:ea typeface="Open Sans Bold"/>
                <a:cs typeface="Open Sans Bold"/>
                <a:sym typeface="Open Sans Bold"/>
              </a:rPr>
              <a:t>réduite</a:t>
            </a:r>
            <a:r>
              <a:rPr lang="en-US" sz="1353" b="1" dirty="0">
                <a:solidFill>
                  <a:srgbClr val="001C70"/>
                </a:solidFill>
                <a:latin typeface="Open Sans Bold"/>
                <a:ea typeface="Open Sans Bold"/>
                <a:cs typeface="Open Sans Bold"/>
                <a:sym typeface="Open Sans Bold"/>
              </a:rPr>
              <a:t> </a:t>
            </a:r>
            <a:r>
              <a:rPr lang="en-US" sz="1353" b="1" dirty="0" err="1">
                <a:solidFill>
                  <a:srgbClr val="001C70"/>
                </a:solidFill>
                <a:latin typeface="Open Sans Bold"/>
                <a:ea typeface="Open Sans Bold"/>
                <a:cs typeface="Open Sans Bold"/>
                <a:sym typeface="Open Sans Bold"/>
              </a:rPr>
              <a:t>afin</a:t>
            </a:r>
            <a:r>
              <a:rPr lang="en-US" sz="1353" b="1" dirty="0">
                <a:solidFill>
                  <a:srgbClr val="001C70"/>
                </a:solidFill>
                <a:latin typeface="Open Sans Bold"/>
                <a:ea typeface="Open Sans Bold"/>
                <a:cs typeface="Open Sans Bold"/>
                <a:sym typeface="Open Sans Bold"/>
              </a:rPr>
              <a:t> de </a:t>
            </a:r>
            <a:r>
              <a:rPr lang="en-US" sz="1353" b="1" dirty="0" err="1">
                <a:solidFill>
                  <a:srgbClr val="001C70"/>
                </a:solidFill>
                <a:latin typeface="Open Sans Bold"/>
                <a:ea typeface="Open Sans Bold"/>
                <a:cs typeface="Open Sans Bold"/>
                <a:sym typeface="Open Sans Bold"/>
              </a:rPr>
              <a:t>préserver</a:t>
            </a:r>
            <a:r>
              <a:rPr lang="en-US" sz="1353" b="1" dirty="0">
                <a:solidFill>
                  <a:srgbClr val="001C70"/>
                </a:solidFill>
                <a:latin typeface="Open Sans Bold"/>
                <a:ea typeface="Open Sans Bold"/>
                <a:cs typeface="Open Sans Bold"/>
                <a:sym typeface="Open Sans Bold"/>
              </a:rPr>
              <a:t> </a:t>
            </a:r>
            <a:r>
              <a:rPr lang="en-US" sz="1353" b="1" dirty="0" err="1">
                <a:solidFill>
                  <a:srgbClr val="001C70"/>
                </a:solidFill>
                <a:latin typeface="Open Sans Bold"/>
                <a:ea typeface="Open Sans Bold"/>
                <a:cs typeface="Open Sans Bold"/>
                <a:sym typeface="Open Sans Bold"/>
              </a:rPr>
              <a:t>sa</a:t>
            </a:r>
            <a:r>
              <a:rPr lang="en-US" sz="1353" b="1" dirty="0">
                <a:solidFill>
                  <a:srgbClr val="001C70"/>
                </a:solidFill>
                <a:latin typeface="Open Sans Bold"/>
                <a:ea typeface="Open Sans Bold"/>
                <a:cs typeface="Open Sans Bold"/>
                <a:sym typeface="Open Sans Bold"/>
              </a:rPr>
              <a:t> santé et de </a:t>
            </a:r>
            <a:r>
              <a:rPr lang="en-US" sz="1353" b="1" dirty="0" err="1">
                <a:solidFill>
                  <a:srgbClr val="001C70"/>
                </a:solidFill>
                <a:latin typeface="Open Sans Bold"/>
                <a:ea typeface="Open Sans Bold"/>
                <a:cs typeface="Open Sans Bold"/>
                <a:sym typeface="Open Sans Bold"/>
              </a:rPr>
              <a:t>prévenir</a:t>
            </a:r>
            <a:r>
              <a:rPr lang="en-US" sz="1353" b="1" dirty="0">
                <a:solidFill>
                  <a:srgbClr val="001C70"/>
                </a:solidFill>
                <a:latin typeface="Open Sans Bold"/>
                <a:ea typeface="Open Sans Bold"/>
                <a:cs typeface="Open Sans Bold"/>
                <a:sym typeface="Open Sans Bold"/>
              </a:rPr>
              <a:t> la </a:t>
            </a:r>
            <a:r>
              <a:rPr lang="en-US" sz="1353" b="1" dirty="0" err="1">
                <a:solidFill>
                  <a:srgbClr val="001C70"/>
                </a:solidFill>
                <a:latin typeface="Open Sans Bold"/>
                <a:ea typeface="Open Sans Bold"/>
                <a:cs typeface="Open Sans Bold"/>
                <a:sym typeface="Open Sans Bold"/>
              </a:rPr>
              <a:t>désinsertion</a:t>
            </a:r>
            <a:r>
              <a:rPr lang="en-US" sz="1353" b="1" dirty="0">
                <a:solidFill>
                  <a:srgbClr val="001C70"/>
                </a:solidFill>
                <a:latin typeface="Open Sans Bold"/>
                <a:ea typeface="Open Sans Bold"/>
                <a:cs typeface="Open Sans Bold"/>
                <a:sym typeface="Open Sans Bold"/>
              </a:rPr>
              <a:t> </a:t>
            </a:r>
            <a:r>
              <a:rPr lang="en-US" sz="1353" b="1" dirty="0" err="1">
                <a:solidFill>
                  <a:srgbClr val="001C70"/>
                </a:solidFill>
                <a:latin typeface="Open Sans Bold"/>
                <a:ea typeface="Open Sans Bold"/>
                <a:cs typeface="Open Sans Bold"/>
                <a:sym typeface="Open Sans Bold"/>
              </a:rPr>
              <a:t>professionnelle</a:t>
            </a:r>
            <a:r>
              <a:rPr lang="en-US" sz="1353" b="1" dirty="0">
                <a:solidFill>
                  <a:srgbClr val="001C70"/>
                </a:solidFill>
                <a:latin typeface="Open Sans Bold"/>
                <a:ea typeface="Open Sans Bold"/>
                <a:cs typeface="Open Sans Bold"/>
                <a:sym typeface="Open Sans Bold"/>
              </a:rPr>
              <a:t>.</a:t>
            </a:r>
          </a:p>
        </p:txBody>
      </p:sp>
      <p:sp>
        <p:nvSpPr>
          <p:cNvPr id="106" name="TextBox 52">
            <a:extLst>
              <a:ext uri="{FF2B5EF4-FFF2-40B4-BE49-F238E27FC236}">
                <a16:creationId xmlns:a16="http://schemas.microsoft.com/office/drawing/2014/main" id="{F4C63B69-F66D-5FA0-2CB5-6CF0B436B038}"/>
              </a:ext>
            </a:extLst>
          </p:cNvPr>
          <p:cNvSpPr txBox="1"/>
          <p:nvPr/>
        </p:nvSpPr>
        <p:spPr>
          <a:xfrm>
            <a:off x="839096" y="5941612"/>
            <a:ext cx="964038" cy="225180"/>
          </a:xfrm>
          <a:prstGeom prst="rect">
            <a:avLst/>
          </a:prstGeom>
        </p:spPr>
        <p:txBody>
          <a:bodyPr lIns="0" tIns="0" rIns="0" bIns="0" rtlCol="0" anchor="t">
            <a:spAutoFit/>
          </a:bodyPr>
          <a:lstStyle/>
          <a:p>
            <a:pPr algn="l">
              <a:lnSpc>
                <a:spcPts val="1844"/>
              </a:lnSpc>
            </a:pPr>
            <a:r>
              <a:rPr lang="en-US" sz="1317" b="1" dirty="0">
                <a:solidFill>
                  <a:srgbClr val="FF6600"/>
                </a:solidFill>
                <a:latin typeface="Open Sans Bold"/>
                <a:ea typeface="Open Sans Bold"/>
                <a:cs typeface="Open Sans Bold"/>
                <a:sym typeface="Open Sans Bold"/>
              </a:rPr>
              <a:t>EN RÉSUMÉ</a:t>
            </a:r>
          </a:p>
        </p:txBody>
      </p:sp>
      <p:sp>
        <p:nvSpPr>
          <p:cNvPr id="107" name="TextBox 53">
            <a:extLst>
              <a:ext uri="{FF2B5EF4-FFF2-40B4-BE49-F238E27FC236}">
                <a16:creationId xmlns:a16="http://schemas.microsoft.com/office/drawing/2014/main" id="{B5EC6558-D99B-1F28-5061-E114D675C144}"/>
              </a:ext>
            </a:extLst>
          </p:cNvPr>
          <p:cNvSpPr txBox="1"/>
          <p:nvPr/>
        </p:nvSpPr>
        <p:spPr>
          <a:xfrm>
            <a:off x="2035413" y="5841982"/>
            <a:ext cx="7641896" cy="505844"/>
          </a:xfrm>
          <a:prstGeom prst="rect">
            <a:avLst/>
          </a:prstGeom>
          <a:solidFill>
            <a:srgbClr val="FFCD9B"/>
          </a:solidFill>
        </p:spPr>
        <p:txBody>
          <a:bodyPr wrap="square" lIns="0" tIns="0" rIns="0" bIns="0" rtlCol="0" anchor="t">
            <a:spAutoFit/>
          </a:bodyPr>
          <a:lstStyle/>
          <a:p>
            <a:pPr algn="l">
              <a:lnSpc>
                <a:spcPts val="1323"/>
              </a:lnSpc>
            </a:pPr>
            <a:r>
              <a:rPr lang="fr-FR" sz="1400" dirty="0">
                <a:latin typeface="Calibri" panose="020F0502020204030204" pitchFamily="34" charset="0"/>
                <a:ea typeface="Calibri" panose="020F0502020204030204" pitchFamily="34" charset="0"/>
                <a:cs typeface="Calibri" panose="020F0502020204030204" pitchFamily="34" charset="0"/>
              </a:rPr>
              <a:t>Le temps partiel thérapeutique, prescrit par un professionnel de santé et médicalement justifié, nécessite l'accord de l'employeur. Les modalités de travail sont définies conjointement afin de permettre une reprise progressive de l'activité et de prévenir la désinsertion professionnelle.</a:t>
            </a:r>
            <a:endParaRPr lang="en-US" sz="1400" b="1" dirty="0">
              <a:solidFill>
                <a:srgbClr val="FF6600"/>
              </a:solidFill>
              <a:latin typeface="Calibri" panose="020F0502020204030204" pitchFamily="34" charset="0"/>
              <a:ea typeface="Calibri" panose="020F0502020204030204" pitchFamily="34" charset="0"/>
              <a:cs typeface="Calibri" panose="020F0502020204030204" pitchFamily="34" charset="0"/>
              <a:sym typeface="Open Sans Bold"/>
            </a:endParaRPr>
          </a:p>
        </p:txBody>
      </p:sp>
      <p:grpSp>
        <p:nvGrpSpPr>
          <p:cNvPr id="140" name="Groupe 139">
            <a:extLst>
              <a:ext uri="{FF2B5EF4-FFF2-40B4-BE49-F238E27FC236}">
                <a16:creationId xmlns:a16="http://schemas.microsoft.com/office/drawing/2014/main" id="{D4C52B7F-D08D-E839-67A1-FA483BB77506}"/>
              </a:ext>
            </a:extLst>
          </p:cNvPr>
          <p:cNvGrpSpPr/>
          <p:nvPr/>
        </p:nvGrpSpPr>
        <p:grpSpPr>
          <a:xfrm>
            <a:off x="-3812" y="1487882"/>
            <a:ext cx="3400615" cy="2691815"/>
            <a:chOff x="-3812" y="1487882"/>
            <a:chExt cx="3400615" cy="2691815"/>
          </a:xfrm>
        </p:grpSpPr>
        <p:grpSp>
          <p:nvGrpSpPr>
            <p:cNvPr id="78" name="Groupe 77">
              <a:extLst>
                <a:ext uri="{FF2B5EF4-FFF2-40B4-BE49-F238E27FC236}">
                  <a16:creationId xmlns:a16="http://schemas.microsoft.com/office/drawing/2014/main" id="{C9F73B10-1187-946E-42DB-359A4041D1C1}"/>
                </a:ext>
              </a:extLst>
            </p:cNvPr>
            <p:cNvGrpSpPr/>
            <p:nvPr/>
          </p:nvGrpSpPr>
          <p:grpSpPr>
            <a:xfrm>
              <a:off x="-3812" y="1533777"/>
              <a:ext cx="3400615" cy="2645920"/>
              <a:chOff x="278781" y="1614421"/>
              <a:chExt cx="3400615" cy="2749544"/>
            </a:xfrm>
          </p:grpSpPr>
          <p:sp>
            <p:nvSpPr>
              <p:cNvPr id="69" name="Freeform 7">
                <a:extLst>
                  <a:ext uri="{FF2B5EF4-FFF2-40B4-BE49-F238E27FC236}">
                    <a16:creationId xmlns:a16="http://schemas.microsoft.com/office/drawing/2014/main" id="{5ACB8DDE-0125-EC6B-C927-DFCBB1160E7A}"/>
                  </a:ext>
                </a:extLst>
              </p:cNvPr>
              <p:cNvSpPr/>
              <p:nvPr/>
            </p:nvSpPr>
            <p:spPr>
              <a:xfrm>
                <a:off x="278781" y="1614421"/>
                <a:ext cx="3400615" cy="2749544"/>
              </a:xfrm>
              <a:custGeom>
                <a:avLst/>
                <a:gdLst/>
                <a:ahLst/>
                <a:cxnLst/>
                <a:rect l="l" t="t" r="r" b="b"/>
                <a:pathLst>
                  <a:path w="4074102" h="3173006">
                    <a:moveTo>
                      <a:pt x="0" y="0"/>
                    </a:moveTo>
                    <a:lnTo>
                      <a:pt x="4074102" y="0"/>
                    </a:lnTo>
                    <a:lnTo>
                      <a:pt x="4074102" y="3173006"/>
                    </a:lnTo>
                    <a:lnTo>
                      <a:pt x="0" y="3173006"/>
                    </a:lnTo>
                    <a:lnTo>
                      <a:pt x="0" y="0"/>
                    </a:lnTo>
                    <a:close/>
                  </a:path>
                </a:pathLst>
              </a:custGeom>
              <a:blipFill>
                <a:blip r:embed="rId3"/>
                <a:stretch>
                  <a:fillRect/>
                </a:stretch>
              </a:blipFill>
            </p:spPr>
            <p:txBody>
              <a:bodyPr/>
              <a:lstStyle/>
              <a:p>
                <a:endParaRPr lang="fr-FR"/>
              </a:p>
            </p:txBody>
          </p:sp>
          <p:sp>
            <p:nvSpPr>
              <p:cNvPr id="70" name="Freeform 10">
                <a:extLst>
                  <a:ext uri="{FF2B5EF4-FFF2-40B4-BE49-F238E27FC236}">
                    <a16:creationId xmlns:a16="http://schemas.microsoft.com/office/drawing/2014/main" id="{85D7C966-0E31-FDD0-3E74-A909D6F5DDAD}"/>
                  </a:ext>
                </a:extLst>
              </p:cNvPr>
              <p:cNvSpPr/>
              <p:nvPr/>
            </p:nvSpPr>
            <p:spPr>
              <a:xfrm>
                <a:off x="446189" y="2344310"/>
                <a:ext cx="557869" cy="504735"/>
              </a:xfrm>
              <a:custGeom>
                <a:avLst/>
                <a:gdLst/>
                <a:ahLst/>
                <a:cxnLst/>
                <a:rect l="l" t="t" r="r" b="b"/>
                <a:pathLst>
                  <a:path w="661442" h="680615">
                    <a:moveTo>
                      <a:pt x="0" y="0"/>
                    </a:moveTo>
                    <a:lnTo>
                      <a:pt x="661442" y="0"/>
                    </a:lnTo>
                    <a:lnTo>
                      <a:pt x="661442" y="680615"/>
                    </a:lnTo>
                    <a:lnTo>
                      <a:pt x="0" y="680615"/>
                    </a:lnTo>
                    <a:lnTo>
                      <a:pt x="0" y="0"/>
                    </a:lnTo>
                    <a:close/>
                  </a:path>
                </a:pathLst>
              </a:custGeom>
              <a:blipFill>
                <a:blip r:embed="rId4"/>
                <a:stretch>
                  <a:fillRect/>
                </a:stretch>
              </a:blipFill>
            </p:spPr>
            <p:txBody>
              <a:bodyPr/>
              <a:lstStyle/>
              <a:p>
                <a:endParaRPr lang="fr-FR"/>
              </a:p>
            </p:txBody>
          </p:sp>
          <p:sp>
            <p:nvSpPr>
              <p:cNvPr id="71" name="TextBox 11">
                <a:extLst>
                  <a:ext uri="{FF2B5EF4-FFF2-40B4-BE49-F238E27FC236}">
                    <a16:creationId xmlns:a16="http://schemas.microsoft.com/office/drawing/2014/main" id="{77C72490-A177-D2C4-E694-9DDBEC7DEDFD}"/>
                  </a:ext>
                </a:extLst>
              </p:cNvPr>
              <p:cNvSpPr txBox="1"/>
              <p:nvPr/>
            </p:nvSpPr>
            <p:spPr>
              <a:xfrm>
                <a:off x="1167790" y="2481822"/>
                <a:ext cx="2397067" cy="307777"/>
              </a:xfrm>
              <a:prstGeom prst="rect">
                <a:avLst/>
              </a:prstGeom>
            </p:spPr>
            <p:txBody>
              <a:bodyPr lIns="0" tIns="0" rIns="0" bIns="0" rtlCol="0" anchor="t">
                <a:spAutoFit/>
              </a:bodyPr>
              <a:lstStyle/>
              <a:p>
                <a:pPr algn="l">
                  <a:lnSpc>
                    <a:spcPts val="1152"/>
                  </a:lnSpc>
                </a:pP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Prescrit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par un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professionnel</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de santé sur un Cerfa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d’avis</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d’arrêt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de travail</a:t>
                </a:r>
              </a:p>
            </p:txBody>
          </p:sp>
          <p:sp>
            <p:nvSpPr>
              <p:cNvPr id="72" name="Freeform 13">
                <a:extLst>
                  <a:ext uri="{FF2B5EF4-FFF2-40B4-BE49-F238E27FC236}">
                    <a16:creationId xmlns:a16="http://schemas.microsoft.com/office/drawing/2014/main" id="{1EC089ED-DC25-BF7A-E581-0FDBC19689FE}"/>
                  </a:ext>
                </a:extLst>
              </p:cNvPr>
              <p:cNvSpPr/>
              <p:nvPr/>
            </p:nvSpPr>
            <p:spPr>
              <a:xfrm>
                <a:off x="458151" y="3058352"/>
                <a:ext cx="557869" cy="497627"/>
              </a:xfrm>
              <a:custGeom>
                <a:avLst/>
                <a:gdLst/>
                <a:ahLst/>
                <a:cxnLst/>
                <a:rect l="l" t="t" r="r" b="b"/>
                <a:pathLst>
                  <a:path w="661442" h="671029">
                    <a:moveTo>
                      <a:pt x="0" y="0"/>
                    </a:moveTo>
                    <a:lnTo>
                      <a:pt x="661442" y="0"/>
                    </a:lnTo>
                    <a:lnTo>
                      <a:pt x="661442" y="671028"/>
                    </a:lnTo>
                    <a:lnTo>
                      <a:pt x="0" y="671028"/>
                    </a:lnTo>
                    <a:lnTo>
                      <a:pt x="0" y="0"/>
                    </a:lnTo>
                    <a:close/>
                  </a:path>
                </a:pathLst>
              </a:custGeom>
              <a:blipFill>
                <a:blip r:embed="rId5"/>
                <a:stretch>
                  <a:fillRect/>
                </a:stretch>
              </a:blipFill>
            </p:spPr>
            <p:txBody>
              <a:bodyPr/>
              <a:lstStyle/>
              <a:p>
                <a:endParaRPr lang="fr-FR"/>
              </a:p>
            </p:txBody>
          </p:sp>
          <p:sp>
            <p:nvSpPr>
              <p:cNvPr id="75" name="Freeform 18">
                <a:extLst>
                  <a:ext uri="{FF2B5EF4-FFF2-40B4-BE49-F238E27FC236}">
                    <a16:creationId xmlns:a16="http://schemas.microsoft.com/office/drawing/2014/main" id="{8317003E-9F01-BF47-923B-B85B7FC31836}"/>
                  </a:ext>
                </a:extLst>
              </p:cNvPr>
              <p:cNvSpPr/>
              <p:nvPr/>
            </p:nvSpPr>
            <p:spPr>
              <a:xfrm>
                <a:off x="466932" y="3816370"/>
                <a:ext cx="557869" cy="504735"/>
              </a:xfrm>
              <a:custGeom>
                <a:avLst/>
                <a:gdLst/>
                <a:ahLst/>
                <a:cxnLst/>
                <a:rect l="l" t="t" r="r" b="b"/>
                <a:pathLst>
                  <a:path w="661442" h="680615">
                    <a:moveTo>
                      <a:pt x="0" y="0"/>
                    </a:moveTo>
                    <a:lnTo>
                      <a:pt x="661442" y="0"/>
                    </a:lnTo>
                    <a:lnTo>
                      <a:pt x="661442" y="680615"/>
                    </a:lnTo>
                    <a:lnTo>
                      <a:pt x="0" y="680615"/>
                    </a:lnTo>
                    <a:lnTo>
                      <a:pt x="0" y="0"/>
                    </a:lnTo>
                    <a:close/>
                  </a:path>
                </a:pathLst>
              </a:custGeom>
              <a:blipFill>
                <a:blip r:embed="rId6"/>
                <a:stretch>
                  <a:fillRect/>
                </a:stretch>
              </a:blipFill>
            </p:spPr>
            <p:txBody>
              <a:bodyPr/>
              <a:lstStyle/>
              <a:p>
                <a:endParaRPr lang="fr-FR"/>
              </a:p>
            </p:txBody>
          </p:sp>
          <p:sp>
            <p:nvSpPr>
              <p:cNvPr id="76" name="TextBox 19">
                <a:extLst>
                  <a:ext uri="{FF2B5EF4-FFF2-40B4-BE49-F238E27FC236}">
                    <a16:creationId xmlns:a16="http://schemas.microsoft.com/office/drawing/2014/main" id="{62B2B5C3-B5A1-6795-570D-0F0E488D96BA}"/>
                  </a:ext>
                </a:extLst>
              </p:cNvPr>
              <p:cNvSpPr txBox="1"/>
              <p:nvPr/>
            </p:nvSpPr>
            <p:spPr>
              <a:xfrm>
                <a:off x="1189874" y="3913608"/>
                <a:ext cx="1967158" cy="307777"/>
              </a:xfrm>
              <a:prstGeom prst="rect">
                <a:avLst/>
              </a:prstGeom>
            </p:spPr>
            <p:txBody>
              <a:bodyPr lIns="0" tIns="0" rIns="0" bIns="0" rtlCol="0" anchor="t">
                <a:spAutoFit/>
              </a:bodyPr>
              <a:lstStyle/>
              <a:p>
                <a:pPr algn="l">
                  <a:lnSpc>
                    <a:spcPts val="1195"/>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Vise à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prévenir</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la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désinsertion</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professionnelle</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du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salarié</a:t>
                </a:r>
                <a:endPar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endParaRPr>
              </a:p>
            </p:txBody>
          </p:sp>
          <p:sp>
            <p:nvSpPr>
              <p:cNvPr id="77" name="TextBox 48">
                <a:extLst>
                  <a:ext uri="{FF2B5EF4-FFF2-40B4-BE49-F238E27FC236}">
                    <a16:creationId xmlns:a16="http://schemas.microsoft.com/office/drawing/2014/main" id="{ABF87335-8FA2-2289-2181-94311DDA07B1}"/>
                  </a:ext>
                </a:extLst>
              </p:cNvPr>
              <p:cNvSpPr txBox="1"/>
              <p:nvPr/>
            </p:nvSpPr>
            <p:spPr>
              <a:xfrm>
                <a:off x="1167790" y="3201164"/>
                <a:ext cx="2006241" cy="153888"/>
              </a:xfrm>
              <a:prstGeom prst="rect">
                <a:avLst/>
              </a:prstGeom>
            </p:spPr>
            <p:txBody>
              <a:bodyPr lIns="0" tIns="0" rIns="0" bIns="0" rtlCol="0" anchor="t">
                <a:spAutoFit/>
              </a:bodyPr>
              <a:lstStyle/>
              <a:p>
                <a:pPr algn="l">
                  <a:lnSpc>
                    <a:spcPts val="1195"/>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Doit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être</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médicalement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justifié</a:t>
                </a:r>
                <a:endPar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endParaRPr>
              </a:p>
            </p:txBody>
          </p:sp>
        </p:grpSp>
        <p:sp>
          <p:nvSpPr>
            <p:cNvPr id="79" name="TextBox 9">
              <a:extLst>
                <a:ext uri="{FF2B5EF4-FFF2-40B4-BE49-F238E27FC236}">
                  <a16:creationId xmlns:a16="http://schemas.microsoft.com/office/drawing/2014/main" id="{78117479-35CA-1E8C-5FDC-3BE5F014A463}"/>
                </a:ext>
              </a:extLst>
            </p:cNvPr>
            <p:cNvSpPr txBox="1"/>
            <p:nvPr/>
          </p:nvSpPr>
          <p:spPr>
            <a:xfrm>
              <a:off x="781942" y="1689538"/>
              <a:ext cx="2397067" cy="266768"/>
            </a:xfrm>
            <a:prstGeom prst="rect">
              <a:avLst/>
            </a:prstGeom>
          </p:spPr>
          <p:txBody>
            <a:bodyPr wrap="square" lIns="0" tIns="0" rIns="0" bIns="0" rtlCol="0" anchor="t">
              <a:spAutoFit/>
            </a:bodyPr>
            <a:lstStyle/>
            <a:p>
              <a:pPr algn="ctr">
                <a:lnSpc>
                  <a:spcPts val="2193"/>
                </a:lnSpc>
              </a:pPr>
              <a:r>
                <a:rPr lang="en-US" sz="1567" b="1" dirty="0">
                  <a:solidFill>
                    <a:srgbClr val="001C70"/>
                  </a:solidFill>
                  <a:latin typeface="Open Sans Bold"/>
                  <a:ea typeface="Open Sans Bold"/>
                  <a:cs typeface="Open Sans Bold"/>
                  <a:sym typeface="Open Sans Bold"/>
                </a:rPr>
                <a:t>PRINCIPES CLÉS</a:t>
              </a:r>
            </a:p>
          </p:txBody>
        </p:sp>
        <p:pic>
          <p:nvPicPr>
            <p:cNvPr id="124" name="Image 123">
              <a:extLst>
                <a:ext uri="{FF2B5EF4-FFF2-40B4-BE49-F238E27FC236}">
                  <a16:creationId xmlns:a16="http://schemas.microsoft.com/office/drawing/2014/main" id="{203A1415-D056-49DD-AA8C-3CEF27456168}"/>
                </a:ext>
              </a:extLst>
            </p:cNvPr>
            <p:cNvPicPr>
              <a:picLocks noChangeAspect="1"/>
            </p:cNvPicPr>
            <p:nvPr/>
          </p:nvPicPr>
          <p:blipFill>
            <a:blip r:embed="rId7"/>
            <a:stretch>
              <a:fillRect/>
            </a:stretch>
          </p:blipFill>
          <p:spPr>
            <a:xfrm>
              <a:off x="138000" y="1487882"/>
              <a:ext cx="720000" cy="720000"/>
            </a:xfrm>
            <a:prstGeom prst="rect">
              <a:avLst/>
            </a:prstGeom>
          </p:spPr>
        </p:pic>
      </p:grpSp>
      <p:grpSp>
        <p:nvGrpSpPr>
          <p:cNvPr id="138" name="Groupe 137">
            <a:extLst>
              <a:ext uri="{FF2B5EF4-FFF2-40B4-BE49-F238E27FC236}">
                <a16:creationId xmlns:a16="http://schemas.microsoft.com/office/drawing/2014/main" id="{D065551D-4118-216C-1D43-FA0AB630B9E5}"/>
              </a:ext>
            </a:extLst>
          </p:cNvPr>
          <p:cNvGrpSpPr/>
          <p:nvPr/>
        </p:nvGrpSpPr>
        <p:grpSpPr>
          <a:xfrm>
            <a:off x="3733601" y="1488361"/>
            <a:ext cx="3555838" cy="2676370"/>
            <a:chOff x="3568862" y="1345380"/>
            <a:chExt cx="3555838" cy="2676370"/>
          </a:xfrm>
        </p:grpSpPr>
        <p:sp>
          <p:nvSpPr>
            <p:cNvPr id="80" name="Freeform 20">
              <a:extLst>
                <a:ext uri="{FF2B5EF4-FFF2-40B4-BE49-F238E27FC236}">
                  <a16:creationId xmlns:a16="http://schemas.microsoft.com/office/drawing/2014/main" id="{E325471E-4963-D521-8145-B0EAE494C982}"/>
                </a:ext>
              </a:extLst>
            </p:cNvPr>
            <p:cNvSpPr/>
            <p:nvPr/>
          </p:nvSpPr>
          <p:spPr>
            <a:xfrm>
              <a:off x="3568862" y="1375830"/>
              <a:ext cx="3555838" cy="2645920"/>
            </a:xfrm>
            <a:custGeom>
              <a:avLst/>
              <a:gdLst/>
              <a:ahLst/>
              <a:cxnLst/>
              <a:rect l="l" t="t" r="r" b="b"/>
              <a:pathLst>
                <a:path w="4083688" h="3173006">
                  <a:moveTo>
                    <a:pt x="0" y="0"/>
                  </a:moveTo>
                  <a:lnTo>
                    <a:pt x="4083687" y="0"/>
                  </a:lnTo>
                  <a:lnTo>
                    <a:pt x="4083687" y="3173006"/>
                  </a:lnTo>
                  <a:lnTo>
                    <a:pt x="0" y="3173006"/>
                  </a:lnTo>
                  <a:lnTo>
                    <a:pt x="0" y="0"/>
                  </a:lnTo>
                  <a:close/>
                </a:path>
              </a:pathLst>
            </a:custGeom>
            <a:blipFill>
              <a:blip r:embed="rId8"/>
              <a:stretch>
                <a:fillRect/>
              </a:stretch>
            </a:blipFill>
          </p:spPr>
          <p:txBody>
            <a:bodyPr/>
            <a:lstStyle/>
            <a:p>
              <a:endParaRPr lang="fr-FR"/>
            </a:p>
          </p:txBody>
        </p:sp>
        <p:sp>
          <p:nvSpPr>
            <p:cNvPr id="81" name="TextBox 22">
              <a:extLst>
                <a:ext uri="{FF2B5EF4-FFF2-40B4-BE49-F238E27FC236}">
                  <a16:creationId xmlns:a16="http://schemas.microsoft.com/office/drawing/2014/main" id="{FD4EF92A-6AB7-DBCC-6B44-BD683AD56147}"/>
                </a:ext>
              </a:extLst>
            </p:cNvPr>
            <p:cNvSpPr txBox="1"/>
            <p:nvPr/>
          </p:nvSpPr>
          <p:spPr>
            <a:xfrm>
              <a:off x="4558850" y="1520594"/>
              <a:ext cx="2292847" cy="266768"/>
            </a:xfrm>
            <a:prstGeom prst="rect">
              <a:avLst/>
            </a:prstGeom>
          </p:spPr>
          <p:txBody>
            <a:bodyPr lIns="0" tIns="0" rIns="0" bIns="0" rtlCol="0" anchor="t">
              <a:spAutoFit/>
            </a:bodyPr>
            <a:lstStyle/>
            <a:p>
              <a:pPr algn="l">
                <a:lnSpc>
                  <a:spcPts val="2193"/>
                </a:lnSpc>
              </a:pPr>
              <a:r>
                <a:rPr lang="en-US" sz="1567" b="1" dirty="0">
                  <a:solidFill>
                    <a:srgbClr val="007638"/>
                  </a:solidFill>
                  <a:latin typeface="Open Sans Bold"/>
                  <a:ea typeface="Open Sans Bold"/>
                  <a:cs typeface="Open Sans Bold"/>
                  <a:sym typeface="Open Sans Bold"/>
                </a:rPr>
                <a:t>RÔLE DE L’EMPLOYEUR</a:t>
              </a:r>
            </a:p>
          </p:txBody>
        </p:sp>
        <p:sp>
          <p:nvSpPr>
            <p:cNvPr id="82" name="Freeform 23">
              <a:extLst>
                <a:ext uri="{FF2B5EF4-FFF2-40B4-BE49-F238E27FC236}">
                  <a16:creationId xmlns:a16="http://schemas.microsoft.com/office/drawing/2014/main" id="{BAA2DA68-B8D9-6D45-396D-18475458C102}"/>
                </a:ext>
              </a:extLst>
            </p:cNvPr>
            <p:cNvSpPr/>
            <p:nvPr/>
          </p:nvSpPr>
          <p:spPr>
            <a:xfrm>
              <a:off x="3651177" y="1898364"/>
              <a:ext cx="661442" cy="680615"/>
            </a:xfrm>
            <a:custGeom>
              <a:avLst/>
              <a:gdLst/>
              <a:ahLst/>
              <a:cxnLst/>
              <a:rect l="l" t="t" r="r" b="b"/>
              <a:pathLst>
                <a:path w="498478" h="508064">
                  <a:moveTo>
                    <a:pt x="0" y="0"/>
                  </a:moveTo>
                  <a:lnTo>
                    <a:pt x="498478" y="0"/>
                  </a:lnTo>
                  <a:lnTo>
                    <a:pt x="498478" y="508065"/>
                  </a:lnTo>
                  <a:lnTo>
                    <a:pt x="0" y="508065"/>
                  </a:lnTo>
                  <a:lnTo>
                    <a:pt x="0" y="0"/>
                  </a:lnTo>
                  <a:close/>
                </a:path>
              </a:pathLst>
            </a:custGeom>
            <a:blipFill>
              <a:blip r:embed="rId9"/>
              <a:stretch>
                <a:fillRect/>
              </a:stretch>
            </a:blipFill>
          </p:spPr>
          <p:txBody>
            <a:bodyPr/>
            <a:lstStyle/>
            <a:p>
              <a:endParaRPr lang="fr-FR"/>
            </a:p>
          </p:txBody>
        </p:sp>
        <p:sp>
          <p:nvSpPr>
            <p:cNvPr id="83" name="Freeform 25">
              <a:extLst>
                <a:ext uri="{FF2B5EF4-FFF2-40B4-BE49-F238E27FC236}">
                  <a16:creationId xmlns:a16="http://schemas.microsoft.com/office/drawing/2014/main" id="{43F27E77-0B3D-B065-4AD2-7303575DAAA0}"/>
                </a:ext>
              </a:extLst>
            </p:cNvPr>
            <p:cNvSpPr/>
            <p:nvPr/>
          </p:nvSpPr>
          <p:spPr>
            <a:xfrm>
              <a:off x="3651177" y="2602318"/>
              <a:ext cx="565517" cy="517651"/>
            </a:xfrm>
            <a:custGeom>
              <a:avLst/>
              <a:gdLst/>
              <a:ahLst/>
              <a:cxnLst/>
              <a:rect l="l" t="t" r="r" b="b"/>
              <a:pathLst>
                <a:path w="661442" h="680615">
                  <a:moveTo>
                    <a:pt x="0" y="0"/>
                  </a:moveTo>
                  <a:lnTo>
                    <a:pt x="661442" y="0"/>
                  </a:lnTo>
                  <a:lnTo>
                    <a:pt x="661442" y="680614"/>
                  </a:lnTo>
                  <a:lnTo>
                    <a:pt x="0" y="680614"/>
                  </a:lnTo>
                  <a:lnTo>
                    <a:pt x="0" y="0"/>
                  </a:lnTo>
                  <a:close/>
                </a:path>
              </a:pathLst>
            </a:custGeom>
            <a:blipFill>
              <a:blip r:embed="rId10"/>
              <a:stretch>
                <a:fillRect/>
              </a:stretch>
            </a:blipFill>
          </p:spPr>
          <p:txBody>
            <a:bodyPr/>
            <a:lstStyle/>
            <a:p>
              <a:endParaRPr lang="fr-FR"/>
            </a:p>
          </p:txBody>
        </p:sp>
        <p:sp>
          <p:nvSpPr>
            <p:cNvPr id="84" name="TextBox 26">
              <a:extLst>
                <a:ext uri="{FF2B5EF4-FFF2-40B4-BE49-F238E27FC236}">
                  <a16:creationId xmlns:a16="http://schemas.microsoft.com/office/drawing/2014/main" id="{DF2E46ED-05FF-45BB-657F-AF709364AC14}"/>
                </a:ext>
              </a:extLst>
            </p:cNvPr>
            <p:cNvSpPr txBox="1"/>
            <p:nvPr/>
          </p:nvSpPr>
          <p:spPr>
            <a:xfrm>
              <a:off x="4475125" y="2534465"/>
              <a:ext cx="2553398" cy="530979"/>
            </a:xfrm>
            <a:prstGeom prst="rect">
              <a:avLst/>
            </a:prstGeom>
          </p:spPr>
          <p:txBody>
            <a:bodyPr lIns="0" tIns="0" rIns="0" bIns="0" rtlCol="0" anchor="t">
              <a:spAutoFit/>
            </a:bodyPr>
            <a:lstStyle/>
            <a:p>
              <a:pPr algn="l">
                <a:lnSpc>
                  <a:spcPts val="1409"/>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Il doit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aménager</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le poste de travail du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salarié</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ou</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proposer un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autre</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poste à temps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partiel</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t>
              </a:r>
            </a:p>
          </p:txBody>
        </p:sp>
        <p:sp>
          <p:nvSpPr>
            <p:cNvPr id="85" name="Freeform 28">
              <a:extLst>
                <a:ext uri="{FF2B5EF4-FFF2-40B4-BE49-F238E27FC236}">
                  <a16:creationId xmlns:a16="http://schemas.microsoft.com/office/drawing/2014/main" id="{E87574C8-DBB7-789C-4D07-DBFC6DAE4617}"/>
                </a:ext>
              </a:extLst>
            </p:cNvPr>
            <p:cNvSpPr/>
            <p:nvPr/>
          </p:nvSpPr>
          <p:spPr>
            <a:xfrm>
              <a:off x="3656526" y="3143308"/>
              <a:ext cx="565517" cy="594724"/>
            </a:xfrm>
            <a:custGeom>
              <a:avLst/>
              <a:gdLst/>
              <a:ahLst/>
              <a:cxnLst/>
              <a:rect l="l" t="t" r="r" b="b"/>
              <a:pathLst>
                <a:path w="661442" h="671029">
                  <a:moveTo>
                    <a:pt x="0" y="0"/>
                  </a:moveTo>
                  <a:lnTo>
                    <a:pt x="661442" y="0"/>
                  </a:lnTo>
                  <a:lnTo>
                    <a:pt x="661442" y="671029"/>
                  </a:lnTo>
                  <a:lnTo>
                    <a:pt x="0" y="671029"/>
                  </a:lnTo>
                  <a:lnTo>
                    <a:pt x="0" y="0"/>
                  </a:lnTo>
                  <a:close/>
                </a:path>
              </a:pathLst>
            </a:custGeom>
            <a:blipFill>
              <a:blip r:embed="rId11"/>
              <a:stretch>
                <a:fillRect/>
              </a:stretch>
            </a:blipFill>
          </p:spPr>
          <p:txBody>
            <a:bodyPr/>
            <a:lstStyle/>
            <a:p>
              <a:endParaRPr lang="fr-FR"/>
            </a:p>
          </p:txBody>
        </p:sp>
        <p:sp>
          <p:nvSpPr>
            <p:cNvPr id="86" name="TextBox 29">
              <a:extLst>
                <a:ext uri="{FF2B5EF4-FFF2-40B4-BE49-F238E27FC236}">
                  <a16:creationId xmlns:a16="http://schemas.microsoft.com/office/drawing/2014/main" id="{0F7F5826-1806-2DBE-4BA9-0E3C5A8C5F0F}"/>
                </a:ext>
              </a:extLst>
            </p:cNvPr>
            <p:cNvSpPr txBox="1"/>
            <p:nvPr/>
          </p:nvSpPr>
          <p:spPr>
            <a:xfrm>
              <a:off x="4454630" y="3198597"/>
              <a:ext cx="2397067" cy="666849"/>
            </a:xfrm>
            <a:prstGeom prst="rect">
              <a:avLst/>
            </a:prstGeom>
          </p:spPr>
          <p:txBody>
            <a:bodyPr lIns="0" tIns="0" rIns="0" bIns="0" rtlCol="0" anchor="t">
              <a:spAutoFit/>
            </a:bodyPr>
            <a:lstStyle/>
            <a:p>
              <a:pPr algn="l">
                <a:lnSpc>
                  <a:spcPts val="1295"/>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La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répartition</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des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horaires</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de travail et le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nombre</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d’heures</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travaillées</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est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conjointement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déterminée</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par le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salarié</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et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l’employeur</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t>
              </a:r>
            </a:p>
          </p:txBody>
        </p:sp>
        <p:sp>
          <p:nvSpPr>
            <p:cNvPr id="87" name="TextBox 49">
              <a:extLst>
                <a:ext uri="{FF2B5EF4-FFF2-40B4-BE49-F238E27FC236}">
                  <a16:creationId xmlns:a16="http://schemas.microsoft.com/office/drawing/2014/main" id="{54D3B5CC-FE01-9EAD-30C2-F8AA053BB970}"/>
                </a:ext>
              </a:extLst>
            </p:cNvPr>
            <p:cNvSpPr txBox="1"/>
            <p:nvPr/>
          </p:nvSpPr>
          <p:spPr>
            <a:xfrm>
              <a:off x="4480865" y="2147672"/>
              <a:ext cx="2429427" cy="142860"/>
            </a:xfrm>
            <a:prstGeom prst="rect">
              <a:avLst/>
            </a:prstGeom>
          </p:spPr>
          <p:txBody>
            <a:bodyPr wrap="square" lIns="0" tIns="0" rIns="0" bIns="0" rtlCol="0" anchor="t">
              <a:spAutoFit/>
            </a:bodyPr>
            <a:lstStyle/>
            <a:p>
              <a:pPr algn="l">
                <a:lnSpc>
                  <a:spcPts val="1067"/>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Accord indispensable de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l’employeur</a:t>
              </a:r>
              <a:endParaRPr lang="en-US" sz="1100" b="1" dirty="0">
                <a:solidFill>
                  <a:srgbClr val="001C70"/>
                </a:solidFill>
                <a:latin typeface="Open Sans Bold"/>
                <a:ea typeface="Open Sans Bold"/>
                <a:cs typeface="Open Sans Bold"/>
                <a:sym typeface="Open Sans Bold"/>
              </a:endParaRPr>
            </a:p>
          </p:txBody>
        </p:sp>
        <p:pic>
          <p:nvPicPr>
            <p:cNvPr id="130" name="Image 129">
              <a:extLst>
                <a:ext uri="{FF2B5EF4-FFF2-40B4-BE49-F238E27FC236}">
                  <a16:creationId xmlns:a16="http://schemas.microsoft.com/office/drawing/2014/main" id="{71C2B4B9-1874-67D5-BF50-4CF39C0EC952}"/>
                </a:ext>
              </a:extLst>
            </p:cNvPr>
            <p:cNvPicPr>
              <a:picLocks noChangeAspect="1"/>
            </p:cNvPicPr>
            <p:nvPr/>
          </p:nvPicPr>
          <p:blipFill>
            <a:blip r:embed="rId12"/>
            <a:stretch>
              <a:fillRect/>
            </a:stretch>
          </p:blipFill>
          <p:spPr>
            <a:xfrm>
              <a:off x="3650374" y="1345380"/>
              <a:ext cx="716134" cy="716134"/>
            </a:xfrm>
            <a:prstGeom prst="rect">
              <a:avLst/>
            </a:prstGeom>
          </p:spPr>
        </p:pic>
      </p:grpSp>
      <p:grpSp>
        <p:nvGrpSpPr>
          <p:cNvPr id="139" name="Groupe 138">
            <a:extLst>
              <a:ext uri="{FF2B5EF4-FFF2-40B4-BE49-F238E27FC236}">
                <a16:creationId xmlns:a16="http://schemas.microsoft.com/office/drawing/2014/main" id="{BC04F8CA-44DB-8BB0-A2B2-5479EA967A78}"/>
              </a:ext>
            </a:extLst>
          </p:cNvPr>
          <p:cNvGrpSpPr/>
          <p:nvPr/>
        </p:nvGrpSpPr>
        <p:grpSpPr>
          <a:xfrm>
            <a:off x="7434918" y="1465055"/>
            <a:ext cx="4344834" cy="2696351"/>
            <a:chOff x="7247091" y="1325399"/>
            <a:chExt cx="4344834" cy="2696351"/>
          </a:xfrm>
        </p:grpSpPr>
        <p:sp>
          <p:nvSpPr>
            <p:cNvPr id="88" name="Freeform 30">
              <a:extLst>
                <a:ext uri="{FF2B5EF4-FFF2-40B4-BE49-F238E27FC236}">
                  <a16:creationId xmlns:a16="http://schemas.microsoft.com/office/drawing/2014/main" id="{DDADBD1E-2E5C-7EEC-BD7E-B379E359312E}"/>
                </a:ext>
              </a:extLst>
            </p:cNvPr>
            <p:cNvSpPr/>
            <p:nvPr/>
          </p:nvSpPr>
          <p:spPr>
            <a:xfrm>
              <a:off x="7247091" y="1375830"/>
              <a:ext cx="4344834" cy="2645920"/>
            </a:xfrm>
            <a:custGeom>
              <a:avLst/>
              <a:gdLst/>
              <a:ahLst/>
              <a:cxnLst/>
              <a:rect l="l" t="t" r="r" b="b"/>
              <a:pathLst>
                <a:path w="4735544" h="3173006">
                  <a:moveTo>
                    <a:pt x="0" y="0"/>
                  </a:moveTo>
                  <a:lnTo>
                    <a:pt x="4735544" y="0"/>
                  </a:lnTo>
                  <a:lnTo>
                    <a:pt x="4735544" y="3173006"/>
                  </a:lnTo>
                  <a:lnTo>
                    <a:pt x="0" y="3173006"/>
                  </a:lnTo>
                  <a:lnTo>
                    <a:pt x="0" y="0"/>
                  </a:lnTo>
                  <a:close/>
                </a:path>
              </a:pathLst>
            </a:custGeom>
            <a:blipFill>
              <a:blip r:embed="rId13"/>
              <a:stretch>
                <a:fillRect/>
              </a:stretch>
            </a:blipFill>
          </p:spPr>
          <p:txBody>
            <a:bodyPr/>
            <a:lstStyle/>
            <a:p>
              <a:endParaRPr lang="fr-FR"/>
            </a:p>
          </p:txBody>
        </p:sp>
        <p:sp>
          <p:nvSpPr>
            <p:cNvPr id="89" name="TextBox 32">
              <a:extLst>
                <a:ext uri="{FF2B5EF4-FFF2-40B4-BE49-F238E27FC236}">
                  <a16:creationId xmlns:a16="http://schemas.microsoft.com/office/drawing/2014/main" id="{12423D6E-58DC-C6EE-DD7D-BD616924CB61}"/>
                </a:ext>
              </a:extLst>
            </p:cNvPr>
            <p:cNvSpPr txBox="1"/>
            <p:nvPr/>
          </p:nvSpPr>
          <p:spPr>
            <a:xfrm>
              <a:off x="9084057" y="1552015"/>
              <a:ext cx="1029176" cy="266768"/>
            </a:xfrm>
            <a:prstGeom prst="rect">
              <a:avLst/>
            </a:prstGeom>
          </p:spPr>
          <p:txBody>
            <a:bodyPr lIns="0" tIns="0" rIns="0" bIns="0" rtlCol="0" anchor="t">
              <a:spAutoFit/>
            </a:bodyPr>
            <a:lstStyle/>
            <a:p>
              <a:pPr algn="l">
                <a:lnSpc>
                  <a:spcPts val="2193"/>
                </a:lnSpc>
              </a:pPr>
              <a:r>
                <a:rPr lang="en-US" sz="1567" b="1" dirty="0">
                  <a:solidFill>
                    <a:srgbClr val="7030A0"/>
                  </a:solidFill>
                  <a:latin typeface="Open Sans Bold"/>
                  <a:ea typeface="Open Sans Bold"/>
                  <a:cs typeface="Open Sans Bold"/>
                  <a:sym typeface="Open Sans Bold"/>
                </a:rPr>
                <a:t>À RETENIR</a:t>
              </a:r>
            </a:p>
          </p:txBody>
        </p:sp>
        <p:sp>
          <p:nvSpPr>
            <p:cNvPr id="90" name="Freeform 33">
              <a:extLst>
                <a:ext uri="{FF2B5EF4-FFF2-40B4-BE49-F238E27FC236}">
                  <a16:creationId xmlns:a16="http://schemas.microsoft.com/office/drawing/2014/main" id="{3A41663D-F8C1-E9D0-B51C-9A1092C34BEB}"/>
                </a:ext>
              </a:extLst>
            </p:cNvPr>
            <p:cNvSpPr/>
            <p:nvPr/>
          </p:nvSpPr>
          <p:spPr>
            <a:xfrm>
              <a:off x="7279415" y="2115241"/>
              <a:ext cx="611193" cy="400371"/>
            </a:xfrm>
            <a:custGeom>
              <a:avLst/>
              <a:gdLst/>
              <a:ahLst/>
              <a:cxnLst/>
              <a:rect l="l" t="t" r="r" b="b"/>
              <a:pathLst>
                <a:path w="824406" h="671029">
                  <a:moveTo>
                    <a:pt x="0" y="0"/>
                  </a:moveTo>
                  <a:lnTo>
                    <a:pt x="824407" y="0"/>
                  </a:lnTo>
                  <a:lnTo>
                    <a:pt x="824407" y="671028"/>
                  </a:lnTo>
                  <a:lnTo>
                    <a:pt x="0" y="671028"/>
                  </a:lnTo>
                  <a:lnTo>
                    <a:pt x="0" y="0"/>
                  </a:lnTo>
                  <a:close/>
                </a:path>
              </a:pathLst>
            </a:custGeom>
            <a:blipFill>
              <a:blip r:embed="rId14"/>
              <a:stretch>
                <a:fillRect/>
              </a:stretch>
            </a:blipFill>
          </p:spPr>
          <p:txBody>
            <a:bodyPr/>
            <a:lstStyle/>
            <a:p>
              <a:endParaRPr lang="fr-FR"/>
            </a:p>
          </p:txBody>
        </p:sp>
        <p:sp>
          <p:nvSpPr>
            <p:cNvPr id="91" name="TextBox 34">
              <a:extLst>
                <a:ext uri="{FF2B5EF4-FFF2-40B4-BE49-F238E27FC236}">
                  <a16:creationId xmlns:a16="http://schemas.microsoft.com/office/drawing/2014/main" id="{2FBC8389-12F1-3098-12C2-45FA535350B5}"/>
                </a:ext>
              </a:extLst>
            </p:cNvPr>
            <p:cNvSpPr txBox="1"/>
            <p:nvPr/>
          </p:nvSpPr>
          <p:spPr>
            <a:xfrm>
              <a:off x="7817393" y="2135396"/>
              <a:ext cx="3437734" cy="758606"/>
            </a:xfrm>
            <a:prstGeom prst="rect">
              <a:avLst/>
            </a:prstGeom>
          </p:spPr>
          <p:txBody>
            <a:bodyPr wrap="square" lIns="0" tIns="0" rIns="0" bIns="0" rtlCol="0" anchor="t">
              <a:spAutoFit/>
            </a:bodyPr>
            <a:lstStyle/>
            <a:p>
              <a:pPr algn="l">
                <a:lnSpc>
                  <a:spcPts val="1480"/>
                </a:lnSpc>
              </a:pP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Longtemps</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appelé</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 mi-temps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thérapeutique</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il ne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s’agit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pas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nécessairement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d’un temps de travail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réduit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de 50 % ; le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salarié</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peut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travailler</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un peu plus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ou</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un peu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moins</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dans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l’optique</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d’une</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reprise progressive à temps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complet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t>
              </a:r>
            </a:p>
          </p:txBody>
        </p:sp>
        <p:sp>
          <p:nvSpPr>
            <p:cNvPr id="92" name="Freeform 36">
              <a:extLst>
                <a:ext uri="{FF2B5EF4-FFF2-40B4-BE49-F238E27FC236}">
                  <a16:creationId xmlns:a16="http://schemas.microsoft.com/office/drawing/2014/main" id="{8B608954-330B-5B5E-15E5-2914AAF678AF}"/>
                </a:ext>
              </a:extLst>
            </p:cNvPr>
            <p:cNvSpPr/>
            <p:nvPr/>
          </p:nvSpPr>
          <p:spPr>
            <a:xfrm>
              <a:off x="7291621" y="3050183"/>
              <a:ext cx="621403" cy="423193"/>
            </a:xfrm>
            <a:custGeom>
              <a:avLst/>
              <a:gdLst/>
              <a:ahLst/>
              <a:cxnLst/>
              <a:rect l="l" t="t" r="r" b="b"/>
              <a:pathLst>
                <a:path w="824406" h="671029">
                  <a:moveTo>
                    <a:pt x="0" y="0"/>
                  </a:moveTo>
                  <a:lnTo>
                    <a:pt x="824407" y="0"/>
                  </a:lnTo>
                  <a:lnTo>
                    <a:pt x="824407" y="671029"/>
                  </a:lnTo>
                  <a:lnTo>
                    <a:pt x="0" y="671029"/>
                  </a:lnTo>
                  <a:lnTo>
                    <a:pt x="0" y="0"/>
                  </a:lnTo>
                  <a:close/>
                </a:path>
              </a:pathLst>
            </a:custGeom>
            <a:blipFill>
              <a:blip r:embed="rId15"/>
              <a:stretch>
                <a:fillRect/>
              </a:stretch>
            </a:blipFill>
          </p:spPr>
          <p:txBody>
            <a:bodyPr/>
            <a:lstStyle/>
            <a:p>
              <a:endParaRPr lang="fr-FR"/>
            </a:p>
          </p:txBody>
        </p:sp>
        <p:sp>
          <p:nvSpPr>
            <p:cNvPr id="93" name="TextBox 37">
              <a:extLst>
                <a:ext uri="{FF2B5EF4-FFF2-40B4-BE49-F238E27FC236}">
                  <a16:creationId xmlns:a16="http://schemas.microsoft.com/office/drawing/2014/main" id="{57574C4A-6166-4111-0158-32938D2F77B7}"/>
                </a:ext>
              </a:extLst>
            </p:cNvPr>
            <p:cNvSpPr txBox="1"/>
            <p:nvPr/>
          </p:nvSpPr>
          <p:spPr>
            <a:xfrm>
              <a:off x="7879779" y="3093774"/>
              <a:ext cx="3437733" cy="423193"/>
            </a:xfrm>
            <a:prstGeom prst="rect">
              <a:avLst/>
            </a:prstGeom>
          </p:spPr>
          <p:txBody>
            <a:bodyPr wrap="square" lIns="0" tIns="0" rIns="0" bIns="0" rtlCol="0" anchor="t">
              <a:spAutoFit/>
            </a:bodyPr>
            <a:lstStyle/>
            <a:p>
              <a:pPr algn="l">
                <a:lnSpc>
                  <a:spcPts val="1109"/>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Le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médecin</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du travail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donne</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son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avis</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sur les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aménagements</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envisageables</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notamment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au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niveau</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du temps de travail.</a:t>
              </a:r>
            </a:p>
          </p:txBody>
        </p:sp>
        <p:pic>
          <p:nvPicPr>
            <p:cNvPr id="131" name="Image 130">
              <a:extLst>
                <a:ext uri="{FF2B5EF4-FFF2-40B4-BE49-F238E27FC236}">
                  <a16:creationId xmlns:a16="http://schemas.microsoft.com/office/drawing/2014/main" id="{06B4484E-B64B-BB50-5CCF-A56A85387C9E}"/>
                </a:ext>
              </a:extLst>
            </p:cNvPr>
            <p:cNvPicPr>
              <a:picLocks noChangeAspect="1"/>
            </p:cNvPicPr>
            <p:nvPr/>
          </p:nvPicPr>
          <p:blipFill>
            <a:blip r:embed="rId16"/>
            <a:stretch>
              <a:fillRect/>
            </a:stretch>
          </p:blipFill>
          <p:spPr>
            <a:xfrm>
              <a:off x="7728162" y="1325399"/>
              <a:ext cx="720000" cy="720000"/>
            </a:xfrm>
            <a:prstGeom prst="rect">
              <a:avLst/>
            </a:prstGeom>
          </p:spPr>
        </p:pic>
      </p:grpSp>
      <p:grpSp>
        <p:nvGrpSpPr>
          <p:cNvPr id="137" name="Groupe 136">
            <a:extLst>
              <a:ext uri="{FF2B5EF4-FFF2-40B4-BE49-F238E27FC236}">
                <a16:creationId xmlns:a16="http://schemas.microsoft.com/office/drawing/2014/main" id="{87021D72-94BC-6B11-D3DC-0527B483CC05}"/>
              </a:ext>
            </a:extLst>
          </p:cNvPr>
          <p:cNvGrpSpPr/>
          <p:nvPr/>
        </p:nvGrpSpPr>
        <p:grpSpPr>
          <a:xfrm>
            <a:off x="2702362" y="4179697"/>
            <a:ext cx="6569522" cy="1352904"/>
            <a:chOff x="-19905" y="4129257"/>
            <a:chExt cx="6569522" cy="1352904"/>
          </a:xfrm>
        </p:grpSpPr>
        <p:sp>
          <p:nvSpPr>
            <p:cNvPr id="94" name="Freeform 38">
              <a:extLst>
                <a:ext uri="{FF2B5EF4-FFF2-40B4-BE49-F238E27FC236}">
                  <a16:creationId xmlns:a16="http://schemas.microsoft.com/office/drawing/2014/main" id="{FEF69C5A-E66C-45A6-9871-3C07661E704D}"/>
                </a:ext>
              </a:extLst>
            </p:cNvPr>
            <p:cNvSpPr/>
            <p:nvPr/>
          </p:nvSpPr>
          <p:spPr>
            <a:xfrm>
              <a:off x="-19905" y="4154902"/>
              <a:ext cx="6569522" cy="1327259"/>
            </a:xfrm>
            <a:custGeom>
              <a:avLst/>
              <a:gdLst/>
              <a:ahLst/>
              <a:cxnLst/>
              <a:rect l="l" t="t" r="r" b="b"/>
              <a:pathLst>
                <a:path w="9614880" h="2003499">
                  <a:moveTo>
                    <a:pt x="0" y="0"/>
                  </a:moveTo>
                  <a:lnTo>
                    <a:pt x="9614880" y="0"/>
                  </a:lnTo>
                  <a:lnTo>
                    <a:pt x="9614880" y="2003499"/>
                  </a:lnTo>
                  <a:lnTo>
                    <a:pt x="0" y="2003499"/>
                  </a:lnTo>
                  <a:lnTo>
                    <a:pt x="0" y="0"/>
                  </a:lnTo>
                  <a:close/>
                </a:path>
              </a:pathLst>
            </a:custGeom>
            <a:blipFill>
              <a:blip r:embed="rId17"/>
              <a:stretch>
                <a:fillRect/>
              </a:stretch>
            </a:blipFill>
          </p:spPr>
          <p:txBody>
            <a:bodyPr/>
            <a:lstStyle/>
            <a:p>
              <a:endParaRPr lang="fr-FR"/>
            </a:p>
          </p:txBody>
        </p:sp>
        <p:sp>
          <p:nvSpPr>
            <p:cNvPr id="95" name="TextBox 39">
              <a:extLst>
                <a:ext uri="{FF2B5EF4-FFF2-40B4-BE49-F238E27FC236}">
                  <a16:creationId xmlns:a16="http://schemas.microsoft.com/office/drawing/2014/main" id="{F5082A51-4B41-ED91-54B9-9369C41D29BC}"/>
                </a:ext>
              </a:extLst>
            </p:cNvPr>
            <p:cNvSpPr txBox="1"/>
            <p:nvPr/>
          </p:nvSpPr>
          <p:spPr>
            <a:xfrm>
              <a:off x="967146" y="4407762"/>
              <a:ext cx="2162571" cy="216500"/>
            </a:xfrm>
            <a:prstGeom prst="rect">
              <a:avLst/>
            </a:prstGeom>
          </p:spPr>
          <p:txBody>
            <a:bodyPr lIns="0" tIns="0" rIns="0" bIns="0" rtlCol="0" anchor="t">
              <a:spAutoFit/>
            </a:bodyPr>
            <a:lstStyle/>
            <a:p>
              <a:pPr algn="ctr">
                <a:lnSpc>
                  <a:spcPts val="1794"/>
                </a:lnSpc>
              </a:pPr>
              <a:r>
                <a:rPr lang="en-US" sz="1281" b="1" dirty="0">
                  <a:solidFill>
                    <a:srgbClr val="001C70"/>
                  </a:solidFill>
                  <a:latin typeface="Open Sans Bold"/>
                  <a:ea typeface="Open Sans Bold"/>
                  <a:cs typeface="Open Sans Bold"/>
                  <a:sym typeface="Open Sans Bold"/>
                </a:rPr>
                <a:t>UNE REPRISE PROGRESSIVE</a:t>
              </a:r>
            </a:p>
          </p:txBody>
        </p:sp>
        <p:sp>
          <p:nvSpPr>
            <p:cNvPr id="99" name="TextBox 43">
              <a:extLst>
                <a:ext uri="{FF2B5EF4-FFF2-40B4-BE49-F238E27FC236}">
                  <a16:creationId xmlns:a16="http://schemas.microsoft.com/office/drawing/2014/main" id="{77E3D33E-ED3D-9AD1-A947-841DFB95169B}"/>
                </a:ext>
              </a:extLst>
            </p:cNvPr>
            <p:cNvSpPr txBox="1"/>
            <p:nvPr/>
          </p:nvSpPr>
          <p:spPr>
            <a:xfrm>
              <a:off x="184957" y="4894275"/>
              <a:ext cx="965660" cy="307777"/>
            </a:xfrm>
            <a:prstGeom prst="rect">
              <a:avLst/>
            </a:prstGeom>
          </p:spPr>
          <p:txBody>
            <a:bodyPr wrap="square" lIns="0" tIns="0" rIns="0" bIns="0" rtlCol="0" anchor="t">
              <a:spAutoFit/>
            </a:bodyPr>
            <a:lstStyle/>
            <a:p>
              <a:pPr algn="ctr">
                <a:lnSpc>
                  <a:spcPts val="1195"/>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Temps de travail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réduit</a:t>
              </a:r>
              <a:endPar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endParaRPr>
            </a:p>
          </p:txBody>
        </p:sp>
        <p:sp>
          <p:nvSpPr>
            <p:cNvPr id="102" name="TextBox 46">
              <a:extLst>
                <a:ext uri="{FF2B5EF4-FFF2-40B4-BE49-F238E27FC236}">
                  <a16:creationId xmlns:a16="http://schemas.microsoft.com/office/drawing/2014/main" id="{64A98D6A-CE68-624C-188B-DC8FB04E2FD5}"/>
                </a:ext>
              </a:extLst>
            </p:cNvPr>
            <p:cNvSpPr txBox="1"/>
            <p:nvPr/>
          </p:nvSpPr>
          <p:spPr>
            <a:xfrm>
              <a:off x="1661604" y="4822379"/>
              <a:ext cx="1103611" cy="461665"/>
            </a:xfrm>
            <a:prstGeom prst="rect">
              <a:avLst/>
            </a:prstGeom>
          </p:spPr>
          <p:txBody>
            <a:bodyPr wrap="square" lIns="0" tIns="0" rIns="0" bIns="0" rtlCol="0" anchor="t">
              <a:spAutoFit/>
            </a:bodyPr>
            <a:lstStyle/>
            <a:p>
              <a:pPr algn="ctr">
                <a:lnSpc>
                  <a:spcPts val="1195"/>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Augmentation progressive du temps de travail</a:t>
              </a:r>
            </a:p>
          </p:txBody>
        </p:sp>
        <p:sp>
          <p:nvSpPr>
            <p:cNvPr id="104" name="TextBox 50">
              <a:extLst>
                <a:ext uri="{FF2B5EF4-FFF2-40B4-BE49-F238E27FC236}">
                  <a16:creationId xmlns:a16="http://schemas.microsoft.com/office/drawing/2014/main" id="{2607D549-D023-7D3E-48EA-1CA26CFF6049}"/>
                </a:ext>
              </a:extLst>
            </p:cNvPr>
            <p:cNvSpPr txBox="1"/>
            <p:nvPr/>
          </p:nvSpPr>
          <p:spPr>
            <a:xfrm>
              <a:off x="3209686" y="4849257"/>
              <a:ext cx="1213972" cy="425181"/>
            </a:xfrm>
            <a:prstGeom prst="rect">
              <a:avLst/>
            </a:prstGeom>
          </p:spPr>
          <p:txBody>
            <a:bodyPr wrap="square" lIns="0" tIns="0" rIns="0" bIns="0" rtlCol="0" anchor="t">
              <a:spAutoFit/>
            </a:bodyPr>
            <a:lstStyle/>
            <a:p>
              <a:pPr algn="ctr">
                <a:lnSpc>
                  <a:spcPts val="1067"/>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Adaptation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en</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fonction</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de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l’état</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de santé et du poste</a:t>
              </a:r>
            </a:p>
          </p:txBody>
        </p:sp>
        <p:sp>
          <p:nvSpPr>
            <p:cNvPr id="105" name="TextBox 51">
              <a:extLst>
                <a:ext uri="{FF2B5EF4-FFF2-40B4-BE49-F238E27FC236}">
                  <a16:creationId xmlns:a16="http://schemas.microsoft.com/office/drawing/2014/main" id="{73B2353B-6523-D34F-3056-8A1A87B36B6D}"/>
                </a:ext>
              </a:extLst>
            </p:cNvPr>
            <p:cNvSpPr txBox="1"/>
            <p:nvPr/>
          </p:nvSpPr>
          <p:spPr>
            <a:xfrm>
              <a:off x="4906257" y="4849257"/>
              <a:ext cx="1103611" cy="423193"/>
            </a:xfrm>
            <a:prstGeom prst="rect">
              <a:avLst/>
            </a:prstGeom>
          </p:spPr>
          <p:txBody>
            <a:bodyPr wrap="square" lIns="0" tIns="0" rIns="0" bIns="0" rtlCol="0" anchor="t">
              <a:spAutoFit/>
            </a:bodyPr>
            <a:lstStyle/>
            <a:p>
              <a:pPr algn="ctr">
                <a:lnSpc>
                  <a:spcPts val="1109"/>
                </a:lnSpc>
              </a:pP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Retour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progressif</a:t>
              </a:r>
              <a:r>
                <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 au temps de travail du </a:t>
              </a:r>
              <a:r>
                <a:rPr lang="en-US" sz="1100" b="1" dirty="0" err="1">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rPr>
                <a:t>contrat</a:t>
              </a:r>
              <a:endParaRPr lang="en-US" sz="1100" b="1" dirty="0">
                <a:solidFill>
                  <a:srgbClr val="001C70"/>
                </a:solidFill>
                <a:latin typeface="Calibri" panose="020F0502020204030204" pitchFamily="34" charset="0"/>
                <a:ea typeface="Calibri" panose="020F0502020204030204" pitchFamily="34" charset="0"/>
                <a:cs typeface="Calibri" panose="020F0502020204030204" pitchFamily="34" charset="0"/>
                <a:sym typeface="Open Sans Bold"/>
              </a:endParaRPr>
            </a:p>
          </p:txBody>
        </p:sp>
        <p:pic>
          <p:nvPicPr>
            <p:cNvPr id="132" name="Image 131">
              <a:extLst>
                <a:ext uri="{FF2B5EF4-FFF2-40B4-BE49-F238E27FC236}">
                  <a16:creationId xmlns:a16="http://schemas.microsoft.com/office/drawing/2014/main" id="{AB211AB0-69B9-A942-4453-3EBFFD272092}"/>
                </a:ext>
              </a:extLst>
            </p:cNvPr>
            <p:cNvPicPr>
              <a:picLocks noChangeAspect="1"/>
            </p:cNvPicPr>
            <p:nvPr/>
          </p:nvPicPr>
          <p:blipFill>
            <a:blip r:embed="rId18"/>
            <a:stretch>
              <a:fillRect/>
            </a:stretch>
          </p:blipFill>
          <p:spPr>
            <a:xfrm>
              <a:off x="96742" y="4129257"/>
              <a:ext cx="720000" cy="720000"/>
            </a:xfrm>
            <a:prstGeom prst="rect">
              <a:avLst/>
            </a:prstGeom>
            <a:noFill/>
          </p:spPr>
        </p:pic>
        <p:cxnSp>
          <p:nvCxnSpPr>
            <p:cNvPr id="134" name="Connecteur droit avec flèche 133">
              <a:extLst>
                <a:ext uri="{FF2B5EF4-FFF2-40B4-BE49-F238E27FC236}">
                  <a16:creationId xmlns:a16="http://schemas.microsoft.com/office/drawing/2014/main" id="{8B0C869B-A119-9D36-9E37-51EAF32FDD1E}"/>
                </a:ext>
              </a:extLst>
            </p:cNvPr>
            <p:cNvCxnSpPr/>
            <p:nvPr/>
          </p:nvCxnSpPr>
          <p:spPr>
            <a:xfrm>
              <a:off x="1295400" y="5088376"/>
              <a:ext cx="366204"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135" name="Connecteur droit avec flèche 134">
              <a:extLst>
                <a:ext uri="{FF2B5EF4-FFF2-40B4-BE49-F238E27FC236}">
                  <a16:creationId xmlns:a16="http://schemas.microsoft.com/office/drawing/2014/main" id="{C7F4BFD7-B809-312F-9F1D-9E69F5748189}"/>
                </a:ext>
              </a:extLst>
            </p:cNvPr>
            <p:cNvCxnSpPr/>
            <p:nvPr/>
          </p:nvCxnSpPr>
          <p:spPr>
            <a:xfrm>
              <a:off x="2763513" y="5088376"/>
              <a:ext cx="366204"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136" name="Connecteur droit avec flèche 135">
              <a:extLst>
                <a:ext uri="{FF2B5EF4-FFF2-40B4-BE49-F238E27FC236}">
                  <a16:creationId xmlns:a16="http://schemas.microsoft.com/office/drawing/2014/main" id="{0A69E2D4-C0A2-2497-A91D-A5975E2AC5F2}"/>
                </a:ext>
              </a:extLst>
            </p:cNvPr>
            <p:cNvCxnSpPr/>
            <p:nvPr/>
          </p:nvCxnSpPr>
          <p:spPr>
            <a:xfrm>
              <a:off x="4511780" y="5088376"/>
              <a:ext cx="366204" cy="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grpSp>
    </p:spTree>
    <p:extLst>
      <p:ext uri="{BB962C8B-B14F-4D97-AF65-F5344CB8AC3E}">
        <p14:creationId xmlns:p14="http://schemas.microsoft.com/office/powerpoint/2010/main" val="409502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7"/>
                                        </p:tgtEl>
                                        <p:attrNameLst>
                                          <p:attrName>style.visibility</p:attrName>
                                        </p:attrNameLst>
                                      </p:cBhvr>
                                      <p:to>
                                        <p:strVal val="visible"/>
                                      </p:to>
                                    </p:set>
                                    <p:anim calcmode="lin" valueType="num">
                                      <p:cBhvr additive="base">
                                        <p:cTn id="23" dur="500" fill="hold"/>
                                        <p:tgtEl>
                                          <p:spTgt spid="107"/>
                                        </p:tgtEl>
                                        <p:attrNameLst>
                                          <p:attrName>ppt_x</p:attrName>
                                        </p:attrNameLst>
                                      </p:cBhvr>
                                      <p:tavLst>
                                        <p:tav tm="0">
                                          <p:val>
                                            <p:strVal val="#ppt_x"/>
                                          </p:val>
                                        </p:tav>
                                        <p:tav tm="100000">
                                          <p:val>
                                            <p:strVal val="#ppt_x"/>
                                          </p:val>
                                        </p:tav>
                                      </p:tavLst>
                                    </p:anim>
                                    <p:anim calcmode="lin" valueType="num">
                                      <p:cBhvr additive="base">
                                        <p:cTn id="24" dur="500" fill="hold"/>
                                        <p:tgtEl>
                                          <p:spTgt spid="10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6"/>
                                        </p:tgtEl>
                                        <p:attrNameLst>
                                          <p:attrName>style.visibility</p:attrName>
                                        </p:attrNameLst>
                                      </p:cBhvr>
                                      <p:to>
                                        <p:strVal val="visible"/>
                                      </p:to>
                                    </p:set>
                                    <p:anim calcmode="lin" valueType="num">
                                      <p:cBhvr additive="base">
                                        <p:cTn id="27" dur="500" fill="hold"/>
                                        <p:tgtEl>
                                          <p:spTgt spid="106"/>
                                        </p:tgtEl>
                                        <p:attrNameLst>
                                          <p:attrName>ppt_x</p:attrName>
                                        </p:attrNameLst>
                                      </p:cBhvr>
                                      <p:tavLst>
                                        <p:tav tm="0">
                                          <p:val>
                                            <p:strVal val="#ppt_x"/>
                                          </p:val>
                                        </p:tav>
                                        <p:tav tm="100000">
                                          <p:val>
                                            <p:strVal val="#ppt_x"/>
                                          </p:val>
                                        </p:tav>
                                      </p:tavLst>
                                    </p:anim>
                                    <p:anim calcmode="lin" valueType="num">
                                      <p:cBhvr additive="base">
                                        <p:cTn id="28"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5</a:t>
            </a:fld>
            <a:endParaRPr lang="fr-FR" dirty="0"/>
          </a:p>
        </p:txBody>
      </p:sp>
      <p:sp>
        <p:nvSpPr>
          <p:cNvPr id="4" name="Titre 3"/>
          <p:cNvSpPr>
            <a:spLocks noGrp="1"/>
          </p:cNvSpPr>
          <p:nvPr>
            <p:ph type="title"/>
          </p:nvPr>
        </p:nvSpPr>
        <p:spPr>
          <a:xfrm>
            <a:off x="498000" y="154819"/>
            <a:ext cx="11196000" cy="626232"/>
          </a:xfrm>
        </p:spPr>
        <p:txBody>
          <a:bodyPr/>
          <a:lstStyle/>
          <a:p>
            <a:r>
              <a:rPr lang="fr-FR" dirty="0"/>
              <a:t>Les démarches de l’employeur</a:t>
            </a:r>
          </a:p>
        </p:txBody>
      </p:sp>
      <p:sp>
        <p:nvSpPr>
          <p:cNvPr id="2" name="Freeform 9">
            <a:extLst>
              <a:ext uri="{FF2B5EF4-FFF2-40B4-BE49-F238E27FC236}">
                <a16:creationId xmlns:a16="http://schemas.microsoft.com/office/drawing/2014/main" id="{BCF458AC-B106-0F10-8AAA-6A3F5F61EF4A}"/>
              </a:ext>
            </a:extLst>
          </p:cNvPr>
          <p:cNvSpPr/>
          <p:nvPr/>
        </p:nvSpPr>
        <p:spPr>
          <a:xfrm>
            <a:off x="88810" y="857402"/>
            <a:ext cx="11527790" cy="924328"/>
          </a:xfrm>
          <a:custGeom>
            <a:avLst/>
            <a:gdLst/>
            <a:ahLst/>
            <a:cxnLst/>
            <a:rect l="l" t="t" r="r" b="b"/>
            <a:pathLst>
              <a:path w="7434717" h="1548227">
                <a:moveTo>
                  <a:pt x="0" y="0"/>
                </a:moveTo>
                <a:lnTo>
                  <a:pt x="7434717" y="0"/>
                </a:lnTo>
                <a:lnTo>
                  <a:pt x="7434717" y="1548228"/>
                </a:lnTo>
                <a:lnTo>
                  <a:pt x="0" y="1548228"/>
                </a:lnTo>
                <a:lnTo>
                  <a:pt x="0" y="0"/>
                </a:lnTo>
                <a:close/>
              </a:path>
            </a:pathLst>
          </a:custGeom>
          <a:blipFill>
            <a:blip r:embed="rId3"/>
            <a:stretch>
              <a:fillRect/>
            </a:stretch>
          </a:blipFill>
        </p:spPr>
        <p:txBody>
          <a:bodyPr/>
          <a:lstStyle/>
          <a:p>
            <a:endParaRPr lang="fr-FR"/>
          </a:p>
        </p:txBody>
      </p:sp>
      <p:sp>
        <p:nvSpPr>
          <p:cNvPr id="6" name="TextBox 11">
            <a:extLst>
              <a:ext uri="{FF2B5EF4-FFF2-40B4-BE49-F238E27FC236}">
                <a16:creationId xmlns:a16="http://schemas.microsoft.com/office/drawing/2014/main" id="{EC5DA3C8-9658-5633-DF0B-D9C35568C03D}"/>
              </a:ext>
            </a:extLst>
          </p:cNvPr>
          <p:cNvSpPr txBox="1"/>
          <p:nvPr/>
        </p:nvSpPr>
        <p:spPr>
          <a:xfrm>
            <a:off x="1626360" y="996587"/>
            <a:ext cx="8926891" cy="261867"/>
          </a:xfrm>
          <a:prstGeom prst="rect">
            <a:avLst/>
          </a:prstGeom>
        </p:spPr>
        <p:txBody>
          <a:bodyPr wrap="square" lIns="0" tIns="0" rIns="0" bIns="0" rtlCol="0" anchor="t">
            <a:spAutoFit/>
          </a:bodyPr>
          <a:lstStyle/>
          <a:p>
            <a:pPr algn="l">
              <a:lnSpc>
                <a:spcPts val="2262"/>
              </a:lnSpc>
            </a:pP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Vous</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a:t>
            </a: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êtes</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a:t>
            </a: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en</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charge des </a:t>
            </a: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formalités</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a:t>
            </a: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administratives</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a:t>
            </a: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en</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rapport avec </a:t>
            </a: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l’Assurance</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a:t>
            </a: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Maladie</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et </a:t>
            </a: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notamment</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de la gestion des </a:t>
            </a:r>
            <a:r>
              <a:rPr lang="en-US" sz="1200"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arrêts</a:t>
            </a:r>
            <a:r>
              <a:rPr lang="en-US" sz="1200"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a:rPr>
              <a:t> de travail.</a:t>
            </a:r>
          </a:p>
        </p:txBody>
      </p:sp>
      <p:grpSp>
        <p:nvGrpSpPr>
          <p:cNvPr id="115" name="Groupe 114">
            <a:extLst>
              <a:ext uri="{FF2B5EF4-FFF2-40B4-BE49-F238E27FC236}">
                <a16:creationId xmlns:a16="http://schemas.microsoft.com/office/drawing/2014/main" id="{F46B289C-BFB8-C450-05EC-C37E90612F45}"/>
              </a:ext>
            </a:extLst>
          </p:cNvPr>
          <p:cNvGrpSpPr/>
          <p:nvPr/>
        </p:nvGrpSpPr>
        <p:grpSpPr>
          <a:xfrm>
            <a:off x="1838325" y="1938896"/>
            <a:ext cx="8056272" cy="804158"/>
            <a:chOff x="1838325" y="1938896"/>
            <a:chExt cx="5225381" cy="804158"/>
          </a:xfrm>
        </p:grpSpPr>
        <p:sp>
          <p:nvSpPr>
            <p:cNvPr id="7" name="Freeform 13">
              <a:extLst>
                <a:ext uri="{FF2B5EF4-FFF2-40B4-BE49-F238E27FC236}">
                  <a16:creationId xmlns:a16="http://schemas.microsoft.com/office/drawing/2014/main" id="{F1FF3797-CD7A-CE12-09FB-2B531F18F86C}"/>
                </a:ext>
              </a:extLst>
            </p:cNvPr>
            <p:cNvSpPr/>
            <p:nvPr/>
          </p:nvSpPr>
          <p:spPr>
            <a:xfrm>
              <a:off x="1838325" y="1938896"/>
              <a:ext cx="5225381" cy="804158"/>
            </a:xfrm>
            <a:custGeom>
              <a:avLst/>
              <a:gdLst/>
              <a:ahLst/>
              <a:cxnLst/>
              <a:rect l="l" t="t" r="r" b="b"/>
              <a:pathLst>
                <a:path w="4193116" h="1548227">
                  <a:moveTo>
                    <a:pt x="0" y="0"/>
                  </a:moveTo>
                  <a:lnTo>
                    <a:pt x="4193116" y="0"/>
                  </a:lnTo>
                  <a:lnTo>
                    <a:pt x="4193116" y="1548228"/>
                  </a:lnTo>
                  <a:lnTo>
                    <a:pt x="0" y="1548228"/>
                  </a:lnTo>
                  <a:lnTo>
                    <a:pt x="0" y="0"/>
                  </a:lnTo>
                  <a:close/>
                </a:path>
              </a:pathLst>
            </a:custGeom>
            <a:blipFill>
              <a:blip r:embed="rId4"/>
              <a:stretch>
                <a:fillRect/>
              </a:stretch>
            </a:blipFill>
          </p:spPr>
          <p:txBody>
            <a:bodyPr/>
            <a:lstStyle/>
            <a:p>
              <a:endParaRPr lang="fr-FR"/>
            </a:p>
          </p:txBody>
        </p:sp>
        <p:sp>
          <p:nvSpPr>
            <p:cNvPr id="20" name="TextBox 15">
              <a:extLst>
                <a:ext uri="{FF2B5EF4-FFF2-40B4-BE49-F238E27FC236}">
                  <a16:creationId xmlns:a16="http://schemas.microsoft.com/office/drawing/2014/main" id="{6DBEB1B0-A8C4-3264-1DEB-5DCEC532ACEE}"/>
                </a:ext>
              </a:extLst>
            </p:cNvPr>
            <p:cNvSpPr txBox="1"/>
            <p:nvPr/>
          </p:nvSpPr>
          <p:spPr>
            <a:xfrm>
              <a:off x="2774114" y="2010933"/>
              <a:ext cx="3915363" cy="444609"/>
            </a:xfrm>
            <a:prstGeom prst="rect">
              <a:avLst/>
            </a:prstGeom>
          </p:spPr>
          <p:txBody>
            <a:bodyPr wrap="square" lIns="0" tIns="0" rIns="0" bIns="0" rtlCol="0" anchor="t">
              <a:spAutoFit/>
            </a:bodyPr>
            <a:lstStyle/>
            <a:p>
              <a:pPr algn="just">
                <a:lnSpc>
                  <a:spcPts val="1758"/>
                </a:lnSpc>
              </a:pP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Un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salarié</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de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l’entreprise</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vous</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remet</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le « volet 3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employeur</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 d’un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arrêt</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de travail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mentionnant</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un temps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partiel</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pour raison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médicale</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a:t>
              </a:r>
            </a:p>
          </p:txBody>
        </p:sp>
        <p:pic>
          <p:nvPicPr>
            <p:cNvPr id="21" name="Image 20">
              <a:extLst>
                <a:ext uri="{FF2B5EF4-FFF2-40B4-BE49-F238E27FC236}">
                  <a16:creationId xmlns:a16="http://schemas.microsoft.com/office/drawing/2014/main" id="{08526BAB-CF3B-CDFD-6C29-83AA1162B459}"/>
                </a:ext>
              </a:extLst>
            </p:cNvPr>
            <p:cNvPicPr>
              <a:picLocks noChangeAspect="1"/>
            </p:cNvPicPr>
            <p:nvPr/>
          </p:nvPicPr>
          <p:blipFill>
            <a:blip r:embed="rId5"/>
            <a:stretch>
              <a:fillRect/>
            </a:stretch>
          </p:blipFill>
          <p:spPr>
            <a:xfrm>
              <a:off x="2136088" y="2050733"/>
              <a:ext cx="523963" cy="675441"/>
            </a:xfrm>
            <a:prstGeom prst="rect">
              <a:avLst/>
            </a:prstGeom>
          </p:spPr>
        </p:pic>
      </p:grpSp>
      <p:grpSp>
        <p:nvGrpSpPr>
          <p:cNvPr id="26" name="Groupe 25">
            <a:extLst>
              <a:ext uri="{FF2B5EF4-FFF2-40B4-BE49-F238E27FC236}">
                <a16:creationId xmlns:a16="http://schemas.microsoft.com/office/drawing/2014/main" id="{63EFE5F4-0302-61AD-6930-ED200B69AC8C}"/>
              </a:ext>
            </a:extLst>
          </p:cNvPr>
          <p:cNvGrpSpPr/>
          <p:nvPr/>
        </p:nvGrpSpPr>
        <p:grpSpPr>
          <a:xfrm>
            <a:off x="1838325" y="2979812"/>
            <a:ext cx="8056272" cy="811154"/>
            <a:chOff x="785362" y="3071144"/>
            <a:chExt cx="6278345" cy="811154"/>
          </a:xfrm>
        </p:grpSpPr>
        <p:sp>
          <p:nvSpPr>
            <p:cNvPr id="10" name="Freeform 17">
              <a:extLst>
                <a:ext uri="{FF2B5EF4-FFF2-40B4-BE49-F238E27FC236}">
                  <a16:creationId xmlns:a16="http://schemas.microsoft.com/office/drawing/2014/main" id="{451F5CEE-F04B-05F8-66CF-E0353B577E3B}"/>
                </a:ext>
              </a:extLst>
            </p:cNvPr>
            <p:cNvSpPr/>
            <p:nvPr/>
          </p:nvSpPr>
          <p:spPr>
            <a:xfrm>
              <a:off x="785362" y="3071144"/>
              <a:ext cx="6278345" cy="811154"/>
            </a:xfrm>
            <a:custGeom>
              <a:avLst/>
              <a:gdLst/>
              <a:ahLst/>
              <a:cxnLst/>
              <a:rect l="l" t="t" r="r" b="b"/>
              <a:pathLst>
                <a:path w="4193116" h="1548227">
                  <a:moveTo>
                    <a:pt x="0" y="0"/>
                  </a:moveTo>
                  <a:lnTo>
                    <a:pt x="4193116" y="0"/>
                  </a:lnTo>
                  <a:lnTo>
                    <a:pt x="4193116" y="1548228"/>
                  </a:lnTo>
                  <a:lnTo>
                    <a:pt x="0" y="1548228"/>
                  </a:lnTo>
                  <a:lnTo>
                    <a:pt x="0" y="0"/>
                  </a:lnTo>
                  <a:close/>
                </a:path>
              </a:pathLst>
            </a:custGeom>
            <a:blipFill>
              <a:blip r:embed="rId6"/>
              <a:stretch>
                <a:fillRect/>
              </a:stretch>
            </a:blipFill>
          </p:spPr>
          <p:txBody>
            <a:bodyPr/>
            <a:lstStyle/>
            <a:p>
              <a:endParaRPr lang="fr-FR"/>
            </a:p>
          </p:txBody>
        </p:sp>
        <p:sp>
          <p:nvSpPr>
            <p:cNvPr id="12" name="TextBox 19">
              <a:extLst>
                <a:ext uri="{FF2B5EF4-FFF2-40B4-BE49-F238E27FC236}">
                  <a16:creationId xmlns:a16="http://schemas.microsoft.com/office/drawing/2014/main" id="{2DA36648-EB1C-230E-6B40-EFBF2C7D68B5}"/>
                </a:ext>
              </a:extLst>
            </p:cNvPr>
            <p:cNvSpPr txBox="1"/>
            <p:nvPr/>
          </p:nvSpPr>
          <p:spPr>
            <a:xfrm>
              <a:off x="1909721" y="3209921"/>
              <a:ext cx="4671254" cy="369332"/>
            </a:xfrm>
            <a:prstGeom prst="rect">
              <a:avLst/>
            </a:prstGeom>
          </p:spPr>
          <p:txBody>
            <a:bodyPr wrap="square" lIns="0" tIns="0" rIns="0" bIns="0" rtlCol="0" anchor="t">
              <a:spAutoFit/>
            </a:bodyPr>
            <a:lstStyle/>
            <a:p>
              <a:pPr algn="l"/>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rPr>
                <a:t>Vous devez transmettre une attestation de salaire à l’Assurance Maladie à terme échu</a:t>
              </a:r>
            </a:p>
            <a:p>
              <a:pPr algn="l"/>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rPr>
                <a:t>du mois prescrit à temps partiel thérapeutique.</a:t>
              </a:r>
              <a:endPar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endParaRPr>
            </a:p>
          </p:txBody>
        </p:sp>
        <p:pic>
          <p:nvPicPr>
            <p:cNvPr id="22" name="Image 21">
              <a:extLst>
                <a:ext uri="{FF2B5EF4-FFF2-40B4-BE49-F238E27FC236}">
                  <a16:creationId xmlns:a16="http://schemas.microsoft.com/office/drawing/2014/main" id="{92641D5A-D8CC-CE66-C04D-1230BCB3112F}"/>
                </a:ext>
              </a:extLst>
            </p:cNvPr>
            <p:cNvPicPr>
              <a:picLocks noChangeAspect="1"/>
            </p:cNvPicPr>
            <p:nvPr/>
          </p:nvPicPr>
          <p:blipFill>
            <a:blip r:embed="rId7"/>
            <a:stretch>
              <a:fillRect/>
            </a:stretch>
          </p:blipFill>
          <p:spPr>
            <a:xfrm>
              <a:off x="1079958" y="3076502"/>
              <a:ext cx="720000" cy="720000"/>
            </a:xfrm>
            <a:prstGeom prst="rect">
              <a:avLst/>
            </a:prstGeom>
          </p:spPr>
        </p:pic>
      </p:grpSp>
      <p:grpSp>
        <p:nvGrpSpPr>
          <p:cNvPr id="116" name="Groupe 115">
            <a:extLst>
              <a:ext uri="{FF2B5EF4-FFF2-40B4-BE49-F238E27FC236}">
                <a16:creationId xmlns:a16="http://schemas.microsoft.com/office/drawing/2014/main" id="{E9E0B0B2-4550-2D1C-A600-439A5F4D9779}"/>
              </a:ext>
            </a:extLst>
          </p:cNvPr>
          <p:cNvGrpSpPr/>
          <p:nvPr/>
        </p:nvGrpSpPr>
        <p:grpSpPr>
          <a:xfrm>
            <a:off x="1838325" y="4006134"/>
            <a:ext cx="8056272" cy="813396"/>
            <a:chOff x="1838325" y="4006134"/>
            <a:chExt cx="5225381" cy="813396"/>
          </a:xfrm>
        </p:grpSpPr>
        <p:sp>
          <p:nvSpPr>
            <p:cNvPr id="14" name="Freeform 21">
              <a:extLst>
                <a:ext uri="{FF2B5EF4-FFF2-40B4-BE49-F238E27FC236}">
                  <a16:creationId xmlns:a16="http://schemas.microsoft.com/office/drawing/2014/main" id="{0F17DB76-34D8-20E7-FC9D-E50819C04A49}"/>
                </a:ext>
              </a:extLst>
            </p:cNvPr>
            <p:cNvSpPr/>
            <p:nvPr/>
          </p:nvSpPr>
          <p:spPr>
            <a:xfrm>
              <a:off x="1838325" y="4011255"/>
              <a:ext cx="5225381" cy="808275"/>
            </a:xfrm>
            <a:custGeom>
              <a:avLst/>
              <a:gdLst/>
              <a:ahLst/>
              <a:cxnLst/>
              <a:rect l="l" t="t" r="r" b="b"/>
              <a:pathLst>
                <a:path w="4193116" h="967642">
                  <a:moveTo>
                    <a:pt x="0" y="0"/>
                  </a:moveTo>
                  <a:lnTo>
                    <a:pt x="4193116" y="0"/>
                  </a:lnTo>
                  <a:lnTo>
                    <a:pt x="4193116" y="967642"/>
                  </a:lnTo>
                  <a:lnTo>
                    <a:pt x="0" y="967642"/>
                  </a:lnTo>
                  <a:lnTo>
                    <a:pt x="0" y="0"/>
                  </a:lnTo>
                  <a:close/>
                </a:path>
              </a:pathLst>
            </a:custGeom>
            <a:blipFill>
              <a:blip r:embed="rId8"/>
              <a:stretch>
                <a:fillRect/>
              </a:stretch>
            </a:blipFill>
          </p:spPr>
          <p:txBody>
            <a:bodyPr/>
            <a:lstStyle/>
            <a:p>
              <a:endParaRPr lang="fr-FR"/>
            </a:p>
          </p:txBody>
        </p:sp>
        <p:sp>
          <p:nvSpPr>
            <p:cNvPr id="16" name="TextBox 23">
              <a:extLst>
                <a:ext uri="{FF2B5EF4-FFF2-40B4-BE49-F238E27FC236}">
                  <a16:creationId xmlns:a16="http://schemas.microsoft.com/office/drawing/2014/main" id="{72A0C790-A098-4391-8BA2-5CB7F594CF6E}"/>
                </a:ext>
              </a:extLst>
            </p:cNvPr>
            <p:cNvSpPr txBox="1"/>
            <p:nvPr/>
          </p:nvSpPr>
          <p:spPr>
            <a:xfrm>
              <a:off x="2774114" y="4187524"/>
              <a:ext cx="3813343" cy="489493"/>
            </a:xfrm>
            <a:prstGeom prst="rect">
              <a:avLst/>
            </a:prstGeom>
          </p:spPr>
          <p:txBody>
            <a:bodyPr wrap="square" lIns="0" tIns="0" rIns="0" bIns="0" rtlCol="0" anchor="t">
              <a:spAutoFit/>
            </a:bodyPr>
            <a:lstStyle/>
            <a:p>
              <a:pPr algn="l">
                <a:lnSpc>
                  <a:spcPts val="2010"/>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Le TPT est « hors champ du signalement Arrêt en DSN » (nouvelle cible de mise en</a:t>
              </a:r>
            </a:p>
            <a:p>
              <a:pPr algn="l">
                <a:lnSpc>
                  <a:spcPts val="2010"/>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production en 2029)</a:t>
              </a:r>
              <a:endPar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endParaRPr>
            </a:p>
          </p:txBody>
        </p:sp>
        <p:pic>
          <p:nvPicPr>
            <p:cNvPr id="23" name="Image 22">
              <a:extLst>
                <a:ext uri="{FF2B5EF4-FFF2-40B4-BE49-F238E27FC236}">
                  <a16:creationId xmlns:a16="http://schemas.microsoft.com/office/drawing/2014/main" id="{4038BA29-030E-B302-6CD8-9B1D4BB6BD29}"/>
                </a:ext>
              </a:extLst>
            </p:cNvPr>
            <p:cNvPicPr>
              <a:picLocks noChangeAspect="1"/>
            </p:cNvPicPr>
            <p:nvPr/>
          </p:nvPicPr>
          <p:blipFill>
            <a:blip r:embed="rId9"/>
            <a:stretch>
              <a:fillRect/>
            </a:stretch>
          </p:blipFill>
          <p:spPr>
            <a:xfrm>
              <a:off x="2158048" y="4006134"/>
              <a:ext cx="556089" cy="720000"/>
            </a:xfrm>
            <a:prstGeom prst="rect">
              <a:avLst/>
            </a:prstGeom>
          </p:spPr>
        </p:pic>
      </p:grpSp>
      <p:grpSp>
        <p:nvGrpSpPr>
          <p:cNvPr id="117" name="Groupe 116">
            <a:extLst>
              <a:ext uri="{FF2B5EF4-FFF2-40B4-BE49-F238E27FC236}">
                <a16:creationId xmlns:a16="http://schemas.microsoft.com/office/drawing/2014/main" id="{6C2CE498-6F4D-AB03-74EA-98C1269F08BF}"/>
              </a:ext>
            </a:extLst>
          </p:cNvPr>
          <p:cNvGrpSpPr/>
          <p:nvPr/>
        </p:nvGrpSpPr>
        <p:grpSpPr>
          <a:xfrm>
            <a:off x="1717997" y="4978898"/>
            <a:ext cx="8145407" cy="808275"/>
            <a:chOff x="1717997" y="4978898"/>
            <a:chExt cx="5283195" cy="808275"/>
          </a:xfrm>
        </p:grpSpPr>
        <p:sp>
          <p:nvSpPr>
            <p:cNvPr id="17" name="Freeform 25">
              <a:extLst>
                <a:ext uri="{FF2B5EF4-FFF2-40B4-BE49-F238E27FC236}">
                  <a16:creationId xmlns:a16="http://schemas.microsoft.com/office/drawing/2014/main" id="{43DB747C-3FAB-8FEF-1005-9E8476BA3245}"/>
                </a:ext>
              </a:extLst>
            </p:cNvPr>
            <p:cNvSpPr/>
            <p:nvPr/>
          </p:nvSpPr>
          <p:spPr>
            <a:xfrm>
              <a:off x="1717997" y="4978898"/>
              <a:ext cx="5283195" cy="808275"/>
            </a:xfrm>
            <a:custGeom>
              <a:avLst/>
              <a:gdLst/>
              <a:ahLst/>
              <a:cxnLst/>
              <a:rect l="l" t="t" r="r" b="b"/>
              <a:pathLst>
                <a:path w="5338159" h="1354699">
                  <a:moveTo>
                    <a:pt x="0" y="0"/>
                  </a:moveTo>
                  <a:lnTo>
                    <a:pt x="5338159" y="0"/>
                  </a:lnTo>
                  <a:lnTo>
                    <a:pt x="5338159" y="1354699"/>
                  </a:lnTo>
                  <a:lnTo>
                    <a:pt x="0" y="1354699"/>
                  </a:lnTo>
                  <a:lnTo>
                    <a:pt x="0" y="0"/>
                  </a:lnTo>
                  <a:close/>
                </a:path>
              </a:pathLst>
            </a:custGeom>
            <a:blipFill>
              <a:blip r:embed="rId10"/>
              <a:stretch>
                <a:fillRect/>
              </a:stretch>
            </a:blipFill>
          </p:spPr>
          <p:txBody>
            <a:bodyPr/>
            <a:lstStyle/>
            <a:p>
              <a:endParaRPr lang="fr-FR"/>
            </a:p>
          </p:txBody>
        </p:sp>
        <p:sp>
          <p:nvSpPr>
            <p:cNvPr id="19" name="TextBox 27">
              <a:extLst>
                <a:ext uri="{FF2B5EF4-FFF2-40B4-BE49-F238E27FC236}">
                  <a16:creationId xmlns:a16="http://schemas.microsoft.com/office/drawing/2014/main" id="{F6EA3ED6-6789-34B6-7F2D-BDA507C75404}"/>
                </a:ext>
              </a:extLst>
            </p:cNvPr>
            <p:cNvSpPr txBox="1"/>
            <p:nvPr/>
          </p:nvSpPr>
          <p:spPr>
            <a:xfrm>
              <a:off x="2731833" y="5160730"/>
              <a:ext cx="4088826" cy="444609"/>
            </a:xfrm>
            <a:prstGeom prst="rect">
              <a:avLst/>
            </a:prstGeom>
          </p:spPr>
          <p:txBody>
            <a:bodyPr wrap="square" lIns="0" tIns="0" rIns="0" bIns="0" rtlCol="0" anchor="t">
              <a:spAutoFit/>
            </a:bodyPr>
            <a:lstStyle/>
            <a:p>
              <a:pPr algn="l">
                <a:lnSpc>
                  <a:spcPts val="1842"/>
                </a:lnSpc>
              </a:pP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Saisir</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l’attestation</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de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salaire</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en</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vous</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connectant</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sur le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compte</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a:t>
              </a:r>
              <a:r>
                <a:rPr lang="en-US" sz="1200" b="1" dirty="0" err="1">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entreprise</a:t>
              </a: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sous Net-entreprises.fr</a:t>
              </a:r>
            </a:p>
            <a:p>
              <a:pPr algn="l">
                <a:lnSpc>
                  <a:spcPts val="1842"/>
                </a:lnSpc>
              </a:pPr>
              <a:r>
                <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 </a:t>
              </a: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La DSIJ est à réaliser entre le 1er et le 10 du mois suivant la période de TPT concernée. </a:t>
              </a:r>
              <a:endParaRPr lang="en-US"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endParaRPr>
            </a:p>
          </p:txBody>
        </p:sp>
        <p:pic>
          <p:nvPicPr>
            <p:cNvPr id="24" name="Image 23">
              <a:extLst>
                <a:ext uri="{FF2B5EF4-FFF2-40B4-BE49-F238E27FC236}">
                  <a16:creationId xmlns:a16="http://schemas.microsoft.com/office/drawing/2014/main" id="{D1BD5ED3-D1D1-1D81-D3E2-222E195E4A49}"/>
                </a:ext>
              </a:extLst>
            </p:cNvPr>
            <p:cNvPicPr>
              <a:picLocks noChangeAspect="1"/>
            </p:cNvPicPr>
            <p:nvPr/>
          </p:nvPicPr>
          <p:blipFill>
            <a:blip r:embed="rId11"/>
            <a:stretch>
              <a:fillRect/>
            </a:stretch>
          </p:blipFill>
          <p:spPr>
            <a:xfrm>
              <a:off x="2114038" y="5035869"/>
              <a:ext cx="568706" cy="720000"/>
            </a:xfrm>
            <a:prstGeom prst="rect">
              <a:avLst/>
            </a:prstGeom>
          </p:spPr>
        </p:pic>
      </p:grpSp>
      <p:pic>
        <p:nvPicPr>
          <p:cNvPr id="25" name="Image 24">
            <a:extLst>
              <a:ext uri="{FF2B5EF4-FFF2-40B4-BE49-F238E27FC236}">
                <a16:creationId xmlns:a16="http://schemas.microsoft.com/office/drawing/2014/main" id="{4B3797D6-D683-4EF8-BF39-BB4769CA59C9}"/>
              </a:ext>
            </a:extLst>
          </p:cNvPr>
          <p:cNvPicPr>
            <a:picLocks noChangeAspect="1"/>
          </p:cNvPicPr>
          <p:nvPr/>
        </p:nvPicPr>
        <p:blipFill>
          <a:blip r:embed="rId12"/>
          <a:stretch>
            <a:fillRect/>
          </a:stretch>
        </p:blipFill>
        <p:spPr>
          <a:xfrm>
            <a:off x="575400" y="858920"/>
            <a:ext cx="720000" cy="720000"/>
          </a:xfrm>
          <a:prstGeom prst="rect">
            <a:avLst/>
          </a:prstGeom>
        </p:spPr>
      </p:pic>
      <p:pic>
        <p:nvPicPr>
          <p:cNvPr id="103" name="Image 102">
            <a:extLst>
              <a:ext uri="{FF2B5EF4-FFF2-40B4-BE49-F238E27FC236}">
                <a16:creationId xmlns:a16="http://schemas.microsoft.com/office/drawing/2014/main" id="{0B94579F-0E56-9992-19F9-2BE608BFEABA}"/>
              </a:ext>
            </a:extLst>
          </p:cNvPr>
          <p:cNvPicPr>
            <a:picLocks noChangeAspect="1"/>
          </p:cNvPicPr>
          <p:nvPr/>
        </p:nvPicPr>
        <p:blipFill>
          <a:blip r:embed="rId13"/>
          <a:stretch>
            <a:fillRect/>
          </a:stretch>
        </p:blipFill>
        <p:spPr>
          <a:xfrm>
            <a:off x="144505" y="2928492"/>
            <a:ext cx="1675135" cy="1520317"/>
          </a:xfrm>
          <a:prstGeom prst="rect">
            <a:avLst/>
          </a:prstGeom>
        </p:spPr>
      </p:pic>
      <p:cxnSp>
        <p:nvCxnSpPr>
          <p:cNvPr id="109" name="Connecteur droit avec flèche 108">
            <a:extLst>
              <a:ext uri="{FF2B5EF4-FFF2-40B4-BE49-F238E27FC236}">
                <a16:creationId xmlns:a16="http://schemas.microsoft.com/office/drawing/2014/main" id="{BC765B9A-5BE1-4837-C40E-20F6DD0B5869}"/>
              </a:ext>
            </a:extLst>
          </p:cNvPr>
          <p:cNvCxnSpPr/>
          <p:nvPr/>
        </p:nvCxnSpPr>
        <p:spPr>
          <a:xfrm>
            <a:off x="5709660" y="2830610"/>
            <a:ext cx="0" cy="157393"/>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Connecteur droit avec flèche 109">
            <a:extLst>
              <a:ext uri="{FF2B5EF4-FFF2-40B4-BE49-F238E27FC236}">
                <a16:creationId xmlns:a16="http://schemas.microsoft.com/office/drawing/2014/main" id="{C8F62532-CBA8-EA66-3E7B-E5A1408E5A83}"/>
              </a:ext>
            </a:extLst>
          </p:cNvPr>
          <p:cNvCxnSpPr>
            <a:cxnSpLocks/>
          </p:cNvCxnSpPr>
          <p:nvPr/>
        </p:nvCxnSpPr>
        <p:spPr>
          <a:xfrm>
            <a:off x="5709660" y="3790966"/>
            <a:ext cx="0" cy="206907"/>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onnecteur droit avec flèche 112">
            <a:extLst>
              <a:ext uri="{FF2B5EF4-FFF2-40B4-BE49-F238E27FC236}">
                <a16:creationId xmlns:a16="http://schemas.microsoft.com/office/drawing/2014/main" id="{AB3A33D5-837D-48D2-FD07-4BB70A02517D}"/>
              </a:ext>
            </a:extLst>
          </p:cNvPr>
          <p:cNvCxnSpPr>
            <a:cxnSpLocks/>
          </p:cNvCxnSpPr>
          <p:nvPr/>
        </p:nvCxnSpPr>
        <p:spPr>
          <a:xfrm>
            <a:off x="5693450" y="4819530"/>
            <a:ext cx="0" cy="206907"/>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Connecteur droit avec flèche 113">
            <a:extLst>
              <a:ext uri="{FF2B5EF4-FFF2-40B4-BE49-F238E27FC236}">
                <a16:creationId xmlns:a16="http://schemas.microsoft.com/office/drawing/2014/main" id="{4CFE0E4C-9B34-3E70-C554-2EB2DC9BD418}"/>
              </a:ext>
            </a:extLst>
          </p:cNvPr>
          <p:cNvCxnSpPr>
            <a:cxnSpLocks/>
          </p:cNvCxnSpPr>
          <p:nvPr/>
        </p:nvCxnSpPr>
        <p:spPr>
          <a:xfrm>
            <a:off x="5709660" y="1781999"/>
            <a:ext cx="0" cy="157393"/>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295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3C006C48-4858-F741-8AA1-093EB434243E}"/>
              </a:ext>
            </a:extLst>
          </p:cNvPr>
          <p:cNvSpPr>
            <a:spLocks noGrp="1"/>
          </p:cNvSpPr>
          <p:nvPr>
            <p:ph type="body" sz="quarter" idx="27"/>
          </p:nvPr>
        </p:nvSpPr>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lstStyle/>
          <a:p>
            <a:r>
              <a:rPr lang="fr-FR" dirty="0"/>
              <a:t>02</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3000048"/>
            <a:ext cx="8568610" cy="2157167"/>
          </a:xfrm>
        </p:spPr>
        <p:txBody>
          <a:bodyPr/>
          <a:lstStyle/>
          <a:p>
            <a:pPr>
              <a:spcAft>
                <a:spcPts val="1200"/>
              </a:spcAft>
            </a:pPr>
            <a:r>
              <a:rPr lang="fr-FR" dirty="0"/>
              <a:t>SAISIE SUR NET-ENTREPRISES </a:t>
            </a:r>
          </a:p>
          <a:p>
            <a:pPr>
              <a:spcAft>
                <a:spcPts val="1200"/>
              </a:spcAft>
            </a:pPr>
            <a:r>
              <a:rPr lang="fr-FR" sz="2800" dirty="0"/>
              <a:t>Temps partiel thérapeutique</a:t>
            </a:r>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6</a:t>
            </a:fld>
            <a:endParaRPr lang="fr-FR" dirty="0"/>
          </a:p>
        </p:txBody>
      </p:sp>
    </p:spTree>
    <p:extLst>
      <p:ext uri="{BB962C8B-B14F-4D97-AF65-F5344CB8AC3E}">
        <p14:creationId xmlns:p14="http://schemas.microsoft.com/office/powerpoint/2010/main" val="1095618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quarter" idx="13"/>
          </p:nvPr>
        </p:nvSpPr>
        <p:spPr>
          <a:xfrm>
            <a:off x="585922" y="2021158"/>
            <a:ext cx="7885177" cy="1330617"/>
          </a:xfrm>
        </p:spPr>
        <p:txBody>
          <a:bodyPr/>
          <a:lstStyle/>
          <a:p>
            <a:pPr>
              <a:spcAft>
                <a:spcPts val="0"/>
              </a:spcAft>
            </a:pPr>
            <a:r>
              <a:rPr lang="fr-FR" sz="1600" b="1" dirty="0">
                <a:solidFill>
                  <a:srgbClr val="0070C0"/>
                </a:solidFill>
              </a:rPr>
              <a:t>Chaque mois, à terme échu </a:t>
            </a:r>
            <a:r>
              <a:rPr lang="fr-FR" sz="1600" dirty="0">
                <a:solidFill>
                  <a:srgbClr val="0070C0"/>
                </a:solidFill>
              </a:rPr>
              <a:t>(au début du mois suivant), </a:t>
            </a:r>
          </a:p>
          <a:p>
            <a:pPr>
              <a:spcAft>
                <a:spcPts val="0"/>
              </a:spcAft>
            </a:pPr>
            <a:r>
              <a:rPr lang="fr-FR" sz="1600" dirty="0">
                <a:solidFill>
                  <a:srgbClr val="0070C0"/>
                </a:solidFill>
              </a:rPr>
              <a:t>vous devez adresser une attestation de salaire </a:t>
            </a:r>
            <a:r>
              <a:rPr lang="fr-FR" sz="1600" b="1" dirty="0">
                <a:solidFill>
                  <a:srgbClr val="0070C0"/>
                </a:solidFill>
              </a:rPr>
              <a:t>via le site NET-ENTREPRISES</a:t>
            </a:r>
            <a:r>
              <a:rPr lang="fr-FR" sz="1600" dirty="0">
                <a:solidFill>
                  <a:srgbClr val="0070C0"/>
                </a:solidFill>
              </a:rPr>
              <a:t>.  </a:t>
            </a:r>
          </a:p>
        </p:txBody>
      </p:sp>
      <p:sp>
        <p:nvSpPr>
          <p:cNvPr id="7" name="Titre 6"/>
          <p:cNvSpPr>
            <a:spLocks noGrp="1"/>
          </p:cNvSpPr>
          <p:nvPr>
            <p:ph type="title"/>
          </p:nvPr>
        </p:nvSpPr>
        <p:spPr>
          <a:xfrm>
            <a:off x="496599" y="307246"/>
            <a:ext cx="11196000" cy="1114817"/>
          </a:xfrm>
        </p:spPr>
        <p:txBody>
          <a:bodyPr/>
          <a:lstStyle/>
          <a:p>
            <a:r>
              <a:rPr lang="fr-FR" dirty="0"/>
              <a:t>Comment transmettre L’attestation de salaire ?</a:t>
            </a:r>
          </a:p>
        </p:txBody>
      </p:sp>
      <p:sp>
        <p:nvSpPr>
          <p:cNvPr id="5" name="Espace réservé du numéro de diapositive 4"/>
          <p:cNvSpPr>
            <a:spLocks noGrp="1"/>
          </p:cNvSpPr>
          <p:nvPr>
            <p:ph type="sldNum" sz="quarter" idx="4294967295"/>
          </p:nvPr>
        </p:nvSpPr>
        <p:spPr>
          <a:xfrm>
            <a:off x="0" y="6229350"/>
            <a:ext cx="720725" cy="288925"/>
          </a:xfrm>
        </p:spPr>
        <p:txBody>
          <a:bodyPr/>
          <a:lstStyle/>
          <a:p>
            <a:fld id="{975A587B-5814-4D9B-9598-FE9CB954CB01}" type="slidenum">
              <a:rPr lang="fr-FR" smtClean="0"/>
              <a:pPr/>
              <a:t>7</a:t>
            </a:fld>
            <a:endParaRPr lang="fr-FR" dirty="0"/>
          </a:p>
        </p:txBody>
      </p:sp>
      <p:pic>
        <p:nvPicPr>
          <p:cNvPr id="16" name="Image 15">
            <a:hlinkClick r:id="rId3"/>
          </p:cNvPr>
          <p:cNvPicPr/>
          <p:nvPr/>
        </p:nvPicPr>
        <p:blipFill rotWithShape="1">
          <a:blip r:embed="rId4"/>
          <a:srcRect l="75066" t="36508" r="11707" b="38625"/>
          <a:stretch/>
        </p:blipFill>
        <p:spPr bwMode="auto">
          <a:xfrm>
            <a:off x="8015297" y="1572085"/>
            <a:ext cx="3677302" cy="2069987"/>
          </a:xfrm>
          <a:prstGeom prst="rect">
            <a:avLst/>
          </a:prstGeom>
          <a:ln>
            <a:noFill/>
          </a:ln>
          <a:extLst>
            <a:ext uri="{53640926-AAD7-44D8-BBD7-CCE9431645EC}">
              <a14:shadowObscured xmlns:a14="http://schemas.microsoft.com/office/drawing/2010/main"/>
            </a:ext>
          </a:extLst>
        </p:spPr>
      </p:pic>
      <p:pic>
        <p:nvPicPr>
          <p:cNvPr id="9" name="Image 8"/>
          <p:cNvPicPr>
            <a:picLocks noChangeAspect="1"/>
          </p:cNvPicPr>
          <p:nvPr/>
        </p:nvPicPr>
        <p:blipFill>
          <a:blip r:embed="rId5"/>
          <a:stretch>
            <a:fillRect/>
          </a:stretch>
        </p:blipFill>
        <p:spPr>
          <a:xfrm>
            <a:off x="937468" y="3093965"/>
            <a:ext cx="2935810" cy="2747748"/>
          </a:xfrm>
          <a:prstGeom prst="rect">
            <a:avLst/>
          </a:prstGeom>
        </p:spPr>
      </p:pic>
      <p:pic>
        <p:nvPicPr>
          <p:cNvPr id="10" name="Image 9"/>
          <p:cNvPicPr/>
          <p:nvPr/>
        </p:nvPicPr>
        <p:blipFill rotWithShape="1">
          <a:blip r:embed="rId6"/>
          <a:srcRect l="712" t="23942" r="91099" b="41591"/>
          <a:stretch/>
        </p:blipFill>
        <p:spPr bwMode="auto">
          <a:xfrm>
            <a:off x="5183745" y="3192999"/>
            <a:ext cx="2839382" cy="2648713"/>
          </a:xfrm>
          <a:prstGeom prst="rect">
            <a:avLst/>
          </a:prstGeom>
          <a:ln>
            <a:noFill/>
          </a:ln>
          <a:extLst>
            <a:ext uri="{53640926-AAD7-44D8-BBD7-CCE9431645EC}">
              <a14:shadowObscured xmlns:a14="http://schemas.microsoft.com/office/drawing/2010/main"/>
            </a:ext>
          </a:extLst>
        </p:spPr>
      </p:pic>
      <p:cxnSp>
        <p:nvCxnSpPr>
          <p:cNvPr id="12" name="Connecteur droit avec flèche 11"/>
          <p:cNvCxnSpPr/>
          <p:nvPr/>
        </p:nvCxnSpPr>
        <p:spPr>
          <a:xfrm flipV="1">
            <a:off x="4139597" y="4517355"/>
            <a:ext cx="777828" cy="15232"/>
          </a:xfrm>
          <a:prstGeom prst="straightConnector1">
            <a:avLst/>
          </a:prstGeom>
          <a:ln w="38100">
            <a:solidFill>
              <a:schemeClr val="tx1">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5260489" y="4324574"/>
            <a:ext cx="2657139" cy="484094"/>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64271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6"/>
          </p:nvPr>
        </p:nvSpPr>
        <p:spPr/>
        <p:txBody>
          <a:bodyPr/>
          <a:lstStyle/>
          <a:p>
            <a:fld id="{975A587B-5814-4D9B-9598-FE9CB954CB01}" type="slidenum">
              <a:rPr lang="fr-FR" smtClean="0"/>
              <a:pPr/>
              <a:t>8</a:t>
            </a:fld>
            <a:endParaRPr lang="fr-FR" dirty="0"/>
          </a:p>
        </p:txBody>
      </p:sp>
      <p:sp>
        <p:nvSpPr>
          <p:cNvPr id="4" name="Titre 3"/>
          <p:cNvSpPr>
            <a:spLocks noGrp="1"/>
          </p:cNvSpPr>
          <p:nvPr>
            <p:ph type="title"/>
          </p:nvPr>
        </p:nvSpPr>
        <p:spPr>
          <a:xfrm>
            <a:off x="470422" y="140125"/>
            <a:ext cx="11196000" cy="1114817"/>
          </a:xfrm>
          <a:solidFill>
            <a:schemeClr val="tx2"/>
          </a:solidFill>
        </p:spPr>
        <p:txBody>
          <a:bodyPr/>
          <a:lstStyle/>
          <a:p>
            <a:r>
              <a:rPr lang="fr-FR" dirty="0"/>
              <a:t>SAISIE SUR NET ENTREPRISES - MALADIE</a:t>
            </a:r>
          </a:p>
        </p:txBody>
      </p:sp>
      <p:pic>
        <p:nvPicPr>
          <p:cNvPr id="1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49" y="4097605"/>
            <a:ext cx="5012509" cy="1687403"/>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p:nvPr/>
        </p:nvPicPr>
        <p:blipFill rotWithShape="1">
          <a:blip r:embed="rId4">
            <a:extLst>
              <a:ext uri="{28A0092B-C50C-407E-A947-70E740481C1C}">
                <a14:useLocalDpi xmlns:a14="http://schemas.microsoft.com/office/drawing/2010/main" val="0"/>
              </a:ext>
            </a:extLst>
          </a:blip>
          <a:srcRect t="1864" r="55688" b="90371"/>
          <a:stretch/>
        </p:blipFill>
        <p:spPr bwMode="auto">
          <a:xfrm>
            <a:off x="498660" y="1351748"/>
            <a:ext cx="3768540" cy="347833"/>
          </a:xfrm>
          <a:prstGeom prst="rect">
            <a:avLst/>
          </a:prstGeom>
          <a:noFill/>
          <a:ln>
            <a:noFill/>
          </a:ln>
          <a:effectLst/>
          <a:extLst>
            <a:ext uri="{53640926-AAD7-44D8-BBD7-CCE9431645EC}">
              <a14:shadowObscured xmlns:a14="http://schemas.microsoft.com/office/drawing/2010/main"/>
            </a:ext>
          </a:extLst>
        </p:spPr>
      </p:pic>
      <p:grpSp>
        <p:nvGrpSpPr>
          <p:cNvPr id="9" name="Groupe 8">
            <a:extLst>
              <a:ext uri="{FF2B5EF4-FFF2-40B4-BE49-F238E27FC236}">
                <a16:creationId xmlns:a16="http://schemas.microsoft.com/office/drawing/2014/main" id="{862BBC7E-2B66-EB96-AB54-9FC760E24575}"/>
              </a:ext>
            </a:extLst>
          </p:cNvPr>
          <p:cNvGrpSpPr/>
          <p:nvPr/>
        </p:nvGrpSpPr>
        <p:grpSpPr>
          <a:xfrm>
            <a:off x="498660" y="1739140"/>
            <a:ext cx="5157030" cy="1831769"/>
            <a:chOff x="498660" y="1739140"/>
            <a:chExt cx="5157030" cy="1831769"/>
          </a:xfrm>
        </p:grpSpPr>
        <p:pic>
          <p:nvPicPr>
            <p:cNvPr id="10" name="Image 9"/>
            <p:cNvPicPr/>
            <p:nvPr/>
          </p:nvPicPr>
          <p:blipFill rotWithShape="1">
            <a:blip r:embed="rId5"/>
            <a:srcRect l="2041" t="35360" r="78917" b="45965"/>
            <a:stretch/>
          </p:blipFill>
          <p:spPr bwMode="auto">
            <a:xfrm>
              <a:off x="498660" y="1739140"/>
              <a:ext cx="5157030" cy="1831769"/>
            </a:xfrm>
            <a:prstGeom prst="rect">
              <a:avLst/>
            </a:prstGeom>
            <a:ln>
              <a:solidFill>
                <a:schemeClr val="bg1">
                  <a:lumMod val="85000"/>
                </a:schemeClr>
              </a:solidFill>
            </a:ln>
            <a:extLst>
              <a:ext uri="{53640926-AAD7-44D8-BBD7-CCE9431645EC}">
                <a14:shadowObscured xmlns:a14="http://schemas.microsoft.com/office/drawing/2010/main"/>
              </a:ext>
            </a:extLst>
          </p:spPr>
        </p:pic>
        <p:sp>
          <p:nvSpPr>
            <p:cNvPr id="12" name="Rectangle à coins arrondis 11"/>
            <p:cNvSpPr/>
            <p:nvPr/>
          </p:nvSpPr>
          <p:spPr>
            <a:xfrm>
              <a:off x="5275823" y="2183358"/>
              <a:ext cx="371735" cy="355590"/>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2" name="Image 1">
            <a:extLst>
              <a:ext uri="{FF2B5EF4-FFF2-40B4-BE49-F238E27FC236}">
                <a16:creationId xmlns:a16="http://schemas.microsoft.com/office/drawing/2014/main" id="{BD91712C-8B5C-6557-2C6A-B1BEDA57A1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829116">
            <a:off x="2790404" y="5154881"/>
            <a:ext cx="573540" cy="573539"/>
          </a:xfrm>
          <a:prstGeom prst="rect">
            <a:avLst/>
          </a:prstGeom>
        </p:spPr>
      </p:pic>
      <p:sp>
        <p:nvSpPr>
          <p:cNvPr id="6" name="ZoneTexte 5">
            <a:extLst>
              <a:ext uri="{FF2B5EF4-FFF2-40B4-BE49-F238E27FC236}">
                <a16:creationId xmlns:a16="http://schemas.microsoft.com/office/drawing/2014/main" id="{C8CCDC01-5F65-FCA5-9DA0-3AFAE46DA55A}"/>
              </a:ext>
            </a:extLst>
          </p:cNvPr>
          <p:cNvSpPr txBox="1"/>
          <p:nvPr/>
        </p:nvSpPr>
        <p:spPr>
          <a:xfrm>
            <a:off x="5926113" y="2739912"/>
            <a:ext cx="6094206" cy="1015663"/>
          </a:xfrm>
          <a:prstGeom prst="rect">
            <a:avLst/>
          </a:prstGeom>
          <a:noFill/>
        </p:spPr>
        <p:txBody>
          <a:bodyPr wrap="square">
            <a:spAutoFit/>
          </a:bodyPr>
          <a:lstStyle/>
          <a:p>
            <a:r>
              <a:rPr lang="fr-FR" sz="1200" b="1" dirty="0"/>
              <a:t>Attention </a:t>
            </a:r>
            <a:r>
              <a:rPr lang="fr-FR" sz="1200" dirty="0"/>
              <a:t>: selon la situation de votre salarié, vous devez sélectionner Attestation de salaire pour TPT ou pour TPT sans arrêt initial. </a:t>
            </a:r>
          </a:p>
          <a:p>
            <a:endParaRPr lang="fr-FR" sz="1200" dirty="0"/>
          </a:p>
          <a:p>
            <a:r>
              <a:rPr lang="fr-FR" sz="1200" dirty="0"/>
              <a:t>TPT sans arrêt initial (nommé TPT d’emblée) = assuré n’a pas eu d’arrêt de travail à temps complet immédiatement avant le TPT. </a:t>
            </a:r>
          </a:p>
        </p:txBody>
      </p:sp>
      <p:pic>
        <p:nvPicPr>
          <p:cNvPr id="11" name="Imag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829116">
            <a:off x="5174920" y="3204130"/>
            <a:ext cx="573540" cy="573539"/>
          </a:xfrm>
          <a:prstGeom prst="rect">
            <a:avLst/>
          </a:prstGeom>
        </p:spPr>
      </p:pic>
    </p:spTree>
    <p:extLst>
      <p:ext uri="{BB962C8B-B14F-4D97-AF65-F5344CB8AC3E}">
        <p14:creationId xmlns:p14="http://schemas.microsoft.com/office/powerpoint/2010/main" val="341705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9</a:t>
            </a:fld>
            <a:endParaRPr lang="fr-FR" dirty="0"/>
          </a:p>
        </p:txBody>
      </p:sp>
      <p:sp>
        <p:nvSpPr>
          <p:cNvPr id="29" name="TextBox 30">
            <a:extLst>
              <a:ext uri="{FF2B5EF4-FFF2-40B4-BE49-F238E27FC236}">
                <a16:creationId xmlns:a16="http://schemas.microsoft.com/office/drawing/2014/main" id="{8D7DD9C3-7B64-55B8-DDC7-AF8C6084BD8B}"/>
              </a:ext>
            </a:extLst>
          </p:cNvPr>
          <p:cNvSpPr txBox="1"/>
          <p:nvPr/>
        </p:nvSpPr>
        <p:spPr>
          <a:xfrm>
            <a:off x="2078591" y="799329"/>
            <a:ext cx="8453533" cy="257956"/>
          </a:xfrm>
          <a:prstGeom prst="rect">
            <a:avLst/>
          </a:prstGeom>
          <a:solidFill>
            <a:schemeClr val="tx1"/>
          </a:solidFill>
        </p:spPr>
        <p:txBody>
          <a:bodyPr wrap="square" lIns="0" tIns="0" rIns="0" bIns="0" rtlCol="0" anchor="t">
            <a:spAutoFit/>
          </a:bodyPr>
          <a:lstStyle/>
          <a:p>
            <a:pPr algn="ctr">
              <a:lnSpc>
                <a:spcPts val="2155"/>
              </a:lnSpc>
            </a:pPr>
            <a:r>
              <a:rPr lang="fr-FR" sz="1400" b="1" dirty="0">
                <a:solidFill>
                  <a:srgbClr val="FFFFFF"/>
                </a:solidFill>
                <a:latin typeface="Open Sans Bold"/>
                <a:ea typeface="Open Sans Bold"/>
                <a:cs typeface="Open Sans Bold"/>
                <a:sym typeface="Open Sans Bold"/>
              </a:rPr>
              <a:t>Quels éléments devez-vous indiquer sur l’attestation de salaire TPT maladie?</a:t>
            </a:r>
          </a:p>
        </p:txBody>
      </p:sp>
      <p:sp>
        <p:nvSpPr>
          <p:cNvPr id="9" name="Titre 3">
            <a:extLst>
              <a:ext uri="{FF2B5EF4-FFF2-40B4-BE49-F238E27FC236}">
                <a16:creationId xmlns:a16="http://schemas.microsoft.com/office/drawing/2014/main" id="{395F1E3F-3E6C-FB3D-FA75-FCF65D3C9389}"/>
              </a:ext>
            </a:extLst>
          </p:cNvPr>
          <p:cNvSpPr>
            <a:spLocks noGrp="1"/>
          </p:cNvSpPr>
          <p:nvPr>
            <p:ph type="title"/>
          </p:nvPr>
        </p:nvSpPr>
        <p:spPr>
          <a:xfrm>
            <a:off x="498000" y="142066"/>
            <a:ext cx="11196000" cy="571924"/>
          </a:xfrm>
          <a:solidFill>
            <a:schemeClr val="tx2"/>
          </a:solidFill>
        </p:spPr>
        <p:txBody>
          <a:bodyPr>
            <a:normAutofit/>
          </a:bodyPr>
          <a:lstStyle/>
          <a:p>
            <a:r>
              <a:rPr lang="fr-FR" dirty="0"/>
              <a:t>SAISIE SUR NET ENTREPRISES</a:t>
            </a:r>
          </a:p>
        </p:txBody>
      </p:sp>
      <p:grpSp>
        <p:nvGrpSpPr>
          <p:cNvPr id="17" name="Groupe 16">
            <a:extLst>
              <a:ext uri="{FF2B5EF4-FFF2-40B4-BE49-F238E27FC236}">
                <a16:creationId xmlns:a16="http://schemas.microsoft.com/office/drawing/2014/main" id="{BAEA7D61-8B37-0A8A-0738-8947E4397049}"/>
              </a:ext>
            </a:extLst>
          </p:cNvPr>
          <p:cNvGrpSpPr/>
          <p:nvPr/>
        </p:nvGrpSpPr>
        <p:grpSpPr>
          <a:xfrm>
            <a:off x="2744089" y="1491541"/>
            <a:ext cx="8409475" cy="3247584"/>
            <a:chOff x="2083077" y="1491541"/>
            <a:chExt cx="8409475" cy="3247584"/>
          </a:xfrm>
        </p:grpSpPr>
        <p:grpSp>
          <p:nvGrpSpPr>
            <p:cNvPr id="16" name="Groupe 15">
              <a:extLst>
                <a:ext uri="{FF2B5EF4-FFF2-40B4-BE49-F238E27FC236}">
                  <a16:creationId xmlns:a16="http://schemas.microsoft.com/office/drawing/2014/main" id="{748887CD-E209-9FB5-9AA1-7FAD4D179047}"/>
                </a:ext>
              </a:extLst>
            </p:cNvPr>
            <p:cNvGrpSpPr/>
            <p:nvPr/>
          </p:nvGrpSpPr>
          <p:grpSpPr>
            <a:xfrm>
              <a:off x="2083077" y="1491541"/>
              <a:ext cx="8383957" cy="3247584"/>
              <a:chOff x="3208553" y="1715595"/>
              <a:chExt cx="8383957" cy="3247584"/>
            </a:xfrm>
          </p:grpSpPr>
          <p:sp>
            <p:nvSpPr>
              <p:cNvPr id="35" name="TextBox 36">
                <a:extLst>
                  <a:ext uri="{FF2B5EF4-FFF2-40B4-BE49-F238E27FC236}">
                    <a16:creationId xmlns:a16="http://schemas.microsoft.com/office/drawing/2014/main" id="{910CBD23-0759-2A0D-E5DD-48827717088B}"/>
                  </a:ext>
                </a:extLst>
              </p:cNvPr>
              <p:cNvSpPr txBox="1"/>
              <p:nvPr/>
            </p:nvSpPr>
            <p:spPr>
              <a:xfrm>
                <a:off x="3664755" y="1746100"/>
                <a:ext cx="6064893" cy="242631"/>
              </a:xfrm>
              <a:prstGeom prst="rect">
                <a:avLst/>
              </a:prstGeom>
            </p:spPr>
            <p:txBody>
              <a:bodyPr wrap="square" lIns="0" tIns="0" rIns="0" bIns="0" rtlCol="0" anchor="t">
                <a:spAutoFit/>
              </a:bodyPr>
              <a:lstStyle/>
              <a:p>
                <a:pPr algn="l">
                  <a:lnSpc>
                    <a:spcPts val="2094"/>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Le Dernier Jour de Travail (DJT)</a:t>
                </a:r>
              </a:p>
            </p:txBody>
          </p:sp>
          <p:sp>
            <p:nvSpPr>
              <p:cNvPr id="62" name="Ellipse 61">
                <a:extLst>
                  <a:ext uri="{FF2B5EF4-FFF2-40B4-BE49-F238E27FC236}">
                    <a16:creationId xmlns:a16="http://schemas.microsoft.com/office/drawing/2014/main" id="{F839DE40-801C-9B69-3F3D-1F518890CDD2}"/>
                  </a:ext>
                </a:extLst>
              </p:cNvPr>
              <p:cNvSpPr/>
              <p:nvPr/>
            </p:nvSpPr>
            <p:spPr>
              <a:xfrm>
                <a:off x="3208553" y="1715595"/>
                <a:ext cx="322084" cy="30397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63" name="Ellipse 62">
                <a:extLst>
                  <a:ext uri="{FF2B5EF4-FFF2-40B4-BE49-F238E27FC236}">
                    <a16:creationId xmlns:a16="http://schemas.microsoft.com/office/drawing/2014/main" id="{CE5035C0-D3D9-ECC8-C1B5-6E925FDEDAD0}"/>
                  </a:ext>
                </a:extLst>
              </p:cNvPr>
              <p:cNvSpPr/>
              <p:nvPr/>
            </p:nvSpPr>
            <p:spPr>
              <a:xfrm>
                <a:off x="3214513" y="2349733"/>
                <a:ext cx="322084" cy="30397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64" name="Ellipse 63">
                <a:extLst>
                  <a:ext uri="{FF2B5EF4-FFF2-40B4-BE49-F238E27FC236}">
                    <a16:creationId xmlns:a16="http://schemas.microsoft.com/office/drawing/2014/main" id="{F1543DA0-7EE0-C6D4-374E-DB82CEC47489}"/>
                  </a:ext>
                </a:extLst>
              </p:cNvPr>
              <p:cNvSpPr/>
              <p:nvPr/>
            </p:nvSpPr>
            <p:spPr>
              <a:xfrm>
                <a:off x="3213400" y="4659204"/>
                <a:ext cx="322084" cy="30397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2" name="TextBox 36">
                <a:extLst>
                  <a:ext uri="{FF2B5EF4-FFF2-40B4-BE49-F238E27FC236}">
                    <a16:creationId xmlns:a16="http://schemas.microsoft.com/office/drawing/2014/main" id="{A43451C7-FC00-AB2E-DFE6-335515FFCCD2}"/>
                  </a:ext>
                </a:extLst>
              </p:cNvPr>
              <p:cNvSpPr txBox="1"/>
              <p:nvPr/>
            </p:nvSpPr>
            <p:spPr>
              <a:xfrm>
                <a:off x="3664755" y="2119754"/>
                <a:ext cx="7927755" cy="781240"/>
              </a:xfrm>
              <a:prstGeom prst="rect">
                <a:avLst/>
              </a:prstGeom>
            </p:spPr>
            <p:txBody>
              <a:bodyPr wrap="square" lIns="0" tIns="0" rIns="0" bIns="0" rtlCol="0" anchor="t">
                <a:spAutoFit/>
              </a:bodyPr>
              <a:lstStyle/>
              <a:p>
                <a:pPr>
                  <a:lnSpc>
                    <a:spcPts val="2094"/>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La période de travail à temps partiel et le montant brut de la </a:t>
                </a:r>
                <a:r>
                  <a:rPr lang="fr-FR" sz="1200" b="1" u="sng"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perte de salaire </a:t>
                </a: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correspondant (mois par mois, attention aux successions de périodes TPT / congés payés ou aux interruptions par des arrêts à temps complet) </a:t>
                </a:r>
              </a:p>
              <a:p>
                <a:pPr>
                  <a:lnSpc>
                    <a:spcPts val="2094"/>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En cas de congés payés dans la période, découper les périodes travaillées et non travaillées en indiquant un montant à 0€ </a:t>
                </a:r>
              </a:p>
            </p:txBody>
          </p:sp>
        </p:grpSp>
        <p:sp>
          <p:nvSpPr>
            <p:cNvPr id="10" name="TextBox 36">
              <a:extLst>
                <a:ext uri="{FF2B5EF4-FFF2-40B4-BE49-F238E27FC236}">
                  <a16:creationId xmlns:a16="http://schemas.microsoft.com/office/drawing/2014/main" id="{C1D5F1A9-429C-087C-ED25-B43C8848F45D}"/>
                </a:ext>
              </a:extLst>
            </p:cNvPr>
            <p:cNvSpPr txBox="1"/>
            <p:nvPr/>
          </p:nvSpPr>
          <p:spPr>
            <a:xfrm>
              <a:off x="2564797" y="4139886"/>
              <a:ext cx="7927755" cy="242631"/>
            </a:xfrm>
            <a:prstGeom prst="rect">
              <a:avLst/>
            </a:prstGeom>
          </p:spPr>
          <p:txBody>
            <a:bodyPr wrap="square" lIns="0" tIns="0" rIns="0" bIns="0" rtlCol="0" anchor="t">
              <a:spAutoFit/>
            </a:bodyPr>
            <a:lstStyle/>
            <a:p>
              <a:pPr>
                <a:lnSpc>
                  <a:spcPts val="2094"/>
                </a:lnSpc>
              </a:pPr>
              <a:endPar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endParaRPr>
            </a:p>
          </p:txBody>
        </p:sp>
        <p:sp>
          <p:nvSpPr>
            <p:cNvPr id="14" name="TextBox 47">
              <a:extLst>
                <a:ext uri="{FF2B5EF4-FFF2-40B4-BE49-F238E27FC236}">
                  <a16:creationId xmlns:a16="http://schemas.microsoft.com/office/drawing/2014/main" id="{CFE24F0B-3BE8-1215-BE0F-BA546C9844B8}"/>
                </a:ext>
              </a:extLst>
            </p:cNvPr>
            <p:cNvSpPr txBox="1"/>
            <p:nvPr/>
          </p:nvSpPr>
          <p:spPr>
            <a:xfrm>
              <a:off x="2651572" y="4470630"/>
              <a:ext cx="5566832" cy="233013"/>
            </a:xfrm>
            <a:prstGeom prst="rect">
              <a:avLst/>
            </a:prstGeom>
          </p:spPr>
          <p:txBody>
            <a:bodyPr wrap="square" lIns="0" tIns="0" rIns="0" bIns="0" rtlCol="0" anchor="t">
              <a:spAutoFit/>
            </a:bodyPr>
            <a:lstStyle/>
            <a:p>
              <a:pPr algn="l">
                <a:lnSpc>
                  <a:spcPts val="2010"/>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Le destinataire du règlement (subrogation ou non)</a:t>
              </a:r>
            </a:p>
          </p:txBody>
        </p:sp>
      </p:grpSp>
      <p:sp>
        <p:nvSpPr>
          <p:cNvPr id="18" name="Rectangle 17">
            <a:extLst>
              <a:ext uri="{FF2B5EF4-FFF2-40B4-BE49-F238E27FC236}">
                <a16:creationId xmlns:a16="http://schemas.microsoft.com/office/drawing/2014/main" id="{5573124B-F56C-9703-C5C5-2604422596F6}"/>
              </a:ext>
            </a:extLst>
          </p:cNvPr>
          <p:cNvSpPr/>
          <p:nvPr/>
        </p:nvSpPr>
        <p:spPr>
          <a:xfrm>
            <a:off x="2023506" y="5385234"/>
            <a:ext cx="7628253" cy="55272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100" dirty="0">
                <a:solidFill>
                  <a:schemeClr val="tx1"/>
                </a:solidFill>
              </a:rPr>
              <a:t>En cas de TPT d’emblée (sans arrêt à temps complet précédent), sera demandée également la saisie des salaires bruts de la période de référence. </a:t>
            </a:r>
          </a:p>
          <a:p>
            <a:r>
              <a:rPr lang="fr-FR" sz="1100" dirty="0">
                <a:solidFill>
                  <a:schemeClr val="tx1"/>
                </a:solidFill>
              </a:rPr>
              <a:t>Cela permet le calcul d’une indemnité journalière de référence</a:t>
            </a:r>
          </a:p>
        </p:txBody>
      </p:sp>
      <p:pic>
        <p:nvPicPr>
          <p:cNvPr id="5" name="Image 4">
            <a:extLst>
              <a:ext uri="{FF2B5EF4-FFF2-40B4-BE49-F238E27FC236}">
                <a16:creationId xmlns:a16="http://schemas.microsoft.com/office/drawing/2014/main" id="{E46E93C5-A7A4-5683-3DC0-56DCF40C7ED8}"/>
              </a:ext>
            </a:extLst>
          </p:cNvPr>
          <p:cNvPicPr>
            <a:picLocks noChangeAspect="1"/>
          </p:cNvPicPr>
          <p:nvPr/>
        </p:nvPicPr>
        <p:blipFill>
          <a:blip r:embed="rId3"/>
          <a:stretch>
            <a:fillRect/>
          </a:stretch>
        </p:blipFill>
        <p:spPr>
          <a:xfrm>
            <a:off x="2516235" y="2946387"/>
            <a:ext cx="7927755" cy="1152371"/>
          </a:xfrm>
          <a:prstGeom prst="rect">
            <a:avLst/>
          </a:prstGeom>
        </p:spPr>
      </p:pic>
    </p:spTree>
    <p:extLst>
      <p:ext uri="{BB962C8B-B14F-4D97-AF65-F5344CB8AC3E}">
        <p14:creationId xmlns:p14="http://schemas.microsoft.com/office/powerpoint/2010/main" val="283931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10</a:t>
            </a:fld>
            <a:endParaRPr lang="fr-FR" dirty="0"/>
          </a:p>
        </p:txBody>
      </p:sp>
      <p:sp>
        <p:nvSpPr>
          <p:cNvPr id="29" name="TextBox 30">
            <a:extLst>
              <a:ext uri="{FF2B5EF4-FFF2-40B4-BE49-F238E27FC236}">
                <a16:creationId xmlns:a16="http://schemas.microsoft.com/office/drawing/2014/main" id="{8D7DD9C3-7B64-55B8-DDC7-AF8C6084BD8B}"/>
              </a:ext>
            </a:extLst>
          </p:cNvPr>
          <p:cNvSpPr txBox="1"/>
          <p:nvPr/>
        </p:nvSpPr>
        <p:spPr>
          <a:xfrm>
            <a:off x="1902284" y="996596"/>
            <a:ext cx="8387432" cy="257956"/>
          </a:xfrm>
          <a:prstGeom prst="rect">
            <a:avLst/>
          </a:prstGeom>
          <a:solidFill>
            <a:schemeClr val="tx1"/>
          </a:solidFill>
        </p:spPr>
        <p:txBody>
          <a:bodyPr wrap="square" lIns="0" tIns="0" rIns="0" bIns="0" rtlCol="0" anchor="t">
            <a:spAutoFit/>
          </a:bodyPr>
          <a:lstStyle/>
          <a:p>
            <a:pPr algn="l">
              <a:lnSpc>
                <a:spcPts val="2155"/>
              </a:lnSpc>
            </a:pPr>
            <a:r>
              <a:rPr lang="fr-FR" sz="1400" b="1" dirty="0">
                <a:solidFill>
                  <a:srgbClr val="FFFFFF"/>
                </a:solidFill>
                <a:latin typeface="Open Sans Bold"/>
                <a:ea typeface="Open Sans Bold"/>
                <a:cs typeface="Open Sans Bold"/>
                <a:sym typeface="Open Sans Bold"/>
              </a:rPr>
              <a:t>Quels éléments devez-vous indiquer sur l’attestation de salaire TPT AT/MP ?</a:t>
            </a:r>
          </a:p>
        </p:txBody>
      </p:sp>
      <p:sp>
        <p:nvSpPr>
          <p:cNvPr id="9" name="Titre 3">
            <a:extLst>
              <a:ext uri="{FF2B5EF4-FFF2-40B4-BE49-F238E27FC236}">
                <a16:creationId xmlns:a16="http://schemas.microsoft.com/office/drawing/2014/main" id="{395F1E3F-3E6C-FB3D-FA75-FCF65D3C9389}"/>
              </a:ext>
            </a:extLst>
          </p:cNvPr>
          <p:cNvSpPr>
            <a:spLocks noGrp="1"/>
          </p:cNvSpPr>
          <p:nvPr>
            <p:ph type="title"/>
          </p:nvPr>
        </p:nvSpPr>
        <p:spPr>
          <a:xfrm>
            <a:off x="498000" y="142066"/>
            <a:ext cx="11196000" cy="571924"/>
          </a:xfrm>
          <a:solidFill>
            <a:schemeClr val="tx2"/>
          </a:solidFill>
        </p:spPr>
        <p:txBody>
          <a:bodyPr>
            <a:normAutofit/>
          </a:bodyPr>
          <a:lstStyle/>
          <a:p>
            <a:r>
              <a:rPr lang="fr-FR" dirty="0"/>
              <a:t>SAISIE SUR NET ENTREPRISES</a:t>
            </a:r>
          </a:p>
        </p:txBody>
      </p:sp>
      <p:grpSp>
        <p:nvGrpSpPr>
          <p:cNvPr id="17" name="Groupe 16">
            <a:extLst>
              <a:ext uri="{FF2B5EF4-FFF2-40B4-BE49-F238E27FC236}">
                <a16:creationId xmlns:a16="http://schemas.microsoft.com/office/drawing/2014/main" id="{BAEA7D61-8B37-0A8A-0738-8947E4397049}"/>
              </a:ext>
            </a:extLst>
          </p:cNvPr>
          <p:cNvGrpSpPr/>
          <p:nvPr/>
        </p:nvGrpSpPr>
        <p:grpSpPr>
          <a:xfrm>
            <a:off x="2734435" y="1491541"/>
            <a:ext cx="8419129" cy="4882106"/>
            <a:chOff x="2073423" y="1491541"/>
            <a:chExt cx="8419129" cy="4882106"/>
          </a:xfrm>
        </p:grpSpPr>
        <p:grpSp>
          <p:nvGrpSpPr>
            <p:cNvPr id="16" name="Groupe 15">
              <a:extLst>
                <a:ext uri="{FF2B5EF4-FFF2-40B4-BE49-F238E27FC236}">
                  <a16:creationId xmlns:a16="http://schemas.microsoft.com/office/drawing/2014/main" id="{748887CD-E209-9FB5-9AA1-7FAD4D179047}"/>
                </a:ext>
              </a:extLst>
            </p:cNvPr>
            <p:cNvGrpSpPr/>
            <p:nvPr/>
          </p:nvGrpSpPr>
          <p:grpSpPr>
            <a:xfrm>
              <a:off x="2073423" y="1491541"/>
              <a:ext cx="8393611" cy="3004627"/>
              <a:chOff x="3198899" y="1715595"/>
              <a:chExt cx="8393611" cy="3004627"/>
            </a:xfrm>
          </p:grpSpPr>
          <p:sp>
            <p:nvSpPr>
              <p:cNvPr id="35" name="TextBox 36">
                <a:extLst>
                  <a:ext uri="{FF2B5EF4-FFF2-40B4-BE49-F238E27FC236}">
                    <a16:creationId xmlns:a16="http://schemas.microsoft.com/office/drawing/2014/main" id="{910CBD23-0759-2A0D-E5DD-48827717088B}"/>
                  </a:ext>
                </a:extLst>
              </p:cNvPr>
              <p:cNvSpPr txBox="1"/>
              <p:nvPr/>
            </p:nvSpPr>
            <p:spPr>
              <a:xfrm>
                <a:off x="3664755" y="1746100"/>
                <a:ext cx="6064893" cy="242631"/>
              </a:xfrm>
              <a:prstGeom prst="rect">
                <a:avLst/>
              </a:prstGeom>
            </p:spPr>
            <p:txBody>
              <a:bodyPr wrap="square" lIns="0" tIns="0" rIns="0" bIns="0" rtlCol="0" anchor="t">
                <a:spAutoFit/>
              </a:bodyPr>
              <a:lstStyle/>
              <a:p>
                <a:pPr algn="l">
                  <a:lnSpc>
                    <a:spcPts val="2094"/>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Le Dernier Jour de Travail (DJT) et la date de l’accident du travail / maladie professionnelle</a:t>
                </a:r>
              </a:p>
            </p:txBody>
          </p:sp>
          <p:sp>
            <p:nvSpPr>
              <p:cNvPr id="62" name="Ellipse 61">
                <a:extLst>
                  <a:ext uri="{FF2B5EF4-FFF2-40B4-BE49-F238E27FC236}">
                    <a16:creationId xmlns:a16="http://schemas.microsoft.com/office/drawing/2014/main" id="{F839DE40-801C-9B69-3F3D-1F518890CDD2}"/>
                  </a:ext>
                </a:extLst>
              </p:cNvPr>
              <p:cNvSpPr/>
              <p:nvPr/>
            </p:nvSpPr>
            <p:spPr>
              <a:xfrm>
                <a:off x="3208553" y="1715595"/>
                <a:ext cx="322084" cy="30397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1</a:t>
                </a:r>
              </a:p>
            </p:txBody>
          </p:sp>
          <p:sp>
            <p:nvSpPr>
              <p:cNvPr id="63" name="Ellipse 62">
                <a:extLst>
                  <a:ext uri="{FF2B5EF4-FFF2-40B4-BE49-F238E27FC236}">
                    <a16:creationId xmlns:a16="http://schemas.microsoft.com/office/drawing/2014/main" id="{CE5035C0-D3D9-ECC8-C1B5-6E925FDEDAD0}"/>
                  </a:ext>
                </a:extLst>
              </p:cNvPr>
              <p:cNvSpPr/>
              <p:nvPr/>
            </p:nvSpPr>
            <p:spPr>
              <a:xfrm>
                <a:off x="3214513" y="2349733"/>
                <a:ext cx="322084" cy="30397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2</a:t>
                </a:r>
              </a:p>
            </p:txBody>
          </p:sp>
          <p:sp>
            <p:nvSpPr>
              <p:cNvPr id="64" name="Ellipse 63">
                <a:extLst>
                  <a:ext uri="{FF2B5EF4-FFF2-40B4-BE49-F238E27FC236}">
                    <a16:creationId xmlns:a16="http://schemas.microsoft.com/office/drawing/2014/main" id="{F1543DA0-7EE0-C6D4-374E-DB82CEC47489}"/>
                  </a:ext>
                </a:extLst>
              </p:cNvPr>
              <p:cNvSpPr/>
              <p:nvPr/>
            </p:nvSpPr>
            <p:spPr>
              <a:xfrm>
                <a:off x="3198899" y="4416247"/>
                <a:ext cx="322084" cy="30397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3</a:t>
                </a:r>
              </a:p>
            </p:txBody>
          </p:sp>
          <p:sp>
            <p:nvSpPr>
              <p:cNvPr id="2" name="TextBox 36">
                <a:extLst>
                  <a:ext uri="{FF2B5EF4-FFF2-40B4-BE49-F238E27FC236}">
                    <a16:creationId xmlns:a16="http://schemas.microsoft.com/office/drawing/2014/main" id="{A43451C7-FC00-AB2E-DFE6-335515FFCCD2}"/>
                  </a:ext>
                </a:extLst>
              </p:cNvPr>
              <p:cNvSpPr txBox="1"/>
              <p:nvPr/>
            </p:nvSpPr>
            <p:spPr>
              <a:xfrm>
                <a:off x="3664755" y="2119754"/>
                <a:ext cx="7927755" cy="1050544"/>
              </a:xfrm>
              <a:prstGeom prst="rect">
                <a:avLst/>
              </a:prstGeom>
            </p:spPr>
            <p:txBody>
              <a:bodyPr wrap="square" lIns="0" tIns="0" rIns="0" bIns="0" rtlCol="0" anchor="t">
                <a:spAutoFit/>
              </a:bodyPr>
              <a:lstStyle/>
              <a:p>
                <a:pPr>
                  <a:lnSpc>
                    <a:spcPts val="2094"/>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La période de travail à temps partiel et le </a:t>
                </a:r>
                <a:r>
                  <a:rPr lang="fr-FR" sz="1200" b="1" u="sng"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montant brut perçu </a:t>
                </a: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correspondant (mois par mois, attention aux successions de périodes TPT / congés payés ou aux interruptions par des arrêts à temps complet) </a:t>
                </a:r>
              </a:p>
              <a:p>
                <a:pPr>
                  <a:lnSpc>
                    <a:spcPts val="2094"/>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En cas de congés payés dans la période, découper les périodes travaillées / non travaillées en indiquant le montant brut correspondant </a:t>
                </a:r>
              </a:p>
            </p:txBody>
          </p:sp>
          <p:pic>
            <p:nvPicPr>
              <p:cNvPr id="7" name="Image 6">
                <a:extLst>
                  <a:ext uri="{FF2B5EF4-FFF2-40B4-BE49-F238E27FC236}">
                    <a16:creationId xmlns:a16="http://schemas.microsoft.com/office/drawing/2014/main" id="{FC08750A-9112-1743-F7B2-F4EA4C99388C}"/>
                  </a:ext>
                </a:extLst>
              </p:cNvPr>
              <p:cNvPicPr>
                <a:picLocks noChangeAspect="1"/>
              </p:cNvPicPr>
              <p:nvPr/>
            </p:nvPicPr>
            <p:blipFill>
              <a:blip r:embed="rId3"/>
              <a:stretch>
                <a:fillRect/>
              </a:stretch>
            </p:blipFill>
            <p:spPr>
              <a:xfrm>
                <a:off x="4567179" y="3216984"/>
                <a:ext cx="4260044" cy="1100270"/>
              </a:xfrm>
              <a:prstGeom prst="rect">
                <a:avLst/>
              </a:prstGeom>
            </p:spPr>
          </p:pic>
        </p:grpSp>
        <p:sp>
          <p:nvSpPr>
            <p:cNvPr id="8" name="Ellipse 7">
              <a:extLst>
                <a:ext uri="{FF2B5EF4-FFF2-40B4-BE49-F238E27FC236}">
                  <a16:creationId xmlns:a16="http://schemas.microsoft.com/office/drawing/2014/main" id="{B3FE7CFE-E346-C889-D31E-172E280D3001}"/>
                </a:ext>
              </a:extLst>
            </p:cNvPr>
            <p:cNvSpPr/>
            <p:nvPr/>
          </p:nvSpPr>
          <p:spPr>
            <a:xfrm>
              <a:off x="2083077" y="6069672"/>
              <a:ext cx="322084" cy="30397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4</a:t>
              </a:r>
            </a:p>
          </p:txBody>
        </p:sp>
        <p:sp>
          <p:nvSpPr>
            <p:cNvPr id="10" name="TextBox 36">
              <a:extLst>
                <a:ext uri="{FF2B5EF4-FFF2-40B4-BE49-F238E27FC236}">
                  <a16:creationId xmlns:a16="http://schemas.microsoft.com/office/drawing/2014/main" id="{C1D5F1A9-429C-087C-ED25-B43C8848F45D}"/>
                </a:ext>
              </a:extLst>
            </p:cNvPr>
            <p:cNvSpPr txBox="1"/>
            <p:nvPr/>
          </p:nvSpPr>
          <p:spPr>
            <a:xfrm>
              <a:off x="2564797" y="4127954"/>
              <a:ext cx="7927755" cy="511935"/>
            </a:xfrm>
            <a:prstGeom prst="rect">
              <a:avLst/>
            </a:prstGeom>
          </p:spPr>
          <p:txBody>
            <a:bodyPr wrap="square" lIns="0" tIns="0" rIns="0" bIns="0" rtlCol="0" anchor="t">
              <a:spAutoFit/>
            </a:bodyPr>
            <a:lstStyle/>
            <a:p>
              <a:pPr>
                <a:lnSpc>
                  <a:spcPts val="2094"/>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La période de travail à temps partiel et la </a:t>
              </a:r>
              <a:r>
                <a:rPr lang="fr-FR" sz="1200" b="1" u="sng"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perte de salaire </a:t>
              </a: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correspondante. En cas de congés payés dans la période, découper les périodes travaillées / non travaillées en indiquant un montant </a:t>
              </a:r>
              <a:r>
                <a:rPr lang="fr-FR" sz="1200" b="1" u="sng"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perdu à 0€ </a:t>
              </a:r>
            </a:p>
          </p:txBody>
        </p:sp>
        <p:pic>
          <p:nvPicPr>
            <p:cNvPr id="13" name="Image 12">
              <a:extLst>
                <a:ext uri="{FF2B5EF4-FFF2-40B4-BE49-F238E27FC236}">
                  <a16:creationId xmlns:a16="http://schemas.microsoft.com/office/drawing/2014/main" id="{AA698001-12EA-628D-82E6-EC3370CA276B}"/>
                </a:ext>
              </a:extLst>
            </p:cNvPr>
            <p:cNvPicPr>
              <a:picLocks noChangeAspect="1"/>
            </p:cNvPicPr>
            <p:nvPr/>
          </p:nvPicPr>
          <p:blipFill>
            <a:blip r:embed="rId4"/>
            <a:stretch>
              <a:fillRect/>
            </a:stretch>
          </p:blipFill>
          <p:spPr>
            <a:xfrm>
              <a:off x="2868774" y="4726777"/>
              <a:ext cx="5560810" cy="1218353"/>
            </a:xfrm>
            <a:prstGeom prst="rect">
              <a:avLst/>
            </a:prstGeom>
          </p:spPr>
        </p:pic>
        <p:sp>
          <p:nvSpPr>
            <p:cNvPr id="14" name="TextBox 47">
              <a:extLst>
                <a:ext uri="{FF2B5EF4-FFF2-40B4-BE49-F238E27FC236}">
                  <a16:creationId xmlns:a16="http://schemas.microsoft.com/office/drawing/2014/main" id="{CFE24F0B-3BE8-1215-BE0F-BA546C9844B8}"/>
                </a:ext>
              </a:extLst>
            </p:cNvPr>
            <p:cNvSpPr txBox="1"/>
            <p:nvPr/>
          </p:nvSpPr>
          <p:spPr>
            <a:xfrm>
              <a:off x="2564797" y="6105152"/>
              <a:ext cx="5566832" cy="233013"/>
            </a:xfrm>
            <a:prstGeom prst="rect">
              <a:avLst/>
            </a:prstGeom>
          </p:spPr>
          <p:txBody>
            <a:bodyPr wrap="square" lIns="0" tIns="0" rIns="0" bIns="0" rtlCol="0" anchor="t">
              <a:spAutoFit/>
            </a:bodyPr>
            <a:lstStyle/>
            <a:p>
              <a:pPr algn="l">
                <a:lnSpc>
                  <a:spcPts val="2010"/>
                </a:lnSpc>
              </a:pPr>
              <a:r>
                <a:rPr lang="fr-FR" sz="1200" b="1" dirty="0">
                  <a:solidFill>
                    <a:srgbClr val="00357B"/>
                  </a:solidFill>
                  <a:latin typeface="Calibri" panose="020F0502020204030204" pitchFamily="34" charset="0"/>
                  <a:ea typeface="Calibri" panose="020F0502020204030204" pitchFamily="34" charset="0"/>
                  <a:cs typeface="Calibri" panose="020F0502020204030204" pitchFamily="34" charset="0"/>
                  <a:sym typeface="Open Sans Bold"/>
                </a:rPr>
                <a:t>Le destinataire du règlement (subrogation ou non)</a:t>
              </a:r>
            </a:p>
          </p:txBody>
        </p:sp>
      </p:grpSp>
      <p:sp>
        <p:nvSpPr>
          <p:cNvPr id="18" name="Rectangle 17">
            <a:extLst>
              <a:ext uri="{FF2B5EF4-FFF2-40B4-BE49-F238E27FC236}">
                <a16:creationId xmlns:a16="http://schemas.microsoft.com/office/drawing/2014/main" id="{5573124B-F56C-9703-C5C5-2604422596F6}"/>
              </a:ext>
            </a:extLst>
          </p:cNvPr>
          <p:cNvSpPr/>
          <p:nvPr/>
        </p:nvSpPr>
        <p:spPr>
          <a:xfrm>
            <a:off x="498000" y="2429654"/>
            <a:ext cx="1308766" cy="301267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En cas de TPT d’emblée, en AT, il n’y a pas de salaire de référence précédant le DJT à indiquer</a:t>
            </a:r>
          </a:p>
        </p:txBody>
      </p:sp>
    </p:spTree>
    <p:extLst>
      <p:ext uri="{BB962C8B-B14F-4D97-AF65-F5344CB8AC3E}">
        <p14:creationId xmlns:p14="http://schemas.microsoft.com/office/powerpoint/2010/main" val="377933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3C006C48-4858-F741-8AA1-093EB434243E}"/>
              </a:ext>
            </a:extLst>
          </p:cNvPr>
          <p:cNvSpPr>
            <a:spLocks noGrp="1"/>
          </p:cNvSpPr>
          <p:nvPr>
            <p:ph type="body" sz="quarter" idx="27"/>
          </p:nvPr>
        </p:nvSpPr>
        <p:spPr>
          <a:solidFill>
            <a:schemeClr val="accent2"/>
          </a:solidFill>
          <a:ln w="3175">
            <a:noFill/>
          </a:ln>
        </p:spPr>
        <p:txBody>
          <a:bodyPr vert="horz" lIns="864000" tIns="72000" rIns="72000" bIns="72000" rtlCol="0" anchor="ctr">
            <a:normAutofit/>
          </a:bodyPr>
          <a:lstStyle/>
          <a:p>
            <a:pPr>
              <a:lnSpc>
                <a:spcPct val="90000"/>
              </a:lnSpc>
              <a:spcBef>
                <a:spcPct val="0"/>
              </a:spcBef>
            </a:pPr>
            <a:endParaRPr lang="fr-FR" b="1" cap="all" dirty="0">
              <a:solidFill>
                <a:schemeClr val="bg1"/>
              </a:solidFill>
              <a:latin typeface="+mj-lt"/>
              <a:ea typeface="+mj-ea"/>
              <a:cs typeface="+mj-cs"/>
            </a:endParaRPr>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lstStyle/>
          <a:p>
            <a:r>
              <a:rPr lang="fr-FR" dirty="0"/>
              <a:t>03</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3000048"/>
            <a:ext cx="9897086" cy="2157167"/>
          </a:xfrm>
        </p:spPr>
        <p:txBody>
          <a:bodyPr/>
          <a:lstStyle/>
          <a:p>
            <a:pPr>
              <a:spcAft>
                <a:spcPts val="1200"/>
              </a:spcAft>
            </a:pPr>
            <a:r>
              <a:rPr lang="fr-FR" dirty="0"/>
              <a:t>LES ERREURS LES PLUS FREQUENTES</a:t>
            </a:r>
          </a:p>
          <a:p>
            <a:pPr>
              <a:spcAft>
                <a:spcPts val="1200"/>
              </a:spcAft>
            </a:pPr>
            <a:r>
              <a:rPr lang="fr-FR" sz="2800" dirty="0"/>
              <a:t>Temps partiel thérapeutique</a:t>
            </a:r>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05712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7" name="Titre 6"/>
          <p:cNvSpPr>
            <a:spLocks noGrp="1"/>
          </p:cNvSpPr>
          <p:nvPr>
            <p:ph type="title"/>
          </p:nvPr>
        </p:nvSpPr>
        <p:spPr>
          <a:xfrm>
            <a:off x="498000" y="276362"/>
            <a:ext cx="11196000" cy="728350"/>
          </a:xfrm>
          <a:solidFill>
            <a:schemeClr val="accent2"/>
          </a:solidFill>
          <a:ln w="3175">
            <a:noFill/>
          </a:ln>
        </p:spPr>
        <p:txBody>
          <a:bodyPr vert="horz" lIns="864000" tIns="72000" rIns="72000" bIns="72000" rtlCol="0" anchor="ctr">
            <a:normAutofit/>
          </a:bodyPr>
          <a:lstStyle/>
          <a:p>
            <a:r>
              <a:rPr lang="fr-FR" dirty="0"/>
              <a:t>DATE DE DERNIER JOUR DE TRAVAIL - DJT</a:t>
            </a:r>
          </a:p>
        </p:txBody>
      </p:sp>
      <p:pic>
        <p:nvPicPr>
          <p:cNvPr id="9" name="Image 8">
            <a:extLst>
              <a:ext uri="{FF2B5EF4-FFF2-40B4-BE49-F238E27FC236}">
                <a16:creationId xmlns:a16="http://schemas.microsoft.com/office/drawing/2014/main" id="{7195A107-2FDB-494A-4963-DF502DD5D233}"/>
              </a:ext>
            </a:extLst>
          </p:cNvPr>
          <p:cNvPicPr>
            <a:picLocks noChangeAspect="1"/>
          </p:cNvPicPr>
          <p:nvPr/>
        </p:nvPicPr>
        <p:blipFill>
          <a:blip r:embed="rId3"/>
          <a:stretch>
            <a:fillRect/>
          </a:stretch>
        </p:blipFill>
        <p:spPr>
          <a:xfrm>
            <a:off x="498000" y="1815410"/>
            <a:ext cx="8030696" cy="1981477"/>
          </a:xfrm>
          <a:prstGeom prst="rect">
            <a:avLst/>
          </a:prstGeom>
        </p:spPr>
      </p:pic>
      <p:pic>
        <p:nvPicPr>
          <p:cNvPr id="11" name="Image 10">
            <a:extLst>
              <a:ext uri="{FF2B5EF4-FFF2-40B4-BE49-F238E27FC236}">
                <a16:creationId xmlns:a16="http://schemas.microsoft.com/office/drawing/2014/main" id="{BE718D5A-401D-4FEE-A61A-2344C8E2DF02}"/>
              </a:ext>
            </a:extLst>
          </p:cNvPr>
          <p:cNvPicPr>
            <a:picLocks noChangeAspect="1"/>
          </p:cNvPicPr>
          <p:nvPr/>
        </p:nvPicPr>
        <p:blipFill>
          <a:blip r:embed="rId4"/>
          <a:stretch>
            <a:fillRect/>
          </a:stretch>
        </p:blipFill>
        <p:spPr>
          <a:xfrm>
            <a:off x="498000" y="3961420"/>
            <a:ext cx="8125959" cy="1457528"/>
          </a:xfrm>
          <a:prstGeom prst="rect">
            <a:avLst/>
          </a:prstGeom>
        </p:spPr>
      </p:pic>
      <p:sp>
        <p:nvSpPr>
          <p:cNvPr id="2" name="Bulle narrative : rectangle à coins arrondis 1">
            <a:extLst>
              <a:ext uri="{FF2B5EF4-FFF2-40B4-BE49-F238E27FC236}">
                <a16:creationId xmlns:a16="http://schemas.microsoft.com/office/drawing/2014/main" id="{91670239-DBF8-5D56-6B14-8A73D63557C1}"/>
              </a:ext>
            </a:extLst>
          </p:cNvPr>
          <p:cNvSpPr/>
          <p:nvPr/>
        </p:nvSpPr>
        <p:spPr>
          <a:xfrm>
            <a:off x="9197788" y="4075165"/>
            <a:ext cx="2355925" cy="884816"/>
          </a:xfrm>
          <a:prstGeom prst="wedgeRoundRectCallout">
            <a:avLst>
              <a:gd name="adj1" fmla="val -79280"/>
              <a:gd name="adj2" fmla="val 53989"/>
              <a:gd name="adj3" fmla="val 16667"/>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Il conviendra de saisir 2 attestations de salaire</a:t>
            </a:r>
          </a:p>
        </p:txBody>
      </p:sp>
      <p:sp>
        <p:nvSpPr>
          <p:cNvPr id="4" name="Bulle narrative : rectangle à coins arrondis 3">
            <a:extLst>
              <a:ext uri="{FF2B5EF4-FFF2-40B4-BE49-F238E27FC236}">
                <a16:creationId xmlns:a16="http://schemas.microsoft.com/office/drawing/2014/main" id="{5D4E2580-C740-B61F-23F1-C4EF8D0B9092}"/>
              </a:ext>
            </a:extLst>
          </p:cNvPr>
          <p:cNvSpPr/>
          <p:nvPr/>
        </p:nvSpPr>
        <p:spPr>
          <a:xfrm>
            <a:off x="9197788" y="2009695"/>
            <a:ext cx="2355925" cy="1562549"/>
          </a:xfrm>
          <a:prstGeom prst="wedgeRoundRectCallout">
            <a:avLst>
              <a:gd name="adj1" fmla="val -79737"/>
              <a:gd name="adj2" fmla="val 20165"/>
              <a:gd name="adj3" fmla="val 16667"/>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Il conviendra de saisir 1 attestation de salaire avec le motif « sans arrêt initial »</a:t>
            </a:r>
          </a:p>
        </p:txBody>
      </p:sp>
      <p:sp>
        <p:nvSpPr>
          <p:cNvPr id="6" name="ZoneTexte 5">
            <a:extLst>
              <a:ext uri="{FF2B5EF4-FFF2-40B4-BE49-F238E27FC236}">
                <a16:creationId xmlns:a16="http://schemas.microsoft.com/office/drawing/2014/main" id="{927FBC0F-0FC8-C409-B724-1B200AC37121}"/>
              </a:ext>
            </a:extLst>
          </p:cNvPr>
          <p:cNvSpPr txBox="1"/>
          <p:nvPr/>
        </p:nvSpPr>
        <p:spPr>
          <a:xfrm>
            <a:off x="6259113" y="3993694"/>
            <a:ext cx="2336267" cy="338554"/>
          </a:xfrm>
          <a:prstGeom prst="rect">
            <a:avLst/>
          </a:prstGeom>
          <a:solidFill>
            <a:schemeClr val="bg1">
              <a:lumMod val="95000"/>
            </a:schemeClr>
          </a:solidFill>
        </p:spPr>
        <p:txBody>
          <a:bodyPr wrap="square" rtlCol="0">
            <a:spAutoFit/>
          </a:bodyPr>
          <a:lstStyle/>
          <a:p>
            <a:r>
              <a:rPr lang="fr-FR" sz="1600" i="1" dirty="0">
                <a:solidFill>
                  <a:srgbClr val="0E4BAE"/>
                </a:solidFill>
              </a:rPr>
              <a:t>à temps complet.</a:t>
            </a:r>
          </a:p>
        </p:txBody>
      </p:sp>
    </p:spTree>
    <p:extLst>
      <p:ext uri="{BB962C8B-B14F-4D97-AF65-F5344CB8AC3E}">
        <p14:creationId xmlns:p14="http://schemas.microsoft.com/office/powerpoint/2010/main" val="353306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6"/>
          </p:nvPr>
        </p:nvSpPr>
        <p:spPr/>
        <p:txBody>
          <a:bodyPr/>
          <a:lstStyle/>
          <a:p>
            <a:fld id="{975A587B-5814-4D9B-9598-FE9CB954CB01}" type="slidenum">
              <a:rPr lang="fr-FR" smtClean="0"/>
              <a:pPr/>
              <a:t>13</a:t>
            </a:fld>
            <a:endParaRPr lang="fr-FR" dirty="0"/>
          </a:p>
        </p:txBody>
      </p:sp>
      <p:sp>
        <p:nvSpPr>
          <p:cNvPr id="9" name="Titre 8"/>
          <p:cNvSpPr>
            <a:spLocks noGrp="1"/>
          </p:cNvSpPr>
          <p:nvPr>
            <p:ph type="title"/>
          </p:nvPr>
        </p:nvSpPr>
        <p:spPr>
          <a:xfrm>
            <a:off x="498660" y="214189"/>
            <a:ext cx="11196000" cy="1114817"/>
          </a:xfrm>
          <a:solidFill>
            <a:schemeClr val="accent2"/>
          </a:solidFill>
          <a:ln w="3175">
            <a:noFill/>
          </a:ln>
        </p:spPr>
        <p:txBody>
          <a:bodyPr vert="horz" lIns="864000" tIns="72000" rIns="72000" bIns="72000" rtlCol="0" anchor="ctr">
            <a:normAutofit/>
          </a:bodyPr>
          <a:lstStyle/>
          <a:p>
            <a:r>
              <a:rPr lang="fr-FR" dirty="0"/>
              <a:t>SAISIE SUR NET-ENTREPRISES - MALADIE</a:t>
            </a:r>
          </a:p>
        </p:txBody>
      </p:sp>
      <p:sp>
        <p:nvSpPr>
          <p:cNvPr id="2" name="ZoneTexte 1"/>
          <p:cNvSpPr txBox="1"/>
          <p:nvPr/>
        </p:nvSpPr>
        <p:spPr>
          <a:xfrm>
            <a:off x="498660" y="1811763"/>
            <a:ext cx="11106318" cy="584775"/>
          </a:xfrm>
          <a:prstGeom prst="rect">
            <a:avLst/>
          </a:prstGeom>
          <a:solidFill>
            <a:schemeClr val="bg1">
              <a:lumMod val="95000"/>
            </a:schemeClr>
          </a:solidFill>
        </p:spPr>
        <p:txBody>
          <a:bodyPr wrap="square" rtlCol="0">
            <a:spAutoFit/>
          </a:bodyPr>
          <a:lstStyle/>
          <a:p>
            <a:pPr>
              <a:spcAft>
                <a:spcPts val="0"/>
              </a:spcAft>
            </a:pPr>
            <a:r>
              <a:rPr lang="fr-FR" sz="1600" u="sng" dirty="0">
                <a:solidFill>
                  <a:schemeClr val="tx2"/>
                </a:solidFill>
                <a:latin typeface="Arial" panose="020B0604020202020204" pitchFamily="34" charset="0"/>
                <a:cs typeface="Arial" panose="020B0604020202020204" pitchFamily="34" charset="0"/>
              </a:rPr>
              <a:t>Exemple</a:t>
            </a:r>
            <a:r>
              <a:rPr lang="fr-FR" sz="1600" dirty="0">
                <a:solidFill>
                  <a:schemeClr val="tx2"/>
                </a:solidFill>
                <a:latin typeface="Arial" panose="020B0604020202020204" pitchFamily="34" charset="0"/>
                <a:cs typeface="Arial" panose="020B0604020202020204" pitchFamily="34" charset="0"/>
              </a:rPr>
              <a:t> : Mr X était en arrêt de travail à temps complet depuis le </a:t>
            </a:r>
            <a:r>
              <a:rPr lang="fr-FR" sz="1600" b="1" dirty="0">
                <a:solidFill>
                  <a:schemeClr val="tx2"/>
                </a:solidFill>
                <a:latin typeface="Arial" panose="020B0604020202020204" pitchFamily="34" charset="0"/>
                <a:cs typeface="Arial" panose="020B0604020202020204" pitchFamily="34" charset="0"/>
              </a:rPr>
              <a:t>06/01</a:t>
            </a:r>
            <a:r>
              <a:rPr lang="fr-FR" sz="1600" dirty="0">
                <a:solidFill>
                  <a:schemeClr val="tx2"/>
                </a:solidFill>
                <a:latin typeface="Arial" panose="020B0604020202020204" pitchFamily="34" charset="0"/>
                <a:cs typeface="Arial" panose="020B0604020202020204" pitchFamily="34" charset="0"/>
              </a:rPr>
              <a:t>. Son médecin lui a prescrit une reprise à temps partiel thérapeutique du </a:t>
            </a:r>
            <a:r>
              <a:rPr lang="fr-FR" sz="1600" b="1" dirty="0">
                <a:solidFill>
                  <a:schemeClr val="tx2"/>
                </a:solidFill>
                <a:latin typeface="Arial" panose="020B0604020202020204" pitchFamily="34" charset="0"/>
                <a:cs typeface="Arial" panose="020B0604020202020204" pitchFamily="34" charset="0"/>
              </a:rPr>
              <a:t>17/03</a:t>
            </a:r>
            <a:r>
              <a:rPr lang="fr-FR" sz="1600" dirty="0">
                <a:solidFill>
                  <a:schemeClr val="tx2"/>
                </a:solidFill>
                <a:latin typeface="Arial" panose="020B0604020202020204" pitchFamily="34" charset="0"/>
                <a:cs typeface="Arial" panose="020B0604020202020204" pitchFamily="34" charset="0"/>
              </a:rPr>
              <a:t> </a:t>
            </a:r>
            <a:r>
              <a:rPr lang="fr-FR" sz="1600" b="1" dirty="0">
                <a:solidFill>
                  <a:schemeClr val="tx2"/>
                </a:solidFill>
                <a:latin typeface="Arial" panose="020B0604020202020204" pitchFamily="34" charset="0"/>
                <a:cs typeface="Arial" panose="020B0604020202020204" pitchFamily="34" charset="0"/>
              </a:rPr>
              <a:t>au 30/04</a:t>
            </a:r>
            <a:r>
              <a:rPr lang="fr-FR" sz="1600" dirty="0">
                <a:solidFill>
                  <a:schemeClr val="tx2"/>
                </a:solidFill>
                <a:latin typeface="Arial" panose="020B0604020202020204" pitchFamily="34" charset="0"/>
                <a:cs typeface="Arial" panose="020B0604020202020204" pitchFamily="34" charset="0"/>
              </a:rPr>
              <a:t>. Il reprend avec une activité réduite à </a:t>
            </a:r>
            <a:r>
              <a:rPr lang="fr-FR" sz="1600" b="1" dirty="0">
                <a:solidFill>
                  <a:schemeClr val="tx2"/>
                </a:solidFill>
                <a:latin typeface="Arial" panose="020B0604020202020204" pitchFamily="34" charset="0"/>
                <a:cs typeface="Arial" panose="020B0604020202020204" pitchFamily="34" charset="0"/>
              </a:rPr>
              <a:t>50%.</a:t>
            </a:r>
          </a:p>
        </p:txBody>
      </p:sp>
      <p:grpSp>
        <p:nvGrpSpPr>
          <p:cNvPr id="13" name="Groupe 12"/>
          <p:cNvGrpSpPr/>
          <p:nvPr/>
        </p:nvGrpSpPr>
        <p:grpSpPr>
          <a:xfrm>
            <a:off x="4191440" y="2619124"/>
            <a:ext cx="4337128" cy="3424433"/>
            <a:chOff x="5105840" y="2599755"/>
            <a:chExt cx="4337128" cy="3424433"/>
          </a:xfrm>
        </p:grpSpPr>
        <p:pic>
          <p:nvPicPr>
            <p:cNvPr id="7" name="Image 6"/>
            <p:cNvPicPr>
              <a:picLocks noChangeAspect="1"/>
            </p:cNvPicPr>
            <p:nvPr/>
          </p:nvPicPr>
          <p:blipFill>
            <a:blip r:embed="rId3"/>
            <a:stretch>
              <a:fillRect/>
            </a:stretch>
          </p:blipFill>
          <p:spPr>
            <a:xfrm>
              <a:off x="5105840" y="2599755"/>
              <a:ext cx="4337128" cy="3424433"/>
            </a:xfrm>
            <a:prstGeom prst="rect">
              <a:avLst/>
            </a:prstGeom>
            <a:ln>
              <a:solidFill>
                <a:schemeClr val="bg1">
                  <a:lumMod val="75000"/>
                </a:schemeClr>
              </a:solidFill>
            </a:ln>
          </p:spPr>
        </p:pic>
        <p:sp>
          <p:nvSpPr>
            <p:cNvPr id="6" name="Rectangle 5"/>
            <p:cNvSpPr/>
            <p:nvPr/>
          </p:nvSpPr>
          <p:spPr>
            <a:xfrm>
              <a:off x="6174889" y="3346236"/>
              <a:ext cx="2219704" cy="2061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p:cNvSpPr txBox="1"/>
            <p:nvPr/>
          </p:nvSpPr>
          <p:spPr>
            <a:xfrm>
              <a:off x="7002972" y="4841143"/>
              <a:ext cx="542863" cy="173388"/>
            </a:xfrm>
            <a:prstGeom prst="rect">
              <a:avLst/>
            </a:prstGeom>
            <a:noFill/>
            <a:ln w="28575">
              <a:solidFill>
                <a:srgbClr val="FF0000"/>
              </a:solidFill>
            </a:ln>
          </p:spPr>
          <p:txBody>
            <a:bodyPr wrap="square" rtlCol="0">
              <a:spAutoFit/>
            </a:bodyPr>
            <a:lstStyle/>
            <a:p>
              <a:endParaRPr lang="fr-FR" dirty="0"/>
            </a:p>
          </p:txBody>
        </p:sp>
      </p:grpSp>
      <p:grpSp>
        <p:nvGrpSpPr>
          <p:cNvPr id="10" name="Groupe 9"/>
          <p:cNvGrpSpPr/>
          <p:nvPr/>
        </p:nvGrpSpPr>
        <p:grpSpPr>
          <a:xfrm>
            <a:off x="336519" y="2596523"/>
            <a:ext cx="3740993" cy="2843998"/>
            <a:chOff x="596171" y="2629484"/>
            <a:chExt cx="4588893" cy="3424433"/>
          </a:xfrm>
        </p:grpSpPr>
        <p:pic>
          <p:nvPicPr>
            <p:cNvPr id="5" name="Image 4"/>
            <p:cNvPicPr>
              <a:picLocks noChangeAspect="1"/>
            </p:cNvPicPr>
            <p:nvPr/>
          </p:nvPicPr>
          <p:blipFill>
            <a:blip r:embed="rId4"/>
            <a:stretch>
              <a:fillRect/>
            </a:stretch>
          </p:blipFill>
          <p:spPr>
            <a:xfrm>
              <a:off x="596171" y="2629484"/>
              <a:ext cx="4588893" cy="3424433"/>
            </a:xfrm>
            <a:prstGeom prst="rect">
              <a:avLst/>
            </a:prstGeom>
            <a:ln>
              <a:solidFill>
                <a:schemeClr val="bg1">
                  <a:lumMod val="75000"/>
                </a:schemeClr>
              </a:solidFill>
            </a:ln>
          </p:spPr>
        </p:pic>
        <p:sp>
          <p:nvSpPr>
            <p:cNvPr id="4" name="Rectangle 3"/>
            <p:cNvSpPr/>
            <p:nvPr/>
          </p:nvSpPr>
          <p:spPr>
            <a:xfrm>
              <a:off x="1722473" y="3385794"/>
              <a:ext cx="925034" cy="2171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36" name="Groupe 35"/>
          <p:cNvGrpSpPr/>
          <p:nvPr/>
        </p:nvGrpSpPr>
        <p:grpSpPr>
          <a:xfrm>
            <a:off x="8549242" y="3205309"/>
            <a:ext cx="3663433" cy="1256125"/>
            <a:chOff x="8528567" y="4268415"/>
            <a:chExt cx="3663433" cy="1256125"/>
          </a:xfrm>
        </p:grpSpPr>
        <p:sp>
          <p:nvSpPr>
            <p:cNvPr id="24" name="ZoneTexte 23"/>
            <p:cNvSpPr txBox="1"/>
            <p:nvPr/>
          </p:nvSpPr>
          <p:spPr>
            <a:xfrm>
              <a:off x="8528567" y="5247541"/>
              <a:ext cx="1196094" cy="276999"/>
            </a:xfrm>
            <a:prstGeom prst="rect">
              <a:avLst/>
            </a:prstGeom>
            <a:noFill/>
            <a:ln>
              <a:noFill/>
            </a:ln>
          </p:spPr>
          <p:txBody>
            <a:bodyPr wrap="square" rtlCol="0">
              <a:spAutoFit/>
            </a:bodyPr>
            <a:lstStyle/>
            <a:p>
              <a:r>
                <a:rPr lang="fr-FR" sz="1200" dirty="0"/>
                <a:t>DJT 05/01</a:t>
              </a:r>
            </a:p>
          </p:txBody>
        </p:sp>
        <p:grpSp>
          <p:nvGrpSpPr>
            <p:cNvPr id="35" name="Groupe 34"/>
            <p:cNvGrpSpPr/>
            <p:nvPr/>
          </p:nvGrpSpPr>
          <p:grpSpPr>
            <a:xfrm>
              <a:off x="8528567" y="4268415"/>
              <a:ext cx="3663433" cy="1256125"/>
              <a:chOff x="8528567" y="4232449"/>
              <a:chExt cx="3663433" cy="1256125"/>
            </a:xfrm>
          </p:grpSpPr>
          <p:grpSp>
            <p:nvGrpSpPr>
              <p:cNvPr id="15" name="Groupe 14"/>
              <p:cNvGrpSpPr/>
              <p:nvPr/>
            </p:nvGrpSpPr>
            <p:grpSpPr>
              <a:xfrm>
                <a:off x="8528567" y="4232449"/>
                <a:ext cx="3663433" cy="1256125"/>
                <a:chOff x="8706205" y="3901891"/>
                <a:chExt cx="2796209" cy="1198589"/>
              </a:xfrm>
            </p:grpSpPr>
            <p:grpSp>
              <p:nvGrpSpPr>
                <p:cNvPr id="16" name="Groupe 15"/>
                <p:cNvGrpSpPr/>
                <p:nvPr/>
              </p:nvGrpSpPr>
              <p:grpSpPr>
                <a:xfrm>
                  <a:off x="8706205" y="3901891"/>
                  <a:ext cx="2796209" cy="1198589"/>
                  <a:chOff x="8050696" y="3448878"/>
                  <a:chExt cx="2796209" cy="1198589"/>
                </a:xfrm>
              </p:grpSpPr>
              <p:sp>
                <p:nvSpPr>
                  <p:cNvPr id="18" name="Chevron 17"/>
                  <p:cNvSpPr/>
                  <p:nvPr/>
                </p:nvSpPr>
                <p:spPr>
                  <a:xfrm>
                    <a:off x="8050696" y="3886200"/>
                    <a:ext cx="1470991" cy="308113"/>
                  </a:xfrm>
                  <a:prstGeom prst="chevron">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Arrêt maladie du 06/01 au 16/03</a:t>
                    </a:r>
                  </a:p>
                </p:txBody>
              </p:sp>
              <p:sp>
                <p:nvSpPr>
                  <p:cNvPr id="19" name="Chevron 18"/>
                  <p:cNvSpPr/>
                  <p:nvPr/>
                </p:nvSpPr>
                <p:spPr>
                  <a:xfrm>
                    <a:off x="9375914" y="3886200"/>
                    <a:ext cx="1470991" cy="308113"/>
                  </a:xfrm>
                  <a:prstGeom prst="chevron">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TPT du 17/03 au 30/04</a:t>
                    </a:r>
                  </a:p>
                </p:txBody>
              </p:sp>
              <p:sp>
                <p:nvSpPr>
                  <p:cNvPr id="20" name="ZoneTexte 19"/>
                  <p:cNvSpPr txBox="1"/>
                  <p:nvPr/>
                </p:nvSpPr>
                <p:spPr>
                  <a:xfrm>
                    <a:off x="9375914" y="4383156"/>
                    <a:ext cx="904461" cy="264311"/>
                  </a:xfrm>
                  <a:prstGeom prst="rect">
                    <a:avLst/>
                  </a:prstGeom>
                  <a:noFill/>
                  <a:ln>
                    <a:noFill/>
                  </a:ln>
                </p:spPr>
                <p:txBody>
                  <a:bodyPr wrap="square" rtlCol="0">
                    <a:spAutoFit/>
                  </a:bodyPr>
                  <a:lstStyle/>
                  <a:p>
                    <a:r>
                      <a:rPr lang="fr-FR" sz="1200" dirty="0"/>
                      <a:t>DJT 05/01</a:t>
                    </a:r>
                  </a:p>
                </p:txBody>
              </p:sp>
              <p:cxnSp>
                <p:nvCxnSpPr>
                  <p:cNvPr id="21" name="Connecteur droit avec flèche 20"/>
                  <p:cNvCxnSpPr/>
                  <p:nvPr/>
                </p:nvCxnSpPr>
                <p:spPr>
                  <a:xfrm flipV="1">
                    <a:off x="8050696" y="4224842"/>
                    <a:ext cx="0" cy="144189"/>
                  </a:xfrm>
                  <a:prstGeom prst="straightConnector1">
                    <a:avLst/>
                  </a:prstGeom>
                  <a:ln>
                    <a:no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p:nvPr/>
                </p:nvCxnSpPr>
                <p:spPr>
                  <a:xfrm flipV="1">
                    <a:off x="9435550" y="4228157"/>
                    <a:ext cx="0" cy="144189"/>
                  </a:xfrm>
                  <a:prstGeom prst="straightConnector1">
                    <a:avLst/>
                  </a:prstGeom>
                  <a:ln>
                    <a:noFill/>
                    <a:tailEnd type="triangle"/>
                  </a:ln>
                </p:spPr>
                <p:style>
                  <a:lnRef idx="1">
                    <a:schemeClr val="accent1"/>
                  </a:lnRef>
                  <a:fillRef idx="0">
                    <a:schemeClr val="accent1"/>
                  </a:fillRef>
                  <a:effectRef idx="0">
                    <a:schemeClr val="accent1"/>
                  </a:effectRef>
                  <a:fontRef idx="minor">
                    <a:schemeClr val="tx1"/>
                  </a:fontRef>
                </p:style>
              </p:cxnSp>
              <p:sp>
                <p:nvSpPr>
                  <p:cNvPr id="23" name="ZoneTexte 22"/>
                  <p:cNvSpPr txBox="1"/>
                  <p:nvPr/>
                </p:nvSpPr>
                <p:spPr>
                  <a:xfrm>
                    <a:off x="8120270" y="3448878"/>
                    <a:ext cx="2633869" cy="276999"/>
                  </a:xfrm>
                  <a:prstGeom prst="rect">
                    <a:avLst/>
                  </a:prstGeom>
                  <a:noFill/>
                  <a:ln>
                    <a:noFill/>
                  </a:ln>
                </p:spPr>
                <p:txBody>
                  <a:bodyPr wrap="square" rtlCol="0">
                    <a:spAutoFit/>
                  </a:bodyPr>
                  <a:lstStyle/>
                  <a:p>
                    <a:pPr algn="ctr"/>
                    <a:r>
                      <a:rPr lang="fr-FR" sz="1200" dirty="0"/>
                      <a:t>Dernier Jour de Travail (DJT)</a:t>
                    </a:r>
                  </a:p>
                </p:txBody>
              </p:sp>
            </p:grpSp>
            <p:cxnSp>
              <p:nvCxnSpPr>
                <p:cNvPr id="17" name="Connecteur droit avec flèche 16"/>
                <p:cNvCxnSpPr/>
                <p:nvPr/>
              </p:nvCxnSpPr>
              <p:spPr>
                <a:xfrm flipV="1">
                  <a:off x="10133864" y="4657977"/>
                  <a:ext cx="9939" cy="1689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34" name="Connecteur droit avec flèche 33"/>
              <p:cNvCxnSpPr/>
              <p:nvPr/>
            </p:nvCxnSpPr>
            <p:spPr>
              <a:xfrm flipV="1">
                <a:off x="8621821" y="5026617"/>
                <a:ext cx="13144" cy="1770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8" name="Rectangle 7"/>
          <p:cNvSpPr/>
          <p:nvPr/>
        </p:nvSpPr>
        <p:spPr>
          <a:xfrm>
            <a:off x="981074" y="3205309"/>
            <a:ext cx="273637" cy="1093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1133475" y="3357709"/>
            <a:ext cx="253590" cy="90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1524000" y="3997689"/>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1524000" y="4176553"/>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1524000" y="4516504"/>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p:cNvSpPr/>
          <p:nvPr/>
        </p:nvSpPr>
        <p:spPr>
          <a:xfrm>
            <a:off x="3107911" y="4016740"/>
            <a:ext cx="321089" cy="90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4928924" y="3334367"/>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2745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6"/>
          </p:nvPr>
        </p:nvSpPr>
        <p:spPr/>
        <p:txBody>
          <a:bodyPr/>
          <a:lstStyle/>
          <a:p>
            <a:fld id="{975A587B-5814-4D9B-9598-FE9CB954CB01}" type="slidenum">
              <a:rPr lang="fr-FR" smtClean="0"/>
              <a:pPr/>
              <a:t>14</a:t>
            </a:fld>
            <a:endParaRPr lang="fr-FR" dirty="0"/>
          </a:p>
        </p:txBody>
      </p:sp>
      <p:sp>
        <p:nvSpPr>
          <p:cNvPr id="4" name="Titre 3"/>
          <p:cNvSpPr>
            <a:spLocks noGrp="1"/>
          </p:cNvSpPr>
          <p:nvPr>
            <p:ph type="title"/>
          </p:nvPr>
        </p:nvSpPr>
        <p:spPr>
          <a:xfrm>
            <a:off x="498000" y="193086"/>
            <a:ext cx="11196000" cy="1114817"/>
          </a:xfrm>
          <a:solidFill>
            <a:schemeClr val="accent2"/>
          </a:solidFill>
          <a:ln w="3175">
            <a:noFill/>
          </a:ln>
        </p:spPr>
        <p:txBody>
          <a:bodyPr vert="horz" lIns="864000" tIns="72000" rIns="72000" bIns="72000" rtlCol="0" anchor="ctr">
            <a:normAutofit/>
          </a:bodyPr>
          <a:lstStyle/>
          <a:p>
            <a:r>
              <a:rPr lang="fr-FR" dirty="0"/>
              <a:t>SAISIE SUR NET ENTREPRISES - MALADIE</a:t>
            </a:r>
          </a:p>
        </p:txBody>
      </p:sp>
      <p:sp>
        <p:nvSpPr>
          <p:cNvPr id="12" name="Espace réservé du texte 7"/>
          <p:cNvSpPr txBox="1">
            <a:spLocks/>
          </p:cNvSpPr>
          <p:nvPr/>
        </p:nvSpPr>
        <p:spPr>
          <a:xfrm>
            <a:off x="554130" y="1745572"/>
            <a:ext cx="11085060" cy="934783"/>
          </a:xfrm>
          <a:prstGeom prst="rect">
            <a:avLst/>
          </a:prstGeom>
          <a:solidFill>
            <a:schemeClr val="bg1">
              <a:lumMod val="95000"/>
            </a:schemeClr>
          </a:solidFill>
        </p:spPr>
        <p:txBody>
          <a:bodyPr vert="horz" lIns="91440" tIns="45720" rIns="91440" bIns="45720" rtlCol="0">
            <a:noAutofit/>
          </a:bodyPr>
          <a:lstStyle>
            <a:lvl1pPr marL="0" indent="0" algn="l" defTabSz="914400" rtl="0" eaLnBrk="1" latinLnBrk="0" hangingPunct="1">
              <a:lnSpc>
                <a:spcPct val="110000"/>
              </a:lnSpc>
              <a:spcBef>
                <a:spcPts val="0"/>
              </a:spcBef>
              <a:spcAft>
                <a:spcPts val="1700"/>
              </a:spcAft>
              <a:buClr>
                <a:schemeClr val="tx2"/>
              </a:buClr>
              <a:buFont typeface="Symbol" panose="05050102010706020507" pitchFamily="18" charset="2"/>
              <a:buNone/>
              <a:defRPr sz="2200" b="0" kern="1200">
                <a:solidFill>
                  <a:schemeClr val="tx2"/>
                </a:solidFill>
                <a:latin typeface="+mn-lt"/>
                <a:ea typeface="+mn-ea"/>
                <a:cs typeface="+mn-cs"/>
              </a:defRPr>
            </a:lvl1pPr>
            <a:lvl2pPr marL="0" indent="144000" algn="l" defTabSz="914400" rtl="0" eaLnBrk="1" latinLnBrk="0" hangingPunct="1">
              <a:lnSpc>
                <a:spcPct val="110000"/>
              </a:lnSpc>
              <a:spcBef>
                <a:spcPts val="0"/>
              </a:spcBef>
              <a:spcAft>
                <a:spcPts val="800"/>
              </a:spcAft>
              <a:buClr>
                <a:schemeClr val="tx2"/>
              </a:buClr>
              <a:buFont typeface="Symbol" panose="05050102010706020507" pitchFamily="18" charset="2"/>
              <a:buChar char=""/>
              <a:defRPr sz="1600" b="1" kern="1200">
                <a:solidFill>
                  <a:schemeClr val="tx1"/>
                </a:solidFill>
                <a:latin typeface="+mn-lt"/>
                <a:ea typeface="+mn-ea"/>
                <a:cs typeface="+mn-cs"/>
              </a:defRPr>
            </a:lvl2pPr>
            <a:lvl3pPr marL="0" indent="0" algn="l" defTabSz="914400" rtl="0" eaLnBrk="1" latinLnBrk="0" hangingPunct="1">
              <a:lnSpc>
                <a:spcPct val="110000"/>
              </a:lnSpc>
              <a:spcBef>
                <a:spcPts val="0"/>
              </a:spcBef>
              <a:spcAft>
                <a:spcPts val="600"/>
              </a:spcAft>
              <a:buFont typeface="Arial" panose="020B0604020202020204" pitchFamily="34" charset="0"/>
              <a:buNone/>
              <a:defRPr sz="1600" b="0" kern="1200">
                <a:solidFill>
                  <a:schemeClr val="tx1"/>
                </a:solidFill>
                <a:latin typeface="+mn-lt"/>
                <a:ea typeface="+mn-ea"/>
                <a:cs typeface="+mn-cs"/>
              </a:defRPr>
            </a:lvl3pPr>
            <a:lvl4pPr marL="0" indent="0" algn="l" defTabSz="914400" rtl="0" eaLnBrk="1" latinLnBrk="0" hangingPunct="1">
              <a:lnSpc>
                <a:spcPct val="110000"/>
              </a:lnSpc>
              <a:spcBef>
                <a:spcPts val="0"/>
              </a:spcBef>
              <a:spcAft>
                <a:spcPts val="0"/>
              </a:spcAft>
              <a:buFont typeface="Arial" panose="020B0604020202020204" pitchFamily="34" charset="0"/>
              <a:buNone/>
              <a:defRPr sz="1400" b="1" kern="1200">
                <a:solidFill>
                  <a:schemeClr val="tx1"/>
                </a:solidFill>
                <a:latin typeface="+mn-lt"/>
                <a:ea typeface="+mn-ea"/>
                <a:cs typeface="+mn-cs"/>
              </a:defRPr>
            </a:lvl4pPr>
            <a:lvl5pPr marL="0" indent="0" algn="l" defTabSz="914400" rtl="0" eaLnBrk="1" latinLnBrk="0" hangingPunct="1">
              <a:lnSpc>
                <a:spcPct val="110000"/>
              </a:lnSpc>
              <a:spcBef>
                <a:spcPts val="0"/>
              </a:spcBef>
              <a:spcAft>
                <a:spcPts val="0"/>
              </a:spcAft>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fr-FR" sz="1600" b="1" dirty="0"/>
              <a:t>Pour la période du 17 au 31/03 </a:t>
            </a:r>
            <a:r>
              <a:rPr lang="fr-FR" sz="1600" dirty="0"/>
              <a:t>(à déclarer à compter du 1</a:t>
            </a:r>
            <a:r>
              <a:rPr lang="fr-FR" sz="1600" baseline="30000" dirty="0"/>
              <a:t>er</a:t>
            </a:r>
            <a:r>
              <a:rPr lang="fr-FR" sz="1600" dirty="0"/>
              <a:t> avril)</a:t>
            </a:r>
            <a:r>
              <a:rPr lang="fr-FR" sz="1600" b="1" dirty="0"/>
              <a:t> </a:t>
            </a:r>
            <a:r>
              <a:rPr lang="fr-FR" sz="1600" dirty="0"/>
              <a:t>:</a:t>
            </a:r>
          </a:p>
          <a:p>
            <a:pPr marL="342900" indent="-342900">
              <a:spcAft>
                <a:spcPts val="0"/>
              </a:spcAft>
              <a:buFont typeface="Arial" panose="020B0604020202020204" pitchFamily="34" charset="0"/>
              <a:buChar char="•"/>
            </a:pPr>
            <a:r>
              <a:rPr lang="fr-FR" sz="1600" dirty="0"/>
              <a:t>Monsieur X aurait dû percevoir un salaire de </a:t>
            </a:r>
            <a:r>
              <a:rPr lang="fr-FR" sz="1600" b="1" dirty="0"/>
              <a:t>1200 €</a:t>
            </a:r>
            <a:r>
              <a:rPr lang="fr-FR" sz="1600" dirty="0"/>
              <a:t> s’il avait travaillé à </a:t>
            </a:r>
            <a:r>
              <a:rPr lang="fr-FR" sz="1600" b="1" dirty="0"/>
              <a:t>temps complet</a:t>
            </a:r>
          </a:p>
          <a:p>
            <a:pPr marL="342900" indent="-342900">
              <a:spcAft>
                <a:spcPts val="0"/>
              </a:spcAft>
              <a:buFont typeface="Arial" panose="020B0604020202020204" pitchFamily="34" charset="0"/>
              <a:buChar char="•"/>
            </a:pPr>
            <a:r>
              <a:rPr lang="fr-FR" sz="1600" dirty="0"/>
              <a:t>A Temps Partiel Thérapeutique, il a perçu </a:t>
            </a:r>
            <a:r>
              <a:rPr lang="fr-FR" sz="1600" b="1" dirty="0"/>
              <a:t>600</a:t>
            </a:r>
            <a:r>
              <a:rPr lang="fr-FR" sz="1600" dirty="0"/>
              <a:t> €</a:t>
            </a:r>
          </a:p>
          <a:p>
            <a:endParaRPr lang="fr-FR" dirty="0"/>
          </a:p>
          <a:p>
            <a:endParaRPr lang="fr-FR" sz="1000" dirty="0"/>
          </a:p>
        </p:txBody>
      </p:sp>
      <p:cxnSp>
        <p:nvCxnSpPr>
          <p:cNvPr id="11" name="Connecteur droit avec flèche 10"/>
          <p:cNvCxnSpPr/>
          <p:nvPr/>
        </p:nvCxnSpPr>
        <p:spPr>
          <a:xfrm flipH="1">
            <a:off x="8822839" y="4455513"/>
            <a:ext cx="986951" cy="835596"/>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3571729" y="6263961"/>
            <a:ext cx="5371399" cy="461665"/>
          </a:xfrm>
          <a:prstGeom prst="rect">
            <a:avLst/>
          </a:prstGeom>
          <a:solidFill>
            <a:schemeClr val="bg1"/>
          </a:solidFill>
          <a:ln>
            <a:solidFill>
              <a:schemeClr val="bg1">
                <a:lumMod val="65000"/>
              </a:schemeClr>
            </a:solidFill>
            <a:prstDash val="dashDot"/>
          </a:ln>
        </p:spPr>
        <p:txBody>
          <a:bodyPr wrap="square" rtlCol="0">
            <a:spAutoFit/>
          </a:bodyPr>
          <a:lstStyle/>
          <a:p>
            <a:pPr algn="ctr"/>
            <a:r>
              <a:rPr lang="fr-FR" sz="1200" b="1" dirty="0">
                <a:solidFill>
                  <a:schemeClr val="accent2"/>
                </a:solidFill>
                <a:latin typeface="+mj-lt"/>
              </a:rPr>
              <a:t>Perte de salaire = Salaire habituel – Salaire travaillé</a:t>
            </a:r>
            <a:r>
              <a:rPr lang="fr-FR" sz="1200" dirty="0">
                <a:latin typeface="+mj-lt"/>
              </a:rPr>
              <a:t> </a:t>
            </a:r>
            <a:r>
              <a:rPr lang="fr-FR" sz="1200" dirty="0">
                <a:solidFill>
                  <a:schemeClr val="tx2"/>
                </a:solidFill>
                <a:latin typeface="+mj-lt"/>
              </a:rPr>
              <a:t>(1200 - 600 = 600 €)</a:t>
            </a:r>
          </a:p>
          <a:p>
            <a:pPr algn="ctr"/>
            <a:r>
              <a:rPr lang="fr-FR" sz="1200" b="1" dirty="0">
                <a:solidFill>
                  <a:schemeClr val="tx2"/>
                </a:solidFill>
                <a:latin typeface="+mj-lt"/>
              </a:rPr>
              <a:t>Salaires bruts soumis à cotisations</a:t>
            </a:r>
          </a:p>
        </p:txBody>
      </p:sp>
      <p:pic>
        <p:nvPicPr>
          <p:cNvPr id="6" name="Image 5"/>
          <p:cNvPicPr>
            <a:picLocks noChangeAspect="1"/>
          </p:cNvPicPr>
          <p:nvPr/>
        </p:nvPicPr>
        <p:blipFill>
          <a:blip r:embed="rId3"/>
          <a:stretch>
            <a:fillRect/>
          </a:stretch>
        </p:blipFill>
        <p:spPr>
          <a:xfrm>
            <a:off x="2468938" y="3995417"/>
            <a:ext cx="7824355" cy="2039281"/>
          </a:xfrm>
          <a:prstGeom prst="rect">
            <a:avLst/>
          </a:prstGeom>
          <a:ln>
            <a:solidFill>
              <a:schemeClr val="bg1">
                <a:lumMod val="75000"/>
              </a:schemeClr>
            </a:solidFill>
          </a:ln>
        </p:spPr>
      </p:pic>
      <p:sp>
        <p:nvSpPr>
          <p:cNvPr id="9" name="Ellipse 8"/>
          <p:cNvSpPr/>
          <p:nvPr/>
        </p:nvSpPr>
        <p:spPr bwMode="auto">
          <a:xfrm>
            <a:off x="86482" y="3615070"/>
            <a:ext cx="2365648" cy="1441776"/>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2"/>
                </a:solidFill>
                <a:latin typeface="Arial"/>
                <a:cs typeface="Arial"/>
              </a:rPr>
              <a:t>Période</a:t>
            </a:r>
            <a:r>
              <a:rPr lang="fr-FR" sz="1600" dirty="0">
                <a:solidFill>
                  <a:schemeClr val="tx2"/>
                </a:solidFill>
                <a:latin typeface="Arial"/>
                <a:cs typeface="Arial"/>
              </a:rPr>
              <a:t> du Temps Partiel Thérapeutique</a:t>
            </a:r>
          </a:p>
        </p:txBody>
      </p:sp>
      <p:sp>
        <p:nvSpPr>
          <p:cNvPr id="8" name="Ellipse 7"/>
          <p:cNvSpPr/>
          <p:nvPr/>
        </p:nvSpPr>
        <p:spPr bwMode="auto">
          <a:xfrm>
            <a:off x="8876674" y="3293434"/>
            <a:ext cx="1723887" cy="1220042"/>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600" b="1" dirty="0">
                <a:solidFill>
                  <a:schemeClr val="tx2"/>
                </a:solidFill>
                <a:latin typeface="Arial"/>
                <a:cs typeface="Arial"/>
              </a:rPr>
              <a:t>Perte </a:t>
            </a:r>
            <a:r>
              <a:rPr lang="fr-FR" sz="1600" dirty="0">
                <a:solidFill>
                  <a:schemeClr val="tx2"/>
                </a:solidFill>
                <a:latin typeface="Arial"/>
                <a:cs typeface="Arial"/>
              </a:rPr>
              <a:t>de salaire et </a:t>
            </a:r>
            <a:r>
              <a:rPr lang="fr-FR" sz="1600" b="1" dirty="0">
                <a:solidFill>
                  <a:schemeClr val="tx2"/>
                </a:solidFill>
                <a:latin typeface="Arial"/>
                <a:cs typeface="Arial"/>
              </a:rPr>
              <a:t>validez</a:t>
            </a:r>
          </a:p>
        </p:txBody>
      </p:sp>
      <p:cxnSp>
        <p:nvCxnSpPr>
          <p:cNvPr id="7" name="Connecteur droit avec flèche 6"/>
          <p:cNvCxnSpPr>
            <a:stCxn id="8" idx="4"/>
          </p:cNvCxnSpPr>
          <p:nvPr/>
        </p:nvCxnSpPr>
        <p:spPr>
          <a:xfrm flipH="1">
            <a:off x="9530986" y="4513476"/>
            <a:ext cx="207632" cy="70012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à coins arrondis 18"/>
          <p:cNvSpPr/>
          <p:nvPr/>
        </p:nvSpPr>
        <p:spPr>
          <a:xfrm>
            <a:off x="2821572" y="5331368"/>
            <a:ext cx="2423720" cy="229743"/>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a:cxnSpLocks/>
          </p:cNvCxnSpPr>
          <p:nvPr/>
        </p:nvCxnSpPr>
        <p:spPr bwMode="auto">
          <a:xfrm>
            <a:off x="2144329" y="4828802"/>
            <a:ext cx="649219" cy="486203"/>
          </a:xfrm>
          <a:prstGeom prst="straightConnector1">
            <a:avLst/>
          </a:prstGeom>
          <a:ln w="63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à coins arrondis 25"/>
          <p:cNvSpPr/>
          <p:nvPr/>
        </p:nvSpPr>
        <p:spPr>
          <a:xfrm>
            <a:off x="8943128" y="5310586"/>
            <a:ext cx="556683" cy="221996"/>
          </a:xfrm>
          <a:prstGeom prst="round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p:cNvGrpSpPr/>
          <p:nvPr/>
        </p:nvGrpSpPr>
        <p:grpSpPr>
          <a:xfrm>
            <a:off x="2479047" y="2852465"/>
            <a:ext cx="4575766" cy="1070760"/>
            <a:chOff x="2479047" y="2852465"/>
            <a:chExt cx="4575766" cy="1070760"/>
          </a:xfrm>
        </p:grpSpPr>
        <p:pic>
          <p:nvPicPr>
            <p:cNvPr id="2" name="Image 1"/>
            <p:cNvPicPr>
              <a:picLocks noChangeAspect="1"/>
            </p:cNvPicPr>
            <p:nvPr/>
          </p:nvPicPr>
          <p:blipFill>
            <a:blip r:embed="rId4"/>
            <a:stretch>
              <a:fillRect/>
            </a:stretch>
          </p:blipFill>
          <p:spPr>
            <a:xfrm>
              <a:off x="2479047" y="2852465"/>
              <a:ext cx="4575766" cy="1070760"/>
            </a:xfrm>
            <a:prstGeom prst="rect">
              <a:avLst/>
            </a:prstGeom>
            <a:ln>
              <a:solidFill>
                <a:schemeClr val="bg1">
                  <a:lumMod val="75000"/>
                </a:schemeClr>
              </a:solidFill>
            </a:ln>
          </p:spPr>
        </p:pic>
        <p:sp>
          <p:nvSpPr>
            <p:cNvPr id="5" name="Rectangle 4"/>
            <p:cNvSpPr/>
            <p:nvPr/>
          </p:nvSpPr>
          <p:spPr>
            <a:xfrm>
              <a:off x="3571729" y="3615070"/>
              <a:ext cx="1000271" cy="212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5309950" y="3583172"/>
              <a:ext cx="1000271" cy="212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8" name="Rectangle 17"/>
          <p:cNvSpPr/>
          <p:nvPr/>
        </p:nvSpPr>
        <p:spPr>
          <a:xfrm>
            <a:off x="3201544" y="3597792"/>
            <a:ext cx="788636" cy="91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5260956" y="3612172"/>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7713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9" grpId="0" animBg="1"/>
      <p:bldP spid="8" grpId="0" animBg="1"/>
      <p:bldP spid="19"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999460" y="2753833"/>
            <a:ext cx="5167424" cy="3556453"/>
            <a:chOff x="999460" y="2753833"/>
            <a:chExt cx="5167424" cy="3556453"/>
          </a:xfrm>
        </p:grpSpPr>
        <p:pic>
          <p:nvPicPr>
            <p:cNvPr id="2" name="Image 1"/>
            <p:cNvPicPr>
              <a:picLocks noChangeAspect="1"/>
            </p:cNvPicPr>
            <p:nvPr/>
          </p:nvPicPr>
          <p:blipFill>
            <a:blip r:embed="rId3"/>
            <a:stretch>
              <a:fillRect/>
            </a:stretch>
          </p:blipFill>
          <p:spPr>
            <a:xfrm>
              <a:off x="1115469" y="2847181"/>
              <a:ext cx="4791575" cy="3463105"/>
            </a:xfrm>
            <a:prstGeom prst="rect">
              <a:avLst/>
            </a:prstGeom>
            <a:ln>
              <a:solidFill>
                <a:schemeClr val="bg1">
                  <a:lumMod val="75000"/>
                </a:schemeClr>
              </a:solidFill>
            </a:ln>
          </p:spPr>
        </p:pic>
        <p:sp>
          <p:nvSpPr>
            <p:cNvPr id="5" name="Rectangle 4"/>
            <p:cNvSpPr/>
            <p:nvPr/>
          </p:nvSpPr>
          <p:spPr>
            <a:xfrm>
              <a:off x="999460" y="2753833"/>
              <a:ext cx="5167424" cy="4359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Espace réservé du numéro de diapositive 2"/>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4" name="Titre 3"/>
          <p:cNvSpPr>
            <a:spLocks noGrp="1"/>
          </p:cNvSpPr>
          <p:nvPr>
            <p:ph type="title"/>
          </p:nvPr>
        </p:nvSpPr>
        <p:spPr>
          <a:xfrm>
            <a:off x="498660" y="494779"/>
            <a:ext cx="11196000" cy="743472"/>
          </a:xfrm>
          <a:solidFill>
            <a:schemeClr val="accent2"/>
          </a:solidFill>
          <a:ln w="3175">
            <a:noFill/>
          </a:ln>
        </p:spPr>
        <p:txBody>
          <a:bodyPr vert="horz" lIns="864000" tIns="72000" rIns="72000" bIns="72000" rtlCol="0" anchor="ctr">
            <a:normAutofit/>
          </a:bodyPr>
          <a:lstStyle/>
          <a:p>
            <a:r>
              <a:rPr lang="fr-FR" dirty="0"/>
              <a:t>Conges payes / temps partiel Thérapeutique MALADIE</a:t>
            </a:r>
          </a:p>
        </p:txBody>
      </p:sp>
      <p:sp>
        <p:nvSpPr>
          <p:cNvPr id="12" name="ZoneTexte 11"/>
          <p:cNvSpPr txBox="1"/>
          <p:nvPr/>
        </p:nvSpPr>
        <p:spPr>
          <a:xfrm>
            <a:off x="6166884" y="4103983"/>
            <a:ext cx="57192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1200" cap="none" spc="0" normalizeH="0" baseline="0" noProof="0" dirty="0">
              <a:ln>
                <a:noFill/>
              </a:ln>
              <a:solidFill>
                <a:schemeClr val="tx2"/>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chemeClr val="tx2"/>
                </a:solidFill>
                <a:effectLst/>
                <a:uLnTx/>
                <a:uFillTx/>
                <a:latin typeface="Arial" panose="020B0604020202020204"/>
                <a:ea typeface="+mn-ea"/>
                <a:cs typeface="+mn-cs"/>
              </a:rPr>
              <a:t>Les périodes</a:t>
            </a:r>
            <a:r>
              <a:rPr kumimoji="0" lang="fr-FR" sz="1600" b="1" i="0" u="none" strike="noStrike" kern="1200" cap="none" spc="0" normalizeH="0" noProof="0" dirty="0">
                <a:ln>
                  <a:noFill/>
                </a:ln>
                <a:solidFill>
                  <a:schemeClr val="tx2"/>
                </a:solidFill>
                <a:effectLst/>
                <a:uLnTx/>
                <a:uFillTx/>
                <a:latin typeface="Arial" panose="020B0604020202020204"/>
                <a:ea typeface="+mn-ea"/>
                <a:cs typeface="+mn-cs"/>
              </a:rPr>
              <a:t> de congés payés doivent être découpées.</a:t>
            </a:r>
            <a:r>
              <a:rPr kumimoji="0" lang="fr-FR" sz="1600" b="1" i="0" u="none" strike="noStrike" kern="1200" cap="none" spc="0" normalizeH="0" baseline="0" noProof="0" dirty="0">
                <a:ln>
                  <a:noFill/>
                </a:ln>
                <a:solidFill>
                  <a:schemeClr val="tx2"/>
                </a:solidFill>
                <a:effectLst/>
                <a:uLnTx/>
                <a:uFillTx/>
                <a:latin typeface="Arial" panose="020B0604020202020204"/>
                <a:ea typeface="+mn-ea"/>
                <a:cs typeface="+mn-cs"/>
              </a:rPr>
              <a:t> </a:t>
            </a:r>
          </a:p>
        </p:txBody>
      </p:sp>
      <p:sp>
        <p:nvSpPr>
          <p:cNvPr id="15" name="Espace réservé du texte 10"/>
          <p:cNvSpPr txBox="1">
            <a:spLocks noGrp="1"/>
          </p:cNvSpPr>
          <p:nvPr>
            <p:ph type="body" sz="quarter" idx="13"/>
          </p:nvPr>
        </p:nvSpPr>
        <p:spPr>
          <a:xfrm>
            <a:off x="607686" y="1750565"/>
            <a:ext cx="11086974" cy="904863"/>
          </a:xfrm>
          <a:prstGeom prst="rect">
            <a:avLst/>
          </a:prstGeom>
          <a:solidFill>
            <a:schemeClr val="bg1">
              <a:lumMod val="95000"/>
            </a:schemeClr>
          </a:solidFill>
        </p:spPr>
        <p:txBody>
          <a:bodyPr wrap="square" rtlCol="0">
            <a:spAutoFit/>
          </a:bodyPr>
          <a:lstStyle/>
          <a:p>
            <a:pPr>
              <a:spcAft>
                <a:spcPts val="0"/>
              </a:spcAft>
            </a:pPr>
            <a:r>
              <a:rPr lang="fr-FR" sz="1600" u="sng" dirty="0">
                <a:latin typeface="Arial" panose="020B0604020202020204" pitchFamily="34" charset="0"/>
                <a:cs typeface="Arial" panose="020B0604020202020204" pitchFamily="34" charset="0"/>
              </a:rPr>
              <a:t>Exemple</a:t>
            </a:r>
            <a:r>
              <a:rPr lang="fr-FR" sz="1600" b="1" dirty="0">
                <a:solidFill>
                  <a:srgbClr val="D05559"/>
                </a:solidFill>
                <a:latin typeface="Arial" panose="020B0604020202020204" pitchFamily="34" charset="0"/>
                <a:cs typeface="Arial" panose="020B0604020202020204" pitchFamily="34" charset="0"/>
              </a:rPr>
              <a:t>  </a:t>
            </a:r>
            <a:r>
              <a:rPr lang="fr-FR" sz="1600" b="1" dirty="0">
                <a:latin typeface="Arial" panose="020B0604020202020204" pitchFamily="34" charset="0"/>
                <a:cs typeface="Arial" panose="020B0604020202020204" pitchFamily="34" charset="0"/>
              </a:rPr>
              <a:t>: </a:t>
            </a:r>
            <a:r>
              <a:rPr lang="fr-FR" sz="1600" dirty="0">
                <a:latin typeface="Arial" panose="020B0604020202020204" pitchFamily="34" charset="0"/>
                <a:cs typeface="Arial" panose="020B0604020202020204" pitchFamily="34" charset="0"/>
              </a:rPr>
              <a:t>Madame X était en arrêt à temps complet </a:t>
            </a:r>
            <a:r>
              <a:rPr lang="fr-FR" sz="1600" b="1" dirty="0">
                <a:latin typeface="Arial" panose="020B0604020202020204" pitchFamily="34" charset="0"/>
                <a:cs typeface="Arial" panose="020B0604020202020204" pitchFamily="34" charset="0"/>
              </a:rPr>
              <a:t>Maladie</a:t>
            </a:r>
            <a:r>
              <a:rPr lang="fr-FR" sz="1600" dirty="0">
                <a:latin typeface="Arial" panose="020B0604020202020204" pitchFamily="34" charset="0"/>
                <a:cs typeface="Arial" panose="020B0604020202020204" pitchFamily="34" charset="0"/>
              </a:rPr>
              <a:t> depuis le 15/01. </a:t>
            </a:r>
          </a:p>
          <a:p>
            <a:pPr>
              <a:spcAft>
                <a:spcPts val="0"/>
              </a:spcAft>
            </a:pPr>
            <a:r>
              <a:rPr lang="fr-FR" sz="1600" dirty="0">
                <a:latin typeface="Arial" panose="020B0604020202020204" pitchFamily="34" charset="0"/>
                <a:cs typeface="Arial" panose="020B0604020202020204" pitchFamily="34" charset="0"/>
              </a:rPr>
              <a:t>Elle a une prescription de reprise à TPT depuis le 26/02 et jusqu’au 11/04. </a:t>
            </a:r>
          </a:p>
          <a:p>
            <a:pPr>
              <a:spcAft>
                <a:spcPts val="0"/>
              </a:spcAft>
            </a:pPr>
            <a:r>
              <a:rPr lang="fr-FR" sz="1600" b="1" dirty="0">
                <a:latin typeface="Arial" panose="020B0604020202020204" pitchFamily="34" charset="0"/>
                <a:cs typeface="Arial" panose="020B0604020202020204" pitchFamily="34" charset="0"/>
              </a:rPr>
              <a:t>En mars, elle est en congés payés du 12 au 23/03.</a:t>
            </a:r>
            <a:endParaRPr lang="fr-FR" sz="1600" dirty="0">
              <a:latin typeface="Arial" panose="020B0604020202020204" pitchFamily="34" charset="0"/>
              <a:cs typeface="Arial" panose="020B0604020202020204" pitchFamily="34" charset="0"/>
            </a:endParaRPr>
          </a:p>
        </p:txBody>
      </p:sp>
      <p:sp>
        <p:nvSpPr>
          <p:cNvPr id="7" name="Pentagone 6"/>
          <p:cNvSpPr/>
          <p:nvPr/>
        </p:nvSpPr>
        <p:spPr>
          <a:xfrm>
            <a:off x="1466774" y="5029589"/>
            <a:ext cx="4367388" cy="223358"/>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Pentagone 7"/>
          <p:cNvSpPr/>
          <p:nvPr/>
        </p:nvSpPr>
        <p:spPr>
          <a:xfrm>
            <a:off x="2706645" y="4513491"/>
            <a:ext cx="3029622" cy="19189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ZoneTexte 8"/>
          <p:cNvSpPr txBox="1"/>
          <p:nvPr/>
        </p:nvSpPr>
        <p:spPr>
          <a:xfrm>
            <a:off x="2978710" y="4999495"/>
            <a:ext cx="21140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Arial" panose="020B0604020202020204"/>
                <a:ea typeface="+mn-ea"/>
                <a:cs typeface="+mn-cs"/>
              </a:rPr>
              <a:t>Congés Payés </a:t>
            </a:r>
          </a:p>
        </p:txBody>
      </p:sp>
      <p:sp>
        <p:nvSpPr>
          <p:cNvPr id="10" name="ZoneTexte 9"/>
          <p:cNvSpPr txBox="1"/>
          <p:nvPr/>
        </p:nvSpPr>
        <p:spPr>
          <a:xfrm>
            <a:off x="3288747" y="4462085"/>
            <a:ext cx="21140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solidFill>
                <a:effectLst/>
                <a:uLnTx/>
                <a:uFillTx/>
                <a:latin typeface="Arial" panose="020B0604020202020204"/>
                <a:ea typeface="+mn-ea"/>
                <a:cs typeface="+mn-cs"/>
              </a:rPr>
              <a:t>Congés Payés </a:t>
            </a:r>
          </a:p>
        </p:txBody>
      </p:sp>
      <p:sp>
        <p:nvSpPr>
          <p:cNvPr id="14" name="Pentagone 13"/>
          <p:cNvSpPr/>
          <p:nvPr/>
        </p:nvSpPr>
        <p:spPr>
          <a:xfrm>
            <a:off x="4613278" y="3630812"/>
            <a:ext cx="1220884" cy="161191"/>
          </a:xfrm>
          <a:prstGeom prst="homePlat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Pentagone 15"/>
          <p:cNvSpPr/>
          <p:nvPr/>
        </p:nvSpPr>
        <p:spPr>
          <a:xfrm>
            <a:off x="1466774" y="4041068"/>
            <a:ext cx="4367388" cy="223358"/>
          </a:xfrm>
          <a:prstGeom prst="homePlat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7" name="Pentagone 16"/>
          <p:cNvSpPr/>
          <p:nvPr/>
        </p:nvSpPr>
        <p:spPr>
          <a:xfrm>
            <a:off x="1438852" y="4551309"/>
            <a:ext cx="1220884" cy="161191"/>
          </a:xfrm>
          <a:prstGeom prst="homePlat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8" name="Pentagone 17"/>
          <p:cNvSpPr/>
          <p:nvPr/>
        </p:nvSpPr>
        <p:spPr>
          <a:xfrm>
            <a:off x="1466774" y="5473742"/>
            <a:ext cx="4367388" cy="223358"/>
          </a:xfrm>
          <a:prstGeom prst="homePlat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9" name="Pentagone 18"/>
          <p:cNvSpPr/>
          <p:nvPr/>
        </p:nvSpPr>
        <p:spPr>
          <a:xfrm>
            <a:off x="1438852" y="5968555"/>
            <a:ext cx="563684" cy="157926"/>
          </a:xfrm>
          <a:prstGeom prst="homePlat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1" name="ZoneTexte 20"/>
          <p:cNvSpPr txBox="1"/>
          <p:nvPr/>
        </p:nvSpPr>
        <p:spPr>
          <a:xfrm>
            <a:off x="4867267" y="3575073"/>
            <a:ext cx="6807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TPT</a:t>
            </a:r>
          </a:p>
        </p:txBody>
      </p:sp>
      <p:sp>
        <p:nvSpPr>
          <p:cNvPr id="22" name="ZoneTexte 21"/>
          <p:cNvSpPr txBox="1"/>
          <p:nvPr/>
        </p:nvSpPr>
        <p:spPr>
          <a:xfrm>
            <a:off x="3100769" y="4001299"/>
            <a:ext cx="6807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TPT</a:t>
            </a:r>
          </a:p>
        </p:txBody>
      </p:sp>
      <p:sp>
        <p:nvSpPr>
          <p:cNvPr id="23" name="ZoneTexte 22"/>
          <p:cNvSpPr txBox="1"/>
          <p:nvPr/>
        </p:nvSpPr>
        <p:spPr>
          <a:xfrm>
            <a:off x="1760370" y="4485221"/>
            <a:ext cx="6807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TPT</a:t>
            </a:r>
          </a:p>
        </p:txBody>
      </p:sp>
      <p:sp>
        <p:nvSpPr>
          <p:cNvPr id="24" name="ZoneTexte 23"/>
          <p:cNvSpPr txBox="1"/>
          <p:nvPr/>
        </p:nvSpPr>
        <p:spPr>
          <a:xfrm>
            <a:off x="3107748" y="5438654"/>
            <a:ext cx="6807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TPT</a:t>
            </a:r>
          </a:p>
        </p:txBody>
      </p:sp>
      <p:sp>
        <p:nvSpPr>
          <p:cNvPr id="25" name="ZoneTexte 24"/>
          <p:cNvSpPr txBox="1"/>
          <p:nvPr/>
        </p:nvSpPr>
        <p:spPr>
          <a:xfrm>
            <a:off x="1466774" y="5912074"/>
            <a:ext cx="6807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white"/>
                </a:solidFill>
                <a:effectLst/>
                <a:uLnTx/>
                <a:uFillTx/>
                <a:latin typeface="Arial" panose="020B0604020202020204"/>
                <a:ea typeface="+mn-ea"/>
                <a:cs typeface="+mn-cs"/>
              </a:rPr>
              <a:t>TPT</a:t>
            </a:r>
          </a:p>
        </p:txBody>
      </p:sp>
      <p:sp>
        <p:nvSpPr>
          <p:cNvPr id="11" name="ZoneTexte 10"/>
          <p:cNvSpPr txBox="1"/>
          <p:nvPr/>
        </p:nvSpPr>
        <p:spPr>
          <a:xfrm>
            <a:off x="2151387" y="2892167"/>
            <a:ext cx="2719737" cy="369332"/>
          </a:xfrm>
          <a:prstGeom prst="rect">
            <a:avLst/>
          </a:prstGeom>
          <a:noFill/>
        </p:spPr>
        <p:txBody>
          <a:bodyPr wrap="square" rtlCol="0">
            <a:spAutoFit/>
          </a:bodyPr>
          <a:lstStyle/>
          <a:p>
            <a:pPr algn="ctr"/>
            <a:r>
              <a:rPr lang="fr-FR" dirty="0"/>
              <a:t>MARS</a:t>
            </a:r>
          </a:p>
        </p:txBody>
      </p:sp>
    </p:spTree>
    <p:extLst>
      <p:ext uri="{BB962C8B-B14F-4D97-AF65-F5344CB8AC3E}">
        <p14:creationId xmlns:p14="http://schemas.microsoft.com/office/powerpoint/2010/main" val="4151660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4" name="Titre 3"/>
          <p:cNvSpPr>
            <a:spLocks noGrp="1"/>
          </p:cNvSpPr>
          <p:nvPr>
            <p:ph type="title"/>
          </p:nvPr>
        </p:nvSpPr>
        <p:spPr>
          <a:xfrm>
            <a:off x="498660" y="494779"/>
            <a:ext cx="11196000" cy="762814"/>
          </a:xfrm>
          <a:solidFill>
            <a:schemeClr val="accent2"/>
          </a:solidFill>
        </p:spPr>
        <p:txBody>
          <a:bodyPr/>
          <a:lstStyle/>
          <a:p>
            <a:r>
              <a:rPr lang="fr-FR" dirty="0"/>
              <a:t>Saisie sur NET ENTREPRISES – CONGES PAYES / TPT MALADIE </a:t>
            </a:r>
          </a:p>
        </p:txBody>
      </p:sp>
      <p:sp>
        <p:nvSpPr>
          <p:cNvPr id="14" name="ZoneTexte 13"/>
          <p:cNvSpPr txBox="1"/>
          <p:nvPr/>
        </p:nvSpPr>
        <p:spPr>
          <a:xfrm>
            <a:off x="6197598" y="4153273"/>
            <a:ext cx="203202" cy="136031"/>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15" name="ZoneTexte 14"/>
          <p:cNvSpPr txBox="1"/>
          <p:nvPr/>
        </p:nvSpPr>
        <p:spPr>
          <a:xfrm>
            <a:off x="7382933" y="4129939"/>
            <a:ext cx="203202" cy="136031"/>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19" name="Rectangle à coins arrondis 18"/>
          <p:cNvSpPr/>
          <p:nvPr/>
        </p:nvSpPr>
        <p:spPr>
          <a:xfrm>
            <a:off x="2743200" y="5561097"/>
            <a:ext cx="6513944" cy="222645"/>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p:cNvGrpSpPr/>
          <p:nvPr/>
        </p:nvGrpSpPr>
        <p:grpSpPr>
          <a:xfrm>
            <a:off x="2308631" y="1742998"/>
            <a:ext cx="7537767" cy="5045943"/>
            <a:chOff x="2308631" y="1742998"/>
            <a:chExt cx="7537767" cy="5045943"/>
          </a:xfrm>
        </p:grpSpPr>
        <p:grpSp>
          <p:nvGrpSpPr>
            <p:cNvPr id="7" name="Groupe 6"/>
            <p:cNvGrpSpPr/>
            <p:nvPr/>
          </p:nvGrpSpPr>
          <p:grpSpPr>
            <a:xfrm>
              <a:off x="2308631" y="1742998"/>
              <a:ext cx="7537767" cy="5045943"/>
              <a:chOff x="2308631" y="1742998"/>
              <a:chExt cx="7537767" cy="5045943"/>
            </a:xfrm>
          </p:grpSpPr>
          <p:pic>
            <p:nvPicPr>
              <p:cNvPr id="2" name="Image 1"/>
              <p:cNvPicPr>
                <a:picLocks noChangeAspect="1"/>
              </p:cNvPicPr>
              <p:nvPr/>
            </p:nvPicPr>
            <p:blipFill>
              <a:blip r:embed="rId3"/>
              <a:stretch>
                <a:fillRect/>
              </a:stretch>
            </p:blipFill>
            <p:spPr>
              <a:xfrm>
                <a:off x="2308631" y="1742998"/>
                <a:ext cx="7537767" cy="5045943"/>
              </a:xfrm>
              <a:prstGeom prst="rect">
                <a:avLst/>
              </a:prstGeom>
              <a:ln>
                <a:solidFill>
                  <a:schemeClr val="bg1">
                    <a:lumMod val="75000"/>
                  </a:schemeClr>
                </a:solidFill>
              </a:ln>
            </p:spPr>
          </p:pic>
          <p:sp>
            <p:nvSpPr>
              <p:cNvPr id="6" name="Rectangle 5"/>
              <p:cNvSpPr/>
              <p:nvPr/>
            </p:nvSpPr>
            <p:spPr>
              <a:xfrm>
                <a:off x="3349256" y="2485437"/>
                <a:ext cx="988828" cy="2120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5158962" y="2485436"/>
                <a:ext cx="988828" cy="2120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 name="Rectangle 4"/>
            <p:cNvSpPr/>
            <p:nvPr/>
          </p:nvSpPr>
          <p:spPr>
            <a:xfrm>
              <a:off x="2624866" y="2840019"/>
              <a:ext cx="7143078" cy="39489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4"/>
            <a:stretch>
              <a:fillRect/>
            </a:stretch>
          </p:blipFill>
          <p:spPr>
            <a:xfrm>
              <a:off x="2546412" y="3055672"/>
              <a:ext cx="6477904" cy="2505425"/>
            </a:xfrm>
            <a:prstGeom prst="rect">
              <a:avLst/>
            </a:prstGeom>
          </p:spPr>
        </p:pic>
      </p:grpSp>
      <p:sp>
        <p:nvSpPr>
          <p:cNvPr id="18" name="Ellipse 17"/>
          <p:cNvSpPr/>
          <p:nvPr/>
        </p:nvSpPr>
        <p:spPr bwMode="auto">
          <a:xfrm>
            <a:off x="9102770" y="4115020"/>
            <a:ext cx="2127641" cy="1212902"/>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400" b="1" dirty="0">
                <a:solidFill>
                  <a:schemeClr val="tx2"/>
                </a:solidFill>
                <a:latin typeface="+mj-lt"/>
                <a:cs typeface="Arial"/>
              </a:rPr>
              <a:t>Validez ligne par ligne </a:t>
            </a:r>
            <a:r>
              <a:rPr lang="fr-FR" sz="1400" dirty="0">
                <a:solidFill>
                  <a:schemeClr val="tx2"/>
                </a:solidFill>
                <a:latin typeface="+mj-lt"/>
                <a:cs typeface="Arial"/>
              </a:rPr>
              <a:t>puis cliquez sur</a:t>
            </a:r>
          </a:p>
          <a:p>
            <a:pPr algn="ctr">
              <a:defRPr/>
            </a:pPr>
            <a:r>
              <a:rPr lang="fr-FR" sz="1400" dirty="0">
                <a:solidFill>
                  <a:schemeClr val="tx2"/>
                </a:solidFill>
                <a:latin typeface="+mj-lt"/>
                <a:cs typeface="Arial"/>
              </a:rPr>
              <a:t>« </a:t>
            </a:r>
            <a:r>
              <a:rPr lang="fr-FR" sz="1400" b="1" dirty="0">
                <a:solidFill>
                  <a:schemeClr val="tx2"/>
                </a:solidFill>
                <a:latin typeface="+mj-lt"/>
                <a:cs typeface="Arial"/>
              </a:rPr>
              <a:t>Etape suivante </a:t>
            </a:r>
            <a:r>
              <a:rPr lang="fr-FR" sz="1400" dirty="0">
                <a:solidFill>
                  <a:schemeClr val="tx2"/>
                </a:solidFill>
                <a:latin typeface="+mj-lt"/>
                <a:cs typeface="Arial"/>
              </a:rPr>
              <a:t>»</a:t>
            </a:r>
          </a:p>
        </p:txBody>
      </p:sp>
      <p:sp>
        <p:nvSpPr>
          <p:cNvPr id="16" name="Rectangle 15"/>
          <p:cNvSpPr/>
          <p:nvPr/>
        </p:nvSpPr>
        <p:spPr>
          <a:xfrm>
            <a:off x="3073031" y="2485436"/>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5102484" y="2485436"/>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4778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4" name="Titre 3"/>
          <p:cNvSpPr>
            <a:spLocks noGrp="1"/>
          </p:cNvSpPr>
          <p:nvPr>
            <p:ph type="title"/>
          </p:nvPr>
        </p:nvSpPr>
        <p:spPr>
          <a:xfrm>
            <a:off x="498660" y="494779"/>
            <a:ext cx="11136292" cy="840036"/>
          </a:xfrm>
          <a:solidFill>
            <a:schemeClr val="accent2"/>
          </a:solidFill>
        </p:spPr>
        <p:txBody>
          <a:bodyPr/>
          <a:lstStyle/>
          <a:p>
            <a:r>
              <a:rPr lang="fr-FR" dirty="0"/>
              <a:t>VISUEL de l’attestation (CONGES PAYES / TPT maladie)</a:t>
            </a:r>
          </a:p>
        </p:txBody>
      </p:sp>
      <p:pic>
        <p:nvPicPr>
          <p:cNvPr id="2" name="Image 1"/>
          <p:cNvPicPr>
            <a:picLocks noChangeAspect="1"/>
          </p:cNvPicPr>
          <p:nvPr/>
        </p:nvPicPr>
        <p:blipFill>
          <a:blip r:embed="rId3"/>
          <a:stretch>
            <a:fillRect/>
          </a:stretch>
        </p:blipFill>
        <p:spPr>
          <a:xfrm>
            <a:off x="1394652" y="1516960"/>
            <a:ext cx="9042570" cy="4246167"/>
          </a:xfrm>
          <a:prstGeom prst="rect">
            <a:avLst/>
          </a:prstGeom>
          <a:ln>
            <a:solidFill>
              <a:schemeClr val="bg1">
                <a:lumMod val="75000"/>
              </a:schemeClr>
            </a:solidFill>
          </a:ln>
        </p:spPr>
      </p:pic>
      <p:sp>
        <p:nvSpPr>
          <p:cNvPr id="5" name="Rectangle à coins arrondis 4"/>
          <p:cNvSpPr/>
          <p:nvPr/>
        </p:nvSpPr>
        <p:spPr>
          <a:xfrm>
            <a:off x="1394652" y="5282005"/>
            <a:ext cx="9042570" cy="236668"/>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01538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6"/>
          </p:nvPr>
        </p:nvSpPr>
        <p:spPr/>
        <p:txBody>
          <a:bodyPr/>
          <a:lstStyle/>
          <a:p>
            <a:fld id="{975A587B-5814-4D9B-9598-FE9CB954CB01}" type="slidenum">
              <a:rPr lang="fr-FR" smtClean="0"/>
              <a:pPr/>
              <a:t>18</a:t>
            </a:fld>
            <a:endParaRPr lang="fr-FR" dirty="0"/>
          </a:p>
        </p:txBody>
      </p:sp>
      <p:sp>
        <p:nvSpPr>
          <p:cNvPr id="9" name="Titre 8"/>
          <p:cNvSpPr>
            <a:spLocks noGrp="1"/>
          </p:cNvSpPr>
          <p:nvPr>
            <p:ph type="title"/>
          </p:nvPr>
        </p:nvSpPr>
        <p:spPr>
          <a:xfrm>
            <a:off x="498000" y="234867"/>
            <a:ext cx="11196000" cy="1114817"/>
          </a:xfrm>
          <a:solidFill>
            <a:schemeClr val="accent2"/>
          </a:solidFill>
          <a:ln w="3175">
            <a:noFill/>
          </a:ln>
        </p:spPr>
        <p:txBody>
          <a:bodyPr vert="horz" lIns="864000" tIns="72000" rIns="72000" bIns="72000" rtlCol="0" anchor="ctr">
            <a:normAutofit/>
          </a:bodyPr>
          <a:lstStyle/>
          <a:p>
            <a:r>
              <a:rPr lang="fr-FR" dirty="0"/>
              <a:t>SAISIE SUR NET-ENTREPRISES – AT / MP</a:t>
            </a:r>
          </a:p>
        </p:txBody>
      </p:sp>
      <p:sp>
        <p:nvSpPr>
          <p:cNvPr id="2" name="ZoneTexte 1"/>
          <p:cNvSpPr txBox="1"/>
          <p:nvPr/>
        </p:nvSpPr>
        <p:spPr>
          <a:xfrm>
            <a:off x="498659" y="1711196"/>
            <a:ext cx="11302479" cy="830997"/>
          </a:xfrm>
          <a:prstGeom prst="rect">
            <a:avLst/>
          </a:prstGeom>
          <a:solidFill>
            <a:schemeClr val="bg1">
              <a:lumMod val="95000"/>
            </a:schemeClr>
          </a:solidFill>
        </p:spPr>
        <p:txBody>
          <a:bodyPr wrap="square" rtlCol="0">
            <a:spAutoFit/>
          </a:bodyPr>
          <a:lstStyle/>
          <a:p>
            <a:r>
              <a:rPr lang="fr-FR" sz="1600" u="sng" dirty="0">
                <a:solidFill>
                  <a:schemeClr val="tx2"/>
                </a:solidFill>
                <a:latin typeface="Arial" panose="020B0604020202020204" pitchFamily="34" charset="0"/>
                <a:cs typeface="Arial" panose="020B0604020202020204" pitchFamily="34" charset="0"/>
              </a:rPr>
              <a:t>Exemple</a:t>
            </a:r>
            <a:r>
              <a:rPr lang="fr-FR" sz="1600" dirty="0">
                <a:solidFill>
                  <a:schemeClr val="tx2"/>
                </a:solidFill>
                <a:latin typeface="Arial" panose="020B0604020202020204" pitchFamily="34" charset="0"/>
                <a:cs typeface="Arial" panose="020B0604020202020204" pitchFamily="34" charset="0"/>
              </a:rPr>
              <a:t> : Mr X a été victime d’un accident de travail le </a:t>
            </a:r>
            <a:r>
              <a:rPr lang="fr-FR" sz="1600" b="1" dirty="0">
                <a:solidFill>
                  <a:schemeClr val="tx2"/>
                </a:solidFill>
                <a:latin typeface="Arial" panose="020B0604020202020204" pitchFamily="34" charset="0"/>
                <a:cs typeface="Arial" panose="020B0604020202020204" pitchFamily="34" charset="0"/>
              </a:rPr>
              <a:t>06/01</a:t>
            </a:r>
            <a:r>
              <a:rPr lang="fr-FR" sz="1600" dirty="0">
                <a:solidFill>
                  <a:schemeClr val="tx2"/>
                </a:solidFill>
                <a:latin typeface="Arial" panose="020B0604020202020204" pitchFamily="34" charset="0"/>
                <a:cs typeface="Arial" panose="020B0604020202020204" pitchFamily="34" charset="0"/>
              </a:rPr>
              <a:t>. </a:t>
            </a:r>
          </a:p>
          <a:p>
            <a:r>
              <a:rPr lang="fr-FR" sz="1600" dirty="0">
                <a:solidFill>
                  <a:schemeClr val="tx2"/>
                </a:solidFill>
                <a:latin typeface="Arial" panose="020B0604020202020204" pitchFamily="34" charset="0"/>
                <a:cs typeface="Arial" panose="020B0604020202020204" pitchFamily="34" charset="0"/>
              </a:rPr>
              <a:t>                 Il est en arrêt à temps complet depuis cette date. Son médecin lui a prescrit une reprise à temps partiel	 thérapeutique du 17/03 au 30/04. Il reprend avec une activité réduite.</a:t>
            </a:r>
          </a:p>
        </p:txBody>
      </p:sp>
      <p:grpSp>
        <p:nvGrpSpPr>
          <p:cNvPr id="18" name="Groupe 17"/>
          <p:cNvGrpSpPr/>
          <p:nvPr/>
        </p:nvGrpSpPr>
        <p:grpSpPr>
          <a:xfrm>
            <a:off x="3506920" y="2761573"/>
            <a:ext cx="4946510" cy="3399721"/>
            <a:chOff x="5573629" y="2561318"/>
            <a:chExt cx="5307732" cy="3497479"/>
          </a:xfrm>
        </p:grpSpPr>
        <p:grpSp>
          <p:nvGrpSpPr>
            <p:cNvPr id="15" name="Groupe 14"/>
            <p:cNvGrpSpPr/>
            <p:nvPr/>
          </p:nvGrpSpPr>
          <p:grpSpPr>
            <a:xfrm>
              <a:off x="5573629" y="2561318"/>
              <a:ext cx="5307732" cy="3497479"/>
              <a:chOff x="5573629" y="2561318"/>
              <a:chExt cx="5307732" cy="3497479"/>
            </a:xfrm>
          </p:grpSpPr>
          <p:pic>
            <p:nvPicPr>
              <p:cNvPr id="5" name="Image 4"/>
              <p:cNvPicPr>
                <a:picLocks noChangeAspect="1"/>
              </p:cNvPicPr>
              <p:nvPr/>
            </p:nvPicPr>
            <p:blipFill>
              <a:blip r:embed="rId3"/>
              <a:stretch>
                <a:fillRect/>
              </a:stretch>
            </p:blipFill>
            <p:spPr>
              <a:xfrm>
                <a:off x="5573629" y="2561318"/>
                <a:ext cx="5307732" cy="3497479"/>
              </a:xfrm>
              <a:prstGeom prst="rect">
                <a:avLst/>
              </a:prstGeom>
              <a:ln>
                <a:solidFill>
                  <a:schemeClr val="bg1">
                    <a:lumMod val="75000"/>
                  </a:schemeClr>
                </a:solidFill>
              </a:ln>
            </p:spPr>
          </p:pic>
          <p:sp>
            <p:nvSpPr>
              <p:cNvPr id="10" name="Rectangle 9"/>
              <p:cNvSpPr/>
              <p:nvPr/>
            </p:nvSpPr>
            <p:spPr>
              <a:xfrm>
                <a:off x="6835269" y="3510358"/>
                <a:ext cx="1167251" cy="1450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4" name="ZoneTexte 13"/>
            <p:cNvSpPr txBox="1"/>
            <p:nvPr/>
          </p:nvSpPr>
          <p:spPr>
            <a:xfrm>
              <a:off x="8880689" y="4469904"/>
              <a:ext cx="668836" cy="192955"/>
            </a:xfrm>
            <a:prstGeom prst="rect">
              <a:avLst/>
            </a:prstGeom>
            <a:noFill/>
            <a:ln w="28575">
              <a:solidFill>
                <a:srgbClr val="FF0000"/>
              </a:solidFill>
            </a:ln>
          </p:spPr>
          <p:txBody>
            <a:bodyPr wrap="square" rtlCol="0">
              <a:spAutoFit/>
            </a:bodyPr>
            <a:lstStyle/>
            <a:p>
              <a:endParaRPr lang="fr-FR" dirty="0"/>
            </a:p>
          </p:txBody>
        </p:sp>
        <p:sp>
          <p:nvSpPr>
            <p:cNvPr id="8" name="ZoneTexte 7"/>
            <p:cNvSpPr txBox="1"/>
            <p:nvPr/>
          </p:nvSpPr>
          <p:spPr>
            <a:xfrm>
              <a:off x="8880689" y="4730261"/>
              <a:ext cx="668836" cy="192955"/>
            </a:xfrm>
            <a:prstGeom prst="rect">
              <a:avLst/>
            </a:prstGeom>
            <a:noFill/>
            <a:ln w="28575">
              <a:solidFill>
                <a:srgbClr val="FF0000"/>
              </a:solidFill>
            </a:ln>
          </p:spPr>
          <p:txBody>
            <a:bodyPr wrap="square" rtlCol="0">
              <a:spAutoFit/>
            </a:bodyPr>
            <a:lstStyle/>
            <a:p>
              <a:endParaRPr lang="fr-FR" dirty="0"/>
            </a:p>
          </p:txBody>
        </p:sp>
      </p:grpSp>
      <p:grpSp>
        <p:nvGrpSpPr>
          <p:cNvPr id="13" name="Groupe 12"/>
          <p:cNvGrpSpPr/>
          <p:nvPr/>
        </p:nvGrpSpPr>
        <p:grpSpPr>
          <a:xfrm>
            <a:off x="323367" y="2742020"/>
            <a:ext cx="3127473" cy="2688414"/>
            <a:chOff x="852856" y="2561318"/>
            <a:chExt cx="4326942" cy="3588022"/>
          </a:xfrm>
        </p:grpSpPr>
        <p:grpSp>
          <p:nvGrpSpPr>
            <p:cNvPr id="7" name="Groupe 6"/>
            <p:cNvGrpSpPr/>
            <p:nvPr/>
          </p:nvGrpSpPr>
          <p:grpSpPr>
            <a:xfrm>
              <a:off x="852856" y="2561318"/>
              <a:ext cx="4326942" cy="3588022"/>
              <a:chOff x="852856" y="2561318"/>
              <a:chExt cx="4326942" cy="3588022"/>
            </a:xfrm>
          </p:grpSpPr>
          <p:pic>
            <p:nvPicPr>
              <p:cNvPr id="6" name="Image 5"/>
              <p:cNvPicPr>
                <a:picLocks noChangeAspect="1"/>
              </p:cNvPicPr>
              <p:nvPr/>
            </p:nvPicPr>
            <p:blipFill>
              <a:blip r:embed="rId4"/>
              <a:stretch>
                <a:fillRect/>
              </a:stretch>
            </p:blipFill>
            <p:spPr>
              <a:xfrm>
                <a:off x="852856" y="2561318"/>
                <a:ext cx="4326942" cy="3588022"/>
              </a:xfrm>
              <a:prstGeom prst="rect">
                <a:avLst/>
              </a:prstGeom>
              <a:ln>
                <a:solidFill>
                  <a:schemeClr val="bg1">
                    <a:lumMod val="75000"/>
                  </a:schemeClr>
                </a:solidFill>
              </a:ln>
            </p:spPr>
          </p:pic>
          <p:sp>
            <p:nvSpPr>
              <p:cNvPr id="4" name="Rectangle 3"/>
              <p:cNvSpPr/>
              <p:nvPr/>
            </p:nvSpPr>
            <p:spPr>
              <a:xfrm>
                <a:off x="1871330" y="3242930"/>
                <a:ext cx="988828" cy="2658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Rectangle 11"/>
            <p:cNvSpPr/>
            <p:nvPr/>
          </p:nvSpPr>
          <p:spPr>
            <a:xfrm>
              <a:off x="2381693" y="4157330"/>
              <a:ext cx="616688" cy="744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9" name="Groupe 18"/>
          <p:cNvGrpSpPr/>
          <p:nvPr/>
        </p:nvGrpSpPr>
        <p:grpSpPr>
          <a:xfrm>
            <a:off x="8549242" y="3205309"/>
            <a:ext cx="3663433" cy="1256125"/>
            <a:chOff x="8528567" y="4268415"/>
            <a:chExt cx="3663433" cy="1256125"/>
          </a:xfrm>
        </p:grpSpPr>
        <p:sp>
          <p:nvSpPr>
            <p:cNvPr id="20" name="ZoneTexte 19"/>
            <p:cNvSpPr txBox="1"/>
            <p:nvPr/>
          </p:nvSpPr>
          <p:spPr>
            <a:xfrm>
              <a:off x="8528567" y="5247541"/>
              <a:ext cx="1196094" cy="276999"/>
            </a:xfrm>
            <a:prstGeom prst="rect">
              <a:avLst/>
            </a:prstGeom>
            <a:noFill/>
            <a:ln>
              <a:noFill/>
            </a:ln>
          </p:spPr>
          <p:txBody>
            <a:bodyPr wrap="square" rtlCol="0">
              <a:spAutoFit/>
            </a:bodyPr>
            <a:lstStyle/>
            <a:p>
              <a:r>
                <a:rPr lang="fr-FR" sz="1200" dirty="0"/>
                <a:t>DJT 06/01</a:t>
              </a:r>
            </a:p>
          </p:txBody>
        </p:sp>
        <p:grpSp>
          <p:nvGrpSpPr>
            <p:cNvPr id="21" name="Groupe 20"/>
            <p:cNvGrpSpPr/>
            <p:nvPr/>
          </p:nvGrpSpPr>
          <p:grpSpPr>
            <a:xfrm>
              <a:off x="8528567" y="4268415"/>
              <a:ext cx="3663433" cy="1256125"/>
              <a:chOff x="8528567" y="4232449"/>
              <a:chExt cx="3663433" cy="1256125"/>
            </a:xfrm>
          </p:grpSpPr>
          <p:grpSp>
            <p:nvGrpSpPr>
              <p:cNvPr id="22" name="Groupe 21"/>
              <p:cNvGrpSpPr/>
              <p:nvPr/>
            </p:nvGrpSpPr>
            <p:grpSpPr>
              <a:xfrm>
                <a:off x="8528567" y="4232449"/>
                <a:ext cx="3663433" cy="1256125"/>
                <a:chOff x="8706205" y="3901891"/>
                <a:chExt cx="2796209" cy="1198589"/>
              </a:xfrm>
            </p:grpSpPr>
            <p:grpSp>
              <p:nvGrpSpPr>
                <p:cNvPr id="24" name="Groupe 23"/>
                <p:cNvGrpSpPr/>
                <p:nvPr/>
              </p:nvGrpSpPr>
              <p:grpSpPr>
                <a:xfrm>
                  <a:off x="8706205" y="3901891"/>
                  <a:ext cx="2796209" cy="1198589"/>
                  <a:chOff x="8050696" y="3448878"/>
                  <a:chExt cx="2796209" cy="1198589"/>
                </a:xfrm>
              </p:grpSpPr>
              <p:sp>
                <p:nvSpPr>
                  <p:cNvPr id="26" name="Chevron 25"/>
                  <p:cNvSpPr/>
                  <p:nvPr/>
                </p:nvSpPr>
                <p:spPr>
                  <a:xfrm>
                    <a:off x="8050696" y="3886200"/>
                    <a:ext cx="1470991" cy="308113"/>
                  </a:xfrm>
                  <a:prstGeom prst="chevron">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Arrêt du 06/01 au 16/03</a:t>
                    </a:r>
                  </a:p>
                </p:txBody>
              </p:sp>
              <p:sp>
                <p:nvSpPr>
                  <p:cNvPr id="27" name="Chevron 26"/>
                  <p:cNvSpPr/>
                  <p:nvPr/>
                </p:nvSpPr>
                <p:spPr>
                  <a:xfrm>
                    <a:off x="9375914" y="3886200"/>
                    <a:ext cx="1470991" cy="308113"/>
                  </a:xfrm>
                  <a:prstGeom prst="chevron">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tx1"/>
                        </a:solidFill>
                      </a:rPr>
                      <a:t>TPT du 17/03 au 30/04</a:t>
                    </a:r>
                  </a:p>
                </p:txBody>
              </p:sp>
              <p:sp>
                <p:nvSpPr>
                  <p:cNvPr id="28" name="ZoneTexte 27"/>
                  <p:cNvSpPr txBox="1"/>
                  <p:nvPr/>
                </p:nvSpPr>
                <p:spPr>
                  <a:xfrm>
                    <a:off x="9375914" y="4383156"/>
                    <a:ext cx="904461" cy="264311"/>
                  </a:xfrm>
                  <a:prstGeom prst="rect">
                    <a:avLst/>
                  </a:prstGeom>
                  <a:noFill/>
                  <a:ln>
                    <a:noFill/>
                  </a:ln>
                </p:spPr>
                <p:txBody>
                  <a:bodyPr wrap="square" rtlCol="0">
                    <a:spAutoFit/>
                  </a:bodyPr>
                  <a:lstStyle/>
                  <a:p>
                    <a:r>
                      <a:rPr lang="fr-FR" sz="1200" dirty="0"/>
                      <a:t>DJT 06/01</a:t>
                    </a:r>
                  </a:p>
                </p:txBody>
              </p:sp>
              <p:cxnSp>
                <p:nvCxnSpPr>
                  <p:cNvPr id="29" name="Connecteur droit avec flèche 28"/>
                  <p:cNvCxnSpPr/>
                  <p:nvPr/>
                </p:nvCxnSpPr>
                <p:spPr>
                  <a:xfrm flipV="1">
                    <a:off x="8050696" y="4224842"/>
                    <a:ext cx="0" cy="144189"/>
                  </a:xfrm>
                  <a:prstGeom prst="straightConnector1">
                    <a:avLst/>
                  </a:prstGeom>
                  <a:ln>
                    <a:no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p:cNvCxnSpPr/>
                  <p:nvPr/>
                </p:nvCxnSpPr>
                <p:spPr>
                  <a:xfrm flipV="1">
                    <a:off x="9435550" y="4228157"/>
                    <a:ext cx="0" cy="144189"/>
                  </a:xfrm>
                  <a:prstGeom prst="straightConnector1">
                    <a:avLst/>
                  </a:prstGeom>
                  <a:ln>
                    <a:noFill/>
                    <a:tailEnd type="triangle"/>
                  </a:ln>
                </p:spPr>
                <p:style>
                  <a:lnRef idx="1">
                    <a:schemeClr val="accent1"/>
                  </a:lnRef>
                  <a:fillRef idx="0">
                    <a:schemeClr val="accent1"/>
                  </a:fillRef>
                  <a:effectRef idx="0">
                    <a:schemeClr val="accent1"/>
                  </a:effectRef>
                  <a:fontRef idx="minor">
                    <a:schemeClr val="tx1"/>
                  </a:fontRef>
                </p:style>
              </p:cxnSp>
              <p:sp>
                <p:nvSpPr>
                  <p:cNvPr id="31" name="ZoneTexte 30"/>
                  <p:cNvSpPr txBox="1"/>
                  <p:nvPr/>
                </p:nvSpPr>
                <p:spPr>
                  <a:xfrm>
                    <a:off x="8120270" y="3448878"/>
                    <a:ext cx="2633869" cy="276999"/>
                  </a:xfrm>
                  <a:prstGeom prst="rect">
                    <a:avLst/>
                  </a:prstGeom>
                  <a:noFill/>
                  <a:ln>
                    <a:noFill/>
                  </a:ln>
                </p:spPr>
                <p:txBody>
                  <a:bodyPr wrap="square" rtlCol="0">
                    <a:spAutoFit/>
                  </a:bodyPr>
                  <a:lstStyle/>
                  <a:p>
                    <a:pPr algn="ctr"/>
                    <a:r>
                      <a:rPr lang="fr-FR" sz="1200" dirty="0"/>
                      <a:t>Dernier Jour de Travail (DJT)</a:t>
                    </a:r>
                  </a:p>
                </p:txBody>
              </p:sp>
            </p:grpSp>
            <p:cxnSp>
              <p:nvCxnSpPr>
                <p:cNvPr id="25" name="Connecteur droit avec flèche 24"/>
                <p:cNvCxnSpPr/>
                <p:nvPr/>
              </p:nvCxnSpPr>
              <p:spPr>
                <a:xfrm flipV="1">
                  <a:off x="10133864" y="4657977"/>
                  <a:ext cx="9939" cy="1689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23" name="Connecteur droit avec flèche 22"/>
              <p:cNvCxnSpPr/>
              <p:nvPr/>
            </p:nvCxnSpPr>
            <p:spPr>
              <a:xfrm flipV="1">
                <a:off x="8621821" y="5026617"/>
                <a:ext cx="13144" cy="1770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32" name="Rectangle 31"/>
          <p:cNvSpPr/>
          <p:nvPr/>
        </p:nvSpPr>
        <p:spPr>
          <a:xfrm>
            <a:off x="875946" y="3283902"/>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1320527" y="3931915"/>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p:cNvSpPr/>
          <p:nvPr/>
        </p:nvSpPr>
        <p:spPr>
          <a:xfrm>
            <a:off x="1320527" y="4067260"/>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p:cNvSpPr/>
          <p:nvPr/>
        </p:nvSpPr>
        <p:spPr>
          <a:xfrm>
            <a:off x="1301123" y="4352210"/>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2618673" y="3947594"/>
            <a:ext cx="340645" cy="545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p:cNvSpPr/>
          <p:nvPr/>
        </p:nvSpPr>
        <p:spPr>
          <a:xfrm>
            <a:off x="4362491" y="3574863"/>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p:cNvSpPr/>
          <p:nvPr/>
        </p:nvSpPr>
        <p:spPr>
          <a:xfrm>
            <a:off x="6509392" y="3594306"/>
            <a:ext cx="997344" cy="813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p:cNvSpPr/>
          <p:nvPr/>
        </p:nvSpPr>
        <p:spPr>
          <a:xfrm>
            <a:off x="6613298" y="3733640"/>
            <a:ext cx="997344" cy="914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p:cNvSpPr/>
          <p:nvPr/>
        </p:nvSpPr>
        <p:spPr>
          <a:xfrm>
            <a:off x="4871764" y="3594306"/>
            <a:ext cx="1033049" cy="914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9557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2720341" y="1904802"/>
            <a:ext cx="6074486" cy="4333065"/>
            <a:chOff x="2720341" y="1904802"/>
            <a:chExt cx="6074486" cy="4333065"/>
          </a:xfrm>
        </p:grpSpPr>
        <p:pic>
          <p:nvPicPr>
            <p:cNvPr id="2" name="Image 1"/>
            <p:cNvPicPr>
              <a:picLocks noChangeAspect="1"/>
            </p:cNvPicPr>
            <p:nvPr/>
          </p:nvPicPr>
          <p:blipFill>
            <a:blip r:embed="rId3"/>
            <a:stretch>
              <a:fillRect/>
            </a:stretch>
          </p:blipFill>
          <p:spPr>
            <a:xfrm>
              <a:off x="2720341" y="1904802"/>
              <a:ext cx="6074486" cy="4333065"/>
            </a:xfrm>
            <a:prstGeom prst="rect">
              <a:avLst/>
            </a:prstGeom>
            <a:ln>
              <a:solidFill>
                <a:schemeClr val="bg1">
                  <a:lumMod val="75000"/>
                </a:schemeClr>
              </a:solidFill>
            </a:ln>
          </p:spPr>
        </p:pic>
        <p:sp>
          <p:nvSpPr>
            <p:cNvPr id="5" name="Rectangle 4"/>
            <p:cNvSpPr/>
            <p:nvPr/>
          </p:nvSpPr>
          <p:spPr>
            <a:xfrm>
              <a:off x="4178595" y="2870289"/>
              <a:ext cx="1244010" cy="287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6486711" y="2849024"/>
              <a:ext cx="1244010" cy="287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Espace réservé du numéro de diapositive 2"/>
          <p:cNvSpPr>
            <a:spLocks noGrp="1"/>
          </p:cNvSpPr>
          <p:nvPr>
            <p:ph type="sldNum" sz="quarter" idx="16"/>
          </p:nvPr>
        </p:nvSpPr>
        <p:spPr/>
        <p:txBody>
          <a:bodyPr/>
          <a:lstStyle/>
          <a:p>
            <a:fld id="{975A587B-5814-4D9B-9598-FE9CB954CB01}" type="slidenum">
              <a:rPr lang="fr-FR" smtClean="0"/>
              <a:pPr/>
              <a:t>19</a:t>
            </a:fld>
            <a:endParaRPr lang="fr-FR" dirty="0"/>
          </a:p>
        </p:txBody>
      </p:sp>
      <p:sp>
        <p:nvSpPr>
          <p:cNvPr id="4" name="Titre 3"/>
          <p:cNvSpPr>
            <a:spLocks noGrp="1"/>
          </p:cNvSpPr>
          <p:nvPr>
            <p:ph type="title"/>
          </p:nvPr>
        </p:nvSpPr>
        <p:spPr>
          <a:xfrm>
            <a:off x="498000" y="328823"/>
            <a:ext cx="11196000" cy="1114817"/>
          </a:xfrm>
          <a:solidFill>
            <a:schemeClr val="accent2"/>
          </a:solidFill>
          <a:ln w="3175">
            <a:noFill/>
          </a:ln>
        </p:spPr>
        <p:txBody>
          <a:bodyPr vert="horz" lIns="864000" tIns="72000" rIns="72000" bIns="72000" rtlCol="0" anchor="ctr">
            <a:normAutofit/>
          </a:bodyPr>
          <a:lstStyle/>
          <a:p>
            <a:r>
              <a:rPr lang="fr-FR" dirty="0"/>
              <a:t>SAISIE SUR NET-ENTREPRISES – AT / MP</a:t>
            </a:r>
          </a:p>
        </p:txBody>
      </p:sp>
      <p:sp>
        <p:nvSpPr>
          <p:cNvPr id="9" name="ZoneTexte 8"/>
          <p:cNvSpPr txBox="1"/>
          <p:nvPr/>
        </p:nvSpPr>
        <p:spPr>
          <a:xfrm>
            <a:off x="4504144" y="5066621"/>
            <a:ext cx="2024672" cy="200239"/>
          </a:xfrm>
          <a:prstGeom prst="rect">
            <a:avLst/>
          </a:prstGeom>
          <a:noFill/>
          <a:ln w="28575">
            <a:solidFill>
              <a:srgbClr val="FF0000"/>
            </a:solidFill>
          </a:ln>
        </p:spPr>
        <p:txBody>
          <a:bodyPr wrap="square" rtlCol="0">
            <a:spAutoFit/>
          </a:bodyPr>
          <a:lstStyle/>
          <a:p>
            <a:endParaRPr lang="fr-FR" dirty="0"/>
          </a:p>
        </p:txBody>
      </p:sp>
      <p:sp>
        <p:nvSpPr>
          <p:cNvPr id="11" name="ZoneTexte 10"/>
          <p:cNvSpPr txBox="1"/>
          <p:nvPr/>
        </p:nvSpPr>
        <p:spPr>
          <a:xfrm>
            <a:off x="3409091" y="5061787"/>
            <a:ext cx="669983" cy="205073"/>
          </a:xfrm>
          <a:prstGeom prst="rect">
            <a:avLst/>
          </a:prstGeom>
          <a:noFill/>
          <a:ln w="28575">
            <a:solidFill>
              <a:srgbClr val="FF0000"/>
            </a:solidFill>
          </a:ln>
        </p:spPr>
        <p:txBody>
          <a:bodyPr wrap="square" rtlCol="0">
            <a:spAutoFit/>
          </a:bodyPr>
          <a:lstStyle/>
          <a:p>
            <a:endParaRPr lang="fr-FR" dirty="0"/>
          </a:p>
        </p:txBody>
      </p:sp>
      <p:sp>
        <p:nvSpPr>
          <p:cNvPr id="12" name="ZoneTexte 11"/>
          <p:cNvSpPr txBox="1"/>
          <p:nvPr/>
        </p:nvSpPr>
        <p:spPr>
          <a:xfrm>
            <a:off x="6847769" y="5071249"/>
            <a:ext cx="670497" cy="181277"/>
          </a:xfrm>
          <a:prstGeom prst="rect">
            <a:avLst/>
          </a:prstGeom>
          <a:noFill/>
          <a:ln w="28575">
            <a:solidFill>
              <a:srgbClr val="FF0000"/>
            </a:solidFill>
          </a:ln>
        </p:spPr>
        <p:txBody>
          <a:bodyPr wrap="square" rtlCol="0">
            <a:spAutoFit/>
          </a:bodyPr>
          <a:lstStyle/>
          <a:p>
            <a:endParaRPr lang="fr-FR" dirty="0"/>
          </a:p>
        </p:txBody>
      </p:sp>
      <p:sp>
        <p:nvSpPr>
          <p:cNvPr id="10" name="ZoneTexte 9"/>
          <p:cNvSpPr txBox="1"/>
          <p:nvPr/>
        </p:nvSpPr>
        <p:spPr>
          <a:xfrm>
            <a:off x="7238021" y="5547733"/>
            <a:ext cx="425967" cy="230832"/>
          </a:xfrm>
          <a:prstGeom prst="rect">
            <a:avLst/>
          </a:prstGeom>
          <a:solidFill>
            <a:schemeClr val="tx1"/>
          </a:solidFill>
        </p:spPr>
        <p:txBody>
          <a:bodyPr wrap="square" rtlCol="0">
            <a:spAutoFit/>
          </a:bodyPr>
          <a:lstStyle/>
          <a:p>
            <a:r>
              <a:rPr lang="fr-FR" sz="900" dirty="0">
                <a:solidFill>
                  <a:schemeClr val="bg1"/>
                </a:solidFill>
              </a:rPr>
              <a:t>21%</a:t>
            </a:r>
          </a:p>
        </p:txBody>
      </p:sp>
      <p:sp>
        <p:nvSpPr>
          <p:cNvPr id="14" name="Flèche courbée vers le haut 13"/>
          <p:cNvSpPr/>
          <p:nvPr/>
        </p:nvSpPr>
        <p:spPr>
          <a:xfrm>
            <a:off x="7288753" y="5295244"/>
            <a:ext cx="358828" cy="140134"/>
          </a:xfrm>
          <a:prstGeom prst="curvedUpArrow">
            <a:avLst/>
          </a:prstGeom>
          <a:solidFill>
            <a:srgbClr val="FF0000"/>
          </a:solid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rgbClr val="FF0000"/>
              </a:solidFill>
            </a:endParaRPr>
          </a:p>
        </p:txBody>
      </p:sp>
      <p:sp>
        <p:nvSpPr>
          <p:cNvPr id="15" name="ZoneTexte 14"/>
          <p:cNvSpPr txBox="1"/>
          <p:nvPr/>
        </p:nvSpPr>
        <p:spPr>
          <a:xfrm>
            <a:off x="7563993" y="5061787"/>
            <a:ext cx="576879" cy="223995"/>
          </a:xfrm>
          <a:prstGeom prst="rect">
            <a:avLst/>
          </a:prstGeom>
          <a:noFill/>
          <a:ln w="28575">
            <a:solidFill>
              <a:srgbClr val="FF0000"/>
            </a:solidFill>
          </a:ln>
        </p:spPr>
        <p:txBody>
          <a:bodyPr wrap="square" rtlCol="0">
            <a:spAutoFit/>
          </a:bodyPr>
          <a:lstStyle/>
          <a:p>
            <a:endParaRPr lang="fr-FR" dirty="0"/>
          </a:p>
        </p:txBody>
      </p:sp>
      <p:sp>
        <p:nvSpPr>
          <p:cNvPr id="13" name="Ellipse 12"/>
          <p:cNvSpPr/>
          <p:nvPr/>
        </p:nvSpPr>
        <p:spPr bwMode="auto">
          <a:xfrm>
            <a:off x="9065119" y="2011680"/>
            <a:ext cx="2768293" cy="2105828"/>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600" b="1" dirty="0">
                <a:solidFill>
                  <a:schemeClr val="tx2"/>
                </a:solidFill>
                <a:latin typeface="Arial" panose="020B0604020202020204" pitchFamily="34" charset="0"/>
                <a:cs typeface="Arial" panose="020B0604020202020204" pitchFamily="34" charset="0"/>
              </a:rPr>
              <a:t>Salaire brut perçu </a:t>
            </a:r>
            <a:r>
              <a:rPr lang="fr-FR" sz="1600" dirty="0">
                <a:solidFill>
                  <a:schemeClr val="tx2"/>
                </a:solidFill>
                <a:latin typeface="Arial" panose="020B0604020202020204" pitchFamily="34" charset="0"/>
                <a:cs typeface="Arial" panose="020B0604020202020204" pitchFamily="34" charset="0"/>
              </a:rPr>
              <a:t>soumis à cotisations AT/MP pour la période travaillée soit </a:t>
            </a:r>
          </a:p>
          <a:p>
            <a:pPr algn="ctr">
              <a:defRPr/>
            </a:pPr>
            <a:r>
              <a:rPr lang="fr-FR" sz="1600" dirty="0">
                <a:solidFill>
                  <a:schemeClr val="tx2"/>
                </a:solidFill>
                <a:latin typeface="Arial" panose="020B0604020202020204" pitchFamily="34" charset="0"/>
                <a:cs typeface="Arial" panose="020B0604020202020204" pitchFamily="34" charset="0"/>
              </a:rPr>
              <a:t>du 17 au 31/03/2025</a:t>
            </a:r>
          </a:p>
        </p:txBody>
      </p:sp>
      <p:cxnSp>
        <p:nvCxnSpPr>
          <p:cNvPr id="16" name="Connecteur droit avec flèche 15"/>
          <p:cNvCxnSpPr>
            <a:stCxn id="13" idx="2"/>
          </p:cNvCxnSpPr>
          <p:nvPr/>
        </p:nvCxnSpPr>
        <p:spPr>
          <a:xfrm flipH="1">
            <a:off x="7210817" y="3064594"/>
            <a:ext cx="1854302" cy="1930631"/>
          </a:xfrm>
          <a:prstGeom prst="straightConnector1">
            <a:avLst/>
          </a:prstGeom>
          <a:ln w="127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 name="Ellipse 16"/>
          <p:cNvSpPr/>
          <p:nvPr/>
        </p:nvSpPr>
        <p:spPr bwMode="auto">
          <a:xfrm>
            <a:off x="9448783" y="4479752"/>
            <a:ext cx="1679248" cy="1388064"/>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600" b="1" dirty="0">
                <a:solidFill>
                  <a:schemeClr val="tx2"/>
                </a:solidFill>
                <a:latin typeface="Arial" panose="020B0604020202020204" pitchFamily="34" charset="0"/>
                <a:cs typeface="Arial" panose="020B0604020202020204" pitchFamily="34" charset="0"/>
              </a:rPr>
              <a:t>Taux forfaitaire 21%</a:t>
            </a:r>
          </a:p>
        </p:txBody>
      </p:sp>
      <p:cxnSp>
        <p:nvCxnSpPr>
          <p:cNvPr id="19" name="Connecteur droit avec flèche 18"/>
          <p:cNvCxnSpPr/>
          <p:nvPr/>
        </p:nvCxnSpPr>
        <p:spPr>
          <a:xfrm flipH="1">
            <a:off x="7693308" y="5071250"/>
            <a:ext cx="1787287" cy="591899"/>
          </a:xfrm>
          <a:prstGeom prst="straightConnector1">
            <a:avLst/>
          </a:prstGeom>
          <a:ln w="127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3767224" y="2870289"/>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6328409" y="2870288"/>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0221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0" grpId="0" animBg="1"/>
      <p:bldP spid="14" grpId="0" animBg="1"/>
      <p:bldP spid="15" grpId="0" animBg="1"/>
      <p:bldP spid="13"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332397" y="1958152"/>
            <a:ext cx="9192908" cy="3943900"/>
            <a:chOff x="1332397" y="1958152"/>
            <a:chExt cx="9192908" cy="3943900"/>
          </a:xfrm>
        </p:grpSpPr>
        <p:pic>
          <p:nvPicPr>
            <p:cNvPr id="2" name="Image 1"/>
            <p:cNvPicPr>
              <a:picLocks noChangeAspect="1"/>
            </p:cNvPicPr>
            <p:nvPr/>
          </p:nvPicPr>
          <p:blipFill>
            <a:blip r:embed="rId3"/>
            <a:stretch>
              <a:fillRect/>
            </a:stretch>
          </p:blipFill>
          <p:spPr>
            <a:xfrm>
              <a:off x="1332397" y="1958152"/>
              <a:ext cx="9192908" cy="3943900"/>
            </a:xfrm>
            <a:prstGeom prst="rect">
              <a:avLst/>
            </a:prstGeom>
            <a:ln>
              <a:solidFill>
                <a:schemeClr val="bg1">
                  <a:lumMod val="75000"/>
                </a:schemeClr>
              </a:solidFill>
            </a:ln>
          </p:spPr>
        </p:pic>
        <p:sp>
          <p:nvSpPr>
            <p:cNvPr id="5" name="Rectangle 4"/>
            <p:cNvSpPr/>
            <p:nvPr/>
          </p:nvSpPr>
          <p:spPr>
            <a:xfrm>
              <a:off x="2732567" y="2892056"/>
              <a:ext cx="1210783" cy="2339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4878354" y="2892056"/>
              <a:ext cx="1210783" cy="2339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Espace réservé du numéro de diapositive 2"/>
          <p:cNvSpPr>
            <a:spLocks noGrp="1"/>
          </p:cNvSpPr>
          <p:nvPr>
            <p:ph type="sldNum" sz="quarter" idx="16"/>
          </p:nvPr>
        </p:nvSpPr>
        <p:spPr/>
        <p:txBody>
          <a:bodyPr/>
          <a:lstStyle/>
          <a:p>
            <a:fld id="{975A587B-5814-4D9B-9598-FE9CB954CB01}" type="slidenum">
              <a:rPr lang="fr-FR" smtClean="0"/>
              <a:pPr/>
              <a:t>20</a:t>
            </a:fld>
            <a:endParaRPr lang="fr-FR" dirty="0"/>
          </a:p>
        </p:txBody>
      </p:sp>
      <p:sp>
        <p:nvSpPr>
          <p:cNvPr id="4" name="Titre 3"/>
          <p:cNvSpPr>
            <a:spLocks noGrp="1"/>
          </p:cNvSpPr>
          <p:nvPr>
            <p:ph type="title"/>
          </p:nvPr>
        </p:nvSpPr>
        <p:spPr>
          <a:xfrm>
            <a:off x="498000" y="237975"/>
            <a:ext cx="11196000" cy="1114817"/>
          </a:xfrm>
          <a:solidFill>
            <a:schemeClr val="accent2"/>
          </a:solidFill>
          <a:ln w="3175">
            <a:noFill/>
          </a:ln>
        </p:spPr>
        <p:txBody>
          <a:bodyPr vert="horz" lIns="864000" tIns="72000" rIns="72000" bIns="72000" rtlCol="0" anchor="ctr">
            <a:normAutofit/>
          </a:bodyPr>
          <a:lstStyle/>
          <a:p>
            <a:r>
              <a:rPr lang="fr-FR" dirty="0"/>
              <a:t>SAISIE SUR NET-ENTREPRISES – AT / MP</a:t>
            </a:r>
          </a:p>
        </p:txBody>
      </p:sp>
      <p:sp>
        <p:nvSpPr>
          <p:cNvPr id="10" name="ZoneTexte 9"/>
          <p:cNvSpPr txBox="1"/>
          <p:nvPr/>
        </p:nvSpPr>
        <p:spPr>
          <a:xfrm>
            <a:off x="6099388" y="4965536"/>
            <a:ext cx="621921" cy="251918"/>
          </a:xfrm>
          <a:prstGeom prst="rect">
            <a:avLst/>
          </a:prstGeom>
          <a:noFill/>
          <a:ln w="28575">
            <a:solidFill>
              <a:srgbClr val="FF0000"/>
            </a:solidFill>
          </a:ln>
        </p:spPr>
        <p:txBody>
          <a:bodyPr wrap="square" rtlCol="0">
            <a:spAutoFit/>
          </a:bodyPr>
          <a:lstStyle/>
          <a:p>
            <a:endParaRPr lang="fr-FR" dirty="0"/>
          </a:p>
        </p:txBody>
      </p:sp>
      <p:sp>
        <p:nvSpPr>
          <p:cNvPr id="11" name="ZoneTexte 10"/>
          <p:cNvSpPr txBox="1"/>
          <p:nvPr/>
        </p:nvSpPr>
        <p:spPr>
          <a:xfrm>
            <a:off x="3943350" y="4923599"/>
            <a:ext cx="1943100" cy="293855"/>
          </a:xfrm>
          <a:prstGeom prst="rect">
            <a:avLst/>
          </a:prstGeom>
          <a:noFill/>
          <a:ln w="28575">
            <a:solidFill>
              <a:srgbClr val="FF0000"/>
            </a:solidFill>
          </a:ln>
        </p:spPr>
        <p:txBody>
          <a:bodyPr wrap="square" rtlCol="0">
            <a:spAutoFit/>
          </a:bodyPr>
          <a:lstStyle/>
          <a:p>
            <a:endParaRPr lang="fr-FR" dirty="0"/>
          </a:p>
        </p:txBody>
      </p:sp>
      <p:sp>
        <p:nvSpPr>
          <p:cNvPr id="12" name="ZoneTexte 11"/>
          <p:cNvSpPr txBox="1"/>
          <p:nvPr/>
        </p:nvSpPr>
        <p:spPr>
          <a:xfrm>
            <a:off x="7622386" y="4944566"/>
            <a:ext cx="572924" cy="272887"/>
          </a:xfrm>
          <a:prstGeom prst="rect">
            <a:avLst/>
          </a:prstGeom>
          <a:noFill/>
          <a:ln w="28575">
            <a:solidFill>
              <a:srgbClr val="FF0000"/>
            </a:solidFill>
          </a:ln>
        </p:spPr>
        <p:txBody>
          <a:bodyPr wrap="square" rtlCol="0">
            <a:spAutoFit/>
          </a:bodyPr>
          <a:lstStyle/>
          <a:p>
            <a:endParaRPr lang="fr-FR" dirty="0"/>
          </a:p>
        </p:txBody>
      </p:sp>
      <p:sp>
        <p:nvSpPr>
          <p:cNvPr id="14" name="ZoneTexte 13"/>
          <p:cNvSpPr txBox="1"/>
          <p:nvPr/>
        </p:nvSpPr>
        <p:spPr>
          <a:xfrm>
            <a:off x="6905268" y="5498486"/>
            <a:ext cx="491893" cy="230832"/>
          </a:xfrm>
          <a:prstGeom prst="rect">
            <a:avLst/>
          </a:prstGeom>
          <a:solidFill>
            <a:schemeClr val="tx1"/>
          </a:solidFill>
        </p:spPr>
        <p:txBody>
          <a:bodyPr wrap="square" rtlCol="0">
            <a:spAutoFit/>
          </a:bodyPr>
          <a:lstStyle/>
          <a:p>
            <a:r>
              <a:rPr lang="fr-FR" sz="900" dirty="0">
                <a:solidFill>
                  <a:schemeClr val="bg1"/>
                </a:solidFill>
              </a:rPr>
              <a:t>21%</a:t>
            </a:r>
          </a:p>
        </p:txBody>
      </p:sp>
      <p:sp>
        <p:nvSpPr>
          <p:cNvPr id="15" name="Flèche courbée vers le haut 14"/>
          <p:cNvSpPr/>
          <p:nvPr/>
        </p:nvSpPr>
        <p:spPr>
          <a:xfrm>
            <a:off x="6680044" y="5244793"/>
            <a:ext cx="942342" cy="193420"/>
          </a:xfrm>
          <a:prstGeom prst="curvedUpArrow">
            <a:avLst/>
          </a:prstGeom>
          <a:solidFill>
            <a:srgbClr val="FF0000"/>
          </a:solid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rgbClr val="FF0000"/>
              </a:solidFill>
            </a:endParaRPr>
          </a:p>
        </p:txBody>
      </p:sp>
      <p:sp>
        <p:nvSpPr>
          <p:cNvPr id="16" name="Ellipse 15"/>
          <p:cNvSpPr/>
          <p:nvPr/>
        </p:nvSpPr>
        <p:spPr bwMode="auto">
          <a:xfrm>
            <a:off x="5937592" y="2251606"/>
            <a:ext cx="3006384" cy="158887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600" b="1" dirty="0">
                <a:solidFill>
                  <a:schemeClr val="tx2"/>
                </a:solidFill>
                <a:latin typeface="Arial" panose="020B0604020202020204" pitchFamily="34" charset="0"/>
                <a:cs typeface="Arial" panose="020B0604020202020204" pitchFamily="34" charset="0"/>
              </a:rPr>
              <a:t>Salaire brut perdu </a:t>
            </a:r>
            <a:r>
              <a:rPr lang="fr-FR" sz="1600" dirty="0">
                <a:solidFill>
                  <a:schemeClr val="tx2"/>
                </a:solidFill>
                <a:latin typeface="Arial" panose="020B0604020202020204" pitchFamily="34" charset="0"/>
                <a:cs typeface="Arial" panose="020B0604020202020204" pitchFamily="34" charset="0"/>
              </a:rPr>
              <a:t>soumis à cotisations AT/MP pour la période</a:t>
            </a:r>
          </a:p>
          <a:p>
            <a:pPr algn="ctr">
              <a:defRPr/>
            </a:pPr>
            <a:r>
              <a:rPr lang="fr-FR" sz="1600" dirty="0">
                <a:solidFill>
                  <a:schemeClr val="tx2"/>
                </a:solidFill>
                <a:latin typeface="Arial" panose="020B0604020202020204" pitchFamily="34" charset="0"/>
                <a:cs typeface="Arial" panose="020B0604020202020204" pitchFamily="34" charset="0"/>
              </a:rPr>
              <a:t>du 17 au 31/03</a:t>
            </a:r>
          </a:p>
        </p:txBody>
      </p:sp>
      <p:cxnSp>
        <p:nvCxnSpPr>
          <p:cNvPr id="17" name="Connecteur droit avec flèche 16"/>
          <p:cNvCxnSpPr/>
          <p:nvPr/>
        </p:nvCxnSpPr>
        <p:spPr>
          <a:xfrm flipH="1">
            <a:off x="6464809" y="3840479"/>
            <a:ext cx="932352" cy="1083120"/>
          </a:xfrm>
          <a:prstGeom prst="straightConnector1">
            <a:avLst/>
          </a:prstGeom>
          <a:ln w="127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8" name="Ellipse 17"/>
          <p:cNvSpPr/>
          <p:nvPr/>
        </p:nvSpPr>
        <p:spPr bwMode="auto">
          <a:xfrm>
            <a:off x="9336024" y="3308630"/>
            <a:ext cx="1821629" cy="1221982"/>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600" b="1" dirty="0">
                <a:solidFill>
                  <a:schemeClr val="tx2"/>
                </a:solidFill>
                <a:latin typeface="Arial" panose="020B0604020202020204" pitchFamily="34" charset="0"/>
                <a:cs typeface="Arial" panose="020B0604020202020204" pitchFamily="34" charset="0"/>
              </a:rPr>
              <a:t>Taux forfaitaire 21%</a:t>
            </a:r>
          </a:p>
        </p:txBody>
      </p:sp>
      <p:cxnSp>
        <p:nvCxnSpPr>
          <p:cNvPr id="19" name="Connecteur droit avec flèche 18"/>
          <p:cNvCxnSpPr>
            <a:endCxn id="14" idx="3"/>
          </p:cNvCxnSpPr>
          <p:nvPr/>
        </p:nvCxnSpPr>
        <p:spPr>
          <a:xfrm flipH="1">
            <a:off x="7397161" y="4189036"/>
            <a:ext cx="2028843" cy="1424866"/>
          </a:xfrm>
          <a:prstGeom prst="straightConnector1">
            <a:avLst/>
          </a:prstGeom>
          <a:ln w="127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2299532" y="2902174"/>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2670450" y="3080948"/>
            <a:ext cx="1210783" cy="90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4791070" y="2902174"/>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4878354" y="3074878"/>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p:cNvSpPr txBox="1"/>
          <p:nvPr/>
        </p:nvSpPr>
        <p:spPr>
          <a:xfrm>
            <a:off x="6154789" y="4976079"/>
            <a:ext cx="525255" cy="230832"/>
          </a:xfrm>
          <a:prstGeom prst="rect">
            <a:avLst/>
          </a:prstGeom>
          <a:solidFill>
            <a:schemeClr val="bg1"/>
          </a:solidFill>
        </p:spPr>
        <p:txBody>
          <a:bodyPr wrap="square" rtlCol="0">
            <a:spAutoFit/>
          </a:bodyPr>
          <a:lstStyle/>
          <a:p>
            <a:pPr algn="ctr"/>
            <a:r>
              <a:rPr lang="fr-FR" sz="900" dirty="0">
                <a:solidFill>
                  <a:schemeClr val="bg2">
                    <a:lumMod val="50000"/>
                  </a:schemeClr>
                </a:solidFill>
              </a:rPr>
              <a:t>600</a:t>
            </a:r>
          </a:p>
        </p:txBody>
      </p:sp>
      <p:sp>
        <p:nvSpPr>
          <p:cNvPr id="26" name="ZoneTexte 25"/>
          <p:cNvSpPr txBox="1"/>
          <p:nvPr/>
        </p:nvSpPr>
        <p:spPr>
          <a:xfrm>
            <a:off x="7653661" y="4965536"/>
            <a:ext cx="365394" cy="215444"/>
          </a:xfrm>
          <a:prstGeom prst="rect">
            <a:avLst/>
          </a:prstGeom>
          <a:solidFill>
            <a:schemeClr val="bg1"/>
          </a:solidFill>
        </p:spPr>
        <p:txBody>
          <a:bodyPr wrap="square" rtlCol="0">
            <a:spAutoFit/>
          </a:bodyPr>
          <a:lstStyle/>
          <a:p>
            <a:r>
              <a:rPr lang="fr-FR" sz="800" dirty="0">
                <a:solidFill>
                  <a:schemeClr val="bg2">
                    <a:lumMod val="50000"/>
                  </a:schemeClr>
                </a:solidFill>
              </a:rPr>
              <a:t>126</a:t>
            </a:r>
          </a:p>
        </p:txBody>
      </p:sp>
    </p:spTree>
    <p:extLst>
      <p:ext uri="{BB962C8B-B14F-4D97-AF65-F5344CB8AC3E}">
        <p14:creationId xmlns:p14="http://schemas.microsoft.com/office/powerpoint/2010/main" val="141809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P spid="15" grpId="0" animBg="1"/>
      <p:bldP spid="16"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p:cNvGrpSpPr/>
          <p:nvPr/>
        </p:nvGrpSpPr>
        <p:grpSpPr>
          <a:xfrm>
            <a:off x="3407158" y="2634397"/>
            <a:ext cx="4735653" cy="4258238"/>
            <a:chOff x="3407158" y="2634397"/>
            <a:chExt cx="4735653" cy="4258238"/>
          </a:xfrm>
        </p:grpSpPr>
        <p:pic>
          <p:nvPicPr>
            <p:cNvPr id="23" name="Image 22"/>
            <p:cNvPicPr>
              <a:picLocks noChangeAspect="1"/>
            </p:cNvPicPr>
            <p:nvPr/>
          </p:nvPicPr>
          <p:blipFill>
            <a:blip r:embed="rId3"/>
            <a:stretch>
              <a:fillRect/>
            </a:stretch>
          </p:blipFill>
          <p:spPr>
            <a:xfrm>
              <a:off x="3407158" y="2634397"/>
              <a:ext cx="4735653" cy="4258238"/>
            </a:xfrm>
            <a:prstGeom prst="rect">
              <a:avLst/>
            </a:prstGeom>
          </p:spPr>
        </p:pic>
        <p:sp>
          <p:nvSpPr>
            <p:cNvPr id="12" name="ZoneTexte 11"/>
            <p:cNvSpPr txBox="1"/>
            <p:nvPr/>
          </p:nvSpPr>
          <p:spPr>
            <a:xfrm>
              <a:off x="6327819" y="3807274"/>
              <a:ext cx="498438" cy="204487"/>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24" name="ZoneTexte 23"/>
            <p:cNvSpPr txBox="1"/>
            <p:nvPr/>
          </p:nvSpPr>
          <p:spPr>
            <a:xfrm>
              <a:off x="4618270" y="3799655"/>
              <a:ext cx="910660" cy="190966"/>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grpSp>
      <p:sp>
        <p:nvSpPr>
          <p:cNvPr id="3" name="Espace réservé du numéro de diapositive 2"/>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4" name="Titre 3"/>
          <p:cNvSpPr>
            <a:spLocks noGrp="1"/>
          </p:cNvSpPr>
          <p:nvPr>
            <p:ph type="title"/>
          </p:nvPr>
        </p:nvSpPr>
        <p:spPr>
          <a:xfrm>
            <a:off x="498660" y="494779"/>
            <a:ext cx="11196000" cy="773716"/>
          </a:xfrm>
          <a:solidFill>
            <a:schemeClr val="accent2"/>
          </a:solidFill>
        </p:spPr>
        <p:txBody>
          <a:bodyPr/>
          <a:lstStyle/>
          <a:p>
            <a:r>
              <a:rPr lang="fr-FR" dirty="0"/>
              <a:t>Saisie sur NET ENTREPRISES – CONGES PAYES / TPT AT-MP  </a:t>
            </a:r>
          </a:p>
        </p:txBody>
      </p:sp>
      <p:sp>
        <p:nvSpPr>
          <p:cNvPr id="13" name="ZoneTexte 12"/>
          <p:cNvSpPr txBox="1"/>
          <p:nvPr/>
        </p:nvSpPr>
        <p:spPr>
          <a:xfrm>
            <a:off x="7382933" y="3854589"/>
            <a:ext cx="203202" cy="136031"/>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15" name="ZoneTexte 14"/>
          <p:cNvSpPr txBox="1"/>
          <p:nvPr/>
        </p:nvSpPr>
        <p:spPr>
          <a:xfrm>
            <a:off x="7382933" y="4129939"/>
            <a:ext cx="203202" cy="136031"/>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16" name="ZoneTexte 15"/>
          <p:cNvSpPr txBox="1"/>
          <p:nvPr/>
        </p:nvSpPr>
        <p:spPr>
          <a:xfrm>
            <a:off x="6570133" y="2432190"/>
            <a:ext cx="491068" cy="96521"/>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17" name="ZoneTexte 16"/>
          <p:cNvSpPr txBox="1"/>
          <p:nvPr/>
        </p:nvSpPr>
        <p:spPr>
          <a:xfrm>
            <a:off x="3474508" y="5213490"/>
            <a:ext cx="491068" cy="96521"/>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20" name="Espace réservé du texte 10"/>
          <p:cNvSpPr txBox="1">
            <a:spLocks noGrp="1"/>
          </p:cNvSpPr>
          <p:nvPr>
            <p:ph type="body" sz="quarter" idx="13"/>
          </p:nvPr>
        </p:nvSpPr>
        <p:spPr>
          <a:xfrm>
            <a:off x="607686" y="1445541"/>
            <a:ext cx="11086974" cy="904863"/>
          </a:xfrm>
          <a:prstGeom prst="rect">
            <a:avLst/>
          </a:prstGeom>
          <a:solidFill>
            <a:schemeClr val="bg1">
              <a:lumMod val="95000"/>
            </a:schemeClr>
          </a:solidFill>
        </p:spPr>
        <p:txBody>
          <a:bodyPr wrap="square" rtlCol="0">
            <a:spAutoFit/>
          </a:bodyPr>
          <a:lstStyle/>
          <a:p>
            <a:pPr>
              <a:spcAft>
                <a:spcPts val="0"/>
              </a:spcAft>
            </a:pPr>
            <a:r>
              <a:rPr lang="fr-FR" sz="1600" u="sng" dirty="0">
                <a:latin typeface="Arial" panose="020B0604020202020204" pitchFamily="34" charset="0"/>
                <a:cs typeface="Arial" panose="020B0604020202020204" pitchFamily="34" charset="0"/>
              </a:rPr>
              <a:t>Exemple</a:t>
            </a:r>
            <a:r>
              <a:rPr lang="fr-FR" sz="1600" b="1" dirty="0">
                <a:solidFill>
                  <a:srgbClr val="D05559"/>
                </a:solidFill>
                <a:latin typeface="Arial" panose="020B0604020202020204" pitchFamily="34" charset="0"/>
                <a:cs typeface="Arial" panose="020B0604020202020204" pitchFamily="34" charset="0"/>
              </a:rPr>
              <a:t>  </a:t>
            </a:r>
            <a:r>
              <a:rPr lang="fr-FR" sz="1600" b="1" dirty="0">
                <a:latin typeface="Arial" panose="020B0604020202020204" pitchFamily="34" charset="0"/>
                <a:cs typeface="Arial" panose="020B0604020202020204" pitchFamily="34" charset="0"/>
              </a:rPr>
              <a:t>: </a:t>
            </a:r>
            <a:r>
              <a:rPr lang="fr-FR" sz="1600" dirty="0">
                <a:latin typeface="Arial" panose="020B0604020202020204" pitchFamily="34" charset="0"/>
                <a:cs typeface="Arial" panose="020B0604020202020204" pitchFamily="34" charset="0"/>
              </a:rPr>
              <a:t>Madame X était en arrêt à temps complet </a:t>
            </a:r>
            <a:r>
              <a:rPr lang="fr-FR" sz="1600" b="1" dirty="0">
                <a:latin typeface="Arial" panose="020B0604020202020204" pitchFamily="34" charset="0"/>
                <a:cs typeface="Arial" panose="020B0604020202020204" pitchFamily="34" charset="0"/>
              </a:rPr>
              <a:t>Accident du Travail </a:t>
            </a:r>
            <a:r>
              <a:rPr lang="fr-FR" sz="1600" dirty="0">
                <a:latin typeface="Arial" panose="020B0604020202020204" pitchFamily="34" charset="0"/>
                <a:cs typeface="Arial" panose="020B0604020202020204" pitchFamily="34" charset="0"/>
              </a:rPr>
              <a:t>depuis le 15/01. </a:t>
            </a:r>
          </a:p>
          <a:p>
            <a:pPr>
              <a:spcAft>
                <a:spcPts val="0"/>
              </a:spcAft>
            </a:pPr>
            <a:r>
              <a:rPr lang="fr-FR" sz="1600" dirty="0">
                <a:latin typeface="Arial" panose="020B0604020202020204" pitchFamily="34" charset="0"/>
                <a:cs typeface="Arial" panose="020B0604020202020204" pitchFamily="34" charset="0"/>
              </a:rPr>
              <a:t>Elle a une prescription de reprise à TPT depuis le 26/02 et jusqu’au 11/04. </a:t>
            </a:r>
          </a:p>
          <a:p>
            <a:pPr>
              <a:spcAft>
                <a:spcPts val="0"/>
              </a:spcAft>
            </a:pPr>
            <a:r>
              <a:rPr lang="fr-FR" sz="1600" b="1" dirty="0">
                <a:latin typeface="Arial" panose="020B0604020202020204" pitchFamily="34" charset="0"/>
                <a:cs typeface="Arial" panose="020B0604020202020204" pitchFamily="34" charset="0"/>
              </a:rPr>
              <a:t>En mars, elle est en congés payés du 12 au 23/03.</a:t>
            </a:r>
            <a:endParaRPr lang="fr-FR" sz="1600" dirty="0">
              <a:latin typeface="Arial" panose="020B0604020202020204" pitchFamily="34" charset="0"/>
              <a:cs typeface="Arial" panose="020B0604020202020204" pitchFamily="34" charset="0"/>
            </a:endParaRPr>
          </a:p>
        </p:txBody>
      </p:sp>
      <p:sp>
        <p:nvSpPr>
          <p:cNvPr id="21" name="Ellipse 20"/>
          <p:cNvSpPr/>
          <p:nvPr/>
        </p:nvSpPr>
        <p:spPr bwMode="auto">
          <a:xfrm>
            <a:off x="7872239" y="3410587"/>
            <a:ext cx="2138922" cy="1339955"/>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600" b="1" dirty="0">
                <a:solidFill>
                  <a:schemeClr val="tx2"/>
                </a:solidFill>
                <a:latin typeface="+mj-lt"/>
                <a:cs typeface="Arial"/>
              </a:rPr>
              <a:t>Salaire brut </a:t>
            </a:r>
            <a:r>
              <a:rPr lang="fr-FR" sz="1600" b="1" u="sng" dirty="0">
                <a:solidFill>
                  <a:schemeClr val="tx2"/>
                </a:solidFill>
                <a:latin typeface="+mj-lt"/>
                <a:cs typeface="Arial"/>
              </a:rPr>
              <a:t>PERCU </a:t>
            </a:r>
            <a:r>
              <a:rPr lang="fr-FR" sz="1600" dirty="0">
                <a:solidFill>
                  <a:schemeClr val="tx2"/>
                </a:solidFill>
                <a:latin typeface="+mj-lt"/>
                <a:cs typeface="Arial"/>
              </a:rPr>
              <a:t>à Temps Partiel Thérapeutique</a:t>
            </a:r>
          </a:p>
        </p:txBody>
      </p:sp>
      <p:cxnSp>
        <p:nvCxnSpPr>
          <p:cNvPr id="22" name="Connecteur droit avec flèche 21"/>
          <p:cNvCxnSpPr>
            <a:cxnSpLocks/>
          </p:cNvCxnSpPr>
          <p:nvPr/>
        </p:nvCxnSpPr>
        <p:spPr bwMode="auto">
          <a:xfrm flipH="1">
            <a:off x="7150533" y="4281374"/>
            <a:ext cx="721706" cy="892997"/>
          </a:xfrm>
          <a:prstGeom prst="straightConnector1">
            <a:avLst/>
          </a:prstGeom>
          <a:ln w="127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9" name="Rectangle à coins arrondis 28"/>
          <p:cNvSpPr/>
          <p:nvPr/>
        </p:nvSpPr>
        <p:spPr>
          <a:xfrm>
            <a:off x="6565516" y="5351509"/>
            <a:ext cx="585015" cy="280546"/>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à coins arrondis 33"/>
          <p:cNvSpPr/>
          <p:nvPr/>
        </p:nvSpPr>
        <p:spPr>
          <a:xfrm>
            <a:off x="3965576" y="5666668"/>
            <a:ext cx="4035424" cy="26140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p:cNvSpPr txBox="1"/>
          <p:nvPr/>
        </p:nvSpPr>
        <p:spPr>
          <a:xfrm>
            <a:off x="1182839" y="4705477"/>
            <a:ext cx="1531188" cy="369332"/>
          </a:xfrm>
          <a:prstGeom prst="rect">
            <a:avLst/>
          </a:prstGeom>
          <a:noFill/>
        </p:spPr>
        <p:txBody>
          <a:bodyPr wrap="none" rtlCol="0">
            <a:spAutoFit/>
          </a:bodyPr>
          <a:lstStyle/>
          <a:p>
            <a:r>
              <a:rPr lang="fr-FR" b="1" dirty="0">
                <a:solidFill>
                  <a:srgbClr val="FFC000"/>
                </a:solidFill>
              </a:rPr>
              <a:t>Etape 5 - 1/2</a:t>
            </a:r>
          </a:p>
        </p:txBody>
      </p:sp>
      <p:sp>
        <p:nvSpPr>
          <p:cNvPr id="6" name="ZoneTexte 5"/>
          <p:cNvSpPr txBox="1"/>
          <p:nvPr/>
        </p:nvSpPr>
        <p:spPr>
          <a:xfrm>
            <a:off x="681515" y="3704529"/>
            <a:ext cx="2132130" cy="584775"/>
          </a:xfrm>
          <a:prstGeom prst="rect">
            <a:avLst/>
          </a:prstGeom>
          <a:noFill/>
        </p:spPr>
        <p:txBody>
          <a:bodyPr wrap="square" rtlCol="0">
            <a:spAutoFit/>
          </a:bodyPr>
          <a:lstStyle/>
          <a:p>
            <a:r>
              <a:rPr lang="fr-FR" sz="1600" dirty="0">
                <a:solidFill>
                  <a:srgbClr val="FFC000"/>
                </a:solidFill>
              </a:rPr>
              <a:t>Saisie de l’attestation </a:t>
            </a:r>
          </a:p>
          <a:p>
            <a:r>
              <a:rPr lang="fr-FR" sz="1600" dirty="0">
                <a:solidFill>
                  <a:srgbClr val="FFC000"/>
                </a:solidFill>
              </a:rPr>
              <a:t>pour le mois de mars</a:t>
            </a:r>
          </a:p>
        </p:txBody>
      </p:sp>
      <p:sp>
        <p:nvSpPr>
          <p:cNvPr id="19" name="Rectangle 18"/>
          <p:cNvSpPr/>
          <p:nvPr/>
        </p:nvSpPr>
        <p:spPr>
          <a:xfrm>
            <a:off x="4286280" y="3785915"/>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4716728" y="3886077"/>
            <a:ext cx="785196" cy="1256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6289291" y="3799655"/>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à coins arrondis 26"/>
          <p:cNvSpPr/>
          <p:nvPr/>
        </p:nvSpPr>
        <p:spPr>
          <a:xfrm>
            <a:off x="3965576" y="5927501"/>
            <a:ext cx="4035424" cy="26140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0869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6"/>
          </p:nvPr>
        </p:nvSpPr>
        <p:spPr/>
        <p:txBody>
          <a:bodyPr/>
          <a:lstStyle/>
          <a:p>
            <a:fld id="{975A587B-5814-4D9B-9598-FE9CB954CB01}" type="slidenum">
              <a:rPr lang="fr-FR" smtClean="0"/>
              <a:pPr/>
              <a:t>22</a:t>
            </a:fld>
            <a:endParaRPr lang="fr-FR" dirty="0"/>
          </a:p>
        </p:txBody>
      </p:sp>
      <p:sp>
        <p:nvSpPr>
          <p:cNvPr id="4" name="Titre 3"/>
          <p:cNvSpPr>
            <a:spLocks noGrp="1"/>
          </p:cNvSpPr>
          <p:nvPr>
            <p:ph type="title"/>
          </p:nvPr>
        </p:nvSpPr>
        <p:spPr>
          <a:xfrm>
            <a:off x="498660" y="494779"/>
            <a:ext cx="11196000" cy="690824"/>
          </a:xfrm>
          <a:solidFill>
            <a:schemeClr val="accent2"/>
          </a:solidFill>
        </p:spPr>
        <p:txBody>
          <a:bodyPr/>
          <a:lstStyle/>
          <a:p>
            <a:r>
              <a:rPr lang="fr-FR" dirty="0"/>
              <a:t>SAISIE SUR NET-ENTREPRISES – CONGES PAYES / TPT AT-MP </a:t>
            </a:r>
          </a:p>
        </p:txBody>
      </p:sp>
      <p:grpSp>
        <p:nvGrpSpPr>
          <p:cNvPr id="11" name="Groupe 10">
            <a:extLst>
              <a:ext uri="{FF2B5EF4-FFF2-40B4-BE49-F238E27FC236}">
                <a16:creationId xmlns:a16="http://schemas.microsoft.com/office/drawing/2014/main" id="{D12F4245-4E54-EC93-BD03-F32C8625D795}"/>
              </a:ext>
            </a:extLst>
          </p:cNvPr>
          <p:cNvGrpSpPr/>
          <p:nvPr/>
        </p:nvGrpSpPr>
        <p:grpSpPr>
          <a:xfrm>
            <a:off x="2508343" y="1743526"/>
            <a:ext cx="9183382" cy="3905795"/>
            <a:chOff x="1504309" y="1857826"/>
            <a:chExt cx="9183382" cy="3905795"/>
          </a:xfrm>
        </p:grpSpPr>
        <p:grpSp>
          <p:nvGrpSpPr>
            <p:cNvPr id="9" name="Groupe 8"/>
            <p:cNvGrpSpPr/>
            <p:nvPr/>
          </p:nvGrpSpPr>
          <p:grpSpPr>
            <a:xfrm>
              <a:off x="1504309" y="1857826"/>
              <a:ext cx="9183382" cy="3905795"/>
              <a:chOff x="1504968" y="1903852"/>
              <a:chExt cx="9183382" cy="3905795"/>
            </a:xfrm>
          </p:grpSpPr>
          <p:pic>
            <p:nvPicPr>
              <p:cNvPr id="2" name="Image 1"/>
              <p:cNvPicPr>
                <a:picLocks noChangeAspect="1"/>
              </p:cNvPicPr>
              <p:nvPr/>
            </p:nvPicPr>
            <p:blipFill>
              <a:blip r:embed="rId3"/>
              <a:stretch>
                <a:fillRect/>
              </a:stretch>
            </p:blipFill>
            <p:spPr>
              <a:xfrm>
                <a:off x="1504968" y="1903852"/>
                <a:ext cx="9183382" cy="3905795"/>
              </a:xfrm>
              <a:prstGeom prst="rect">
                <a:avLst/>
              </a:prstGeom>
              <a:ln>
                <a:solidFill>
                  <a:schemeClr val="bg1">
                    <a:lumMod val="75000"/>
                  </a:schemeClr>
                </a:solidFill>
              </a:ln>
            </p:spPr>
          </p:pic>
          <p:sp>
            <p:nvSpPr>
              <p:cNvPr id="6" name="Rectangle 5"/>
              <p:cNvSpPr/>
              <p:nvPr/>
            </p:nvSpPr>
            <p:spPr>
              <a:xfrm>
                <a:off x="5071730" y="2822376"/>
                <a:ext cx="669851" cy="2398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2922339" y="2833009"/>
                <a:ext cx="1192461" cy="2398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 name="Ellipse 6"/>
            <p:cNvSpPr/>
            <p:nvPr/>
          </p:nvSpPr>
          <p:spPr bwMode="auto">
            <a:xfrm>
              <a:off x="7245501" y="3034786"/>
              <a:ext cx="2393350" cy="111408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600" b="1" dirty="0">
                  <a:solidFill>
                    <a:schemeClr val="tx2"/>
                  </a:solidFill>
                  <a:latin typeface="+mj-lt"/>
                  <a:cs typeface="Arial"/>
                </a:rPr>
                <a:t>Brut </a:t>
              </a:r>
              <a:r>
                <a:rPr lang="fr-FR" sz="1600" b="1" u="sng" dirty="0">
                  <a:solidFill>
                    <a:schemeClr val="tx2"/>
                  </a:solidFill>
                  <a:latin typeface="+mj-lt"/>
                  <a:cs typeface="Arial"/>
                </a:rPr>
                <a:t>PERDU</a:t>
              </a:r>
              <a:r>
                <a:rPr lang="fr-FR" sz="1600" dirty="0">
                  <a:solidFill>
                    <a:schemeClr val="tx2"/>
                  </a:solidFill>
                  <a:latin typeface="+mj-lt"/>
                  <a:cs typeface="Arial"/>
                </a:rPr>
                <a:t> à Temps Partiel Thérapeutique</a:t>
              </a:r>
            </a:p>
          </p:txBody>
        </p:sp>
        <p:cxnSp>
          <p:nvCxnSpPr>
            <p:cNvPr id="8" name="Connecteur droit avec flèche 7"/>
            <p:cNvCxnSpPr>
              <a:cxnSpLocks/>
            </p:cNvCxnSpPr>
            <p:nvPr/>
          </p:nvCxnSpPr>
          <p:spPr bwMode="auto">
            <a:xfrm flipH="1">
              <a:off x="6096660" y="3791674"/>
              <a:ext cx="1240055" cy="550150"/>
            </a:xfrm>
            <a:prstGeom prst="straightConnector1">
              <a:avLst/>
            </a:prstGeom>
            <a:ln w="127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0" name="Rectangle à coins arrondis 9"/>
            <p:cNvSpPr/>
            <p:nvPr/>
          </p:nvSpPr>
          <p:spPr>
            <a:xfrm>
              <a:off x="2339340" y="5115563"/>
              <a:ext cx="5894670" cy="280826"/>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à coins arrondis 20"/>
            <p:cNvSpPr/>
            <p:nvPr/>
          </p:nvSpPr>
          <p:spPr>
            <a:xfrm>
              <a:off x="5603165" y="4375766"/>
              <a:ext cx="986989" cy="284871"/>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 name="ZoneTexte 4"/>
          <p:cNvSpPr txBox="1"/>
          <p:nvPr/>
        </p:nvSpPr>
        <p:spPr>
          <a:xfrm>
            <a:off x="236276" y="4148869"/>
            <a:ext cx="1582484" cy="369332"/>
          </a:xfrm>
          <a:prstGeom prst="rect">
            <a:avLst/>
          </a:prstGeom>
          <a:noFill/>
        </p:spPr>
        <p:txBody>
          <a:bodyPr wrap="none" rtlCol="0">
            <a:spAutoFit/>
          </a:bodyPr>
          <a:lstStyle/>
          <a:p>
            <a:r>
              <a:rPr lang="fr-FR" b="1" dirty="0">
                <a:solidFill>
                  <a:srgbClr val="FFC000"/>
                </a:solidFill>
              </a:rPr>
              <a:t>Etape 5 – 2/2</a:t>
            </a:r>
          </a:p>
        </p:txBody>
      </p:sp>
      <p:sp>
        <p:nvSpPr>
          <p:cNvPr id="13" name="Rectangle 12"/>
          <p:cNvSpPr/>
          <p:nvPr/>
        </p:nvSpPr>
        <p:spPr>
          <a:xfrm>
            <a:off x="2508343" y="2833053"/>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4981727" y="2846380"/>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5130604" y="2998397"/>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64813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
        <p:nvSpPr>
          <p:cNvPr id="4" name="Titre 3"/>
          <p:cNvSpPr>
            <a:spLocks noGrp="1"/>
          </p:cNvSpPr>
          <p:nvPr>
            <p:ph type="title"/>
          </p:nvPr>
        </p:nvSpPr>
        <p:spPr>
          <a:xfrm>
            <a:off x="498660" y="494779"/>
            <a:ext cx="11136292" cy="709141"/>
          </a:xfrm>
          <a:solidFill>
            <a:schemeClr val="accent2"/>
          </a:solidFill>
        </p:spPr>
        <p:txBody>
          <a:bodyPr/>
          <a:lstStyle/>
          <a:p>
            <a:r>
              <a:rPr lang="fr-FR" dirty="0"/>
              <a:t>VISUEL de l’attestation (congés payés / TPT AT-MP)</a:t>
            </a:r>
          </a:p>
        </p:txBody>
      </p:sp>
      <p:grpSp>
        <p:nvGrpSpPr>
          <p:cNvPr id="7" name="Groupe 6"/>
          <p:cNvGrpSpPr/>
          <p:nvPr/>
        </p:nvGrpSpPr>
        <p:grpSpPr>
          <a:xfrm>
            <a:off x="498660" y="1491737"/>
            <a:ext cx="8497252" cy="4580988"/>
            <a:chOff x="1818180" y="1334815"/>
            <a:chExt cx="8497252" cy="4580988"/>
          </a:xfrm>
        </p:grpSpPr>
        <p:pic>
          <p:nvPicPr>
            <p:cNvPr id="2" name="Image 1"/>
            <p:cNvPicPr>
              <a:picLocks noChangeAspect="1"/>
            </p:cNvPicPr>
            <p:nvPr/>
          </p:nvPicPr>
          <p:blipFill>
            <a:blip r:embed="rId3"/>
            <a:stretch>
              <a:fillRect/>
            </a:stretch>
          </p:blipFill>
          <p:spPr>
            <a:xfrm>
              <a:off x="1818180" y="1334815"/>
              <a:ext cx="8497252" cy="4580988"/>
            </a:xfrm>
            <a:prstGeom prst="rect">
              <a:avLst/>
            </a:prstGeom>
          </p:spPr>
        </p:pic>
        <p:sp>
          <p:nvSpPr>
            <p:cNvPr id="5" name="Rectangle 4"/>
            <p:cNvSpPr/>
            <p:nvPr/>
          </p:nvSpPr>
          <p:spPr>
            <a:xfrm>
              <a:off x="5927464" y="5185186"/>
              <a:ext cx="4387968" cy="311972"/>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2164080" y="3469323"/>
              <a:ext cx="4387968" cy="311972"/>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8" name="Image 7"/>
          <p:cNvPicPr>
            <a:picLocks noChangeAspect="1"/>
          </p:cNvPicPr>
          <p:nvPr/>
        </p:nvPicPr>
        <p:blipFill>
          <a:blip r:embed="rId4"/>
          <a:stretch>
            <a:fillRect/>
          </a:stretch>
        </p:blipFill>
        <p:spPr>
          <a:xfrm>
            <a:off x="7734748" y="1700682"/>
            <a:ext cx="3804109" cy="2723614"/>
          </a:xfrm>
          <a:prstGeom prst="rect">
            <a:avLst/>
          </a:prstGeom>
          <a:ln>
            <a:solidFill>
              <a:schemeClr val="bg1">
                <a:lumMod val="75000"/>
              </a:schemeClr>
            </a:solidFill>
          </a:ln>
        </p:spPr>
      </p:pic>
      <p:sp>
        <p:nvSpPr>
          <p:cNvPr id="9" name="Rectangle 8"/>
          <p:cNvSpPr/>
          <p:nvPr/>
        </p:nvSpPr>
        <p:spPr>
          <a:xfrm>
            <a:off x="8362596" y="2321877"/>
            <a:ext cx="633316" cy="879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8610246" y="2409825"/>
            <a:ext cx="838554"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10048073" y="2300602"/>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10134246" y="2409824"/>
            <a:ext cx="552450" cy="109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4366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3C006C48-4858-F741-8AA1-093EB434243E}"/>
              </a:ext>
            </a:extLst>
          </p:cNvPr>
          <p:cNvSpPr>
            <a:spLocks noGrp="1"/>
          </p:cNvSpPr>
          <p:nvPr>
            <p:ph type="body" sz="quarter" idx="27"/>
          </p:nvPr>
        </p:nvSpPr>
        <p:spPr>
          <a:solidFill>
            <a:schemeClr val="accent5"/>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lstStyle/>
          <a:p>
            <a:r>
              <a:rPr lang="fr-FR" dirty="0"/>
              <a:t>04</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3000048"/>
            <a:ext cx="8568610" cy="2157167"/>
          </a:xfrm>
        </p:spPr>
        <p:txBody>
          <a:bodyPr/>
          <a:lstStyle/>
          <a:p>
            <a:pPr>
              <a:spcAft>
                <a:spcPts val="1200"/>
              </a:spcAft>
            </a:pPr>
            <a:r>
              <a:rPr lang="fr-FR" dirty="0"/>
              <a:t>calcul de l’IJ</a:t>
            </a:r>
            <a:endParaRPr lang="fr-FR" sz="2800"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24</a:t>
            </a:fld>
            <a:endParaRPr lang="fr-FR" dirty="0"/>
          </a:p>
        </p:txBody>
      </p:sp>
    </p:spTree>
    <p:extLst>
      <p:ext uri="{BB962C8B-B14F-4D97-AF65-F5344CB8AC3E}">
        <p14:creationId xmlns:p14="http://schemas.microsoft.com/office/powerpoint/2010/main" val="3219847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25</a:t>
            </a:fld>
            <a:endParaRPr lang="fr-FR" dirty="0"/>
          </a:p>
        </p:txBody>
      </p:sp>
      <p:sp>
        <p:nvSpPr>
          <p:cNvPr id="4" name="Titre 3"/>
          <p:cNvSpPr>
            <a:spLocks noGrp="1"/>
          </p:cNvSpPr>
          <p:nvPr>
            <p:ph type="title"/>
          </p:nvPr>
        </p:nvSpPr>
        <p:spPr>
          <a:xfrm>
            <a:off x="498000" y="235134"/>
            <a:ext cx="11196000" cy="543799"/>
          </a:xfrm>
          <a:solidFill>
            <a:schemeClr val="accent5"/>
          </a:solidFill>
        </p:spPr>
        <p:txBody>
          <a:bodyPr/>
          <a:lstStyle/>
          <a:p>
            <a:pPr>
              <a:spcAft>
                <a:spcPts val="1200"/>
              </a:spcAft>
            </a:pPr>
            <a:r>
              <a:rPr lang="fr-FR" dirty="0"/>
              <a:t>calcul de l’IJ</a:t>
            </a:r>
            <a:endParaRPr lang="fr-FR" sz="1600" dirty="0"/>
          </a:p>
        </p:txBody>
      </p:sp>
      <p:sp>
        <p:nvSpPr>
          <p:cNvPr id="2" name="ZoneTexte 1">
            <a:extLst>
              <a:ext uri="{FF2B5EF4-FFF2-40B4-BE49-F238E27FC236}">
                <a16:creationId xmlns:a16="http://schemas.microsoft.com/office/drawing/2014/main" id="{BB6C8D6B-1F8C-E980-4A63-1D63C40A82EC}"/>
              </a:ext>
            </a:extLst>
          </p:cNvPr>
          <p:cNvSpPr txBox="1"/>
          <p:nvPr/>
        </p:nvSpPr>
        <p:spPr>
          <a:xfrm>
            <a:off x="192283" y="934218"/>
            <a:ext cx="5068289" cy="2062103"/>
          </a:xfrm>
          <a:prstGeom prst="rect">
            <a:avLst/>
          </a:prstGeom>
          <a:noFill/>
        </p:spPr>
        <p:txBody>
          <a:bodyPr wrap="square" rtlCol="0">
            <a:spAutoFit/>
          </a:bodyPr>
          <a:lstStyle/>
          <a:p>
            <a:r>
              <a:rPr lang="fr-FR" sz="1600" dirty="0">
                <a:solidFill>
                  <a:srgbClr val="0C419A"/>
                </a:solidFill>
                <a:latin typeface="Arial" panose="020B0604020202020204" pitchFamily="34" charset="0"/>
                <a:cs typeface="Arial" panose="020B0604020202020204" pitchFamily="34" charset="0"/>
              </a:rPr>
              <a:t>Votre salarié est en </a:t>
            </a:r>
            <a:r>
              <a:rPr lang="fr-FR" sz="1600" b="1" dirty="0">
                <a:solidFill>
                  <a:srgbClr val="A05EB5"/>
                </a:solidFill>
                <a:latin typeface="Arial" panose="020B0604020202020204" pitchFamily="34" charset="0"/>
                <a:cs typeface="Arial" panose="020B0604020202020204" pitchFamily="34" charset="0"/>
              </a:rPr>
              <a:t>arrêt maladie du 1er au 15 juin</a:t>
            </a:r>
            <a:r>
              <a:rPr lang="fr-FR" sz="1600" dirty="0">
                <a:solidFill>
                  <a:srgbClr val="0C419A"/>
                </a:solidFill>
                <a:latin typeface="Arial" panose="020B0604020202020204" pitchFamily="34" charset="0"/>
                <a:cs typeface="Arial" panose="020B0604020202020204" pitchFamily="34" charset="0"/>
              </a:rPr>
              <a:t>. À l'issue de cet arrêt, son médecin lui prescrit un </a:t>
            </a:r>
            <a:r>
              <a:rPr lang="fr-FR" sz="1600" b="1" dirty="0">
                <a:solidFill>
                  <a:srgbClr val="A05EB5"/>
                </a:solidFill>
                <a:latin typeface="Arial" panose="020B0604020202020204" pitchFamily="34" charset="0"/>
                <a:cs typeface="Arial" panose="020B0604020202020204" pitchFamily="34" charset="0"/>
              </a:rPr>
              <a:t>temps partiel thérapeutique du 16 au 30 juin</a:t>
            </a:r>
            <a:r>
              <a:rPr lang="fr-FR" sz="1600" dirty="0">
                <a:solidFill>
                  <a:srgbClr val="0C419A"/>
                </a:solidFill>
                <a:latin typeface="Arial" panose="020B0604020202020204" pitchFamily="34" charset="0"/>
                <a:cs typeface="Arial" panose="020B0604020202020204" pitchFamily="34" charset="0"/>
              </a:rPr>
              <a:t>.</a:t>
            </a:r>
          </a:p>
          <a:p>
            <a:r>
              <a:rPr lang="fr-FR" sz="1600" dirty="0">
                <a:solidFill>
                  <a:srgbClr val="0C419A"/>
                </a:solidFill>
                <a:latin typeface="Arial" panose="020B0604020202020204" pitchFamily="34" charset="0"/>
                <a:cs typeface="Arial" panose="020B0604020202020204" pitchFamily="34" charset="0"/>
              </a:rPr>
              <a:t>Vous rencontrez votre salarié afin d'aménager ses horaires de travail. Le médecin du travail conseille une reprise d'activité à 50 ou 60%. Vous convenez donc d'un temps partiel thérapeutique à 50 % pour la période du 16 au 30 juin.</a:t>
            </a:r>
          </a:p>
        </p:txBody>
      </p:sp>
      <p:grpSp>
        <p:nvGrpSpPr>
          <p:cNvPr id="17" name="Groupe 16">
            <a:extLst>
              <a:ext uri="{FF2B5EF4-FFF2-40B4-BE49-F238E27FC236}">
                <a16:creationId xmlns:a16="http://schemas.microsoft.com/office/drawing/2014/main" id="{57793182-6DE5-90C8-C64C-BE5CB6A78181}"/>
              </a:ext>
            </a:extLst>
          </p:cNvPr>
          <p:cNvGrpSpPr/>
          <p:nvPr/>
        </p:nvGrpSpPr>
        <p:grpSpPr>
          <a:xfrm>
            <a:off x="2034735" y="3209711"/>
            <a:ext cx="3182962" cy="2615826"/>
            <a:chOff x="2542363" y="3390854"/>
            <a:chExt cx="3182962" cy="2447763"/>
          </a:xfrm>
        </p:grpSpPr>
        <p:sp>
          <p:nvSpPr>
            <p:cNvPr id="7" name="Rectangle : coins arrondis 6">
              <a:extLst>
                <a:ext uri="{FF2B5EF4-FFF2-40B4-BE49-F238E27FC236}">
                  <a16:creationId xmlns:a16="http://schemas.microsoft.com/office/drawing/2014/main" id="{A355C17F-4651-8A1F-68DC-AF3CAF3C5417}"/>
                </a:ext>
              </a:extLst>
            </p:cNvPr>
            <p:cNvSpPr>
              <a:spLocks/>
            </p:cNvSpPr>
            <p:nvPr/>
          </p:nvSpPr>
          <p:spPr>
            <a:xfrm>
              <a:off x="2542363" y="3390854"/>
              <a:ext cx="3182962" cy="2447763"/>
            </a:xfrm>
            <a:prstGeom prst="roundRect">
              <a:avLst/>
            </a:prstGeom>
            <a:solidFill>
              <a:srgbClr val="0C419A">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a:extLst>
                <a:ext uri="{FF2B5EF4-FFF2-40B4-BE49-F238E27FC236}">
                  <a16:creationId xmlns:a16="http://schemas.microsoft.com/office/drawing/2014/main" id="{649B6A4F-0026-FA02-AEC5-236D14A20793}"/>
                </a:ext>
              </a:extLst>
            </p:cNvPr>
            <p:cNvSpPr txBox="1"/>
            <p:nvPr/>
          </p:nvSpPr>
          <p:spPr>
            <a:xfrm>
              <a:off x="2638959" y="3440268"/>
              <a:ext cx="3029248" cy="461665"/>
            </a:xfrm>
            <a:prstGeom prst="rect">
              <a:avLst/>
            </a:prstGeom>
            <a:noFill/>
          </p:spPr>
          <p:txBody>
            <a:bodyPr wrap="square" rtlCol="0">
              <a:spAutoFit/>
            </a:bodyPr>
            <a:lstStyle/>
            <a:p>
              <a:pPr algn="ctr"/>
              <a:r>
                <a:rPr lang="fr-FR" sz="1200" b="1" dirty="0">
                  <a:solidFill>
                    <a:srgbClr val="A05EB5"/>
                  </a:solidFill>
                  <a:latin typeface="Arial" panose="020B0604020202020204" pitchFamily="34" charset="0"/>
                  <a:cs typeface="Arial" panose="020B0604020202020204" pitchFamily="34" charset="0"/>
                </a:rPr>
                <a:t>Calcul IJ de l’arrêt Temps partiel Thérapeutique à 50% du 16 au 30 juin </a:t>
              </a:r>
            </a:p>
          </p:txBody>
        </p:sp>
        <p:sp>
          <p:nvSpPr>
            <p:cNvPr id="9" name="ZoneTexte 8">
              <a:extLst>
                <a:ext uri="{FF2B5EF4-FFF2-40B4-BE49-F238E27FC236}">
                  <a16:creationId xmlns:a16="http://schemas.microsoft.com/office/drawing/2014/main" id="{03F70FE5-3A38-D574-C7AA-A243992043A6}"/>
                </a:ext>
              </a:extLst>
            </p:cNvPr>
            <p:cNvSpPr txBox="1"/>
            <p:nvPr/>
          </p:nvSpPr>
          <p:spPr>
            <a:xfrm>
              <a:off x="2604998" y="3912980"/>
              <a:ext cx="3063209" cy="1900815"/>
            </a:xfrm>
            <a:prstGeom prst="rect">
              <a:avLst/>
            </a:prstGeom>
            <a:noFill/>
          </p:spPr>
          <p:txBody>
            <a:bodyPr wrap="square" rtlCol="0">
              <a:spAutoFit/>
            </a:bodyPr>
            <a:lstStyle/>
            <a:p>
              <a:pPr algn="ctr">
                <a:lnSpc>
                  <a:spcPct val="150000"/>
                </a:lnSpc>
              </a:pPr>
              <a:r>
                <a:rPr lang="fr-FR" sz="1200" b="0" i="0" u="none" strike="noStrike" baseline="0" dirty="0">
                  <a:solidFill>
                    <a:srgbClr val="0758A7"/>
                  </a:solidFill>
                  <a:latin typeface="Arial" panose="020B0604020202020204" pitchFamily="34" charset="0"/>
                  <a:cs typeface="Arial" panose="020B0604020202020204" pitchFamily="34" charset="0"/>
                </a:rPr>
                <a:t>Salaire temps complet sur le mois </a:t>
              </a:r>
              <a:r>
                <a:rPr lang="fr-FR" sz="1200" b="1" i="0" u="none" strike="noStrike" baseline="0" dirty="0">
                  <a:solidFill>
                    <a:srgbClr val="0758A7"/>
                  </a:solidFill>
                  <a:latin typeface="Arial" panose="020B0604020202020204" pitchFamily="34" charset="0"/>
                  <a:cs typeface="Arial" panose="020B0604020202020204" pitchFamily="34" charset="0"/>
                </a:rPr>
                <a:t>2000 € </a:t>
              </a:r>
            </a:p>
            <a:p>
              <a:pPr algn="ctr">
                <a:lnSpc>
                  <a:spcPct val="150000"/>
                </a:lnSpc>
              </a:pPr>
              <a:r>
                <a:rPr lang="fr-FR" sz="1200" dirty="0">
                  <a:solidFill>
                    <a:srgbClr val="0758A7"/>
                  </a:solidFill>
                  <a:latin typeface="Arial" panose="020B0604020202020204" pitchFamily="34" charset="0"/>
                  <a:cs typeface="Arial" panose="020B0604020202020204" pitchFamily="34" charset="0"/>
                </a:rPr>
                <a:t>Salaire du </a:t>
              </a:r>
              <a:r>
                <a:rPr lang="fr-FR" sz="1200" dirty="0">
                  <a:solidFill>
                    <a:srgbClr val="A05EB5"/>
                  </a:solidFill>
                  <a:latin typeface="Arial" panose="020B0604020202020204" pitchFamily="34" charset="0"/>
                  <a:cs typeface="Arial" panose="020B0604020202020204" pitchFamily="34" charset="0"/>
                </a:rPr>
                <a:t>16 au 30 juin </a:t>
              </a:r>
              <a:r>
                <a:rPr lang="fr-FR" sz="1200" dirty="0">
                  <a:solidFill>
                    <a:srgbClr val="0758A7"/>
                  </a:solidFill>
                  <a:latin typeface="Arial" panose="020B0604020202020204" pitchFamily="34" charset="0"/>
                  <a:cs typeface="Arial" panose="020B0604020202020204" pitchFamily="34" charset="0"/>
                </a:rPr>
                <a:t>: </a:t>
              </a:r>
              <a:r>
                <a:rPr lang="fr-FR" sz="1200" b="1" dirty="0">
                  <a:solidFill>
                    <a:srgbClr val="0758A7"/>
                  </a:solidFill>
                  <a:latin typeface="Arial" panose="020B0604020202020204" pitchFamily="34" charset="0"/>
                  <a:cs typeface="Arial" panose="020B0604020202020204" pitchFamily="34" charset="0"/>
                </a:rPr>
                <a:t>1000€</a:t>
              </a:r>
              <a:endParaRPr lang="fr-FR" sz="1200" b="1" i="0" u="none" strike="noStrike" baseline="0" dirty="0">
                <a:solidFill>
                  <a:srgbClr val="0758A7"/>
                </a:solidFill>
                <a:latin typeface="Arial" panose="020B0604020202020204" pitchFamily="34" charset="0"/>
                <a:cs typeface="Arial" panose="020B0604020202020204" pitchFamily="34" charset="0"/>
              </a:endParaRPr>
            </a:p>
            <a:p>
              <a:pPr algn="ctr">
                <a:lnSpc>
                  <a:spcPct val="150000"/>
                </a:lnSpc>
              </a:pPr>
              <a:r>
                <a:rPr lang="fr-FR" sz="1200" b="0" i="0" u="none" strike="noStrike" baseline="0" dirty="0">
                  <a:solidFill>
                    <a:srgbClr val="0C419A"/>
                  </a:solidFill>
                  <a:latin typeface="Arial" panose="020B0604020202020204" pitchFamily="34" charset="0"/>
                  <a:cs typeface="Arial" panose="020B0604020202020204" pitchFamily="34" charset="0"/>
                </a:rPr>
                <a:t>Salaire perçu du </a:t>
              </a:r>
              <a:r>
                <a:rPr lang="fr-FR" sz="1200" b="0" i="0" u="none" strike="noStrike" baseline="0" dirty="0">
                  <a:solidFill>
                    <a:srgbClr val="A05EB5"/>
                  </a:solidFill>
                  <a:latin typeface="Arial" panose="020B0604020202020204" pitchFamily="34" charset="0"/>
                  <a:cs typeface="Arial" panose="020B0604020202020204" pitchFamily="34" charset="0"/>
                </a:rPr>
                <a:t>16 au 30 juin à 50% (TPT) </a:t>
              </a:r>
              <a:r>
                <a:rPr lang="fr-FR" sz="1200" b="0" i="0" u="none" strike="noStrike" baseline="0" dirty="0">
                  <a:solidFill>
                    <a:srgbClr val="0758A7"/>
                  </a:solidFill>
                  <a:latin typeface="Arial" panose="020B0604020202020204" pitchFamily="34" charset="0"/>
                  <a:cs typeface="Arial" panose="020B0604020202020204" pitchFamily="34" charset="0"/>
                </a:rPr>
                <a:t>: </a:t>
              </a:r>
              <a:r>
                <a:rPr lang="fr-FR" sz="1200" b="1" i="0" u="none" strike="noStrike" baseline="0" dirty="0">
                  <a:solidFill>
                    <a:srgbClr val="0758A7"/>
                  </a:solidFill>
                  <a:latin typeface="Arial" panose="020B0604020202020204" pitchFamily="34" charset="0"/>
                  <a:cs typeface="Arial" panose="020B0604020202020204" pitchFamily="34" charset="0"/>
                </a:rPr>
                <a:t>500€</a:t>
              </a:r>
              <a:r>
                <a:rPr lang="fr-FR" sz="1200" b="0" i="0" u="none" strike="noStrike" baseline="0" dirty="0">
                  <a:solidFill>
                    <a:srgbClr val="0758A7"/>
                  </a:solidFill>
                  <a:latin typeface="Arial" panose="020B0604020202020204" pitchFamily="34" charset="0"/>
                  <a:cs typeface="Arial" panose="020B0604020202020204" pitchFamily="34" charset="0"/>
                </a:rPr>
                <a:t> </a:t>
              </a:r>
            </a:p>
            <a:p>
              <a:pPr algn="ctr">
                <a:lnSpc>
                  <a:spcPct val="150000"/>
                </a:lnSpc>
              </a:pPr>
              <a:r>
                <a:rPr lang="fr-FR" sz="1200" dirty="0">
                  <a:solidFill>
                    <a:srgbClr val="0758A7"/>
                  </a:solidFill>
                  <a:latin typeface="Arial" panose="020B0604020202020204" pitchFamily="34" charset="0"/>
                  <a:cs typeface="Arial" panose="020B0604020202020204" pitchFamily="34" charset="0"/>
                </a:rPr>
                <a:t>Soit une Perte de salaire : </a:t>
              </a:r>
              <a:r>
                <a:rPr lang="fr-FR" sz="1200" b="1" dirty="0">
                  <a:solidFill>
                    <a:srgbClr val="0758A7"/>
                  </a:solidFill>
                  <a:latin typeface="Arial" panose="020B0604020202020204" pitchFamily="34" charset="0"/>
                  <a:cs typeface="Arial" panose="020B0604020202020204" pitchFamily="34" charset="0"/>
                </a:rPr>
                <a:t>500€</a:t>
              </a:r>
              <a:r>
                <a:rPr lang="fr-FR" sz="1200" dirty="0">
                  <a:solidFill>
                    <a:srgbClr val="0758A7"/>
                  </a:solidFill>
                  <a:latin typeface="Arial" panose="020B0604020202020204" pitchFamily="34" charset="0"/>
                  <a:cs typeface="Arial" panose="020B0604020202020204" pitchFamily="34" charset="0"/>
                </a:rPr>
                <a:t> </a:t>
              </a:r>
              <a:endParaRPr lang="fr-FR" sz="1200" b="0" i="0" u="none" strike="noStrike" baseline="0" dirty="0">
                <a:solidFill>
                  <a:srgbClr val="0758A7"/>
                </a:solidFill>
                <a:latin typeface="Arial" panose="020B0604020202020204" pitchFamily="34" charset="0"/>
                <a:cs typeface="Arial" panose="020B0604020202020204" pitchFamily="34" charset="0"/>
              </a:endParaRPr>
            </a:p>
            <a:p>
              <a:pPr algn="ctr"/>
              <a:r>
                <a:rPr lang="fr-FR" sz="1200" b="1" i="0" u="none" strike="noStrike" baseline="0" dirty="0">
                  <a:solidFill>
                    <a:srgbClr val="0758A7"/>
                  </a:solidFill>
                  <a:latin typeface="Arial" panose="020B0604020202020204" pitchFamily="34" charset="0"/>
                  <a:cs typeface="Arial" panose="020B0604020202020204" pitchFamily="34" charset="0"/>
                </a:rPr>
                <a:t>Indemnité Journalière brute** </a:t>
              </a:r>
              <a:r>
                <a:rPr lang="fr-FR" sz="1200" b="1" dirty="0">
                  <a:solidFill>
                    <a:srgbClr val="0758A7"/>
                  </a:solidFill>
                  <a:latin typeface="Arial" panose="020B0604020202020204" pitchFamily="34" charset="0"/>
                  <a:cs typeface="Arial" panose="020B0604020202020204" pitchFamily="34" charset="0"/>
                </a:rPr>
                <a:t>de 33,33€ </a:t>
              </a:r>
              <a:r>
                <a:rPr lang="fr-FR" sz="1200" b="1" i="0" u="none" strike="noStrike" baseline="0" dirty="0">
                  <a:solidFill>
                    <a:srgbClr val="0758A7"/>
                  </a:solidFill>
                  <a:latin typeface="Arial" panose="020B0604020202020204" pitchFamily="34" charset="0"/>
                  <a:cs typeface="Arial" panose="020B0604020202020204" pitchFamily="34" charset="0"/>
                </a:rPr>
                <a:t>(500/15 jours)</a:t>
              </a:r>
            </a:p>
            <a:p>
              <a:pPr algn="ctr"/>
              <a:r>
                <a:rPr lang="fr-FR" sz="1200" b="1" dirty="0">
                  <a:solidFill>
                    <a:schemeClr val="accent4"/>
                  </a:solidFill>
                  <a:latin typeface="Arial" panose="020B0604020202020204" pitchFamily="34" charset="0"/>
                  <a:cs typeface="Arial" panose="020B0604020202020204" pitchFamily="34" charset="0"/>
                </a:rPr>
                <a:t>L’IJ sera limitée à 32,87€***</a:t>
              </a:r>
            </a:p>
          </p:txBody>
        </p:sp>
      </p:grpSp>
      <p:grpSp>
        <p:nvGrpSpPr>
          <p:cNvPr id="18" name="Groupe 17">
            <a:extLst>
              <a:ext uri="{FF2B5EF4-FFF2-40B4-BE49-F238E27FC236}">
                <a16:creationId xmlns:a16="http://schemas.microsoft.com/office/drawing/2014/main" id="{A4D88464-E20C-99B4-1027-A8AA6925CFEC}"/>
              </a:ext>
            </a:extLst>
          </p:cNvPr>
          <p:cNvGrpSpPr/>
          <p:nvPr/>
        </p:nvGrpSpPr>
        <p:grpSpPr>
          <a:xfrm>
            <a:off x="7124417" y="3209711"/>
            <a:ext cx="3182962" cy="2615826"/>
            <a:chOff x="5876186" y="3288193"/>
            <a:chExt cx="3182962" cy="2615826"/>
          </a:xfrm>
        </p:grpSpPr>
        <p:sp>
          <p:nvSpPr>
            <p:cNvPr id="10" name="Rectangle : coins arrondis 9">
              <a:extLst>
                <a:ext uri="{FF2B5EF4-FFF2-40B4-BE49-F238E27FC236}">
                  <a16:creationId xmlns:a16="http://schemas.microsoft.com/office/drawing/2014/main" id="{FC6731CD-6C07-F654-B24A-FD65C789A91B}"/>
                </a:ext>
              </a:extLst>
            </p:cNvPr>
            <p:cNvSpPr>
              <a:spLocks/>
            </p:cNvSpPr>
            <p:nvPr/>
          </p:nvSpPr>
          <p:spPr>
            <a:xfrm>
              <a:off x="5876186" y="3288193"/>
              <a:ext cx="3182962" cy="2615826"/>
            </a:xfrm>
            <a:prstGeom prst="roundRect">
              <a:avLst/>
            </a:prstGeom>
            <a:solidFill>
              <a:srgbClr val="0C419A">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CC6159C7-01E4-6602-E3EA-12F2CC8F1752}"/>
                </a:ext>
              </a:extLst>
            </p:cNvPr>
            <p:cNvSpPr txBox="1"/>
            <p:nvPr/>
          </p:nvSpPr>
          <p:spPr>
            <a:xfrm>
              <a:off x="5919061" y="3353593"/>
              <a:ext cx="3063209" cy="646331"/>
            </a:xfrm>
            <a:prstGeom prst="rect">
              <a:avLst/>
            </a:prstGeom>
            <a:noFill/>
          </p:spPr>
          <p:txBody>
            <a:bodyPr wrap="square" rtlCol="0">
              <a:spAutoFit/>
            </a:bodyPr>
            <a:lstStyle/>
            <a:p>
              <a:pPr algn="ctr"/>
              <a:r>
                <a:rPr lang="fr-FR" sz="1200" b="1" dirty="0">
                  <a:solidFill>
                    <a:srgbClr val="A05EB5"/>
                  </a:solidFill>
                  <a:latin typeface="Arial" panose="020B0604020202020204" pitchFamily="34" charset="0"/>
                  <a:cs typeface="Arial" panose="020B0604020202020204" pitchFamily="34" charset="0"/>
                </a:rPr>
                <a:t>Calcul IJ de l’arrêt Temps partiel Thérapeutique si vous avez choisi 60% du 16 au 30 juin  </a:t>
              </a:r>
            </a:p>
          </p:txBody>
        </p:sp>
        <p:sp>
          <p:nvSpPr>
            <p:cNvPr id="12" name="ZoneTexte 11">
              <a:extLst>
                <a:ext uri="{FF2B5EF4-FFF2-40B4-BE49-F238E27FC236}">
                  <a16:creationId xmlns:a16="http://schemas.microsoft.com/office/drawing/2014/main" id="{FBC3EDD4-86DA-F9F0-B054-216EE176447D}"/>
                </a:ext>
              </a:extLst>
            </p:cNvPr>
            <p:cNvSpPr txBox="1"/>
            <p:nvPr/>
          </p:nvSpPr>
          <p:spPr>
            <a:xfrm>
              <a:off x="5938821" y="3978381"/>
              <a:ext cx="3063209" cy="1846659"/>
            </a:xfrm>
            <a:prstGeom prst="rect">
              <a:avLst/>
            </a:prstGeom>
            <a:noFill/>
          </p:spPr>
          <p:txBody>
            <a:bodyPr wrap="square" rtlCol="0">
              <a:spAutoFit/>
            </a:bodyPr>
            <a:lstStyle/>
            <a:p>
              <a:pPr algn="ctr">
                <a:lnSpc>
                  <a:spcPct val="150000"/>
                </a:lnSpc>
              </a:pPr>
              <a:r>
                <a:rPr lang="fr-FR" sz="1200" b="0" i="0" u="none" strike="noStrike" baseline="0" dirty="0">
                  <a:solidFill>
                    <a:srgbClr val="0758A7"/>
                  </a:solidFill>
                  <a:latin typeface="Arial" panose="020B0604020202020204" pitchFamily="34" charset="0"/>
                  <a:cs typeface="Arial" panose="020B0604020202020204" pitchFamily="34" charset="0"/>
                </a:rPr>
                <a:t>Salaire temps complet sur le mois </a:t>
              </a:r>
              <a:r>
                <a:rPr lang="fr-FR" sz="1200" b="1" i="0" u="none" strike="noStrike" baseline="0" dirty="0">
                  <a:solidFill>
                    <a:srgbClr val="0758A7"/>
                  </a:solidFill>
                  <a:latin typeface="Arial" panose="020B0604020202020204" pitchFamily="34" charset="0"/>
                  <a:cs typeface="Arial" panose="020B0604020202020204" pitchFamily="34" charset="0"/>
                </a:rPr>
                <a:t>2000 € </a:t>
              </a:r>
            </a:p>
            <a:p>
              <a:pPr algn="ctr">
                <a:lnSpc>
                  <a:spcPct val="150000"/>
                </a:lnSpc>
              </a:pPr>
              <a:r>
                <a:rPr lang="fr-FR" sz="1200" dirty="0">
                  <a:solidFill>
                    <a:srgbClr val="0758A7"/>
                  </a:solidFill>
                  <a:latin typeface="Arial" panose="020B0604020202020204" pitchFamily="34" charset="0"/>
                  <a:cs typeface="Arial" panose="020B0604020202020204" pitchFamily="34" charset="0"/>
                </a:rPr>
                <a:t>Salaire du </a:t>
              </a:r>
              <a:r>
                <a:rPr lang="fr-FR" sz="1200" dirty="0">
                  <a:solidFill>
                    <a:srgbClr val="A05EB5"/>
                  </a:solidFill>
                  <a:latin typeface="Arial" panose="020B0604020202020204" pitchFamily="34" charset="0"/>
                  <a:cs typeface="Arial" panose="020B0604020202020204" pitchFamily="34" charset="0"/>
                </a:rPr>
                <a:t>16 au 30 juin </a:t>
              </a:r>
              <a:r>
                <a:rPr lang="fr-FR" sz="1200" dirty="0">
                  <a:solidFill>
                    <a:srgbClr val="0758A7"/>
                  </a:solidFill>
                  <a:latin typeface="Arial" panose="020B0604020202020204" pitchFamily="34" charset="0"/>
                  <a:cs typeface="Arial" panose="020B0604020202020204" pitchFamily="34" charset="0"/>
                </a:rPr>
                <a:t>: </a:t>
              </a:r>
              <a:r>
                <a:rPr lang="fr-FR" sz="1200" b="1" dirty="0">
                  <a:solidFill>
                    <a:srgbClr val="0758A7"/>
                  </a:solidFill>
                  <a:latin typeface="Arial" panose="020B0604020202020204" pitchFamily="34" charset="0"/>
                  <a:cs typeface="Arial" panose="020B0604020202020204" pitchFamily="34" charset="0"/>
                </a:rPr>
                <a:t>1000€</a:t>
              </a:r>
              <a:endParaRPr lang="fr-FR" sz="1200" b="1" i="0" u="none" strike="noStrike" baseline="0" dirty="0">
                <a:solidFill>
                  <a:srgbClr val="0758A7"/>
                </a:solidFill>
                <a:latin typeface="Arial" panose="020B0604020202020204" pitchFamily="34" charset="0"/>
                <a:cs typeface="Arial" panose="020B0604020202020204" pitchFamily="34" charset="0"/>
              </a:endParaRPr>
            </a:p>
            <a:p>
              <a:pPr algn="ctr">
                <a:lnSpc>
                  <a:spcPct val="150000"/>
                </a:lnSpc>
              </a:pPr>
              <a:r>
                <a:rPr lang="fr-FR" sz="1200" b="0" i="0" u="none" strike="noStrike" baseline="0" dirty="0">
                  <a:solidFill>
                    <a:srgbClr val="0C419A"/>
                  </a:solidFill>
                  <a:latin typeface="Arial" panose="020B0604020202020204" pitchFamily="34" charset="0"/>
                  <a:cs typeface="Arial" panose="020B0604020202020204" pitchFamily="34" charset="0"/>
                </a:rPr>
                <a:t>Salaire perçu du </a:t>
              </a:r>
              <a:r>
                <a:rPr lang="fr-FR" sz="1200" b="0" i="0" u="none" strike="noStrike" baseline="0" dirty="0">
                  <a:solidFill>
                    <a:srgbClr val="A05EB5"/>
                  </a:solidFill>
                  <a:latin typeface="Arial" panose="020B0604020202020204" pitchFamily="34" charset="0"/>
                  <a:cs typeface="Arial" panose="020B0604020202020204" pitchFamily="34" charset="0"/>
                </a:rPr>
                <a:t>16 au 30 juin à 60% (TPT) </a:t>
              </a:r>
              <a:r>
                <a:rPr lang="fr-FR" sz="1200" b="0" i="0" u="none" strike="noStrike" baseline="0" dirty="0">
                  <a:solidFill>
                    <a:srgbClr val="0758A7"/>
                  </a:solidFill>
                  <a:latin typeface="Arial" panose="020B0604020202020204" pitchFamily="34" charset="0"/>
                  <a:cs typeface="Arial" panose="020B0604020202020204" pitchFamily="34" charset="0"/>
                </a:rPr>
                <a:t>: </a:t>
              </a:r>
              <a:r>
                <a:rPr lang="fr-FR" sz="1200" b="1" dirty="0">
                  <a:solidFill>
                    <a:srgbClr val="0758A7"/>
                  </a:solidFill>
                  <a:latin typeface="Arial" panose="020B0604020202020204" pitchFamily="34" charset="0"/>
                  <a:cs typeface="Arial" panose="020B0604020202020204" pitchFamily="34" charset="0"/>
                </a:rPr>
                <a:t>6</a:t>
              </a:r>
              <a:r>
                <a:rPr lang="fr-FR" sz="1200" b="1" i="0" u="none" strike="noStrike" baseline="0" dirty="0">
                  <a:solidFill>
                    <a:srgbClr val="0758A7"/>
                  </a:solidFill>
                  <a:latin typeface="Arial" panose="020B0604020202020204" pitchFamily="34" charset="0"/>
                  <a:cs typeface="Arial" panose="020B0604020202020204" pitchFamily="34" charset="0"/>
                </a:rPr>
                <a:t>00€</a:t>
              </a:r>
              <a:r>
                <a:rPr lang="fr-FR" sz="1200" b="0" i="0" u="none" strike="noStrike" baseline="0" dirty="0">
                  <a:solidFill>
                    <a:srgbClr val="0758A7"/>
                  </a:solidFill>
                  <a:latin typeface="Arial" panose="020B0604020202020204" pitchFamily="34" charset="0"/>
                  <a:cs typeface="Arial" panose="020B0604020202020204" pitchFamily="34" charset="0"/>
                </a:rPr>
                <a:t> </a:t>
              </a:r>
            </a:p>
            <a:p>
              <a:pPr algn="ctr">
                <a:lnSpc>
                  <a:spcPct val="150000"/>
                </a:lnSpc>
              </a:pPr>
              <a:r>
                <a:rPr lang="fr-FR" sz="1200" dirty="0">
                  <a:solidFill>
                    <a:srgbClr val="0758A7"/>
                  </a:solidFill>
                  <a:latin typeface="Arial" panose="020B0604020202020204" pitchFamily="34" charset="0"/>
                  <a:cs typeface="Arial" panose="020B0604020202020204" pitchFamily="34" charset="0"/>
                </a:rPr>
                <a:t>Soit une Perte de salaire : </a:t>
              </a:r>
              <a:r>
                <a:rPr lang="fr-FR" sz="1200" b="1" dirty="0">
                  <a:solidFill>
                    <a:srgbClr val="0758A7"/>
                  </a:solidFill>
                  <a:latin typeface="Arial" panose="020B0604020202020204" pitchFamily="34" charset="0"/>
                  <a:cs typeface="Arial" panose="020B0604020202020204" pitchFamily="34" charset="0"/>
                </a:rPr>
                <a:t>400€</a:t>
              </a:r>
              <a:r>
                <a:rPr lang="fr-FR" sz="1200" dirty="0">
                  <a:solidFill>
                    <a:srgbClr val="0758A7"/>
                  </a:solidFill>
                  <a:latin typeface="Arial" panose="020B0604020202020204" pitchFamily="34" charset="0"/>
                  <a:cs typeface="Arial" panose="020B0604020202020204" pitchFamily="34" charset="0"/>
                </a:rPr>
                <a:t> </a:t>
              </a:r>
              <a:endParaRPr lang="fr-FR" sz="1200" b="0" i="0" u="none" strike="noStrike" baseline="0" dirty="0">
                <a:solidFill>
                  <a:srgbClr val="0758A7"/>
                </a:solidFill>
                <a:latin typeface="Arial" panose="020B0604020202020204" pitchFamily="34" charset="0"/>
                <a:cs typeface="Arial" panose="020B0604020202020204" pitchFamily="34" charset="0"/>
              </a:endParaRPr>
            </a:p>
            <a:p>
              <a:pPr algn="ctr"/>
              <a:r>
                <a:rPr lang="fr-FR" sz="1200" b="1" i="0" u="none" strike="noStrike" baseline="0" dirty="0">
                  <a:solidFill>
                    <a:srgbClr val="0758A7"/>
                  </a:solidFill>
                  <a:latin typeface="Arial" panose="020B0604020202020204" pitchFamily="34" charset="0"/>
                  <a:cs typeface="Arial" panose="020B0604020202020204" pitchFamily="34" charset="0"/>
                </a:rPr>
                <a:t>Indemnité Journalière brute** de </a:t>
              </a:r>
              <a:r>
                <a:rPr lang="fr-FR" sz="1200" b="1" i="0" u="none" strike="noStrike" baseline="0" dirty="0">
                  <a:solidFill>
                    <a:srgbClr val="A05EB5"/>
                  </a:solidFill>
                  <a:latin typeface="Arial" panose="020B0604020202020204" pitchFamily="34" charset="0"/>
                  <a:cs typeface="Arial" panose="020B0604020202020204" pitchFamily="34" charset="0"/>
                </a:rPr>
                <a:t>26,66€</a:t>
              </a:r>
              <a:r>
                <a:rPr lang="fr-FR" sz="1200" b="1" i="0" u="none" strike="noStrike" baseline="0" dirty="0">
                  <a:solidFill>
                    <a:srgbClr val="0758A7"/>
                  </a:solidFill>
                  <a:latin typeface="Arial" panose="020B0604020202020204" pitchFamily="34" charset="0"/>
                  <a:cs typeface="Arial" panose="020B0604020202020204" pitchFamily="34" charset="0"/>
                </a:rPr>
                <a:t> (400/15 jours)</a:t>
              </a:r>
              <a:endParaRPr lang="fr-FR" sz="1200" b="1" dirty="0">
                <a:solidFill>
                  <a:srgbClr val="0C419A"/>
                </a:solidFill>
                <a:latin typeface="Arial" panose="020B0604020202020204" pitchFamily="34" charset="0"/>
                <a:cs typeface="Arial" panose="020B0604020202020204" pitchFamily="34" charset="0"/>
              </a:endParaRPr>
            </a:p>
          </p:txBody>
        </p:sp>
      </p:grpSp>
      <p:sp>
        <p:nvSpPr>
          <p:cNvPr id="13" name="ZoneTexte 12">
            <a:extLst>
              <a:ext uri="{FF2B5EF4-FFF2-40B4-BE49-F238E27FC236}">
                <a16:creationId xmlns:a16="http://schemas.microsoft.com/office/drawing/2014/main" id="{EA29EBB9-7308-984C-ADF2-6D5FC5C206EB}"/>
              </a:ext>
            </a:extLst>
          </p:cNvPr>
          <p:cNvSpPr txBox="1"/>
          <p:nvPr/>
        </p:nvSpPr>
        <p:spPr>
          <a:xfrm>
            <a:off x="830317" y="5957301"/>
            <a:ext cx="8300559" cy="646331"/>
          </a:xfrm>
          <a:prstGeom prst="rect">
            <a:avLst/>
          </a:prstGeom>
          <a:noFill/>
        </p:spPr>
        <p:txBody>
          <a:bodyPr wrap="square" rtlCol="0">
            <a:spAutoFit/>
          </a:bodyPr>
          <a:lstStyle/>
          <a:p>
            <a:r>
              <a:rPr lang="fr-FR" sz="900" b="0" i="1" u="none" strike="noStrike" baseline="0" dirty="0">
                <a:solidFill>
                  <a:srgbClr val="005CA8"/>
                </a:solidFill>
                <a:latin typeface="Arial" panose="020B0604020202020204" pitchFamily="34" charset="0"/>
                <a:cs typeface="Arial" panose="020B0604020202020204" pitchFamily="34" charset="0"/>
              </a:rPr>
              <a:t>* Le diviseur représente le nombre moyen de jours sur une période de 3 mois servant à convertir le salaire de référence en montant journalier pour le versement de l’IJ.</a:t>
            </a:r>
            <a:r>
              <a:rPr lang="fr-FR" sz="900" i="1" dirty="0">
                <a:solidFill>
                  <a:srgbClr val="005CA8"/>
                </a:solidFill>
                <a:latin typeface="Arial" panose="020B0604020202020204" pitchFamily="34" charset="0"/>
                <a:cs typeface="Arial" panose="020B0604020202020204" pitchFamily="34" charset="0"/>
              </a:rPr>
              <a:t> </a:t>
            </a:r>
            <a:r>
              <a:rPr lang="fr-FR" sz="900" b="0" i="1" u="none" strike="noStrike" baseline="0" dirty="0">
                <a:solidFill>
                  <a:srgbClr val="005CA8"/>
                </a:solidFill>
                <a:latin typeface="Arial" panose="020B0604020202020204" pitchFamily="34" charset="0"/>
                <a:cs typeface="Arial" panose="020B0604020202020204" pitchFamily="34" charset="0"/>
              </a:rPr>
              <a:t>365/4 = 91,25 = 1 trimestre.</a:t>
            </a:r>
          </a:p>
          <a:p>
            <a:r>
              <a:rPr lang="fr-FR" sz="900">
                <a:solidFill>
                  <a:srgbClr val="0C419A"/>
                </a:solidFill>
                <a:latin typeface="Arial" panose="020B0604020202020204" pitchFamily="34" charset="0"/>
                <a:cs typeface="Arial" panose="020B0604020202020204" pitchFamily="34" charset="0"/>
              </a:rPr>
              <a:t>** La </a:t>
            </a:r>
            <a:r>
              <a:rPr lang="fr-FR" sz="900" dirty="0">
                <a:solidFill>
                  <a:srgbClr val="0C419A"/>
                </a:solidFill>
                <a:latin typeface="Arial" panose="020B0604020202020204" pitchFamily="34" charset="0"/>
                <a:cs typeface="Arial" panose="020B0604020202020204" pitchFamily="34" charset="0"/>
              </a:rPr>
              <a:t>CSG (6,2 %) et la CRDS (0,5 %) sont ensuite déduites du montant des indemnités journalières dues.</a:t>
            </a:r>
          </a:p>
          <a:p>
            <a:r>
              <a:rPr lang="fr-FR" sz="900" i="1" dirty="0">
                <a:solidFill>
                  <a:srgbClr val="005CA8"/>
                </a:solidFill>
                <a:latin typeface="Arial" panose="020B0604020202020204" pitchFamily="34" charset="0"/>
                <a:cs typeface="Arial" panose="020B0604020202020204" pitchFamily="34" charset="0"/>
              </a:rPr>
              <a:t>*** L’IJ temps partiel thérapeutique ne peut pas être &gt; à l’IJ temps plein, ici 32,87€</a:t>
            </a:r>
            <a:endParaRPr lang="fr-FR" sz="900" b="0" i="1" u="none" strike="noStrike" baseline="0" dirty="0">
              <a:solidFill>
                <a:srgbClr val="005CA8"/>
              </a:solidFill>
              <a:latin typeface="Arial" panose="020B0604020202020204" pitchFamily="34" charset="0"/>
              <a:cs typeface="Arial" panose="020B0604020202020204" pitchFamily="34" charset="0"/>
            </a:endParaRPr>
          </a:p>
        </p:txBody>
      </p:sp>
      <p:grpSp>
        <p:nvGrpSpPr>
          <p:cNvPr id="19" name="Groupe 18">
            <a:extLst>
              <a:ext uri="{FF2B5EF4-FFF2-40B4-BE49-F238E27FC236}">
                <a16:creationId xmlns:a16="http://schemas.microsoft.com/office/drawing/2014/main" id="{16249855-7E5C-FAE5-48EC-A7EF0D112FC2}"/>
              </a:ext>
            </a:extLst>
          </p:cNvPr>
          <p:cNvGrpSpPr/>
          <p:nvPr/>
        </p:nvGrpSpPr>
        <p:grpSpPr>
          <a:xfrm>
            <a:off x="5916677" y="1032463"/>
            <a:ext cx="4328510" cy="1682242"/>
            <a:chOff x="5056742" y="1505205"/>
            <a:chExt cx="4328510" cy="1682242"/>
          </a:xfrm>
        </p:grpSpPr>
        <p:sp>
          <p:nvSpPr>
            <p:cNvPr id="14" name="Rectangle : coins arrondis 13">
              <a:extLst>
                <a:ext uri="{FF2B5EF4-FFF2-40B4-BE49-F238E27FC236}">
                  <a16:creationId xmlns:a16="http://schemas.microsoft.com/office/drawing/2014/main" id="{6B31766A-28B6-2F75-045C-1D4AFDC7E737}"/>
                </a:ext>
              </a:extLst>
            </p:cNvPr>
            <p:cNvSpPr>
              <a:spLocks/>
            </p:cNvSpPr>
            <p:nvPr/>
          </p:nvSpPr>
          <p:spPr>
            <a:xfrm>
              <a:off x="5056742" y="1505205"/>
              <a:ext cx="4328510" cy="1682236"/>
            </a:xfrm>
            <a:prstGeom prst="roundRect">
              <a:avLst/>
            </a:prstGeom>
            <a:solidFill>
              <a:srgbClr val="0C419A">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a:extLst>
                <a:ext uri="{FF2B5EF4-FFF2-40B4-BE49-F238E27FC236}">
                  <a16:creationId xmlns:a16="http://schemas.microsoft.com/office/drawing/2014/main" id="{73FB2F65-8FDF-D4FE-B209-2DF7176773B7}"/>
                </a:ext>
              </a:extLst>
            </p:cNvPr>
            <p:cNvSpPr txBox="1"/>
            <p:nvPr/>
          </p:nvSpPr>
          <p:spPr>
            <a:xfrm>
              <a:off x="5056742" y="1987118"/>
              <a:ext cx="4328510" cy="1200329"/>
            </a:xfrm>
            <a:prstGeom prst="rect">
              <a:avLst/>
            </a:prstGeom>
            <a:noFill/>
          </p:spPr>
          <p:txBody>
            <a:bodyPr wrap="square" rtlCol="0">
              <a:spAutoFit/>
            </a:bodyPr>
            <a:lstStyle/>
            <a:p>
              <a:pPr algn="ctr"/>
              <a:r>
                <a:rPr lang="fr-FR" sz="1200" b="0" i="0" u="none" strike="noStrike" baseline="0" dirty="0">
                  <a:solidFill>
                    <a:srgbClr val="0758A7"/>
                  </a:solidFill>
                  <a:latin typeface="Arial" panose="020B0604020202020204" pitchFamily="34" charset="0"/>
                  <a:cs typeface="Arial" panose="020B0604020202020204" pitchFamily="34" charset="0"/>
                </a:rPr>
                <a:t>Salaire brut mensuel de 2000 € </a:t>
              </a:r>
            </a:p>
            <a:p>
              <a:pPr algn="ctr"/>
              <a:r>
                <a:rPr lang="fr-FR" sz="1200" dirty="0">
                  <a:solidFill>
                    <a:srgbClr val="0758A7"/>
                  </a:solidFill>
                  <a:latin typeface="Arial" panose="020B0604020202020204" pitchFamily="34" charset="0"/>
                  <a:cs typeface="Arial" panose="020B0604020202020204" pitchFamily="34" charset="0"/>
                </a:rPr>
                <a:t>20</a:t>
              </a:r>
              <a:r>
                <a:rPr lang="fr-FR" sz="1200" b="0" i="0" u="none" strike="noStrike" baseline="0" dirty="0">
                  <a:solidFill>
                    <a:srgbClr val="0758A7"/>
                  </a:solidFill>
                  <a:latin typeface="Arial" panose="020B0604020202020204" pitchFamily="34" charset="0"/>
                  <a:cs typeface="Arial" panose="020B0604020202020204" pitchFamily="34" charset="0"/>
                </a:rPr>
                <a:t>00 € x 3 (salaire Brut des 3 derniers mois) = </a:t>
              </a:r>
              <a:r>
                <a:rPr lang="fr-FR" sz="1200" dirty="0">
                  <a:solidFill>
                    <a:srgbClr val="0758A7"/>
                  </a:solidFill>
                  <a:latin typeface="Arial" panose="020B0604020202020204" pitchFamily="34" charset="0"/>
                  <a:cs typeface="Arial" panose="020B0604020202020204" pitchFamily="34" charset="0"/>
                </a:rPr>
                <a:t>6 0</a:t>
              </a:r>
              <a:r>
                <a:rPr lang="fr-FR" sz="1200" b="0" i="0" u="none" strike="noStrike" baseline="0" dirty="0">
                  <a:solidFill>
                    <a:srgbClr val="0758A7"/>
                  </a:solidFill>
                  <a:latin typeface="Arial" panose="020B0604020202020204" pitchFamily="34" charset="0"/>
                  <a:cs typeface="Arial" panose="020B0604020202020204" pitchFamily="34" charset="0"/>
                </a:rPr>
                <a:t>00€ </a:t>
              </a:r>
            </a:p>
            <a:p>
              <a:pPr algn="ctr"/>
              <a:r>
                <a:rPr lang="fr-FR" sz="1200" dirty="0">
                  <a:solidFill>
                    <a:srgbClr val="0758A7"/>
                  </a:solidFill>
                  <a:latin typeface="Arial" panose="020B0604020202020204" pitchFamily="34" charset="0"/>
                  <a:cs typeface="Arial" panose="020B0604020202020204" pitchFamily="34" charset="0"/>
                </a:rPr>
                <a:t>6 0</a:t>
              </a:r>
              <a:r>
                <a:rPr lang="fr-FR" sz="1200" b="0" i="0" u="none" strike="noStrike" baseline="0" dirty="0">
                  <a:solidFill>
                    <a:srgbClr val="0758A7"/>
                  </a:solidFill>
                  <a:latin typeface="Arial" panose="020B0604020202020204" pitchFamily="34" charset="0"/>
                  <a:cs typeface="Arial" panose="020B0604020202020204" pitchFamily="34" charset="0"/>
                </a:rPr>
                <a:t>00 </a:t>
              </a:r>
              <a:r>
                <a:rPr lang="fr-FR" sz="1200" dirty="0">
                  <a:solidFill>
                    <a:srgbClr val="0758A7"/>
                  </a:solidFill>
                  <a:latin typeface="Arial" panose="020B0604020202020204" pitchFamily="34" charset="0"/>
                  <a:cs typeface="Arial" panose="020B0604020202020204" pitchFamily="34" charset="0"/>
                </a:rPr>
                <a:t>/ 91,25* </a:t>
              </a:r>
              <a:r>
                <a:rPr lang="fr-FR" sz="1200" b="0" i="0" u="none" strike="noStrike" baseline="0" dirty="0">
                  <a:solidFill>
                    <a:srgbClr val="0758A7"/>
                  </a:solidFill>
                  <a:latin typeface="Arial" panose="020B0604020202020204" pitchFamily="34" charset="0"/>
                  <a:cs typeface="Arial" panose="020B0604020202020204" pitchFamily="34" charset="0"/>
                </a:rPr>
                <a:t>= 65,75€ </a:t>
              </a:r>
            </a:p>
            <a:p>
              <a:pPr algn="ctr"/>
              <a:r>
                <a:rPr lang="fr-FR" sz="1200" dirty="0">
                  <a:solidFill>
                    <a:srgbClr val="0758A7"/>
                  </a:solidFill>
                  <a:latin typeface="Arial" panose="020B0604020202020204" pitchFamily="34" charset="0"/>
                  <a:cs typeface="Arial" panose="020B0604020202020204" pitchFamily="34" charset="0"/>
                </a:rPr>
                <a:t>65,75 </a:t>
              </a:r>
              <a:r>
                <a:rPr lang="fr-FR" sz="1200" b="0" i="0" u="none" strike="noStrike" baseline="0" dirty="0">
                  <a:solidFill>
                    <a:srgbClr val="0758A7"/>
                  </a:solidFill>
                  <a:latin typeface="Arial" panose="020B0604020202020204" pitchFamily="34" charset="0"/>
                  <a:cs typeface="Arial" panose="020B0604020202020204" pitchFamily="34" charset="0"/>
                </a:rPr>
                <a:t>/ 50</a:t>
              </a:r>
              <a:r>
                <a:rPr lang="fr-FR" sz="1200" dirty="0">
                  <a:solidFill>
                    <a:srgbClr val="0758A7"/>
                  </a:solidFill>
                  <a:latin typeface="Arial" panose="020B0604020202020204" pitchFamily="34" charset="0"/>
                  <a:cs typeface="Arial" panose="020B0604020202020204" pitchFamily="34" charset="0"/>
                </a:rPr>
                <a:t>%</a:t>
              </a:r>
              <a:r>
                <a:rPr lang="fr-FR" sz="1200" b="0" i="0" u="none" strike="noStrike" baseline="0" dirty="0">
                  <a:solidFill>
                    <a:srgbClr val="0758A7"/>
                  </a:solidFill>
                  <a:latin typeface="Arial" panose="020B0604020202020204" pitchFamily="34" charset="0"/>
                  <a:cs typeface="Arial" panose="020B0604020202020204" pitchFamily="34" charset="0"/>
                </a:rPr>
                <a:t> = </a:t>
              </a:r>
              <a:r>
                <a:rPr lang="fr-FR" sz="1200" dirty="0">
                  <a:solidFill>
                    <a:srgbClr val="0758A7"/>
                  </a:solidFill>
                  <a:latin typeface="Arial" panose="020B0604020202020204" pitchFamily="34" charset="0"/>
                  <a:cs typeface="Arial" panose="020B0604020202020204" pitchFamily="34" charset="0"/>
                </a:rPr>
                <a:t>32,87€</a:t>
              </a:r>
              <a:endParaRPr lang="fr-FR" sz="1200" b="0" i="0" u="none" strike="noStrike" baseline="0" dirty="0">
                <a:solidFill>
                  <a:srgbClr val="0758A7"/>
                </a:solidFill>
                <a:latin typeface="Arial" panose="020B0604020202020204" pitchFamily="34" charset="0"/>
                <a:cs typeface="Arial" panose="020B0604020202020204" pitchFamily="34" charset="0"/>
              </a:endParaRPr>
            </a:p>
            <a:p>
              <a:pPr algn="ctr"/>
              <a:endParaRPr lang="fr-FR" sz="1200" b="0" i="0" u="none" strike="noStrike" baseline="0" dirty="0">
                <a:solidFill>
                  <a:srgbClr val="0758A7"/>
                </a:solidFill>
                <a:latin typeface="Arial" panose="020B0604020202020204" pitchFamily="34" charset="0"/>
                <a:cs typeface="Arial" panose="020B0604020202020204" pitchFamily="34" charset="0"/>
              </a:endParaRPr>
            </a:p>
            <a:p>
              <a:pPr algn="ctr"/>
              <a:r>
                <a:rPr lang="fr-FR" sz="1200" b="1" i="0" u="none" strike="noStrike" baseline="0" dirty="0">
                  <a:solidFill>
                    <a:srgbClr val="0758A7"/>
                  </a:solidFill>
                  <a:latin typeface="Arial" panose="020B0604020202020204" pitchFamily="34" charset="0"/>
                  <a:cs typeface="Arial" panose="020B0604020202020204" pitchFamily="34" charset="0"/>
                </a:rPr>
                <a:t>Indemnité Journalière brute** de 32,87€</a:t>
              </a:r>
              <a:endParaRPr lang="fr-FR" sz="1200" b="1" dirty="0">
                <a:solidFill>
                  <a:srgbClr val="0C419A"/>
                </a:solidFill>
                <a:latin typeface="Arial" panose="020B0604020202020204" pitchFamily="34" charset="0"/>
                <a:cs typeface="Arial" panose="020B0604020202020204" pitchFamily="34" charset="0"/>
              </a:endParaRPr>
            </a:p>
          </p:txBody>
        </p:sp>
        <p:sp>
          <p:nvSpPr>
            <p:cNvPr id="16" name="ZoneTexte 15">
              <a:extLst>
                <a:ext uri="{FF2B5EF4-FFF2-40B4-BE49-F238E27FC236}">
                  <a16:creationId xmlns:a16="http://schemas.microsoft.com/office/drawing/2014/main" id="{3B86FA08-E8E5-9C9D-E528-633D9A5A6948}"/>
                </a:ext>
              </a:extLst>
            </p:cNvPr>
            <p:cNvSpPr txBox="1"/>
            <p:nvPr/>
          </p:nvSpPr>
          <p:spPr>
            <a:xfrm>
              <a:off x="6264482" y="1541490"/>
              <a:ext cx="2023017" cy="461665"/>
            </a:xfrm>
            <a:prstGeom prst="rect">
              <a:avLst/>
            </a:prstGeom>
            <a:noFill/>
          </p:spPr>
          <p:txBody>
            <a:bodyPr wrap="square" rtlCol="0">
              <a:spAutoFit/>
            </a:bodyPr>
            <a:lstStyle/>
            <a:p>
              <a:pPr algn="ctr"/>
              <a:r>
                <a:rPr lang="fr-FR" sz="1200" b="1" dirty="0">
                  <a:solidFill>
                    <a:srgbClr val="A05EB5"/>
                  </a:solidFill>
                  <a:latin typeface="Arial" panose="020B0604020202020204" pitchFamily="34" charset="0"/>
                  <a:cs typeface="Arial" panose="020B0604020202020204" pitchFamily="34" charset="0"/>
                </a:rPr>
                <a:t>Calcul IJ de l’arrêt maladie du 1</a:t>
              </a:r>
              <a:r>
                <a:rPr lang="fr-FR" sz="1200" b="1" baseline="30000" dirty="0">
                  <a:solidFill>
                    <a:srgbClr val="A05EB5"/>
                  </a:solidFill>
                  <a:latin typeface="Arial" panose="020B0604020202020204" pitchFamily="34" charset="0"/>
                  <a:cs typeface="Arial" panose="020B0604020202020204" pitchFamily="34" charset="0"/>
                </a:rPr>
                <a:t>er</a:t>
              </a:r>
              <a:r>
                <a:rPr lang="fr-FR" sz="1200" b="1" dirty="0">
                  <a:solidFill>
                    <a:srgbClr val="A05EB5"/>
                  </a:solidFill>
                  <a:latin typeface="Arial" panose="020B0604020202020204" pitchFamily="34" charset="0"/>
                  <a:cs typeface="Arial" panose="020B0604020202020204" pitchFamily="34" charset="0"/>
                </a:rPr>
                <a:t> au 15 juin </a:t>
              </a:r>
            </a:p>
          </p:txBody>
        </p:sp>
      </p:grpSp>
    </p:spTree>
    <p:extLst>
      <p:ext uri="{BB962C8B-B14F-4D97-AF65-F5344CB8AC3E}">
        <p14:creationId xmlns:p14="http://schemas.microsoft.com/office/powerpoint/2010/main" val="4045940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3C006C48-4858-F741-8AA1-093EB434243E}"/>
              </a:ext>
            </a:extLst>
          </p:cNvPr>
          <p:cNvSpPr>
            <a:spLocks noGrp="1"/>
          </p:cNvSpPr>
          <p:nvPr>
            <p:ph type="body" sz="quarter" idx="27"/>
          </p:nvPr>
        </p:nvSpPr>
        <p:spPr>
          <a:solidFill>
            <a:schemeClr val="accent1">
              <a:lumMod val="75000"/>
            </a:schemeClr>
          </a:solidFill>
        </p:spPr>
        <p:txBody>
          <a:bodyPr/>
          <a:lstStyle/>
          <a:p>
            <a:endParaRPr lang="fr-FR" dirty="0"/>
          </a:p>
        </p:txBody>
      </p:sp>
      <p:sp>
        <p:nvSpPr>
          <p:cNvPr id="2" name="Espace réservé du texte 1">
            <a:extLst>
              <a:ext uri="{FF2B5EF4-FFF2-40B4-BE49-F238E27FC236}">
                <a16:creationId xmlns:a16="http://schemas.microsoft.com/office/drawing/2014/main" id="{6A84EA64-0F84-0941-B3B0-25EA8189BB6C}"/>
              </a:ext>
            </a:extLst>
          </p:cNvPr>
          <p:cNvSpPr>
            <a:spLocks noGrp="1"/>
          </p:cNvSpPr>
          <p:nvPr>
            <p:ph type="body" idx="1"/>
          </p:nvPr>
        </p:nvSpPr>
        <p:spPr/>
        <p:txBody>
          <a:bodyPr/>
          <a:lstStyle/>
          <a:p>
            <a:r>
              <a:rPr lang="fr-FR" dirty="0"/>
              <a:t>05</a:t>
            </a:r>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538558" y="3000048"/>
            <a:ext cx="8568610" cy="2157167"/>
          </a:xfrm>
        </p:spPr>
        <p:txBody>
          <a:bodyPr/>
          <a:lstStyle/>
          <a:p>
            <a:pPr>
              <a:spcAft>
                <a:spcPts val="1200"/>
              </a:spcAft>
            </a:pPr>
            <a:r>
              <a:rPr lang="fr-FR" dirty="0"/>
              <a:t>Le </a:t>
            </a:r>
            <a:r>
              <a:rPr lang="fr-FR" dirty="0" err="1"/>
              <a:t>tpt</a:t>
            </a:r>
            <a:r>
              <a:rPr lang="fr-FR" dirty="0"/>
              <a:t> en </a:t>
            </a:r>
            <a:r>
              <a:rPr lang="fr-FR" dirty="0" err="1"/>
              <a:t>dsn</a:t>
            </a:r>
            <a:endParaRPr lang="fr-FR" sz="2800"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fld id="{975A587B-5814-4D9B-9598-FE9CB954CB01}" type="slidenum">
              <a:rPr lang="fr-FR" smtClean="0"/>
              <a:pPr/>
              <a:t>26</a:t>
            </a:fld>
            <a:endParaRPr lang="fr-FR" dirty="0"/>
          </a:p>
        </p:txBody>
      </p:sp>
    </p:spTree>
    <p:extLst>
      <p:ext uri="{BB962C8B-B14F-4D97-AF65-F5344CB8AC3E}">
        <p14:creationId xmlns:p14="http://schemas.microsoft.com/office/powerpoint/2010/main" val="663664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pPr/>
              <a:t>27</a:t>
            </a:fld>
            <a:endParaRPr lang="fr-FR" dirty="0"/>
          </a:p>
        </p:txBody>
      </p:sp>
      <p:sp>
        <p:nvSpPr>
          <p:cNvPr id="4" name="Titre 3"/>
          <p:cNvSpPr>
            <a:spLocks noGrp="1"/>
          </p:cNvSpPr>
          <p:nvPr>
            <p:ph type="title"/>
          </p:nvPr>
        </p:nvSpPr>
        <p:spPr>
          <a:xfrm>
            <a:off x="498000" y="235134"/>
            <a:ext cx="11196000" cy="543799"/>
          </a:xfrm>
          <a:solidFill>
            <a:schemeClr val="accent1">
              <a:lumMod val="75000"/>
            </a:schemeClr>
          </a:solidFill>
        </p:spPr>
        <p:txBody>
          <a:bodyPr/>
          <a:lstStyle/>
          <a:p>
            <a:pPr>
              <a:spcAft>
                <a:spcPts val="1200"/>
              </a:spcAft>
            </a:pPr>
            <a:r>
              <a:rPr lang="fr-FR" dirty="0"/>
              <a:t>Le </a:t>
            </a:r>
            <a:r>
              <a:rPr lang="fr-FR" dirty="0" err="1"/>
              <a:t>tpt</a:t>
            </a:r>
            <a:r>
              <a:rPr lang="fr-FR" dirty="0"/>
              <a:t> en </a:t>
            </a:r>
            <a:r>
              <a:rPr lang="fr-FR" dirty="0" err="1"/>
              <a:t>dsn</a:t>
            </a:r>
            <a:endParaRPr lang="fr-FR" sz="1600" dirty="0"/>
          </a:p>
        </p:txBody>
      </p:sp>
      <p:sp>
        <p:nvSpPr>
          <p:cNvPr id="2" name="ZoneTexte 1">
            <a:extLst>
              <a:ext uri="{FF2B5EF4-FFF2-40B4-BE49-F238E27FC236}">
                <a16:creationId xmlns:a16="http://schemas.microsoft.com/office/drawing/2014/main" id="{BB6C8D6B-1F8C-E980-4A63-1D63C40A82EC}"/>
              </a:ext>
            </a:extLst>
          </p:cNvPr>
          <p:cNvSpPr txBox="1"/>
          <p:nvPr/>
        </p:nvSpPr>
        <p:spPr>
          <a:xfrm>
            <a:off x="1344707" y="1827103"/>
            <a:ext cx="9109110" cy="2308324"/>
          </a:xfrm>
          <a:prstGeom prst="rect">
            <a:avLst/>
          </a:prstGeom>
          <a:noFill/>
        </p:spPr>
        <p:txBody>
          <a:bodyPr wrap="square" rtlCol="0">
            <a:spAutoFit/>
          </a:bodyPr>
          <a:lstStyle/>
          <a:p>
            <a:pPr marL="285750" indent="-285750" algn="just">
              <a:buFont typeface="Wingdings" panose="05000000000000000000" pitchFamily="2" charset="2"/>
              <a:buChar char="ü"/>
            </a:pPr>
            <a:r>
              <a:rPr lang="fr-FR" sz="1600" dirty="0">
                <a:solidFill>
                  <a:srgbClr val="0C419A"/>
                </a:solidFill>
                <a:latin typeface="Arial" panose="020B0604020202020204" pitchFamily="34" charset="0"/>
                <a:cs typeface="Arial" panose="020B0604020202020204" pitchFamily="34" charset="0"/>
              </a:rPr>
              <a:t>Une seule déclaration par mois, avec le nombre de jours concernés et le montant de la perte de salaire.</a:t>
            </a:r>
          </a:p>
          <a:p>
            <a:pPr marL="285750" indent="-285750" algn="just">
              <a:buFont typeface="Wingdings" panose="05000000000000000000" pitchFamily="2" charset="2"/>
              <a:buChar char="ü"/>
            </a:pPr>
            <a:endParaRPr lang="fr-FR" sz="1600" dirty="0">
              <a:solidFill>
                <a:srgbClr val="0C419A"/>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fr-FR" sz="1600" dirty="0">
                <a:solidFill>
                  <a:srgbClr val="0C419A"/>
                </a:solidFill>
                <a:latin typeface="Arial" panose="020B0604020202020204" pitchFamily="34" charset="0"/>
                <a:cs typeface="Arial" panose="020B0604020202020204" pitchFamily="34" charset="0"/>
              </a:rPr>
              <a:t>Compter les jours correctement : tous les jours de présence et de repos thérapeutique, en excluant les jours couverts par une autre absence indemnisée et par une absence non indemnisée.</a:t>
            </a:r>
          </a:p>
          <a:p>
            <a:pPr marL="285750" indent="-285750" algn="just">
              <a:buFont typeface="Wingdings" panose="05000000000000000000" pitchFamily="2" charset="2"/>
              <a:buChar char="ü"/>
            </a:pPr>
            <a:endParaRPr lang="fr-FR" sz="1600" dirty="0">
              <a:solidFill>
                <a:srgbClr val="0C419A"/>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fr-FR" sz="1600" dirty="0">
                <a:solidFill>
                  <a:srgbClr val="0C419A"/>
                </a:solidFill>
                <a:latin typeface="Arial" panose="020B0604020202020204" pitchFamily="34" charset="0"/>
                <a:cs typeface="Arial" panose="020B0604020202020204" pitchFamily="34" charset="0"/>
              </a:rPr>
              <a:t>Une échéance repoussée à 2029, le temps que la CNAM sécurise l’intégration de ces données dans son SI.​</a:t>
            </a:r>
          </a:p>
        </p:txBody>
      </p:sp>
    </p:spTree>
    <p:extLst>
      <p:ext uri="{BB962C8B-B14F-4D97-AF65-F5344CB8AC3E}">
        <p14:creationId xmlns:p14="http://schemas.microsoft.com/office/powerpoint/2010/main" val="39572293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5"/>
          </p:nvPr>
        </p:nvSpPr>
        <p:spPr/>
        <p:txBody>
          <a:bodyPr/>
          <a:lstStyle/>
          <a:p>
            <a:fld id="{975A587B-5814-4D9B-9598-FE9CB954CB01}" type="slidenum">
              <a:rPr lang="fr-FR" smtClean="0">
                <a:solidFill>
                  <a:srgbClr val="0C419A"/>
                </a:solidFill>
              </a:rPr>
              <a:pPr/>
              <a:t>28</a:t>
            </a:fld>
            <a:endParaRPr lang="fr-FR" dirty="0">
              <a:solidFill>
                <a:srgbClr val="0C419A"/>
              </a:solidFill>
            </a:endParaRPr>
          </a:p>
        </p:txBody>
      </p:sp>
      <p:sp>
        <p:nvSpPr>
          <p:cNvPr id="4" name="Titre 3"/>
          <p:cNvSpPr>
            <a:spLocks noGrp="1"/>
          </p:cNvSpPr>
          <p:nvPr>
            <p:ph type="title"/>
          </p:nvPr>
        </p:nvSpPr>
        <p:spPr>
          <a:xfrm>
            <a:off x="498000" y="238991"/>
            <a:ext cx="11196000" cy="1114817"/>
          </a:xfrm>
          <a:solidFill>
            <a:schemeClr val="tx1"/>
          </a:solidFill>
        </p:spPr>
        <p:txBody>
          <a:bodyPr/>
          <a:lstStyle/>
          <a:p>
            <a:r>
              <a:rPr lang="fr-FR" sz="2400" dirty="0"/>
              <a:t>Ce qu’il faut retenir</a:t>
            </a:r>
            <a:endParaRPr lang="fr-FR" dirty="0"/>
          </a:p>
        </p:txBody>
      </p:sp>
      <p:sp>
        <p:nvSpPr>
          <p:cNvPr id="2" name="Rectangle 1"/>
          <p:cNvSpPr/>
          <p:nvPr/>
        </p:nvSpPr>
        <p:spPr>
          <a:xfrm>
            <a:off x="9798627" y="5874241"/>
            <a:ext cx="2192482" cy="744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orme libre 6"/>
          <p:cNvSpPr/>
          <p:nvPr/>
        </p:nvSpPr>
        <p:spPr>
          <a:xfrm>
            <a:off x="681539" y="1632414"/>
            <a:ext cx="8956800" cy="917951"/>
          </a:xfrm>
          <a:custGeom>
            <a:avLst/>
            <a:gdLst>
              <a:gd name="connsiteX0" fmla="*/ 0 w 8956800"/>
              <a:gd name="connsiteY0" fmla="*/ 91795 h 917951"/>
              <a:gd name="connsiteX1" fmla="*/ 91795 w 8956800"/>
              <a:gd name="connsiteY1" fmla="*/ 0 h 917951"/>
              <a:gd name="connsiteX2" fmla="*/ 8865005 w 8956800"/>
              <a:gd name="connsiteY2" fmla="*/ 0 h 917951"/>
              <a:gd name="connsiteX3" fmla="*/ 8956800 w 8956800"/>
              <a:gd name="connsiteY3" fmla="*/ 91795 h 917951"/>
              <a:gd name="connsiteX4" fmla="*/ 8956800 w 8956800"/>
              <a:gd name="connsiteY4" fmla="*/ 826156 h 917951"/>
              <a:gd name="connsiteX5" fmla="*/ 8865005 w 8956800"/>
              <a:gd name="connsiteY5" fmla="*/ 917951 h 917951"/>
              <a:gd name="connsiteX6" fmla="*/ 91795 w 8956800"/>
              <a:gd name="connsiteY6" fmla="*/ 917951 h 917951"/>
              <a:gd name="connsiteX7" fmla="*/ 0 w 8956800"/>
              <a:gd name="connsiteY7" fmla="*/ 826156 h 917951"/>
              <a:gd name="connsiteX8" fmla="*/ 0 w 8956800"/>
              <a:gd name="connsiteY8" fmla="*/ 91795 h 917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56800" h="917951">
                <a:moveTo>
                  <a:pt x="0" y="91795"/>
                </a:moveTo>
                <a:cubicBezTo>
                  <a:pt x="0" y="41098"/>
                  <a:pt x="41098" y="0"/>
                  <a:pt x="91795" y="0"/>
                </a:cubicBezTo>
                <a:lnTo>
                  <a:pt x="8865005" y="0"/>
                </a:lnTo>
                <a:cubicBezTo>
                  <a:pt x="8915702" y="0"/>
                  <a:pt x="8956800" y="41098"/>
                  <a:pt x="8956800" y="91795"/>
                </a:cubicBezTo>
                <a:lnTo>
                  <a:pt x="8956800" y="826156"/>
                </a:lnTo>
                <a:cubicBezTo>
                  <a:pt x="8956800" y="876853"/>
                  <a:pt x="8915702" y="917951"/>
                  <a:pt x="8865005" y="917951"/>
                </a:cubicBezTo>
                <a:lnTo>
                  <a:pt x="91795" y="917951"/>
                </a:lnTo>
                <a:cubicBezTo>
                  <a:pt x="41098" y="917951"/>
                  <a:pt x="0" y="876853"/>
                  <a:pt x="0" y="826156"/>
                </a:cubicBezTo>
                <a:lnTo>
                  <a:pt x="0" y="91795"/>
                </a:lnTo>
                <a:close/>
              </a:path>
            </a:pathLst>
          </a:custGeom>
        </p:spPr>
        <p:style>
          <a:lnRef idx="2">
            <a:schemeClr val="accent3">
              <a:shade val="15000"/>
            </a:schemeClr>
          </a:lnRef>
          <a:fillRef idx="1">
            <a:schemeClr val="accent3"/>
          </a:fillRef>
          <a:effectRef idx="0">
            <a:schemeClr val="accent3"/>
          </a:effectRef>
          <a:fontRef idx="minor">
            <a:schemeClr val="lt1"/>
          </a:fontRef>
        </p:style>
        <p:txBody>
          <a:bodyPr spcFirstLastPara="0" vert="horz" wrap="square" lIns="87846" tIns="87846" rIns="1102182" bIns="87846" numCol="1" spcCol="1270" anchor="ctr" anchorCtr="0">
            <a:noAutofit/>
          </a:bodyPr>
          <a:lstStyle/>
          <a:p>
            <a:pPr lvl="0" algn="l" defTabSz="711200">
              <a:lnSpc>
                <a:spcPct val="90000"/>
              </a:lnSpc>
              <a:spcBef>
                <a:spcPct val="0"/>
              </a:spcBef>
              <a:spcAft>
                <a:spcPct val="35000"/>
              </a:spcAft>
            </a:pPr>
            <a:r>
              <a:rPr lang="fr-FR" sz="1600" kern="1200" dirty="0"/>
              <a:t>Sélectionner le bon type d’attestation de temps partiel thérapeutique (avec ou sans temps complet antérieur) et le bon risque (maladie ou AT/MP)</a:t>
            </a:r>
          </a:p>
        </p:txBody>
      </p:sp>
      <p:sp>
        <p:nvSpPr>
          <p:cNvPr id="19" name="Forme libre 18"/>
          <p:cNvSpPr/>
          <p:nvPr/>
        </p:nvSpPr>
        <p:spPr>
          <a:xfrm>
            <a:off x="1431671" y="2894797"/>
            <a:ext cx="8956800" cy="917951"/>
          </a:xfrm>
          <a:custGeom>
            <a:avLst/>
            <a:gdLst>
              <a:gd name="connsiteX0" fmla="*/ 0 w 8956800"/>
              <a:gd name="connsiteY0" fmla="*/ 91795 h 917951"/>
              <a:gd name="connsiteX1" fmla="*/ 91795 w 8956800"/>
              <a:gd name="connsiteY1" fmla="*/ 0 h 917951"/>
              <a:gd name="connsiteX2" fmla="*/ 8865005 w 8956800"/>
              <a:gd name="connsiteY2" fmla="*/ 0 h 917951"/>
              <a:gd name="connsiteX3" fmla="*/ 8956800 w 8956800"/>
              <a:gd name="connsiteY3" fmla="*/ 91795 h 917951"/>
              <a:gd name="connsiteX4" fmla="*/ 8956800 w 8956800"/>
              <a:gd name="connsiteY4" fmla="*/ 826156 h 917951"/>
              <a:gd name="connsiteX5" fmla="*/ 8865005 w 8956800"/>
              <a:gd name="connsiteY5" fmla="*/ 917951 h 917951"/>
              <a:gd name="connsiteX6" fmla="*/ 91795 w 8956800"/>
              <a:gd name="connsiteY6" fmla="*/ 917951 h 917951"/>
              <a:gd name="connsiteX7" fmla="*/ 0 w 8956800"/>
              <a:gd name="connsiteY7" fmla="*/ 826156 h 917951"/>
              <a:gd name="connsiteX8" fmla="*/ 0 w 8956800"/>
              <a:gd name="connsiteY8" fmla="*/ 91795 h 917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56800" h="917951">
                <a:moveTo>
                  <a:pt x="0" y="91795"/>
                </a:moveTo>
                <a:cubicBezTo>
                  <a:pt x="0" y="41098"/>
                  <a:pt x="41098" y="0"/>
                  <a:pt x="91795" y="0"/>
                </a:cubicBezTo>
                <a:lnTo>
                  <a:pt x="8865005" y="0"/>
                </a:lnTo>
                <a:cubicBezTo>
                  <a:pt x="8915702" y="0"/>
                  <a:pt x="8956800" y="41098"/>
                  <a:pt x="8956800" y="91795"/>
                </a:cubicBezTo>
                <a:lnTo>
                  <a:pt x="8956800" y="826156"/>
                </a:lnTo>
                <a:cubicBezTo>
                  <a:pt x="8956800" y="876853"/>
                  <a:pt x="8915702" y="917951"/>
                  <a:pt x="8865005" y="917951"/>
                </a:cubicBezTo>
                <a:lnTo>
                  <a:pt x="91795" y="917951"/>
                </a:lnTo>
                <a:cubicBezTo>
                  <a:pt x="41098" y="917951"/>
                  <a:pt x="0" y="876853"/>
                  <a:pt x="0" y="826156"/>
                </a:cubicBezTo>
                <a:lnTo>
                  <a:pt x="0" y="91795"/>
                </a:lnTo>
                <a:close/>
              </a:path>
            </a:pathLst>
          </a:custGeom>
          <a:solidFill>
            <a:schemeClr val="accent5">
              <a:lumMod val="75000"/>
            </a:schemeClr>
          </a:solidFill>
        </p:spPr>
        <p:style>
          <a:lnRef idx="2">
            <a:schemeClr val="accent3">
              <a:shade val="15000"/>
            </a:schemeClr>
          </a:lnRef>
          <a:fillRef idx="1">
            <a:schemeClr val="accent3"/>
          </a:fillRef>
          <a:effectRef idx="0">
            <a:schemeClr val="accent3"/>
          </a:effectRef>
          <a:fontRef idx="minor">
            <a:schemeClr val="lt1"/>
          </a:fontRef>
        </p:style>
        <p:txBody>
          <a:bodyPr spcFirstLastPara="0" vert="horz" wrap="square" lIns="87846" tIns="87846" rIns="1434647" bIns="87846" numCol="1" spcCol="1270" anchor="ctr" anchorCtr="0">
            <a:noAutofit/>
          </a:bodyPr>
          <a:lstStyle/>
          <a:p>
            <a:pPr lvl="0" algn="l" defTabSz="711200">
              <a:lnSpc>
                <a:spcPct val="90000"/>
              </a:lnSpc>
              <a:spcBef>
                <a:spcPct val="0"/>
              </a:spcBef>
              <a:spcAft>
                <a:spcPct val="35000"/>
              </a:spcAft>
            </a:pPr>
            <a:r>
              <a:rPr lang="fr-FR" sz="1600" dirty="0"/>
              <a:t>S’</a:t>
            </a:r>
            <a:r>
              <a:rPr lang="fr-FR" sz="1600" kern="1200" dirty="0"/>
              <a:t>interroger sur le dernier jour de travail en fonction de la situation de l’assuré</a:t>
            </a:r>
          </a:p>
        </p:txBody>
      </p:sp>
      <p:sp>
        <p:nvSpPr>
          <p:cNvPr id="20" name="Forme libre 19"/>
          <p:cNvSpPr/>
          <p:nvPr/>
        </p:nvSpPr>
        <p:spPr>
          <a:xfrm>
            <a:off x="2170607" y="4028575"/>
            <a:ext cx="8956800" cy="917951"/>
          </a:xfrm>
          <a:custGeom>
            <a:avLst/>
            <a:gdLst>
              <a:gd name="connsiteX0" fmla="*/ 0 w 8956800"/>
              <a:gd name="connsiteY0" fmla="*/ 91795 h 917951"/>
              <a:gd name="connsiteX1" fmla="*/ 91795 w 8956800"/>
              <a:gd name="connsiteY1" fmla="*/ 0 h 917951"/>
              <a:gd name="connsiteX2" fmla="*/ 8865005 w 8956800"/>
              <a:gd name="connsiteY2" fmla="*/ 0 h 917951"/>
              <a:gd name="connsiteX3" fmla="*/ 8956800 w 8956800"/>
              <a:gd name="connsiteY3" fmla="*/ 91795 h 917951"/>
              <a:gd name="connsiteX4" fmla="*/ 8956800 w 8956800"/>
              <a:gd name="connsiteY4" fmla="*/ 826156 h 917951"/>
              <a:gd name="connsiteX5" fmla="*/ 8865005 w 8956800"/>
              <a:gd name="connsiteY5" fmla="*/ 917951 h 917951"/>
              <a:gd name="connsiteX6" fmla="*/ 91795 w 8956800"/>
              <a:gd name="connsiteY6" fmla="*/ 917951 h 917951"/>
              <a:gd name="connsiteX7" fmla="*/ 0 w 8956800"/>
              <a:gd name="connsiteY7" fmla="*/ 826156 h 917951"/>
              <a:gd name="connsiteX8" fmla="*/ 0 w 8956800"/>
              <a:gd name="connsiteY8" fmla="*/ 91795 h 917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56800" h="917951">
                <a:moveTo>
                  <a:pt x="0" y="91795"/>
                </a:moveTo>
                <a:cubicBezTo>
                  <a:pt x="0" y="41098"/>
                  <a:pt x="41098" y="0"/>
                  <a:pt x="91795" y="0"/>
                </a:cubicBezTo>
                <a:lnTo>
                  <a:pt x="8865005" y="0"/>
                </a:lnTo>
                <a:cubicBezTo>
                  <a:pt x="8915702" y="0"/>
                  <a:pt x="8956800" y="41098"/>
                  <a:pt x="8956800" y="91795"/>
                </a:cubicBezTo>
                <a:lnTo>
                  <a:pt x="8956800" y="826156"/>
                </a:lnTo>
                <a:cubicBezTo>
                  <a:pt x="8956800" y="876853"/>
                  <a:pt x="8915702" y="917951"/>
                  <a:pt x="8865005" y="917951"/>
                </a:cubicBezTo>
                <a:lnTo>
                  <a:pt x="91795" y="917951"/>
                </a:lnTo>
                <a:cubicBezTo>
                  <a:pt x="41098" y="917951"/>
                  <a:pt x="0" y="876853"/>
                  <a:pt x="0" y="826156"/>
                </a:cubicBezTo>
                <a:lnTo>
                  <a:pt x="0" y="91795"/>
                </a:lnTo>
                <a:close/>
              </a:path>
            </a:pathLst>
          </a:custGeom>
          <a:solidFill>
            <a:schemeClr val="accent6">
              <a:lumMod val="75000"/>
            </a:schemeClr>
          </a:solidFill>
        </p:spPr>
        <p:style>
          <a:lnRef idx="2">
            <a:schemeClr val="accent3">
              <a:shade val="15000"/>
            </a:schemeClr>
          </a:lnRef>
          <a:fillRef idx="1">
            <a:schemeClr val="accent3"/>
          </a:fillRef>
          <a:effectRef idx="0">
            <a:schemeClr val="accent3"/>
          </a:effectRef>
          <a:fontRef idx="minor">
            <a:schemeClr val="lt1"/>
          </a:fontRef>
        </p:style>
        <p:txBody>
          <a:bodyPr spcFirstLastPara="0" vert="horz" wrap="square" lIns="87846" tIns="87846" rIns="1423451" bIns="87846" numCol="1" spcCol="1270" anchor="ctr" anchorCtr="0">
            <a:noAutofit/>
          </a:bodyPr>
          <a:lstStyle/>
          <a:p>
            <a:pPr lvl="0" algn="l" defTabSz="711200">
              <a:lnSpc>
                <a:spcPct val="90000"/>
              </a:lnSpc>
              <a:spcBef>
                <a:spcPct val="0"/>
              </a:spcBef>
              <a:spcAft>
                <a:spcPct val="35000"/>
              </a:spcAft>
            </a:pPr>
            <a:r>
              <a:rPr lang="fr-FR" sz="1600" kern="1200" dirty="0">
                <a:solidFill>
                  <a:schemeClr val="bg1"/>
                </a:solidFill>
              </a:rPr>
              <a:t>Vérifier les </a:t>
            </a:r>
            <a:r>
              <a:rPr lang="fr-FR" sz="1600" b="1" u="sng" kern="1200" dirty="0">
                <a:solidFill>
                  <a:schemeClr val="bg1"/>
                </a:solidFill>
              </a:rPr>
              <a:t>DATES</a:t>
            </a:r>
            <a:r>
              <a:rPr lang="fr-FR" sz="1600" kern="1200" dirty="0">
                <a:solidFill>
                  <a:schemeClr val="bg1"/>
                </a:solidFill>
              </a:rPr>
              <a:t> du temps partiel thérapeutique</a:t>
            </a:r>
          </a:p>
          <a:p>
            <a:pPr lvl="0" algn="l" defTabSz="711200">
              <a:lnSpc>
                <a:spcPct val="90000"/>
              </a:lnSpc>
              <a:spcBef>
                <a:spcPct val="0"/>
              </a:spcBef>
              <a:spcAft>
                <a:spcPct val="35000"/>
              </a:spcAft>
            </a:pPr>
            <a:r>
              <a:rPr lang="fr-FR" sz="1600" b="1" kern="1200" dirty="0">
                <a:solidFill>
                  <a:schemeClr val="bg1"/>
                </a:solidFill>
              </a:rPr>
              <a:t>(attention aux successions de périodes travaillées / non travaillées ou aux interruptions par des arrêts à temps complet)</a:t>
            </a:r>
          </a:p>
        </p:txBody>
      </p:sp>
      <p:sp>
        <p:nvSpPr>
          <p:cNvPr id="21" name="Forme libre 20"/>
          <p:cNvSpPr/>
          <p:nvPr/>
        </p:nvSpPr>
        <p:spPr>
          <a:xfrm>
            <a:off x="2920739" y="5230508"/>
            <a:ext cx="8956800" cy="917951"/>
          </a:xfrm>
          <a:custGeom>
            <a:avLst/>
            <a:gdLst>
              <a:gd name="connsiteX0" fmla="*/ 0 w 8956800"/>
              <a:gd name="connsiteY0" fmla="*/ 91795 h 917951"/>
              <a:gd name="connsiteX1" fmla="*/ 91795 w 8956800"/>
              <a:gd name="connsiteY1" fmla="*/ 0 h 917951"/>
              <a:gd name="connsiteX2" fmla="*/ 8865005 w 8956800"/>
              <a:gd name="connsiteY2" fmla="*/ 0 h 917951"/>
              <a:gd name="connsiteX3" fmla="*/ 8956800 w 8956800"/>
              <a:gd name="connsiteY3" fmla="*/ 91795 h 917951"/>
              <a:gd name="connsiteX4" fmla="*/ 8956800 w 8956800"/>
              <a:gd name="connsiteY4" fmla="*/ 826156 h 917951"/>
              <a:gd name="connsiteX5" fmla="*/ 8865005 w 8956800"/>
              <a:gd name="connsiteY5" fmla="*/ 917951 h 917951"/>
              <a:gd name="connsiteX6" fmla="*/ 91795 w 8956800"/>
              <a:gd name="connsiteY6" fmla="*/ 917951 h 917951"/>
              <a:gd name="connsiteX7" fmla="*/ 0 w 8956800"/>
              <a:gd name="connsiteY7" fmla="*/ 826156 h 917951"/>
              <a:gd name="connsiteX8" fmla="*/ 0 w 8956800"/>
              <a:gd name="connsiteY8" fmla="*/ 91795 h 917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56800" h="917951">
                <a:moveTo>
                  <a:pt x="0" y="91795"/>
                </a:moveTo>
                <a:cubicBezTo>
                  <a:pt x="0" y="41098"/>
                  <a:pt x="41098" y="0"/>
                  <a:pt x="91795" y="0"/>
                </a:cubicBezTo>
                <a:lnTo>
                  <a:pt x="8865005" y="0"/>
                </a:lnTo>
                <a:cubicBezTo>
                  <a:pt x="8915702" y="0"/>
                  <a:pt x="8956800" y="41098"/>
                  <a:pt x="8956800" y="91795"/>
                </a:cubicBezTo>
                <a:lnTo>
                  <a:pt x="8956800" y="826156"/>
                </a:lnTo>
                <a:cubicBezTo>
                  <a:pt x="8956800" y="876853"/>
                  <a:pt x="8915702" y="917951"/>
                  <a:pt x="8865005" y="917951"/>
                </a:cubicBezTo>
                <a:lnTo>
                  <a:pt x="91795" y="917951"/>
                </a:lnTo>
                <a:cubicBezTo>
                  <a:pt x="41098" y="917951"/>
                  <a:pt x="0" y="876853"/>
                  <a:pt x="0" y="826156"/>
                </a:cubicBezTo>
                <a:lnTo>
                  <a:pt x="0" y="91795"/>
                </a:lnTo>
                <a:close/>
              </a:path>
            </a:pathLst>
          </a:custGeom>
          <a:solidFill>
            <a:schemeClr val="accent1">
              <a:lumMod val="75000"/>
            </a:schemeClr>
          </a:solidFill>
        </p:spPr>
        <p:style>
          <a:lnRef idx="2">
            <a:schemeClr val="accent3">
              <a:shade val="15000"/>
            </a:schemeClr>
          </a:lnRef>
          <a:fillRef idx="1">
            <a:schemeClr val="accent3"/>
          </a:fillRef>
          <a:effectRef idx="0">
            <a:schemeClr val="accent3"/>
          </a:effectRef>
          <a:fontRef idx="minor">
            <a:schemeClr val="lt1"/>
          </a:fontRef>
        </p:style>
        <p:txBody>
          <a:bodyPr spcFirstLastPara="0" vert="horz" wrap="square" lIns="87846" tIns="87846" rIns="1434647" bIns="87846" numCol="1" spcCol="1270" anchor="ctr" anchorCtr="0">
            <a:noAutofit/>
          </a:bodyPr>
          <a:lstStyle/>
          <a:p>
            <a:pPr lvl="0" algn="l" defTabSz="711200">
              <a:lnSpc>
                <a:spcPct val="90000"/>
              </a:lnSpc>
              <a:spcBef>
                <a:spcPct val="0"/>
              </a:spcBef>
              <a:spcAft>
                <a:spcPct val="35000"/>
              </a:spcAft>
            </a:pPr>
            <a:r>
              <a:rPr lang="fr-FR" sz="1600" kern="1200" dirty="0"/>
              <a:t>Déclarer les pertes de salaire pour les congés payés à 0€</a:t>
            </a:r>
          </a:p>
        </p:txBody>
      </p:sp>
      <p:sp>
        <p:nvSpPr>
          <p:cNvPr id="22" name="Forme libre 21"/>
          <p:cNvSpPr/>
          <p:nvPr/>
        </p:nvSpPr>
        <p:spPr>
          <a:xfrm>
            <a:off x="9041671" y="2520742"/>
            <a:ext cx="596668" cy="596668"/>
          </a:xfrm>
          <a:custGeom>
            <a:avLst/>
            <a:gdLst>
              <a:gd name="connsiteX0" fmla="*/ 0 w 596668"/>
              <a:gd name="connsiteY0" fmla="*/ 328167 h 596668"/>
              <a:gd name="connsiteX1" fmla="*/ 134250 w 596668"/>
              <a:gd name="connsiteY1" fmla="*/ 328167 h 596668"/>
              <a:gd name="connsiteX2" fmla="*/ 134250 w 596668"/>
              <a:gd name="connsiteY2" fmla="*/ 0 h 596668"/>
              <a:gd name="connsiteX3" fmla="*/ 462418 w 596668"/>
              <a:gd name="connsiteY3" fmla="*/ 0 h 596668"/>
              <a:gd name="connsiteX4" fmla="*/ 462418 w 596668"/>
              <a:gd name="connsiteY4" fmla="*/ 328167 h 596668"/>
              <a:gd name="connsiteX5" fmla="*/ 596668 w 596668"/>
              <a:gd name="connsiteY5" fmla="*/ 328167 h 596668"/>
              <a:gd name="connsiteX6" fmla="*/ 298334 w 596668"/>
              <a:gd name="connsiteY6" fmla="*/ 596668 h 596668"/>
              <a:gd name="connsiteX7" fmla="*/ 0 w 596668"/>
              <a:gd name="connsiteY7" fmla="*/ 328167 h 596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668" h="596668">
                <a:moveTo>
                  <a:pt x="0" y="328167"/>
                </a:moveTo>
                <a:lnTo>
                  <a:pt x="134250" y="328167"/>
                </a:lnTo>
                <a:lnTo>
                  <a:pt x="134250" y="0"/>
                </a:lnTo>
                <a:lnTo>
                  <a:pt x="462418" y="0"/>
                </a:lnTo>
                <a:lnTo>
                  <a:pt x="462418" y="328167"/>
                </a:lnTo>
                <a:lnTo>
                  <a:pt x="596668" y="328167"/>
                </a:lnTo>
                <a:lnTo>
                  <a:pt x="298334" y="596668"/>
                </a:lnTo>
                <a:lnTo>
                  <a:pt x="0" y="328167"/>
                </a:lnTo>
                <a:close/>
              </a:path>
            </a:pathLst>
          </a:custGeom>
        </p:spPr>
        <p:style>
          <a:lnRef idx="2">
            <a:schemeClr val="dk1"/>
          </a:lnRef>
          <a:fillRef idx="1">
            <a:schemeClr val="lt1"/>
          </a:fillRef>
          <a:effectRef idx="0">
            <a:schemeClr val="dk1"/>
          </a:effectRef>
          <a:fontRef idx="minor">
            <a:schemeClr val="dk1"/>
          </a:fontRef>
        </p:style>
        <p:txBody>
          <a:bodyPr spcFirstLastPara="0" vert="horz" wrap="square" lIns="169810" tIns="35560" rIns="169810" bIns="183235" numCol="1" spcCol="1270" anchor="ctr" anchorCtr="0">
            <a:noAutofit/>
          </a:bodyPr>
          <a:lstStyle/>
          <a:p>
            <a:pPr lvl="0" algn="ctr" defTabSz="1244600">
              <a:lnSpc>
                <a:spcPct val="90000"/>
              </a:lnSpc>
              <a:spcBef>
                <a:spcPct val="0"/>
              </a:spcBef>
              <a:spcAft>
                <a:spcPct val="35000"/>
              </a:spcAft>
            </a:pPr>
            <a:endParaRPr lang="fr-FR" sz="2800" kern="1200"/>
          </a:p>
        </p:txBody>
      </p:sp>
      <p:sp>
        <p:nvSpPr>
          <p:cNvPr id="23" name="Forme libre 22"/>
          <p:cNvSpPr/>
          <p:nvPr/>
        </p:nvSpPr>
        <p:spPr>
          <a:xfrm>
            <a:off x="9791803" y="3705332"/>
            <a:ext cx="596668" cy="596668"/>
          </a:xfrm>
          <a:custGeom>
            <a:avLst/>
            <a:gdLst>
              <a:gd name="connsiteX0" fmla="*/ 0 w 596668"/>
              <a:gd name="connsiteY0" fmla="*/ 328167 h 596668"/>
              <a:gd name="connsiteX1" fmla="*/ 134250 w 596668"/>
              <a:gd name="connsiteY1" fmla="*/ 328167 h 596668"/>
              <a:gd name="connsiteX2" fmla="*/ 134250 w 596668"/>
              <a:gd name="connsiteY2" fmla="*/ 0 h 596668"/>
              <a:gd name="connsiteX3" fmla="*/ 462418 w 596668"/>
              <a:gd name="connsiteY3" fmla="*/ 0 h 596668"/>
              <a:gd name="connsiteX4" fmla="*/ 462418 w 596668"/>
              <a:gd name="connsiteY4" fmla="*/ 328167 h 596668"/>
              <a:gd name="connsiteX5" fmla="*/ 596668 w 596668"/>
              <a:gd name="connsiteY5" fmla="*/ 328167 h 596668"/>
              <a:gd name="connsiteX6" fmla="*/ 298334 w 596668"/>
              <a:gd name="connsiteY6" fmla="*/ 596668 h 596668"/>
              <a:gd name="connsiteX7" fmla="*/ 0 w 596668"/>
              <a:gd name="connsiteY7" fmla="*/ 328167 h 596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668" h="596668">
                <a:moveTo>
                  <a:pt x="0" y="328167"/>
                </a:moveTo>
                <a:lnTo>
                  <a:pt x="134250" y="328167"/>
                </a:lnTo>
                <a:lnTo>
                  <a:pt x="134250" y="0"/>
                </a:lnTo>
                <a:lnTo>
                  <a:pt x="462418" y="0"/>
                </a:lnTo>
                <a:lnTo>
                  <a:pt x="462418" y="328167"/>
                </a:lnTo>
                <a:lnTo>
                  <a:pt x="596668" y="328167"/>
                </a:lnTo>
                <a:lnTo>
                  <a:pt x="298334" y="596668"/>
                </a:lnTo>
                <a:lnTo>
                  <a:pt x="0" y="328167"/>
                </a:lnTo>
                <a:close/>
              </a:path>
            </a:pathLst>
          </a:custGeom>
        </p:spPr>
        <p:style>
          <a:lnRef idx="2">
            <a:schemeClr val="dk1"/>
          </a:lnRef>
          <a:fillRef idx="1">
            <a:schemeClr val="lt1"/>
          </a:fillRef>
          <a:effectRef idx="0">
            <a:schemeClr val="dk1"/>
          </a:effectRef>
          <a:fontRef idx="minor">
            <a:schemeClr val="dk1"/>
          </a:fontRef>
        </p:style>
        <p:txBody>
          <a:bodyPr spcFirstLastPara="0" vert="horz" wrap="square" lIns="169810" tIns="35560" rIns="169810" bIns="183235" numCol="1" spcCol="1270" anchor="ctr" anchorCtr="0">
            <a:noAutofit/>
          </a:bodyPr>
          <a:lstStyle/>
          <a:p>
            <a:pPr lvl="0" algn="ctr" defTabSz="1244600">
              <a:lnSpc>
                <a:spcPct val="90000"/>
              </a:lnSpc>
              <a:spcBef>
                <a:spcPct val="0"/>
              </a:spcBef>
              <a:spcAft>
                <a:spcPct val="35000"/>
              </a:spcAft>
            </a:pPr>
            <a:endParaRPr lang="fr-FR" sz="2800" kern="1200"/>
          </a:p>
        </p:txBody>
      </p:sp>
      <p:sp>
        <p:nvSpPr>
          <p:cNvPr id="24" name="Forme libre 23"/>
          <p:cNvSpPr/>
          <p:nvPr/>
        </p:nvSpPr>
        <p:spPr>
          <a:xfrm>
            <a:off x="10510837" y="4889300"/>
            <a:ext cx="596668" cy="596668"/>
          </a:xfrm>
          <a:custGeom>
            <a:avLst/>
            <a:gdLst>
              <a:gd name="connsiteX0" fmla="*/ 0 w 596668"/>
              <a:gd name="connsiteY0" fmla="*/ 328167 h 596668"/>
              <a:gd name="connsiteX1" fmla="*/ 134250 w 596668"/>
              <a:gd name="connsiteY1" fmla="*/ 328167 h 596668"/>
              <a:gd name="connsiteX2" fmla="*/ 134250 w 596668"/>
              <a:gd name="connsiteY2" fmla="*/ 0 h 596668"/>
              <a:gd name="connsiteX3" fmla="*/ 462418 w 596668"/>
              <a:gd name="connsiteY3" fmla="*/ 0 h 596668"/>
              <a:gd name="connsiteX4" fmla="*/ 462418 w 596668"/>
              <a:gd name="connsiteY4" fmla="*/ 328167 h 596668"/>
              <a:gd name="connsiteX5" fmla="*/ 596668 w 596668"/>
              <a:gd name="connsiteY5" fmla="*/ 328167 h 596668"/>
              <a:gd name="connsiteX6" fmla="*/ 298334 w 596668"/>
              <a:gd name="connsiteY6" fmla="*/ 596668 h 596668"/>
              <a:gd name="connsiteX7" fmla="*/ 0 w 596668"/>
              <a:gd name="connsiteY7" fmla="*/ 328167 h 596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668" h="596668">
                <a:moveTo>
                  <a:pt x="0" y="328167"/>
                </a:moveTo>
                <a:lnTo>
                  <a:pt x="134250" y="328167"/>
                </a:lnTo>
                <a:lnTo>
                  <a:pt x="134250" y="0"/>
                </a:lnTo>
                <a:lnTo>
                  <a:pt x="462418" y="0"/>
                </a:lnTo>
                <a:lnTo>
                  <a:pt x="462418" y="328167"/>
                </a:lnTo>
                <a:lnTo>
                  <a:pt x="596668" y="328167"/>
                </a:lnTo>
                <a:lnTo>
                  <a:pt x="298334" y="596668"/>
                </a:lnTo>
                <a:lnTo>
                  <a:pt x="0" y="328167"/>
                </a:lnTo>
                <a:close/>
              </a:path>
            </a:pathLst>
          </a:custGeom>
        </p:spPr>
        <p:style>
          <a:lnRef idx="2">
            <a:schemeClr val="dk1"/>
          </a:lnRef>
          <a:fillRef idx="1">
            <a:schemeClr val="lt1"/>
          </a:fillRef>
          <a:effectRef idx="0">
            <a:schemeClr val="dk1"/>
          </a:effectRef>
          <a:fontRef idx="minor">
            <a:schemeClr val="dk1"/>
          </a:fontRef>
        </p:style>
        <p:txBody>
          <a:bodyPr spcFirstLastPara="0" vert="horz" wrap="square" lIns="169810" tIns="35560" rIns="169810" bIns="183235" numCol="1" spcCol="1270" anchor="ctr" anchorCtr="0">
            <a:noAutofit/>
          </a:bodyPr>
          <a:lstStyle/>
          <a:p>
            <a:pPr lvl="0" algn="ctr" defTabSz="1244600">
              <a:lnSpc>
                <a:spcPct val="90000"/>
              </a:lnSpc>
              <a:spcBef>
                <a:spcPct val="0"/>
              </a:spcBef>
              <a:spcAft>
                <a:spcPct val="35000"/>
              </a:spcAft>
            </a:pPr>
            <a:endParaRPr lang="fr-FR" sz="2800" kern="1200"/>
          </a:p>
        </p:txBody>
      </p:sp>
    </p:spTree>
    <p:extLst>
      <p:ext uri="{BB962C8B-B14F-4D97-AF65-F5344CB8AC3E}">
        <p14:creationId xmlns:p14="http://schemas.microsoft.com/office/powerpoint/2010/main" val="186265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20" grpId="0" animBg="1"/>
      <p:bldP spid="21" grpId="0" animBg="1"/>
      <p:bldP spid="22" grpId="0" animBg="1"/>
      <p:bldP spid="23"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27"/>
          </p:nvPr>
        </p:nvSpPr>
        <p:spPr/>
        <p:txBody>
          <a:bodyPr/>
          <a:lstStyle/>
          <a:p>
            <a:endParaRPr lang="fr-FR" dirty="0"/>
          </a:p>
        </p:txBody>
      </p:sp>
      <p:sp>
        <p:nvSpPr>
          <p:cNvPr id="6" name="Espace réservé du texte 5"/>
          <p:cNvSpPr>
            <a:spLocks noGrp="1"/>
          </p:cNvSpPr>
          <p:nvPr>
            <p:ph type="body" sz="quarter" idx="3"/>
          </p:nvPr>
        </p:nvSpPr>
        <p:spPr>
          <a:xfrm>
            <a:off x="1538557" y="3000049"/>
            <a:ext cx="10050063" cy="1692000"/>
          </a:xfrm>
        </p:spPr>
        <p:txBody>
          <a:bodyPr/>
          <a:lstStyle/>
          <a:p>
            <a:r>
              <a:rPr lang="fr-FR" dirty="0"/>
              <a:t>contacts</a:t>
            </a:r>
          </a:p>
        </p:txBody>
      </p:sp>
      <p:sp>
        <p:nvSpPr>
          <p:cNvPr id="3" name="Espace réservé du numéro de diapositive 2"/>
          <p:cNvSpPr>
            <a:spLocks noGrp="1"/>
          </p:cNvSpPr>
          <p:nvPr>
            <p:ph type="sldNum" sz="quarter" idx="4294967295"/>
          </p:nvPr>
        </p:nvSpPr>
        <p:spPr>
          <a:xfrm>
            <a:off x="0" y="6229350"/>
            <a:ext cx="720725" cy="2889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099062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8660" y="494779"/>
            <a:ext cx="11196000" cy="610122"/>
          </a:xfrm>
        </p:spPr>
        <p:txBody>
          <a:bodyPr/>
          <a:lstStyle/>
          <a:p>
            <a:pPr lvl="0" algn="ctr">
              <a:lnSpc>
                <a:spcPct val="100000"/>
              </a:lnSpc>
              <a:defRPr/>
            </a:pPr>
            <a:r>
              <a:rPr lang="fr-FR" sz="2400" cap="none" dirty="0">
                <a:solidFill>
                  <a:prstClr val="white"/>
                </a:solidFill>
                <a:latin typeface="HelveticaNeueLT Pro 63 MdEx" pitchFamily="34" charset="0"/>
              </a:rPr>
              <a:t>NUMÉRO UTILE &amp;</a:t>
            </a:r>
            <a:r>
              <a:rPr lang="fr-FR" sz="2400" dirty="0"/>
              <a:t> SITE DE L’ASSURANCE MALADIE EN LIGNE</a:t>
            </a:r>
            <a:endParaRPr lang="fr-FR" sz="2400" cap="none" dirty="0">
              <a:solidFill>
                <a:prstClr val="white"/>
              </a:solidFill>
              <a:latin typeface="HelveticaNeueLT Pro 63 MdEx" pitchFamily="34" charset="0"/>
            </a:endParaRPr>
          </a:p>
        </p:txBody>
      </p:sp>
      <p:grpSp>
        <p:nvGrpSpPr>
          <p:cNvPr id="5" name="Groupe 4"/>
          <p:cNvGrpSpPr/>
          <p:nvPr/>
        </p:nvGrpSpPr>
        <p:grpSpPr>
          <a:xfrm>
            <a:off x="4433711" y="1445453"/>
            <a:ext cx="3713710" cy="431397"/>
            <a:chOff x="643595" y="2330515"/>
            <a:chExt cx="3067011" cy="648072"/>
          </a:xfrm>
          <a:noFill/>
        </p:grpSpPr>
        <p:grpSp>
          <p:nvGrpSpPr>
            <p:cNvPr id="6" name="Groupe 5"/>
            <p:cNvGrpSpPr/>
            <p:nvPr/>
          </p:nvGrpSpPr>
          <p:grpSpPr>
            <a:xfrm rot="21379848">
              <a:off x="744049" y="2330515"/>
              <a:ext cx="2966557" cy="648072"/>
              <a:chOff x="1475656" y="332656"/>
              <a:chExt cx="5976664" cy="648072"/>
            </a:xfrm>
            <a:grpFill/>
          </p:grpSpPr>
          <p:sp>
            <p:nvSpPr>
              <p:cNvPr id="8" name="Rectangle 7"/>
              <p:cNvSpPr/>
              <p:nvPr/>
            </p:nvSpPr>
            <p:spPr>
              <a:xfrm>
                <a:off x="1475656" y="404664"/>
                <a:ext cx="5904656" cy="576064"/>
              </a:xfrm>
              <a:prstGeom prst="rect">
                <a:avLst/>
              </a:pr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Rectangle 8"/>
              <p:cNvSpPr/>
              <p:nvPr/>
            </p:nvSpPr>
            <p:spPr>
              <a:xfrm>
                <a:off x="1547664" y="332656"/>
                <a:ext cx="5904656" cy="576064"/>
              </a:xfrm>
              <a:prstGeom prst="rect">
                <a:avLst/>
              </a:pr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7" name="Titre 1">
              <a:hlinkClick r:id="rId3"/>
            </p:cNvPr>
            <p:cNvSpPr txBox="1">
              <a:spLocks/>
            </p:cNvSpPr>
            <p:nvPr/>
          </p:nvSpPr>
          <p:spPr>
            <a:xfrm rot="21379848">
              <a:off x="643595" y="2362923"/>
              <a:ext cx="2706814" cy="547515"/>
            </a:xfrm>
            <a:prstGeom prst="rect">
              <a:avLst/>
            </a:prstGeom>
            <a:grpFill/>
          </p:spPr>
          <p:txBody>
            <a:bodyPr vert="horz" lIns="91440" tIns="45720" rIns="91440" bIns="45720" rtlCol="0" anchor="ct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800" b="0" i="0" u="sng" strike="noStrike" kern="1200" cap="none" spc="0" normalizeH="0" baseline="0" noProof="0" dirty="0">
                  <a:ln>
                    <a:noFill/>
                  </a:ln>
                  <a:solidFill>
                    <a:prstClr val="white"/>
                  </a:solidFill>
                  <a:effectLst/>
                  <a:uLnTx/>
                  <a:uFillTx/>
                  <a:latin typeface="Arial" panose="020B0604020202020204"/>
                  <a:ea typeface="+mn-ea"/>
                  <a:cs typeface="+mn-cs"/>
                  <a:hlinkClick r:id="rId4"/>
                </a:rPr>
                <a:t>Ameli.fr pour les entreprises</a:t>
              </a:r>
              <a:r>
                <a:rPr kumimoji="0" lang="fr-FR" sz="1800" b="0" i="0" u="sng" strike="noStrike" kern="1200" cap="none" spc="0" normalizeH="0" baseline="0" noProof="0" dirty="0">
                  <a:ln>
                    <a:noFill/>
                  </a:ln>
                  <a:solidFill>
                    <a:prstClr val="white"/>
                  </a:solidFill>
                  <a:effectLst/>
                  <a:uLnTx/>
                  <a:uFillTx/>
                  <a:latin typeface="Arial" panose="020B0604020202020204"/>
                  <a:ea typeface="+mn-ea"/>
                  <a:cs typeface="+mn-cs"/>
                </a:rPr>
                <a:t> </a:t>
              </a:r>
            </a:p>
          </p:txBody>
        </p:sp>
      </p:grpSp>
      <p:pic>
        <p:nvPicPr>
          <p:cNvPr id="10" name="Image 9"/>
          <p:cNvPicPr>
            <a:picLocks noChangeAspect="1"/>
          </p:cNvPicPr>
          <p:nvPr/>
        </p:nvPicPr>
        <p:blipFill>
          <a:blip r:embed="rId5"/>
          <a:stretch>
            <a:fillRect/>
          </a:stretch>
        </p:blipFill>
        <p:spPr>
          <a:xfrm>
            <a:off x="5318512" y="1967872"/>
            <a:ext cx="6873488" cy="4285543"/>
          </a:xfrm>
          <a:prstGeom prst="rect">
            <a:avLst/>
          </a:prstGeom>
        </p:spPr>
      </p:pic>
      <p:sp>
        <p:nvSpPr>
          <p:cNvPr id="11" name="Rectangle à coins arrondis 10"/>
          <p:cNvSpPr/>
          <p:nvPr/>
        </p:nvSpPr>
        <p:spPr>
          <a:xfrm>
            <a:off x="5298649" y="2217403"/>
            <a:ext cx="666098" cy="52558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Rectangle à coins arrondis 11"/>
          <p:cNvSpPr/>
          <p:nvPr/>
        </p:nvSpPr>
        <p:spPr>
          <a:xfrm>
            <a:off x="7270703" y="1948836"/>
            <a:ext cx="691286" cy="305544"/>
          </a:xfrm>
          <a:prstGeom prst="roundRect">
            <a:avLst>
              <a:gd name="adj" fmla="val 50000"/>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Rectangle 12"/>
          <p:cNvSpPr/>
          <p:nvPr/>
        </p:nvSpPr>
        <p:spPr>
          <a:xfrm>
            <a:off x="293184" y="2074522"/>
            <a:ext cx="5495016" cy="424731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215483"/>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215483"/>
                </a:solidFill>
                <a:effectLst/>
                <a:uLnTx/>
                <a:uFillTx/>
                <a:latin typeface="Calibri" panose="020F0502020204030204" pitchFamily="34" charset="0"/>
                <a:ea typeface="+mn-ea"/>
                <a:cs typeface="Calibri" panose="020F0502020204030204" pitchFamily="34" charset="0"/>
              </a:rPr>
              <a:t>Pour joindre la caisse</a:t>
            </a:r>
            <a:r>
              <a:rPr kumimoji="0" lang="fr-FR" sz="1800" b="1" i="0" u="none" strike="noStrike" kern="1200" cap="none" spc="0" normalizeH="0" noProof="0" dirty="0">
                <a:ln>
                  <a:noFill/>
                </a:ln>
                <a:solidFill>
                  <a:srgbClr val="215483"/>
                </a:solidFill>
                <a:effectLst/>
                <a:uLnTx/>
                <a:uFillTx/>
                <a:latin typeface="Calibri" panose="020F0502020204030204" pitchFamily="34" charset="0"/>
                <a:ea typeface="+mn-ea"/>
                <a:cs typeface="Calibri" panose="020F0502020204030204" pitchFamily="34" charset="0"/>
              </a:rPr>
              <a:t> d’Assurance Maladie </a:t>
            </a:r>
            <a:r>
              <a:rPr kumimoji="0" lang="fr-FR" sz="1800" b="1" i="0" u="none" strike="noStrike" kern="1200" cap="none" spc="0" normalizeH="0" baseline="0" noProof="0" dirty="0">
                <a:ln>
                  <a:noFill/>
                </a:ln>
                <a:solidFill>
                  <a:srgbClr val="215483"/>
                </a:solidFill>
                <a:effectLst/>
                <a:uLnTx/>
                <a:uFillTx/>
                <a:latin typeface="Calibri" panose="020F0502020204030204" pitchFamily="34" charset="0"/>
                <a:ea typeface="+mn-ea"/>
                <a:cs typeface="Calibri" panose="020F0502020204030204" pitchFamily="34" charset="0"/>
              </a:rPr>
              <a:t> </a:t>
            </a:r>
            <a:r>
              <a:rPr kumimoji="0" lang="fr-F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AB2E81"/>
                </a:solidFill>
                <a:effectLst/>
                <a:uLnTx/>
                <a:uFillTx/>
                <a:latin typeface="Calibri" panose="020F0502020204030204" pitchFamily="34" charset="0"/>
                <a:ea typeface="+mn-ea"/>
                <a:cs typeface="Calibri" panose="020F0502020204030204" pitchFamily="34" charset="0"/>
              </a:rPr>
              <a:t>3679</a:t>
            </a:r>
            <a:r>
              <a:rPr kumimoji="0" lang="fr-FR" sz="1800" b="0" i="0" u="none" strike="noStrike" kern="1200" cap="none" spc="0" normalizeH="0" baseline="0" noProof="0" dirty="0">
                <a:ln>
                  <a:noFill/>
                </a:ln>
                <a:solidFill>
                  <a:srgbClr val="AB2E81"/>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fr-FR" sz="900" b="0" i="0" u="none" strike="noStrike" kern="1200" cap="none" spc="0" normalizeH="0" baseline="0" noProof="0" dirty="0">
                <a:ln>
                  <a:noFill/>
                </a:ln>
                <a:solidFill>
                  <a:srgbClr val="0C419A"/>
                </a:solidFill>
                <a:effectLst/>
                <a:uLnTx/>
                <a:uFillTx/>
                <a:latin typeface="Arial" panose="020B0604020202020204"/>
                <a:ea typeface="+mn-ea"/>
                <a:cs typeface="+mn-cs"/>
              </a:rPr>
              <a:t>(service gratuit + prix de l’appel)  du lundi au vendredi de 8h30 à 17h30</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fr-FR" sz="900" b="0" i="0" u="none" strike="noStrike" kern="1200" cap="none" spc="0" normalizeH="0" baseline="0" noProof="0" dirty="0">
              <a:ln>
                <a:noFill/>
              </a:ln>
              <a:solidFill>
                <a:srgbClr val="0C419A"/>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fr-FR" sz="900" b="0" i="0" u="none" strike="noStrike" kern="1200" cap="none" spc="0" normalizeH="0" baseline="0" noProof="0" dirty="0">
              <a:ln>
                <a:noFill/>
              </a:ln>
              <a:solidFill>
                <a:srgbClr val="0C419A"/>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215483"/>
                </a:solidFill>
                <a:effectLst/>
                <a:uLnTx/>
                <a:uFillTx/>
                <a:latin typeface="Calibri" panose="020F0502020204030204" pitchFamily="34" charset="0"/>
                <a:ea typeface="+mn-ea"/>
                <a:cs typeface="Calibri" panose="020F0502020204030204" pitchFamily="34" charset="0"/>
              </a:rPr>
              <a:t>Un seul numéro pour joindre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215483"/>
                </a:solidFill>
                <a:effectLst/>
                <a:uLnTx/>
                <a:uFillTx/>
                <a:latin typeface="Calibri" panose="020F0502020204030204" pitchFamily="34" charset="0"/>
                <a:ea typeface="+mn-ea"/>
                <a:cs typeface="Calibri" panose="020F0502020204030204" pitchFamily="34" charset="0"/>
              </a:rPr>
              <a:t>la hotline NET-ENTREPRISES et DSN :</a:t>
            </a:r>
            <a:r>
              <a:rPr kumimoji="0" lang="fr-FR" altLang="fr-FR" sz="1800" b="1" i="0" u="none" strike="noStrike" kern="1200" cap="none" spc="0" normalizeH="0" baseline="0" noProof="0" dirty="0">
                <a:ln>
                  <a:noFill/>
                </a:ln>
                <a:solidFill>
                  <a:srgbClr val="215483"/>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fr-FR" b="1" dirty="0">
              <a:solidFill>
                <a:srgbClr val="215483"/>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dirty="0">
              <a:ln>
                <a:noFill/>
              </a:ln>
              <a:solidFill>
                <a:srgbClr val="215483"/>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1" i="0" u="none" strike="noStrike" kern="1200" cap="none" spc="0" normalizeH="0" baseline="0" noProof="0" dirty="0">
              <a:ln>
                <a:noFill/>
              </a:ln>
              <a:solidFill>
                <a:srgbClr val="215483"/>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srgbClr val="0C419A"/>
              </a:solidFill>
              <a:effectLst/>
              <a:uLnTx/>
              <a:uFillTx/>
              <a:latin typeface="Calibri" panose="020F0502020204030204" pitchFamily="34" charset="0"/>
              <a:ea typeface="ヒラギノ角ゴ Pro W3"/>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srgbClr val="0C419A"/>
              </a:solidFill>
              <a:effectLst/>
              <a:uLnTx/>
              <a:uFillTx/>
              <a:latin typeface="Calibri" panose="020F0502020204030204" pitchFamily="34" charset="0"/>
              <a:ea typeface="ヒラギノ角ゴ Pro W3"/>
              <a:cs typeface="Calibri" panose="020F050202020403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fr-FR" sz="900" b="0" i="0" u="none" strike="noStrike" kern="1200" cap="none" spc="0" normalizeH="0" baseline="0" noProof="0" dirty="0">
              <a:ln>
                <a:noFill/>
              </a:ln>
              <a:solidFill>
                <a:srgbClr val="0C419A"/>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fr-FR" sz="900" b="0" i="0" u="none" strike="noStrike" kern="1200" cap="none" spc="0" normalizeH="0" baseline="0" noProof="0" dirty="0">
              <a:ln>
                <a:noFill/>
              </a:ln>
              <a:solidFill>
                <a:srgbClr val="0C419A"/>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500" b="0" i="0" u="none" strike="noStrike" kern="1200" cap="none" spc="0" normalizeH="0" baseline="0" noProof="0" dirty="0">
              <a:ln>
                <a:noFill/>
              </a:ln>
              <a:solidFill>
                <a:srgbClr val="302683"/>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500" b="0" i="0" u="none" strike="noStrike" kern="1200" cap="none" spc="0" normalizeH="0" baseline="0" noProof="0" dirty="0">
              <a:ln>
                <a:noFill/>
              </a:ln>
              <a:solidFill>
                <a:srgbClr val="302683"/>
              </a:solidFill>
              <a:effectLst/>
              <a:uLnTx/>
              <a:uFillTx/>
              <a:latin typeface="Arial" panose="020B0604020202020204"/>
              <a:ea typeface="+mn-ea"/>
              <a:cs typeface="+mn-cs"/>
            </a:endParaRPr>
          </a:p>
        </p:txBody>
      </p:sp>
      <p:pic>
        <p:nvPicPr>
          <p:cNvPr id="14" name="Image 13"/>
          <p:cNvPicPr/>
          <p:nvPr/>
        </p:nvPicPr>
        <p:blipFill rotWithShape="1">
          <a:blip r:embed="rId6"/>
          <a:srcRect l="54948" t="44562" r="11846" b="22531"/>
          <a:stretch/>
        </p:blipFill>
        <p:spPr bwMode="auto">
          <a:xfrm>
            <a:off x="318302" y="4493030"/>
            <a:ext cx="3204795" cy="84223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1010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6" end="6"/>
                                            </p:txEl>
                                          </p:spTgt>
                                        </p:tgtEl>
                                        <p:attrNameLst>
                                          <p:attrName>style.visibility</p:attrName>
                                        </p:attrNameLst>
                                      </p:cBhvr>
                                      <p:to>
                                        <p:strVal val="visible"/>
                                      </p:to>
                                    </p:set>
                                    <p:animEffect transition="in" filter="fade">
                                      <p:cBhvr>
                                        <p:cTn id="7" dur="1000"/>
                                        <p:tgtEl>
                                          <p:spTgt spid="13">
                                            <p:txEl>
                                              <p:pRg st="6" end="6"/>
                                            </p:txEl>
                                          </p:spTgt>
                                        </p:tgtEl>
                                      </p:cBhvr>
                                    </p:animEffect>
                                    <p:anim calcmode="lin" valueType="num">
                                      <p:cBhvr>
                                        <p:cTn id="8"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xEl>
                                              <p:pRg st="7" end="7"/>
                                            </p:txEl>
                                          </p:spTgt>
                                        </p:tgtEl>
                                        <p:attrNameLst>
                                          <p:attrName>style.visibility</p:attrName>
                                        </p:attrNameLst>
                                      </p:cBhvr>
                                      <p:to>
                                        <p:strVal val="visible"/>
                                      </p:to>
                                    </p:set>
                                    <p:animEffect transition="in" filter="fade">
                                      <p:cBhvr>
                                        <p:cTn id="12" dur="1000"/>
                                        <p:tgtEl>
                                          <p:spTgt spid="13">
                                            <p:txEl>
                                              <p:pRg st="7" end="7"/>
                                            </p:txEl>
                                          </p:spTgt>
                                        </p:tgtEl>
                                      </p:cBhvr>
                                    </p:animEffect>
                                    <p:anim calcmode="lin" valueType="num">
                                      <p:cBhvr>
                                        <p:cTn id="13" dur="10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F54E46D1-A7FA-4EAB-8C53-0F92DF35FE07}"/>
              </a:ext>
            </a:extLst>
          </p:cNvPr>
          <p:cNvSpPr>
            <a:spLocks noGrp="1"/>
          </p:cNvSpPr>
          <p:nvPr>
            <p:ph type="body" sz="quarter" idx="27"/>
          </p:nvPr>
        </p:nvSpPr>
        <p:spPr>
          <a:solidFill>
            <a:schemeClr val="tx1"/>
          </a:solidFill>
        </p:spPr>
        <p:txBody>
          <a:bodyPr/>
          <a:lstStyle/>
          <a:p>
            <a:endParaRPr lang="fr-FR" dirty="0"/>
          </a:p>
        </p:txBody>
      </p:sp>
      <p:sp>
        <p:nvSpPr>
          <p:cNvPr id="5" name="Espace réservé du texte 4">
            <a:extLst>
              <a:ext uri="{FF2B5EF4-FFF2-40B4-BE49-F238E27FC236}">
                <a16:creationId xmlns:a16="http://schemas.microsoft.com/office/drawing/2014/main" id="{65483834-EFCD-8F42-A0D9-DA01BF0B5530}"/>
              </a:ext>
            </a:extLst>
          </p:cNvPr>
          <p:cNvSpPr>
            <a:spLocks noGrp="1"/>
          </p:cNvSpPr>
          <p:nvPr>
            <p:ph type="body" sz="quarter" idx="3"/>
          </p:nvPr>
        </p:nvSpPr>
        <p:spPr>
          <a:xfrm>
            <a:off x="1421827" y="2517239"/>
            <a:ext cx="9723952" cy="1448949"/>
          </a:xfrm>
        </p:spPr>
        <p:txBody>
          <a:bodyPr>
            <a:normAutofit/>
          </a:bodyPr>
          <a:lstStyle/>
          <a:p>
            <a:r>
              <a:rPr lang="fr-FR" sz="4000" dirty="0"/>
              <a:t>Merci pour votre attention</a:t>
            </a:r>
          </a:p>
          <a:p>
            <a:pPr algn="ctr"/>
            <a:endParaRPr lang="fr-FR" sz="1800" dirty="0"/>
          </a:p>
        </p:txBody>
      </p:sp>
      <p:sp>
        <p:nvSpPr>
          <p:cNvPr id="3" name="Espace réservé du numéro de diapositive 2">
            <a:extLst>
              <a:ext uri="{FF2B5EF4-FFF2-40B4-BE49-F238E27FC236}">
                <a16:creationId xmlns:a16="http://schemas.microsoft.com/office/drawing/2014/main" id="{6CC7B00D-FA02-4E72-88EA-D386F984E927}"/>
              </a:ext>
            </a:extLst>
          </p:cNvPr>
          <p:cNvSpPr>
            <a:spLocks noGrp="1"/>
          </p:cNvSpPr>
          <p:nvPr>
            <p:ph type="sldNum" sz="quarter" idx="2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75A587B-5814-4D9B-9598-FE9CB954CB01}" type="slidenum">
              <a:rPr kumimoji="0" lang="fr-FR" sz="1200" b="0" i="0" u="none" strike="noStrike" kern="1200" cap="none" spc="0" normalizeH="0" baseline="0" noProof="0" smtClean="0">
                <a:ln>
                  <a:noFill/>
                </a:ln>
                <a:solidFill>
                  <a:srgbClr val="0C41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fr-FR" sz="1200" b="0" i="0" u="none" strike="noStrike" kern="1200" cap="none" spc="0" normalizeH="0" baseline="0" noProof="0" dirty="0">
              <a:ln>
                <a:noFill/>
              </a:ln>
              <a:solidFill>
                <a:srgbClr val="0C419A"/>
              </a:solidFill>
              <a:effectLst/>
              <a:uLnTx/>
              <a:uFillTx/>
              <a:latin typeface="Arial" panose="020B0604020202020204"/>
              <a:ea typeface="+mn-ea"/>
              <a:cs typeface="+mn-cs"/>
            </a:endParaRPr>
          </a:p>
        </p:txBody>
      </p:sp>
    </p:spTree>
    <p:extLst>
      <p:ext uri="{BB962C8B-B14F-4D97-AF65-F5344CB8AC3E}">
        <p14:creationId xmlns:p14="http://schemas.microsoft.com/office/powerpoint/2010/main" val="544173911"/>
      </p:ext>
    </p:extLst>
  </p:cSld>
  <p:clrMapOvr>
    <a:masterClrMapping/>
  </p:clrMapOvr>
</p:sld>
</file>

<file path=ppt/theme/theme1.xml><?xml version="1.0" encoding="utf-8"?>
<a:theme xmlns:a="http://schemas.openxmlformats.org/drawingml/2006/main" name="Masque_PPT_AM">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2.xml><?xml version="1.0" encoding="utf-8"?>
<a:theme xmlns:a="http://schemas.openxmlformats.org/drawingml/2006/main" name="1_Masque_PPT_AM">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3.xml><?xml version="1.0" encoding="utf-8"?>
<a:theme xmlns:a="http://schemas.openxmlformats.org/drawingml/2006/main" name="déc2020-MASQUE PPT de l'Assurance Maladie Réseau">
  <a:themeElements>
    <a:clrScheme name="CNAM">
      <a:dk1>
        <a:srgbClr val="0C419A"/>
      </a:dk1>
      <a:lt1>
        <a:sysClr val="window" lastClr="FFFFFF"/>
      </a:lt1>
      <a:dk2>
        <a:srgbClr val="007FAD"/>
      </a:dk2>
      <a:lt2>
        <a:srgbClr val="545859"/>
      </a:lt2>
      <a:accent1>
        <a:srgbClr val="298478"/>
      </a:accent1>
      <a:accent2>
        <a:srgbClr val="C74E5A"/>
      </a:accent2>
      <a:accent3>
        <a:srgbClr val="007FAD"/>
      </a:accent3>
      <a:accent4>
        <a:srgbClr val="A05EB5"/>
      </a:accent4>
      <a:accent5>
        <a:srgbClr val="5E74B8"/>
      </a:accent5>
      <a:accent6>
        <a:srgbClr val="E11A81"/>
      </a:accent6>
      <a:hlink>
        <a:srgbClr val="0C419A"/>
      </a:hlink>
      <a:folHlink>
        <a:srgbClr val="54585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NAM_Template_PowerPoint_v4" id="{26C22B8F-5E05-F14C-9CB3-B37F511AC7C6}" vid="{59AAAB99-C36C-9647-8E13-E76025E32F41}"/>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1_gip01 9">
    <a:dk1>
      <a:srgbClr val="848484"/>
    </a:dk1>
    <a:lt1>
      <a:srgbClr val="FFFFFF"/>
    </a:lt1>
    <a:dk2>
      <a:srgbClr val="00B0E6"/>
    </a:dk2>
    <a:lt2>
      <a:srgbClr val="EEEEEE"/>
    </a:lt2>
    <a:accent1>
      <a:srgbClr val="004E61"/>
    </a:accent1>
    <a:accent2>
      <a:srgbClr val="A1A1A1"/>
    </a:accent2>
    <a:accent3>
      <a:srgbClr val="FFFFFF"/>
    </a:accent3>
    <a:accent4>
      <a:srgbClr val="707070"/>
    </a:accent4>
    <a:accent5>
      <a:srgbClr val="AAB2B7"/>
    </a:accent5>
    <a:accent6>
      <a:srgbClr val="919191"/>
    </a:accent6>
    <a:hlink>
      <a:srgbClr val="000000"/>
    </a:hlink>
    <a:folHlink>
      <a:srgbClr val="D9E4E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5A8DA0CFBD3C549B2112DAD89F46944" ma:contentTypeVersion="0" ma:contentTypeDescription="Crée un document." ma:contentTypeScope="" ma:versionID="216d17cda0e07110fc3ea3de5f4dd24f">
  <xsd:schema xmlns:xsd="http://www.w3.org/2001/XMLSchema" xmlns:xs="http://www.w3.org/2001/XMLSchema" xmlns:p="http://schemas.microsoft.com/office/2006/metadata/properties" targetNamespace="http://schemas.microsoft.com/office/2006/metadata/properties" ma:root="true" ma:fieldsID="ab09c1ba23edfaa45a5e9d385267c9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1B0B0B-862D-4663-A135-7A53F1155D39}">
  <ds:schemaRefs>
    <ds:schemaRef ds:uri="http://purl.org/dc/terms/"/>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 ds:uri="http://www.w3.org/XML/1998/namespace"/>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1DFDEFFF-D4AE-4BDD-8B63-4CCBF15B82AF}">
  <ds:schemaRefs>
    <ds:schemaRef ds:uri="http://schemas.microsoft.com/sharepoint/v3/contenttype/forms"/>
  </ds:schemaRefs>
</ds:datastoreItem>
</file>

<file path=customXml/itemProps3.xml><?xml version="1.0" encoding="utf-8"?>
<ds:datastoreItem xmlns:ds="http://schemas.openxmlformats.org/officeDocument/2006/customXml" ds:itemID="{329D7781-ED16-41BA-B7FF-C5FE624992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Masque_PPT_AM</Template>
  <TotalTime>5386</TotalTime>
  <Words>3197</Words>
  <Application>Microsoft Office PowerPoint</Application>
  <PresentationFormat>Grand écran</PresentationFormat>
  <Paragraphs>355</Paragraphs>
  <Slides>31</Slides>
  <Notes>30</Notes>
  <HiddenSlides>0</HiddenSlides>
  <MMClips>0</MMClips>
  <ScaleCrop>false</ScaleCrop>
  <HeadingPairs>
    <vt:vector size="6" baseType="variant">
      <vt:variant>
        <vt:lpstr>Polices utilisées</vt:lpstr>
      </vt:variant>
      <vt:variant>
        <vt:i4>9</vt:i4>
      </vt:variant>
      <vt:variant>
        <vt:lpstr>Thème</vt:lpstr>
      </vt:variant>
      <vt:variant>
        <vt:i4>4</vt:i4>
      </vt:variant>
      <vt:variant>
        <vt:lpstr>Titres des diapositives</vt:lpstr>
      </vt:variant>
      <vt:variant>
        <vt:i4>31</vt:i4>
      </vt:variant>
    </vt:vector>
  </HeadingPairs>
  <TitlesOfParts>
    <vt:vector size="44" baseType="lpstr">
      <vt:lpstr>Aptos</vt:lpstr>
      <vt:lpstr>Aptos Display</vt:lpstr>
      <vt:lpstr>Arial</vt:lpstr>
      <vt:lpstr>Calibri</vt:lpstr>
      <vt:lpstr>Courier New</vt:lpstr>
      <vt:lpstr>HelveticaNeueLT Pro 63 MdEx</vt:lpstr>
      <vt:lpstr>Open Sans Bold</vt:lpstr>
      <vt:lpstr>Symbol</vt:lpstr>
      <vt:lpstr>Wingdings</vt:lpstr>
      <vt:lpstr>Masque_PPT_AM</vt:lpstr>
      <vt:lpstr>1_Masque_PPT_AM</vt:lpstr>
      <vt:lpstr>déc2020-MASQUE PPT de l'Assurance Maladie Réseau</vt:lpstr>
      <vt:lpstr>Thème Office</vt:lpstr>
      <vt:lpstr>Les bonnes pratiques du Temps Partiel Thérapeutique</vt:lpstr>
      <vt:lpstr>Sommaire</vt:lpstr>
      <vt:lpstr>Présentation PowerPoint</vt:lpstr>
      <vt:lpstr>INFORMATIONS SUR LE TPT</vt:lpstr>
      <vt:lpstr>Les démarches de l’employeur</vt:lpstr>
      <vt:lpstr>Présentation PowerPoint</vt:lpstr>
      <vt:lpstr>Comment transmettre L’attestation de salaire ?</vt:lpstr>
      <vt:lpstr>SAISIE SUR NET ENTREPRISES - MALADIE</vt:lpstr>
      <vt:lpstr>SAISIE SUR NET ENTREPRISES</vt:lpstr>
      <vt:lpstr>SAISIE SUR NET ENTREPRISES</vt:lpstr>
      <vt:lpstr>Présentation PowerPoint</vt:lpstr>
      <vt:lpstr>DATE DE DERNIER JOUR DE TRAVAIL - DJT</vt:lpstr>
      <vt:lpstr>SAISIE SUR NET-ENTREPRISES - MALADIE</vt:lpstr>
      <vt:lpstr>SAISIE SUR NET ENTREPRISES - MALADIE</vt:lpstr>
      <vt:lpstr>Conges payes / temps partiel Thérapeutique MALADIE</vt:lpstr>
      <vt:lpstr>Saisie sur NET ENTREPRISES – CONGES PAYES / TPT MALADIE </vt:lpstr>
      <vt:lpstr>VISUEL de l’attestation (CONGES PAYES / TPT maladie)</vt:lpstr>
      <vt:lpstr>SAISIE SUR NET-ENTREPRISES – AT / MP</vt:lpstr>
      <vt:lpstr>SAISIE SUR NET-ENTREPRISES – AT / MP</vt:lpstr>
      <vt:lpstr>SAISIE SUR NET-ENTREPRISES – AT / MP</vt:lpstr>
      <vt:lpstr>Saisie sur NET ENTREPRISES – CONGES PAYES / TPT AT-MP  </vt:lpstr>
      <vt:lpstr>SAISIE SUR NET-ENTREPRISES – CONGES PAYES / TPT AT-MP </vt:lpstr>
      <vt:lpstr>VISUEL de l’attestation (congés payés / TPT AT-MP)</vt:lpstr>
      <vt:lpstr>Présentation PowerPoint</vt:lpstr>
      <vt:lpstr>calcul de l’IJ</vt:lpstr>
      <vt:lpstr>Présentation PowerPoint</vt:lpstr>
      <vt:lpstr>Le tpt en dsn</vt:lpstr>
      <vt:lpstr>Ce qu’il faut retenir</vt:lpstr>
      <vt:lpstr>Présentation PowerPoint</vt:lpstr>
      <vt:lpstr>NUMÉRO UTILE &amp; SITE DE L’ASSURANCE MALADIE EN LIGNE</vt:lpstr>
      <vt:lpstr>Présentation PowerPoint</vt:lpstr>
    </vt:vector>
  </TitlesOfParts>
  <Company>CNAMTS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 SUR PLUSIEURS LIGNES FOND COULEUR  [Arial Bold 41 pt]</dc:title>
  <dc:creator>GWENAELLE TINDANO</dc:creator>
  <cp:lastModifiedBy>Lisa CAMPOS</cp:lastModifiedBy>
  <cp:revision>389</cp:revision>
  <dcterms:created xsi:type="dcterms:W3CDTF">2020-12-11T11:17:52Z</dcterms:created>
  <dcterms:modified xsi:type="dcterms:W3CDTF">2026-09-14T15:42:02Z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0x01010045A8DA0CFBD3C549B2112DAD89F46944</vt:lpwstr>
  </property>
</Properties>
</file>