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theme/themeOverride5.xml" ContentType="application/vnd.openxmlformats-officedocument.themeOverr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customXml/itemProps4.xml" ContentType="application/vnd.openxmlformats-officedocument.customXmlProperties+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theme/themeOverride4.xml" ContentType="application/vnd.openxmlformats-officedocument.themeOverride+xml"/>
  <Override PartName="/ppt/slideLayouts/slideLayout5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theme/themeOverride2.xml" ContentType="application/vnd.openxmlformats-officedocument.themeOverride+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customXml/itemProps5.xml" ContentType="application/vnd.openxmlformats-officedocument.customXmlProperties+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theme/themeOverride3.xml" ContentType="application/vnd.openxmlformats-officedocument.themeOverride+xml"/>
  <Override PartName="/ppt/slideLayouts/slideLayout44.xml" ContentType="application/vnd.openxmlformats-officedocument.presentationml.slideLayout+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6"/>
    <p:sldMasterId id="2147483658" r:id="rId7"/>
    <p:sldMasterId id="2147483660" r:id="rId8"/>
    <p:sldMasterId id="2147483662" r:id="rId9"/>
    <p:sldMasterId id="2147483706" r:id="rId10"/>
  </p:sldMasterIdLst>
  <p:notesMasterIdLst>
    <p:notesMasterId r:id="rId32"/>
  </p:notesMasterIdLst>
  <p:handoutMasterIdLst>
    <p:handoutMasterId r:id="rId33"/>
  </p:handoutMasterIdLst>
  <p:sldIdLst>
    <p:sldId id="1284" r:id="rId11"/>
    <p:sldId id="1285" r:id="rId12"/>
    <p:sldId id="1292" r:id="rId13"/>
    <p:sldId id="1293" r:id="rId14"/>
    <p:sldId id="1280" r:id="rId15"/>
    <p:sldId id="1301" r:id="rId16"/>
    <p:sldId id="1294" r:id="rId17"/>
    <p:sldId id="1281" r:id="rId18"/>
    <p:sldId id="1296" r:id="rId19"/>
    <p:sldId id="1295" r:id="rId20"/>
    <p:sldId id="1299" r:id="rId21"/>
    <p:sldId id="1252" r:id="rId22"/>
    <p:sldId id="1286" r:id="rId23"/>
    <p:sldId id="1300" r:id="rId24"/>
    <p:sldId id="1289" r:id="rId25"/>
    <p:sldId id="1290" r:id="rId26"/>
    <p:sldId id="1302" r:id="rId27"/>
    <p:sldId id="1303" r:id="rId28"/>
    <p:sldId id="1305" r:id="rId29"/>
    <p:sldId id="1291" r:id="rId30"/>
    <p:sldId id="1304" r:id="rId31"/>
  </p:sldIdLst>
  <p:sldSz cx="9144000" cy="6858000" type="screen4x3"/>
  <p:notesSz cx="6797675" cy="9982200"/>
  <p:defaultTextStyle>
    <a:defPPr>
      <a:defRPr lang="fr-FR"/>
    </a:defPPr>
    <a:lvl1pPr algn="l" rtl="0" fontAlgn="base">
      <a:spcBef>
        <a:spcPct val="0"/>
      </a:spcBef>
      <a:spcAft>
        <a:spcPct val="0"/>
      </a:spcAft>
      <a:defRPr sz="20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20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20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20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2000" kern="1200">
        <a:solidFill>
          <a:schemeClr val="tx1"/>
        </a:solidFill>
        <a:latin typeface="Times New Roman" pitchFamily="18" charset="0"/>
        <a:ea typeface="+mn-ea"/>
        <a:cs typeface="Arial" pitchFamily="34" charset="0"/>
      </a:defRPr>
    </a:lvl5pPr>
    <a:lvl6pPr marL="2286000" algn="l" defTabSz="914400" rtl="0" eaLnBrk="1" latinLnBrk="0" hangingPunct="1">
      <a:defRPr sz="2000" kern="1200">
        <a:solidFill>
          <a:schemeClr val="tx1"/>
        </a:solidFill>
        <a:latin typeface="Times New Roman" pitchFamily="18" charset="0"/>
        <a:ea typeface="+mn-ea"/>
        <a:cs typeface="Arial" pitchFamily="34" charset="0"/>
      </a:defRPr>
    </a:lvl6pPr>
    <a:lvl7pPr marL="2743200" algn="l" defTabSz="914400" rtl="0" eaLnBrk="1" latinLnBrk="0" hangingPunct="1">
      <a:defRPr sz="2000" kern="1200">
        <a:solidFill>
          <a:schemeClr val="tx1"/>
        </a:solidFill>
        <a:latin typeface="Times New Roman" pitchFamily="18" charset="0"/>
        <a:ea typeface="+mn-ea"/>
        <a:cs typeface="Arial" pitchFamily="34" charset="0"/>
      </a:defRPr>
    </a:lvl7pPr>
    <a:lvl8pPr marL="3200400" algn="l" defTabSz="914400" rtl="0" eaLnBrk="1" latinLnBrk="0" hangingPunct="1">
      <a:defRPr sz="2000" kern="1200">
        <a:solidFill>
          <a:schemeClr val="tx1"/>
        </a:solidFill>
        <a:latin typeface="Times New Roman" pitchFamily="18" charset="0"/>
        <a:ea typeface="+mn-ea"/>
        <a:cs typeface="Arial" pitchFamily="34" charset="0"/>
      </a:defRPr>
    </a:lvl8pPr>
    <a:lvl9pPr marL="3657600" algn="l" defTabSz="914400" rtl="0" eaLnBrk="1" latinLnBrk="0" hangingPunct="1">
      <a:defRPr sz="2000" kern="1200">
        <a:solidFill>
          <a:schemeClr val="tx1"/>
        </a:solidFill>
        <a:latin typeface="Times New Roman" pitchFamily="18" charset="0"/>
        <a:ea typeface="+mn-ea"/>
        <a:cs typeface="Arial" pitchFamily="34" charset="0"/>
      </a:defRPr>
    </a:lvl9pPr>
  </p:defaultTextStyle>
  <p:extLst>
    <p:ext uri="{EFAFB233-063F-42B5-8137-9DF3F51BA10A}">
      <p15:sldGuideLst xmlns="" xmlns:p15="http://schemas.microsoft.com/office/powerpoint/2012/main">
        <p15:guide id="1" orient="horz" pos="2840">
          <p15:clr>
            <a:srgbClr val="A4A3A4"/>
          </p15:clr>
        </p15:guide>
        <p15:guide id="2" orient="horz" pos="391">
          <p15:clr>
            <a:srgbClr val="A4A3A4"/>
          </p15:clr>
        </p15:guide>
        <p15:guide id="3" pos="2517">
          <p15:clr>
            <a:srgbClr val="A4A3A4"/>
          </p15:clr>
        </p15:guide>
        <p15:guide id="4" pos="204">
          <p15:clr>
            <a:srgbClr val="A4A3A4"/>
          </p15:clr>
        </p15:guide>
        <p15:guide id="5" pos="5556">
          <p15:clr>
            <a:srgbClr val="A4A3A4"/>
          </p15:clr>
        </p15:guide>
      </p15:sldGuideLst>
    </p:ext>
    <p:ext uri="{2D200454-40CA-4A62-9FC3-DE9A4176ACB9}">
      <p15:notesGuideLst xmlns="" xmlns:p15="http://schemas.microsoft.com/office/powerpoint/2012/main">
        <p15:guide id="1" orient="horz" pos="3126">
          <p15:clr>
            <a:srgbClr val="A4A3A4"/>
          </p15:clr>
        </p15:guide>
        <p15:guide id="2" pos="2140">
          <p15:clr>
            <a:srgbClr val="A4A3A4"/>
          </p15:clr>
        </p15:guide>
        <p15:guide id="3" orient="horz" pos="3143">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ine Guillaume" initials="PG" lastIdx="17" clrIdx="0"/>
  <p:cmAuthor id="1" name="Pierre-Luc Delage" initials="PLD" lastIdx="0" clrIdx="1"/>
  <p:cmAuthor id="2" name="mjoret" initials="m" lastIdx="1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CC66"/>
    <a:srgbClr val="33CC33"/>
    <a:srgbClr val="FF9900"/>
    <a:srgbClr val="FFCC66"/>
    <a:srgbClr val="FF6699"/>
    <a:srgbClr val="FF9999"/>
    <a:srgbClr val="D60093"/>
    <a:srgbClr val="08C6AF"/>
    <a:srgbClr val="006600"/>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Style moyen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68" autoAdjust="0"/>
    <p:restoredTop sz="99017" autoAdjust="0"/>
  </p:normalViewPr>
  <p:slideViewPr>
    <p:cSldViewPr>
      <p:cViewPr>
        <p:scale>
          <a:sx n="100" d="100"/>
          <a:sy n="100" d="100"/>
        </p:scale>
        <p:origin x="-384" y="-174"/>
      </p:cViewPr>
      <p:guideLst>
        <p:guide orient="horz" pos="2840"/>
        <p:guide orient="horz" pos="391"/>
        <p:guide pos="2517"/>
        <p:guide pos="204"/>
        <p:guide pos="555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8" d="100"/>
          <a:sy n="48" d="100"/>
        </p:scale>
        <p:origin x="-2988" y="-114"/>
      </p:cViewPr>
      <p:guideLst>
        <p:guide orient="horz" pos="3126"/>
        <p:guide orient="horz" pos="3143"/>
        <p:guide pos="214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3.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 Type="http://schemas.openxmlformats.org/officeDocument/2006/relationships/customXml" Target="../customXml/item3.xml"/><Relationship Id="rId21" Type="http://schemas.openxmlformats.org/officeDocument/2006/relationships/slide" Target="slides/slide11.xml"/><Relationship Id="rId34" Type="http://schemas.openxmlformats.org/officeDocument/2006/relationships/commentAuthors" Target="commentAuthors.xml"/><Relationship Id="rId7" Type="http://schemas.openxmlformats.org/officeDocument/2006/relationships/slideMaster" Target="slideMasters/slideMaster2.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slide" Target="slides/slide19.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viewProps" Target="viewProps.xml"/><Relationship Id="rId10" Type="http://schemas.openxmlformats.org/officeDocument/2006/relationships/slideMaster" Target="slideMasters/slideMaster5.xml"/><Relationship Id="rId19" Type="http://schemas.openxmlformats.org/officeDocument/2006/relationships/slide" Target="slides/slide9.xml"/><Relationship Id="rId31" Type="http://schemas.openxmlformats.org/officeDocument/2006/relationships/slide" Target="slides/slide21.xml"/><Relationship Id="rId4" Type="http://schemas.openxmlformats.org/officeDocument/2006/relationships/customXml" Target="../customXml/item4.xml"/><Relationship Id="rId9" Type="http://schemas.openxmlformats.org/officeDocument/2006/relationships/slideMaster" Target="slideMasters/slideMaster4.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7010" name="Rectangle 2"/>
          <p:cNvSpPr>
            <a:spLocks noGrp="1" noChangeArrowheads="1"/>
          </p:cNvSpPr>
          <p:nvPr>
            <p:ph type="hdr" sz="quarter"/>
          </p:nvPr>
        </p:nvSpPr>
        <p:spPr bwMode="auto">
          <a:xfrm>
            <a:off x="0" y="1"/>
            <a:ext cx="2972060" cy="462527"/>
          </a:xfrm>
          <a:prstGeom prst="rect">
            <a:avLst/>
          </a:prstGeom>
          <a:noFill/>
          <a:ln w="9525">
            <a:noFill/>
            <a:miter lim="800000"/>
            <a:headEnd/>
            <a:tailEnd/>
          </a:ln>
          <a:effectLst/>
        </p:spPr>
        <p:txBody>
          <a:bodyPr vert="horz" wrap="square" lIns="91576" tIns="45788" rIns="91576" bIns="45788" numCol="1" anchor="t" anchorCtr="0" compatLnSpc="1">
            <a:prstTxWarp prst="textNoShape">
              <a:avLst/>
            </a:prstTxWarp>
          </a:bodyPr>
          <a:lstStyle>
            <a:lvl1pPr>
              <a:defRPr sz="1200">
                <a:cs typeface="+mn-cs"/>
              </a:defRPr>
            </a:lvl1pPr>
          </a:lstStyle>
          <a:p>
            <a:pPr>
              <a:defRPr/>
            </a:pPr>
            <a:endParaRPr lang="fr-FR"/>
          </a:p>
        </p:txBody>
      </p:sp>
      <p:sp>
        <p:nvSpPr>
          <p:cNvPr id="427011" name="Rectangle 3"/>
          <p:cNvSpPr>
            <a:spLocks noGrp="1" noChangeArrowheads="1"/>
          </p:cNvSpPr>
          <p:nvPr>
            <p:ph type="dt" sz="quarter" idx="1"/>
          </p:nvPr>
        </p:nvSpPr>
        <p:spPr bwMode="auto">
          <a:xfrm>
            <a:off x="3885543" y="1"/>
            <a:ext cx="2895936" cy="462527"/>
          </a:xfrm>
          <a:prstGeom prst="rect">
            <a:avLst/>
          </a:prstGeom>
          <a:noFill/>
          <a:ln w="9525">
            <a:noFill/>
            <a:miter lim="800000"/>
            <a:headEnd/>
            <a:tailEnd/>
          </a:ln>
          <a:effectLst/>
        </p:spPr>
        <p:txBody>
          <a:bodyPr vert="horz" wrap="square" lIns="91576" tIns="45788" rIns="91576" bIns="45788" numCol="1" anchor="t" anchorCtr="0" compatLnSpc="1">
            <a:prstTxWarp prst="textNoShape">
              <a:avLst/>
            </a:prstTxWarp>
          </a:bodyPr>
          <a:lstStyle>
            <a:lvl1pPr algn="r">
              <a:defRPr sz="1200">
                <a:cs typeface="+mn-cs"/>
              </a:defRPr>
            </a:lvl1pPr>
          </a:lstStyle>
          <a:p>
            <a:pPr>
              <a:defRPr/>
            </a:pPr>
            <a:endParaRPr lang="fr-FR"/>
          </a:p>
        </p:txBody>
      </p:sp>
      <p:sp>
        <p:nvSpPr>
          <p:cNvPr id="427012" name="Rectangle 4"/>
          <p:cNvSpPr>
            <a:spLocks noGrp="1" noChangeArrowheads="1"/>
          </p:cNvSpPr>
          <p:nvPr>
            <p:ph type="ftr" sz="quarter" idx="2"/>
          </p:nvPr>
        </p:nvSpPr>
        <p:spPr bwMode="auto">
          <a:xfrm>
            <a:off x="0" y="9476161"/>
            <a:ext cx="2972060" cy="539884"/>
          </a:xfrm>
          <a:prstGeom prst="rect">
            <a:avLst/>
          </a:prstGeom>
          <a:noFill/>
          <a:ln w="9525">
            <a:noFill/>
            <a:miter lim="800000"/>
            <a:headEnd/>
            <a:tailEnd/>
          </a:ln>
          <a:effectLst/>
        </p:spPr>
        <p:txBody>
          <a:bodyPr vert="horz" wrap="square" lIns="91576" tIns="45788" rIns="91576" bIns="45788" numCol="1" anchor="b" anchorCtr="0" compatLnSpc="1">
            <a:prstTxWarp prst="textNoShape">
              <a:avLst/>
            </a:prstTxWarp>
          </a:bodyPr>
          <a:lstStyle>
            <a:lvl1pPr>
              <a:defRPr sz="1200">
                <a:cs typeface="+mn-cs"/>
              </a:defRPr>
            </a:lvl1pPr>
          </a:lstStyle>
          <a:p>
            <a:pPr>
              <a:defRPr/>
            </a:pPr>
            <a:endParaRPr lang="fr-FR"/>
          </a:p>
        </p:txBody>
      </p:sp>
      <p:sp>
        <p:nvSpPr>
          <p:cNvPr id="427013" name="Rectangle 5"/>
          <p:cNvSpPr>
            <a:spLocks noGrp="1" noChangeArrowheads="1"/>
          </p:cNvSpPr>
          <p:nvPr>
            <p:ph type="sldNum" sz="quarter" idx="3"/>
          </p:nvPr>
        </p:nvSpPr>
        <p:spPr bwMode="auto">
          <a:xfrm>
            <a:off x="3885543" y="9476161"/>
            <a:ext cx="2895936" cy="539884"/>
          </a:xfrm>
          <a:prstGeom prst="rect">
            <a:avLst/>
          </a:prstGeom>
          <a:noFill/>
          <a:ln w="9525">
            <a:noFill/>
            <a:miter lim="800000"/>
            <a:headEnd/>
            <a:tailEnd/>
          </a:ln>
          <a:effectLst/>
        </p:spPr>
        <p:txBody>
          <a:bodyPr vert="horz" wrap="square" lIns="91576" tIns="45788" rIns="91576" bIns="45788" numCol="1" anchor="b" anchorCtr="0" compatLnSpc="1">
            <a:prstTxWarp prst="textNoShape">
              <a:avLst/>
            </a:prstTxWarp>
          </a:bodyPr>
          <a:lstStyle>
            <a:lvl1pPr algn="r">
              <a:defRPr sz="1200">
                <a:cs typeface="+mn-cs"/>
              </a:defRPr>
            </a:lvl1pPr>
          </a:lstStyle>
          <a:p>
            <a:pPr>
              <a:defRPr/>
            </a:pPr>
            <a:fld id="{4457AC7A-04BC-4CBF-8DEF-5C106C270B18}" type="slidenum">
              <a:rPr lang="fr-FR"/>
              <a:pPr>
                <a:defRPr/>
              </a:pPr>
              <a:t>‹N°›</a:t>
            </a:fld>
            <a:endParaRPr lang="fr-FR" dirty="0"/>
          </a:p>
        </p:txBody>
      </p:sp>
    </p:spTree>
    <p:extLst>
      <p:ext uri="{BB962C8B-B14F-4D97-AF65-F5344CB8AC3E}">
        <p14:creationId xmlns="" xmlns:p14="http://schemas.microsoft.com/office/powerpoint/2010/main" val="35957990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0"/>
            <a:ext cx="2944525" cy="497983"/>
          </a:xfrm>
          <a:prstGeom prst="rect">
            <a:avLst/>
          </a:prstGeom>
          <a:noFill/>
          <a:ln w="9525">
            <a:noFill/>
            <a:miter lim="800000"/>
            <a:headEnd/>
            <a:tailEnd/>
          </a:ln>
          <a:effectLst/>
        </p:spPr>
        <p:txBody>
          <a:bodyPr vert="horz" wrap="square" lIns="90806" tIns="45403" rIns="90806" bIns="45403" numCol="1" anchor="t" anchorCtr="0" compatLnSpc="1">
            <a:prstTxWarp prst="textNoShape">
              <a:avLst/>
            </a:prstTxWarp>
          </a:bodyPr>
          <a:lstStyle>
            <a:lvl1pPr defTabSz="907810">
              <a:defRPr sz="1200">
                <a:cs typeface="+mn-cs"/>
              </a:defRPr>
            </a:lvl1pPr>
          </a:lstStyle>
          <a:p>
            <a:pPr>
              <a:defRPr/>
            </a:pPr>
            <a:endParaRPr lang="fr-FR"/>
          </a:p>
        </p:txBody>
      </p:sp>
      <p:sp>
        <p:nvSpPr>
          <p:cNvPr id="4099" name="Rectangle 3"/>
          <p:cNvSpPr>
            <a:spLocks noGrp="1" noChangeArrowheads="1"/>
          </p:cNvSpPr>
          <p:nvPr>
            <p:ph type="dt" idx="1"/>
          </p:nvPr>
        </p:nvSpPr>
        <p:spPr bwMode="auto">
          <a:xfrm>
            <a:off x="3853151" y="0"/>
            <a:ext cx="2944525" cy="497983"/>
          </a:xfrm>
          <a:prstGeom prst="rect">
            <a:avLst/>
          </a:prstGeom>
          <a:noFill/>
          <a:ln w="9525">
            <a:noFill/>
            <a:miter lim="800000"/>
            <a:headEnd/>
            <a:tailEnd/>
          </a:ln>
          <a:effectLst/>
        </p:spPr>
        <p:txBody>
          <a:bodyPr vert="horz" wrap="square" lIns="90806" tIns="45403" rIns="90806" bIns="45403" numCol="1" anchor="t" anchorCtr="0" compatLnSpc="1">
            <a:prstTxWarp prst="textNoShape">
              <a:avLst/>
            </a:prstTxWarp>
          </a:bodyPr>
          <a:lstStyle>
            <a:lvl1pPr algn="r" defTabSz="907810">
              <a:defRPr sz="1200">
                <a:cs typeface="+mn-cs"/>
              </a:defRPr>
            </a:lvl1pPr>
          </a:lstStyle>
          <a:p>
            <a:pPr>
              <a:defRPr/>
            </a:pPr>
            <a:endParaRPr lang="fr-FR"/>
          </a:p>
        </p:txBody>
      </p:sp>
      <p:sp>
        <p:nvSpPr>
          <p:cNvPr id="26628" name="Rectangle 4"/>
          <p:cNvSpPr>
            <a:spLocks noGrp="1" noRot="1" noChangeAspect="1" noChangeArrowheads="1" noTextEdit="1"/>
          </p:cNvSpPr>
          <p:nvPr>
            <p:ph type="sldImg" idx="2"/>
          </p:nvPr>
        </p:nvSpPr>
        <p:spPr bwMode="auto">
          <a:xfrm>
            <a:off x="904875" y="747713"/>
            <a:ext cx="4991100" cy="374332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07005" y="4742916"/>
            <a:ext cx="4983666" cy="4491506"/>
          </a:xfrm>
          <a:prstGeom prst="rect">
            <a:avLst/>
          </a:prstGeom>
          <a:noFill/>
          <a:ln w="9525">
            <a:noFill/>
            <a:miter lim="800000"/>
            <a:headEnd/>
            <a:tailEnd/>
          </a:ln>
          <a:effectLst/>
        </p:spPr>
        <p:txBody>
          <a:bodyPr vert="horz" wrap="square" lIns="90806" tIns="45403" rIns="90806" bIns="45403"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4102" name="Rectangle 6"/>
          <p:cNvSpPr>
            <a:spLocks noGrp="1" noChangeArrowheads="1"/>
          </p:cNvSpPr>
          <p:nvPr>
            <p:ph type="ftr" sz="quarter" idx="4"/>
          </p:nvPr>
        </p:nvSpPr>
        <p:spPr bwMode="auto">
          <a:xfrm>
            <a:off x="2" y="9484220"/>
            <a:ext cx="2944525" cy="497982"/>
          </a:xfrm>
          <a:prstGeom prst="rect">
            <a:avLst/>
          </a:prstGeom>
          <a:noFill/>
          <a:ln w="9525">
            <a:noFill/>
            <a:miter lim="800000"/>
            <a:headEnd/>
            <a:tailEnd/>
          </a:ln>
          <a:effectLst/>
        </p:spPr>
        <p:txBody>
          <a:bodyPr vert="horz" wrap="square" lIns="90806" tIns="45403" rIns="90806" bIns="45403" numCol="1" anchor="b" anchorCtr="0" compatLnSpc="1">
            <a:prstTxWarp prst="textNoShape">
              <a:avLst/>
            </a:prstTxWarp>
          </a:bodyPr>
          <a:lstStyle>
            <a:lvl1pPr defTabSz="907810">
              <a:defRPr sz="1200">
                <a:cs typeface="+mn-cs"/>
              </a:defRPr>
            </a:lvl1pPr>
          </a:lstStyle>
          <a:p>
            <a:pPr>
              <a:defRPr/>
            </a:pPr>
            <a:endParaRPr lang="fr-FR"/>
          </a:p>
        </p:txBody>
      </p:sp>
      <p:sp>
        <p:nvSpPr>
          <p:cNvPr id="4103" name="Rectangle 7"/>
          <p:cNvSpPr>
            <a:spLocks noGrp="1" noChangeArrowheads="1"/>
          </p:cNvSpPr>
          <p:nvPr>
            <p:ph type="sldNum" sz="quarter" idx="5"/>
          </p:nvPr>
        </p:nvSpPr>
        <p:spPr bwMode="auto">
          <a:xfrm>
            <a:off x="3853151" y="9484220"/>
            <a:ext cx="2944525" cy="497982"/>
          </a:xfrm>
          <a:prstGeom prst="rect">
            <a:avLst/>
          </a:prstGeom>
          <a:noFill/>
          <a:ln w="9525">
            <a:noFill/>
            <a:miter lim="800000"/>
            <a:headEnd/>
            <a:tailEnd/>
          </a:ln>
          <a:effectLst/>
        </p:spPr>
        <p:txBody>
          <a:bodyPr vert="horz" wrap="square" lIns="90806" tIns="45403" rIns="90806" bIns="45403" numCol="1" anchor="b" anchorCtr="0" compatLnSpc="1">
            <a:prstTxWarp prst="textNoShape">
              <a:avLst/>
            </a:prstTxWarp>
          </a:bodyPr>
          <a:lstStyle>
            <a:lvl1pPr algn="r" defTabSz="907810">
              <a:defRPr sz="1200">
                <a:cs typeface="+mn-cs"/>
              </a:defRPr>
            </a:lvl1pPr>
          </a:lstStyle>
          <a:p>
            <a:pPr>
              <a:defRPr/>
            </a:pPr>
            <a:fld id="{BF737508-C409-48D9-A627-F0A5283ED638}" type="slidenum">
              <a:rPr lang="fr-FR"/>
              <a:pPr>
                <a:defRPr/>
              </a:pPr>
              <a:t>‹N°›</a:t>
            </a:fld>
            <a:endParaRPr lang="fr-FR" dirty="0"/>
          </a:p>
        </p:txBody>
      </p:sp>
    </p:spTree>
    <p:extLst>
      <p:ext uri="{BB962C8B-B14F-4D97-AF65-F5344CB8AC3E}">
        <p14:creationId xmlns="" xmlns:p14="http://schemas.microsoft.com/office/powerpoint/2010/main" val="1525061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BF737508-C409-48D9-A627-F0A5283ED638}" type="slidenum">
              <a:rPr lang="fr-FR" smtClean="0"/>
              <a:pPr>
                <a:defRPr/>
              </a:pPr>
              <a:t>5</a:t>
            </a:fld>
            <a:endParaRPr lang="fr-FR" dirty="0"/>
          </a:p>
        </p:txBody>
      </p:sp>
    </p:spTree>
    <p:extLst>
      <p:ext uri="{BB962C8B-B14F-4D97-AF65-F5344CB8AC3E}">
        <p14:creationId xmlns="" xmlns:p14="http://schemas.microsoft.com/office/powerpoint/2010/main" val="26824168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2.xml"/><Relationship Id="rId1" Type="http://schemas.openxmlformats.org/officeDocument/2006/relationships/themeOverride" Target="../theme/themeOverride2.xml"/><Relationship Id="rId5" Type="http://schemas.openxmlformats.org/officeDocument/2006/relationships/image" Target="../media/image6.jpeg"/><Relationship Id="rId4"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3.xml"/><Relationship Id="rId1" Type="http://schemas.openxmlformats.org/officeDocument/2006/relationships/themeOverride" Target="../theme/themeOverride3.xml"/><Relationship Id="rId5" Type="http://schemas.openxmlformats.org/officeDocument/2006/relationships/image" Target="../media/image7.png"/><Relationship Id="rId4" Type="http://schemas.openxmlformats.org/officeDocument/2006/relationships/image" Target="../media/image6.jpe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4.xml"/><Relationship Id="rId1" Type="http://schemas.openxmlformats.org/officeDocument/2006/relationships/themeOverride" Target="../theme/themeOverride4.xml"/><Relationship Id="rId5" Type="http://schemas.openxmlformats.org/officeDocument/2006/relationships/image" Target="../media/image8.png"/><Relationship Id="rId4" Type="http://schemas.openxmlformats.org/officeDocument/2006/relationships/image" Target="../media/image6.jpeg"/></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5.xml"/><Relationship Id="rId1" Type="http://schemas.openxmlformats.org/officeDocument/2006/relationships/themeOverride" Target="../theme/themeOverride5.xml"/><Relationship Id="rId5" Type="http://schemas.openxmlformats.org/officeDocument/2006/relationships/image" Target="../media/image1.png"/><Relationship Id="rId4" Type="http://schemas.openxmlformats.org/officeDocument/2006/relationships/image" Target="../media/image6.jpeg"/></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pic>
        <p:nvPicPr>
          <p:cNvPr id="3" name="Picture 8" descr="bonhommesPPTjaune"/>
          <p:cNvPicPr>
            <a:picLocks noChangeAspect="1" noChangeArrowheads="1"/>
          </p:cNvPicPr>
          <p:nvPr userDrawn="1"/>
        </p:nvPicPr>
        <p:blipFill>
          <a:blip r:embed="rId3" cstate="print"/>
          <a:srcRect/>
          <a:stretch>
            <a:fillRect/>
          </a:stretch>
        </p:blipFill>
        <p:spPr bwMode="auto">
          <a:xfrm>
            <a:off x="7343775" y="5065713"/>
            <a:ext cx="1800225" cy="1792287"/>
          </a:xfrm>
          <a:prstGeom prst="rect">
            <a:avLst/>
          </a:prstGeom>
          <a:noFill/>
          <a:ln w="9525">
            <a:noFill/>
            <a:miter lim="800000"/>
            <a:headEnd/>
            <a:tailEnd/>
          </a:ln>
        </p:spPr>
      </p:pic>
      <p:sp>
        <p:nvSpPr>
          <p:cNvPr id="487428" name="Rectangle 4"/>
          <p:cNvSpPr>
            <a:spLocks noGrp="1" noChangeArrowheads="1"/>
          </p:cNvSpPr>
          <p:nvPr>
            <p:ph type="subTitle" sz="quarter" idx="1"/>
          </p:nvPr>
        </p:nvSpPr>
        <p:spPr>
          <a:xfrm>
            <a:off x="1363663" y="4340696"/>
            <a:ext cx="6400800" cy="1752600"/>
          </a:xfrm>
        </p:spPr>
        <p:txBody>
          <a:bodyPr lIns="91440" tIns="45720" rIns="91440" bIns="45720" anchor="ctr"/>
          <a:lstStyle>
            <a:lvl1pPr marL="0" indent="0" algn="ctr">
              <a:lnSpc>
                <a:spcPct val="80000"/>
              </a:lnSpc>
              <a:buFontTx/>
              <a:buNone/>
              <a:defRPr sz="3200">
                <a:solidFill>
                  <a:srgbClr val="00B0E6"/>
                </a:solidFill>
              </a:defRPr>
            </a:lvl1pPr>
          </a:lstStyle>
          <a:p>
            <a:r>
              <a:rPr lang="fr-FR"/>
              <a:t>Cliquez pour modifier le style des sous-titres du masque</a:t>
            </a:r>
          </a:p>
        </p:txBody>
      </p:sp>
      <p:sp>
        <p:nvSpPr>
          <p:cNvPr id="4" name="Rectangle 3"/>
          <p:cNvSpPr>
            <a:spLocks noGrp="1" noChangeArrowheads="1"/>
          </p:cNvSpPr>
          <p:nvPr>
            <p:ph type="sldNum" sz="quarter" idx="10"/>
          </p:nvPr>
        </p:nvSpPr>
        <p:spPr>
          <a:xfrm>
            <a:off x="4367213" y="6583363"/>
            <a:ext cx="395287" cy="244475"/>
          </a:xfrm>
        </p:spPr>
        <p:txBody>
          <a:bodyPr/>
          <a:lstStyle>
            <a:lvl1pPr>
              <a:defRPr/>
            </a:lvl1pPr>
          </a:lstStyle>
          <a:p>
            <a:pPr>
              <a:defRPr/>
            </a:pPr>
            <a:fld id="{48080A11-5ACB-4FF5-BD33-1D81750EC111}" type="slidenum">
              <a:rPr lang="fr-FR"/>
              <a:pPr>
                <a:defRPr/>
              </a:pPr>
              <a:t>‹N°›</a:t>
            </a:fld>
            <a:endParaRPr lang="fr-FR"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sldNum" sz="quarter" idx="10"/>
          </p:nvPr>
        </p:nvSpPr>
        <p:spPr>
          <a:ln/>
        </p:spPr>
        <p:txBody>
          <a:bodyPr/>
          <a:lstStyle>
            <a:lvl1pPr>
              <a:defRPr/>
            </a:lvl1pPr>
          </a:lstStyle>
          <a:p>
            <a:pPr>
              <a:defRPr/>
            </a:pPr>
            <a:fld id="{9E413BF4-A101-4A11-AAD3-D4C62399614C}" type="slidenum">
              <a:rPr lang="fr-FR"/>
              <a:pPr>
                <a:defRPr/>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4638" y="533400"/>
            <a:ext cx="2051050" cy="57912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68313" y="533400"/>
            <a:ext cx="6003925" cy="57912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sldNum" sz="quarter" idx="10"/>
          </p:nvPr>
        </p:nvSpPr>
        <p:spPr>
          <a:ln/>
        </p:spPr>
        <p:txBody>
          <a:bodyPr/>
          <a:lstStyle>
            <a:lvl1pPr>
              <a:defRPr/>
            </a:lvl1pPr>
          </a:lstStyle>
          <a:p>
            <a:pPr>
              <a:defRPr/>
            </a:pPr>
            <a:fld id="{823EA1BE-6737-4A5F-9777-0805FF16BDFC}" type="slidenum">
              <a:rPr lang="fr-FR"/>
              <a:pPr>
                <a:defRPr/>
              </a:pPr>
              <a:t>‹N°›</a:t>
            </a:fld>
            <a:endParaRPr lang="fr-F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F6E39C79-FDB2-4A4E-8192-93A34E68D6CB}" type="datetimeFigureOut">
              <a:rPr lang="fr-FR" smtClean="0"/>
              <a:pPr/>
              <a:t>07/03/2017</a:t>
            </a:fld>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p:txBody>
          <a:bodyPr/>
          <a:lstStyle/>
          <a:p>
            <a:fld id="{D0218007-2243-40CF-A71D-A415D04CEFC0}" type="slidenum">
              <a:rPr lang="fr-FR" smtClean="0"/>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4" name="Picture 9" descr="bonhommesPPTbleu"/>
          <p:cNvPicPr>
            <a:picLocks noChangeAspect="1" noChangeArrowheads="1"/>
          </p:cNvPicPr>
          <p:nvPr userDrawn="1"/>
        </p:nvPicPr>
        <p:blipFill>
          <a:blip r:embed="rId3" cstate="print"/>
          <a:srcRect/>
          <a:stretch>
            <a:fillRect/>
          </a:stretch>
        </p:blipFill>
        <p:spPr bwMode="auto">
          <a:xfrm>
            <a:off x="7343775" y="5065713"/>
            <a:ext cx="1800225" cy="1792287"/>
          </a:xfrm>
          <a:prstGeom prst="rect">
            <a:avLst/>
          </a:prstGeom>
          <a:noFill/>
          <a:ln w="9525">
            <a:noFill/>
            <a:miter lim="800000"/>
            <a:headEnd/>
            <a:tailEnd/>
          </a:ln>
        </p:spPr>
      </p:pic>
      <p:grpSp>
        <p:nvGrpSpPr>
          <p:cNvPr id="5" name="Group 5"/>
          <p:cNvGrpSpPr>
            <a:grpSpLocks/>
          </p:cNvGrpSpPr>
          <p:nvPr userDrawn="1"/>
        </p:nvGrpSpPr>
        <p:grpSpPr bwMode="auto">
          <a:xfrm>
            <a:off x="2352675" y="365125"/>
            <a:ext cx="4406900" cy="2149475"/>
            <a:chOff x="1531" y="230"/>
            <a:chExt cx="2776" cy="1354"/>
          </a:xfrm>
        </p:grpSpPr>
        <p:pic>
          <p:nvPicPr>
            <p:cNvPr id="6" name="Picture 6" descr="puce jaune"/>
            <p:cNvPicPr>
              <a:picLocks noChangeAspect="1" noChangeArrowheads="1"/>
            </p:cNvPicPr>
            <p:nvPr userDrawn="1"/>
          </p:nvPicPr>
          <p:blipFill>
            <a:blip r:embed="rId4" cstate="print"/>
            <a:srcRect/>
            <a:stretch>
              <a:fillRect/>
            </a:stretch>
          </p:blipFill>
          <p:spPr bwMode="auto">
            <a:xfrm>
              <a:off x="2517" y="230"/>
              <a:ext cx="796" cy="796"/>
            </a:xfrm>
            <a:prstGeom prst="rect">
              <a:avLst/>
            </a:prstGeom>
            <a:noFill/>
            <a:ln w="9525">
              <a:noFill/>
              <a:miter lim="800000"/>
              <a:headEnd/>
              <a:tailEnd/>
            </a:ln>
          </p:spPr>
        </p:pic>
        <p:pic>
          <p:nvPicPr>
            <p:cNvPr id="7" name="Picture 7" descr="logo_net-e"/>
            <p:cNvPicPr>
              <a:picLocks noChangeAspect="1" noChangeArrowheads="1"/>
            </p:cNvPicPr>
            <p:nvPr userDrawn="1"/>
          </p:nvPicPr>
          <p:blipFill>
            <a:blip r:embed="rId5" cstate="print"/>
            <a:srcRect t="61830"/>
            <a:stretch>
              <a:fillRect/>
            </a:stretch>
          </p:blipFill>
          <p:spPr bwMode="auto">
            <a:xfrm>
              <a:off x="1531" y="1071"/>
              <a:ext cx="2776" cy="513"/>
            </a:xfrm>
            <a:prstGeom prst="rect">
              <a:avLst/>
            </a:prstGeom>
            <a:noFill/>
            <a:ln w="9525">
              <a:noFill/>
              <a:miter lim="800000"/>
              <a:headEnd/>
              <a:tailEnd/>
            </a:ln>
          </p:spPr>
        </p:pic>
      </p:grpSp>
      <p:sp>
        <p:nvSpPr>
          <p:cNvPr id="489474" name="Rectangle 2"/>
          <p:cNvSpPr>
            <a:spLocks noGrp="1" noChangeArrowheads="1"/>
          </p:cNvSpPr>
          <p:nvPr>
            <p:ph type="ctrTitle"/>
          </p:nvPr>
        </p:nvSpPr>
        <p:spPr>
          <a:xfrm>
            <a:off x="239713" y="3179763"/>
            <a:ext cx="8648700" cy="815975"/>
          </a:xfrm>
        </p:spPr>
        <p:txBody>
          <a:bodyPr/>
          <a:lstStyle>
            <a:lvl1pPr algn="ctr">
              <a:defRPr>
                <a:solidFill>
                  <a:srgbClr val="00B0E6"/>
                </a:solidFill>
              </a:defRPr>
            </a:lvl1pPr>
          </a:lstStyle>
          <a:p>
            <a:r>
              <a:rPr lang="fr-FR"/>
              <a:t>Cliquez et modifiez le titre</a:t>
            </a:r>
          </a:p>
        </p:txBody>
      </p:sp>
      <p:sp>
        <p:nvSpPr>
          <p:cNvPr id="489476" name="Rectangle 4"/>
          <p:cNvSpPr>
            <a:spLocks noGrp="1" noChangeArrowheads="1"/>
          </p:cNvSpPr>
          <p:nvPr>
            <p:ph type="subTitle" sz="quarter" idx="1"/>
          </p:nvPr>
        </p:nvSpPr>
        <p:spPr>
          <a:xfrm>
            <a:off x="1363663" y="4052888"/>
            <a:ext cx="6400800" cy="1752600"/>
          </a:xfrm>
        </p:spPr>
        <p:txBody>
          <a:bodyPr lIns="91440" tIns="45720" rIns="91440" bIns="45720" anchor="ctr"/>
          <a:lstStyle>
            <a:lvl1pPr marL="0" indent="0" algn="ctr">
              <a:lnSpc>
                <a:spcPct val="80000"/>
              </a:lnSpc>
              <a:buFontTx/>
              <a:buNone/>
              <a:defRPr sz="3200">
                <a:solidFill>
                  <a:srgbClr val="00B0E6"/>
                </a:solidFill>
              </a:defRPr>
            </a:lvl1pPr>
          </a:lstStyle>
          <a:p>
            <a:r>
              <a:rPr lang="fr-FR"/>
              <a:t>Cliquez pour modifier le style des sous-titres du masque</a:t>
            </a:r>
          </a:p>
        </p:txBody>
      </p:sp>
      <p:sp>
        <p:nvSpPr>
          <p:cNvPr id="8" name="Rectangle 3"/>
          <p:cNvSpPr>
            <a:spLocks noGrp="1" noChangeArrowheads="1"/>
          </p:cNvSpPr>
          <p:nvPr>
            <p:ph type="sldNum" sz="quarter" idx="10"/>
          </p:nvPr>
        </p:nvSpPr>
        <p:spPr>
          <a:xfrm>
            <a:off x="4367213" y="6583363"/>
            <a:ext cx="395287" cy="244475"/>
          </a:xfrm>
        </p:spPr>
        <p:txBody>
          <a:bodyPr/>
          <a:lstStyle>
            <a:lvl1pPr>
              <a:defRPr/>
            </a:lvl1pPr>
          </a:lstStyle>
          <a:p>
            <a:pPr>
              <a:defRPr/>
            </a:pPr>
            <a:fld id="{E730C29F-D3EF-4EAF-8EEF-7B385AC8BCA3}" type="slidenum">
              <a:rPr lang="fr-FR"/>
              <a:pPr>
                <a:defRPr/>
              </a:pPr>
              <a:t>‹N°›</a:t>
            </a:fld>
            <a:endParaRPr lang="fr-FR" dirty="0"/>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029"/>
          <p:cNvSpPr>
            <a:spLocks noGrp="1" noChangeArrowheads="1"/>
          </p:cNvSpPr>
          <p:nvPr>
            <p:ph type="sldNum" sz="quarter" idx="10"/>
          </p:nvPr>
        </p:nvSpPr>
        <p:spPr>
          <a:ln/>
        </p:spPr>
        <p:txBody>
          <a:bodyPr/>
          <a:lstStyle>
            <a:lvl1pPr>
              <a:defRPr/>
            </a:lvl1pPr>
          </a:lstStyle>
          <a:p>
            <a:pPr>
              <a:defRPr/>
            </a:pPr>
            <a:fld id="{BFB8B5DB-CBDC-4709-BB7A-22F5E66F2891}" type="slidenum">
              <a:rPr lang="fr-FR"/>
              <a:pPr>
                <a:defRPr/>
              </a:pPr>
              <a:t>‹N°›</a:t>
            </a:fld>
            <a:endParaRPr lang="fr-FR"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1029"/>
          <p:cNvSpPr>
            <a:spLocks noGrp="1" noChangeArrowheads="1"/>
          </p:cNvSpPr>
          <p:nvPr>
            <p:ph type="sldNum" sz="quarter" idx="10"/>
          </p:nvPr>
        </p:nvSpPr>
        <p:spPr>
          <a:ln/>
        </p:spPr>
        <p:txBody>
          <a:bodyPr/>
          <a:lstStyle>
            <a:lvl1pPr>
              <a:defRPr/>
            </a:lvl1pPr>
          </a:lstStyle>
          <a:p>
            <a:pPr>
              <a:defRPr/>
            </a:pPr>
            <a:fld id="{E9CC6213-0139-4461-B2DE-3261229968E7}" type="slidenum">
              <a:rPr lang="fr-FR"/>
              <a:pPr>
                <a:defRPr/>
              </a:pPr>
              <a:t>‹N°›</a:t>
            </a:fld>
            <a:endParaRPr lang="fr-FR"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68313" y="1525588"/>
            <a:ext cx="4027487" cy="4799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525588"/>
            <a:ext cx="4027488" cy="4799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1029"/>
          <p:cNvSpPr>
            <a:spLocks noGrp="1" noChangeArrowheads="1"/>
          </p:cNvSpPr>
          <p:nvPr>
            <p:ph type="sldNum" sz="quarter" idx="10"/>
          </p:nvPr>
        </p:nvSpPr>
        <p:spPr>
          <a:ln/>
        </p:spPr>
        <p:txBody>
          <a:bodyPr/>
          <a:lstStyle>
            <a:lvl1pPr>
              <a:defRPr/>
            </a:lvl1pPr>
          </a:lstStyle>
          <a:p>
            <a:pPr>
              <a:defRPr/>
            </a:pPr>
            <a:fld id="{9020AC01-6304-4DA0-966F-C3C643EACBE7}" type="slidenum">
              <a:rPr lang="fr-FR"/>
              <a:pPr>
                <a:defRPr/>
              </a:pPr>
              <a:t>‹N°›</a:t>
            </a:fld>
            <a:endParaRPr lang="fr-FR"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1029"/>
          <p:cNvSpPr>
            <a:spLocks noGrp="1" noChangeArrowheads="1"/>
          </p:cNvSpPr>
          <p:nvPr>
            <p:ph type="sldNum" sz="quarter" idx="10"/>
          </p:nvPr>
        </p:nvSpPr>
        <p:spPr>
          <a:ln/>
        </p:spPr>
        <p:txBody>
          <a:bodyPr/>
          <a:lstStyle>
            <a:lvl1pPr>
              <a:defRPr/>
            </a:lvl1pPr>
          </a:lstStyle>
          <a:p>
            <a:pPr>
              <a:defRPr/>
            </a:pPr>
            <a:fld id="{B752652B-7581-422D-9C39-30579DE71649}" type="slidenum">
              <a:rPr lang="fr-FR"/>
              <a:pPr>
                <a:defRPr/>
              </a:pPr>
              <a:t>‹N°›</a:t>
            </a:fld>
            <a:endParaRPr lang="fr-FR"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1029"/>
          <p:cNvSpPr>
            <a:spLocks noGrp="1" noChangeArrowheads="1"/>
          </p:cNvSpPr>
          <p:nvPr>
            <p:ph type="sldNum" sz="quarter" idx="10"/>
          </p:nvPr>
        </p:nvSpPr>
        <p:spPr>
          <a:ln/>
        </p:spPr>
        <p:txBody>
          <a:bodyPr/>
          <a:lstStyle>
            <a:lvl1pPr>
              <a:defRPr/>
            </a:lvl1pPr>
          </a:lstStyle>
          <a:p>
            <a:pPr>
              <a:defRPr/>
            </a:pPr>
            <a:fld id="{35EE18A2-2D11-442E-ACE7-5FE064FA3FCB}" type="slidenum">
              <a:rPr lang="fr-FR"/>
              <a:pPr>
                <a:defRPr/>
              </a:pPr>
              <a:t>‹N°›</a:t>
            </a:fld>
            <a:endParaRPr lang="fr-FR"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029"/>
          <p:cNvSpPr>
            <a:spLocks noGrp="1" noChangeArrowheads="1"/>
          </p:cNvSpPr>
          <p:nvPr>
            <p:ph type="sldNum" sz="quarter" idx="10"/>
          </p:nvPr>
        </p:nvSpPr>
        <p:spPr>
          <a:ln/>
        </p:spPr>
        <p:txBody>
          <a:bodyPr/>
          <a:lstStyle>
            <a:lvl1pPr>
              <a:defRPr/>
            </a:lvl1pPr>
          </a:lstStyle>
          <a:p>
            <a:pPr>
              <a:defRPr/>
            </a:pPr>
            <a:fld id="{DBE37066-F59C-42EA-8462-30F1D82240CB}" type="slidenum">
              <a:rPr lang="fr-FR"/>
              <a:pPr>
                <a:defRPr/>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4" name="Image 5" descr="LOGO_DSN_diapo_RVB.png"/>
          <p:cNvPicPr>
            <a:picLocks noChangeAspect="1"/>
          </p:cNvPicPr>
          <p:nvPr userDrawn="1"/>
        </p:nvPicPr>
        <p:blipFill>
          <a:blip r:embed="rId2" cstate="print"/>
          <a:srcRect/>
          <a:stretch>
            <a:fillRect/>
          </a:stretch>
        </p:blipFill>
        <p:spPr bwMode="auto">
          <a:xfrm>
            <a:off x="8262938" y="155575"/>
            <a:ext cx="557212" cy="609600"/>
          </a:xfrm>
          <a:prstGeom prst="rect">
            <a:avLst/>
          </a:prstGeom>
          <a:noFill/>
          <a:ln w="9525">
            <a:noFill/>
            <a:miter lim="800000"/>
            <a:headEnd/>
            <a:tailEnd/>
          </a:ln>
        </p:spPr>
      </p:pic>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sldNum" sz="quarter" idx="10"/>
          </p:nvPr>
        </p:nvSpPr>
        <p:spPr/>
        <p:txBody>
          <a:bodyPr/>
          <a:lstStyle>
            <a:lvl1pPr>
              <a:defRPr/>
            </a:lvl1pPr>
          </a:lstStyle>
          <a:p>
            <a:pPr>
              <a:defRPr/>
            </a:pPr>
            <a:fld id="{A92B06A2-C593-49B5-9FD3-9DA954964C83}" type="slidenum">
              <a:rPr lang="fr-FR"/>
              <a:pPr>
                <a:defRPr/>
              </a:pPr>
              <a:t>‹N°›</a:t>
            </a:fld>
            <a:endParaRPr lang="fr-FR"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029"/>
          <p:cNvSpPr>
            <a:spLocks noGrp="1" noChangeArrowheads="1"/>
          </p:cNvSpPr>
          <p:nvPr>
            <p:ph type="sldNum" sz="quarter" idx="10"/>
          </p:nvPr>
        </p:nvSpPr>
        <p:spPr>
          <a:ln/>
        </p:spPr>
        <p:txBody>
          <a:bodyPr/>
          <a:lstStyle>
            <a:lvl1pPr>
              <a:defRPr/>
            </a:lvl1pPr>
          </a:lstStyle>
          <a:p>
            <a:pPr>
              <a:defRPr/>
            </a:pPr>
            <a:fld id="{28B06E74-CDA8-4F9A-B377-305062C1E466}" type="slidenum">
              <a:rPr lang="fr-FR"/>
              <a:pPr>
                <a:defRPr/>
              </a:pPr>
              <a:t>‹N°›</a:t>
            </a:fld>
            <a:endParaRPr lang="fr-FR"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029"/>
          <p:cNvSpPr>
            <a:spLocks noGrp="1" noChangeArrowheads="1"/>
          </p:cNvSpPr>
          <p:nvPr>
            <p:ph type="sldNum" sz="quarter" idx="10"/>
          </p:nvPr>
        </p:nvSpPr>
        <p:spPr>
          <a:ln/>
        </p:spPr>
        <p:txBody>
          <a:bodyPr/>
          <a:lstStyle>
            <a:lvl1pPr>
              <a:defRPr/>
            </a:lvl1pPr>
          </a:lstStyle>
          <a:p>
            <a:pPr>
              <a:defRPr/>
            </a:pPr>
            <a:fld id="{C0E6FF09-C005-45DD-961C-7BD4C35EFCDF}" type="slidenum">
              <a:rPr lang="fr-FR"/>
              <a:pPr>
                <a:defRPr/>
              </a:pPr>
              <a:t>‹N°›</a:t>
            </a:fld>
            <a:endParaRPr lang="fr-FR"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029"/>
          <p:cNvSpPr>
            <a:spLocks noGrp="1" noChangeArrowheads="1"/>
          </p:cNvSpPr>
          <p:nvPr>
            <p:ph type="sldNum" sz="quarter" idx="10"/>
          </p:nvPr>
        </p:nvSpPr>
        <p:spPr>
          <a:ln/>
        </p:spPr>
        <p:txBody>
          <a:bodyPr/>
          <a:lstStyle>
            <a:lvl1pPr>
              <a:defRPr/>
            </a:lvl1pPr>
          </a:lstStyle>
          <a:p>
            <a:pPr>
              <a:defRPr/>
            </a:pPr>
            <a:fld id="{81D731EE-2204-4034-A9F6-EFFA58286371}" type="slidenum">
              <a:rPr lang="fr-FR"/>
              <a:pPr>
                <a:defRPr/>
              </a:pPr>
              <a:t>‹N°›</a:t>
            </a:fld>
            <a:endParaRPr lang="fr-FR"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4638" y="533400"/>
            <a:ext cx="2051050" cy="57912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68313" y="533400"/>
            <a:ext cx="6003925" cy="57912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029"/>
          <p:cNvSpPr>
            <a:spLocks noGrp="1" noChangeArrowheads="1"/>
          </p:cNvSpPr>
          <p:nvPr>
            <p:ph type="sldNum" sz="quarter" idx="10"/>
          </p:nvPr>
        </p:nvSpPr>
        <p:spPr>
          <a:ln/>
        </p:spPr>
        <p:txBody>
          <a:bodyPr/>
          <a:lstStyle>
            <a:lvl1pPr>
              <a:defRPr/>
            </a:lvl1pPr>
          </a:lstStyle>
          <a:p>
            <a:pPr>
              <a:defRPr/>
            </a:pPr>
            <a:fld id="{B64AF2D0-5D69-4E19-84B0-575358DA49FC}" type="slidenum">
              <a:rPr lang="fr-FR"/>
              <a:pPr>
                <a:defRPr/>
              </a:pPr>
              <a:t>‹N°›</a:t>
            </a:fld>
            <a:endParaRPr lang="fr-FR"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6"/>
          <p:cNvGrpSpPr>
            <a:grpSpLocks/>
          </p:cNvGrpSpPr>
          <p:nvPr userDrawn="1"/>
        </p:nvGrpSpPr>
        <p:grpSpPr bwMode="auto">
          <a:xfrm>
            <a:off x="2352675" y="365125"/>
            <a:ext cx="4406900" cy="2149475"/>
            <a:chOff x="1531" y="230"/>
            <a:chExt cx="2776" cy="1354"/>
          </a:xfrm>
        </p:grpSpPr>
        <p:pic>
          <p:nvPicPr>
            <p:cNvPr id="5" name="Picture 7" descr="puce jaune"/>
            <p:cNvPicPr>
              <a:picLocks noChangeAspect="1" noChangeArrowheads="1"/>
            </p:cNvPicPr>
            <p:nvPr userDrawn="1"/>
          </p:nvPicPr>
          <p:blipFill>
            <a:blip r:embed="rId3" cstate="print"/>
            <a:srcRect/>
            <a:stretch>
              <a:fillRect/>
            </a:stretch>
          </p:blipFill>
          <p:spPr bwMode="auto">
            <a:xfrm>
              <a:off x="2517" y="230"/>
              <a:ext cx="796" cy="796"/>
            </a:xfrm>
            <a:prstGeom prst="rect">
              <a:avLst/>
            </a:prstGeom>
            <a:noFill/>
            <a:ln w="9525">
              <a:noFill/>
              <a:miter lim="800000"/>
              <a:headEnd/>
              <a:tailEnd/>
            </a:ln>
          </p:spPr>
        </p:pic>
        <p:pic>
          <p:nvPicPr>
            <p:cNvPr id="6" name="Picture 8" descr="logo_net-e"/>
            <p:cNvPicPr>
              <a:picLocks noChangeAspect="1" noChangeArrowheads="1"/>
            </p:cNvPicPr>
            <p:nvPr userDrawn="1"/>
          </p:nvPicPr>
          <p:blipFill>
            <a:blip r:embed="rId4" cstate="print"/>
            <a:srcRect t="61830"/>
            <a:stretch>
              <a:fillRect/>
            </a:stretch>
          </p:blipFill>
          <p:spPr bwMode="auto">
            <a:xfrm>
              <a:off x="1531" y="1071"/>
              <a:ext cx="2776" cy="513"/>
            </a:xfrm>
            <a:prstGeom prst="rect">
              <a:avLst/>
            </a:prstGeom>
            <a:noFill/>
            <a:ln w="9525">
              <a:noFill/>
              <a:miter lim="800000"/>
              <a:headEnd/>
              <a:tailEnd/>
            </a:ln>
          </p:spPr>
        </p:pic>
      </p:grpSp>
      <p:pic>
        <p:nvPicPr>
          <p:cNvPr id="7" name="Picture 9" descr="bonhommesPPTviolet"/>
          <p:cNvPicPr>
            <a:picLocks noChangeAspect="1" noChangeArrowheads="1"/>
          </p:cNvPicPr>
          <p:nvPr userDrawn="1"/>
        </p:nvPicPr>
        <p:blipFill>
          <a:blip r:embed="rId5" cstate="print"/>
          <a:srcRect/>
          <a:stretch>
            <a:fillRect/>
          </a:stretch>
        </p:blipFill>
        <p:spPr bwMode="auto">
          <a:xfrm>
            <a:off x="7343775" y="5065713"/>
            <a:ext cx="1800225" cy="1792287"/>
          </a:xfrm>
          <a:prstGeom prst="rect">
            <a:avLst/>
          </a:prstGeom>
          <a:noFill/>
          <a:ln w="9525">
            <a:noFill/>
            <a:miter lim="800000"/>
            <a:headEnd/>
            <a:tailEnd/>
          </a:ln>
        </p:spPr>
      </p:pic>
      <p:sp>
        <p:nvSpPr>
          <p:cNvPr id="491523" name="Rectangle 3"/>
          <p:cNvSpPr>
            <a:spLocks noGrp="1" noChangeArrowheads="1"/>
          </p:cNvSpPr>
          <p:nvPr>
            <p:ph type="ctrTitle"/>
          </p:nvPr>
        </p:nvSpPr>
        <p:spPr>
          <a:xfrm>
            <a:off x="239713" y="3179763"/>
            <a:ext cx="8648700" cy="815975"/>
          </a:xfrm>
        </p:spPr>
        <p:txBody>
          <a:bodyPr/>
          <a:lstStyle>
            <a:lvl1pPr algn="ctr">
              <a:defRPr>
                <a:solidFill>
                  <a:srgbClr val="00B0E6"/>
                </a:solidFill>
              </a:defRPr>
            </a:lvl1pPr>
          </a:lstStyle>
          <a:p>
            <a:r>
              <a:rPr lang="fr-FR"/>
              <a:t>Cliquez et modifiez le titre</a:t>
            </a:r>
          </a:p>
        </p:txBody>
      </p:sp>
      <p:sp>
        <p:nvSpPr>
          <p:cNvPr id="491525" name="Rectangle 5"/>
          <p:cNvSpPr>
            <a:spLocks noGrp="1" noChangeArrowheads="1"/>
          </p:cNvSpPr>
          <p:nvPr>
            <p:ph type="subTitle" sz="quarter" idx="1"/>
          </p:nvPr>
        </p:nvSpPr>
        <p:spPr>
          <a:xfrm>
            <a:off x="1363663" y="4052888"/>
            <a:ext cx="6400800" cy="1752600"/>
          </a:xfrm>
        </p:spPr>
        <p:txBody>
          <a:bodyPr lIns="91440" tIns="45720" rIns="91440" bIns="45720" anchor="ctr"/>
          <a:lstStyle>
            <a:lvl1pPr marL="0" indent="0" algn="ctr">
              <a:lnSpc>
                <a:spcPct val="80000"/>
              </a:lnSpc>
              <a:buFontTx/>
              <a:buNone/>
              <a:defRPr sz="3200">
                <a:solidFill>
                  <a:srgbClr val="00B0E6"/>
                </a:solidFill>
              </a:defRPr>
            </a:lvl1pPr>
          </a:lstStyle>
          <a:p>
            <a:r>
              <a:rPr lang="fr-FR"/>
              <a:t>Cliquez pour modifier le style des sous-titres du masque</a:t>
            </a:r>
          </a:p>
        </p:txBody>
      </p:sp>
      <p:sp>
        <p:nvSpPr>
          <p:cNvPr id="8" name="Rectangle 4"/>
          <p:cNvSpPr>
            <a:spLocks noGrp="1" noChangeArrowheads="1"/>
          </p:cNvSpPr>
          <p:nvPr>
            <p:ph type="sldNum" sz="quarter" idx="10"/>
          </p:nvPr>
        </p:nvSpPr>
        <p:spPr>
          <a:xfrm>
            <a:off x="4367213" y="6583363"/>
            <a:ext cx="395287" cy="244475"/>
          </a:xfrm>
        </p:spPr>
        <p:txBody>
          <a:bodyPr/>
          <a:lstStyle>
            <a:lvl1pPr>
              <a:defRPr/>
            </a:lvl1pPr>
          </a:lstStyle>
          <a:p>
            <a:pPr>
              <a:defRPr/>
            </a:pPr>
            <a:fld id="{349FE523-FAF2-417D-BE05-EEB36708D6D6}" type="slidenum">
              <a:rPr lang="fr-FR"/>
              <a:pPr>
                <a:defRPr/>
              </a:pPr>
              <a:t>‹N°›</a:t>
            </a:fld>
            <a:endParaRPr lang="fr-FR" dirty="0"/>
          </a:p>
        </p:txBody>
      </p:sp>
    </p:spTree>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5"/>
          <p:cNvSpPr>
            <a:spLocks noGrp="1" noChangeArrowheads="1"/>
          </p:cNvSpPr>
          <p:nvPr>
            <p:ph type="sldNum" sz="quarter" idx="10"/>
          </p:nvPr>
        </p:nvSpPr>
        <p:spPr>
          <a:ln/>
        </p:spPr>
        <p:txBody>
          <a:bodyPr/>
          <a:lstStyle>
            <a:lvl1pPr>
              <a:defRPr/>
            </a:lvl1pPr>
          </a:lstStyle>
          <a:p>
            <a:pPr>
              <a:defRPr/>
            </a:pPr>
            <a:fld id="{93998CC4-9059-4237-97E9-FFCCEA5B0E4D}" type="slidenum">
              <a:rPr lang="fr-FR"/>
              <a:pPr>
                <a:defRPr/>
              </a:pPr>
              <a:t>‹N°›</a:t>
            </a:fld>
            <a:endParaRPr lang="fr-FR"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5"/>
          <p:cNvSpPr>
            <a:spLocks noGrp="1" noChangeArrowheads="1"/>
          </p:cNvSpPr>
          <p:nvPr>
            <p:ph type="sldNum" sz="quarter" idx="10"/>
          </p:nvPr>
        </p:nvSpPr>
        <p:spPr>
          <a:ln/>
        </p:spPr>
        <p:txBody>
          <a:bodyPr/>
          <a:lstStyle>
            <a:lvl1pPr>
              <a:defRPr/>
            </a:lvl1pPr>
          </a:lstStyle>
          <a:p>
            <a:pPr>
              <a:defRPr/>
            </a:pPr>
            <a:fld id="{F1523199-F36C-4AAF-8093-5FB5C2198B50}" type="slidenum">
              <a:rPr lang="fr-FR"/>
              <a:pPr>
                <a:defRPr/>
              </a:pPr>
              <a:t>‹N°›</a:t>
            </a:fld>
            <a:endParaRPr lang="fr-FR"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68313" y="1525588"/>
            <a:ext cx="4027487" cy="4799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525588"/>
            <a:ext cx="4027488" cy="4799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5"/>
          <p:cNvSpPr>
            <a:spLocks noGrp="1" noChangeArrowheads="1"/>
          </p:cNvSpPr>
          <p:nvPr>
            <p:ph type="sldNum" sz="quarter" idx="10"/>
          </p:nvPr>
        </p:nvSpPr>
        <p:spPr>
          <a:ln/>
        </p:spPr>
        <p:txBody>
          <a:bodyPr/>
          <a:lstStyle>
            <a:lvl1pPr>
              <a:defRPr/>
            </a:lvl1pPr>
          </a:lstStyle>
          <a:p>
            <a:pPr>
              <a:defRPr/>
            </a:pPr>
            <a:fld id="{99C6EF7B-75D5-401E-B4B1-9D7A2979AB87}" type="slidenum">
              <a:rPr lang="fr-FR"/>
              <a:pPr>
                <a:defRPr/>
              </a:pPr>
              <a:t>‹N°›</a:t>
            </a:fld>
            <a:endParaRPr lang="fr-FR"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5"/>
          <p:cNvSpPr>
            <a:spLocks noGrp="1" noChangeArrowheads="1"/>
          </p:cNvSpPr>
          <p:nvPr>
            <p:ph type="sldNum" sz="quarter" idx="10"/>
          </p:nvPr>
        </p:nvSpPr>
        <p:spPr>
          <a:ln/>
        </p:spPr>
        <p:txBody>
          <a:bodyPr/>
          <a:lstStyle>
            <a:lvl1pPr>
              <a:defRPr/>
            </a:lvl1pPr>
          </a:lstStyle>
          <a:p>
            <a:pPr>
              <a:defRPr/>
            </a:pPr>
            <a:fld id="{3F613EBE-4B3A-4335-B39B-117AEFF1C044}" type="slidenum">
              <a:rPr lang="fr-FR"/>
              <a:pPr>
                <a:defRPr/>
              </a:pPr>
              <a:t>‹N°›</a:t>
            </a:fld>
            <a:endParaRPr lang="fr-FR"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5"/>
          <p:cNvSpPr>
            <a:spLocks noGrp="1" noChangeArrowheads="1"/>
          </p:cNvSpPr>
          <p:nvPr>
            <p:ph type="sldNum" sz="quarter" idx="10"/>
          </p:nvPr>
        </p:nvSpPr>
        <p:spPr>
          <a:ln/>
        </p:spPr>
        <p:txBody>
          <a:bodyPr/>
          <a:lstStyle>
            <a:lvl1pPr>
              <a:defRPr/>
            </a:lvl1pPr>
          </a:lstStyle>
          <a:p>
            <a:pPr>
              <a:defRPr/>
            </a:pPr>
            <a:fld id="{724D4596-24BF-4CE0-B06A-87A333F2F499}" type="slidenum">
              <a:rPr lang="fr-FR"/>
              <a:pPr>
                <a:defRPr/>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sldNum" sz="quarter" idx="10"/>
          </p:nvPr>
        </p:nvSpPr>
        <p:spPr>
          <a:ln/>
        </p:spPr>
        <p:txBody>
          <a:bodyPr/>
          <a:lstStyle>
            <a:lvl1pPr>
              <a:defRPr/>
            </a:lvl1pPr>
          </a:lstStyle>
          <a:p>
            <a:pPr>
              <a:defRPr/>
            </a:pPr>
            <a:fld id="{0FB029F3-1D9C-4DFC-A264-07C452172351}" type="slidenum">
              <a:rPr lang="fr-FR"/>
              <a:pPr>
                <a:defRPr/>
              </a:pPr>
              <a:t>‹N°›</a:t>
            </a:fld>
            <a:endParaRPr lang="fr-FR"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2B722609-DAAF-4C39-813D-526F0FC29B4D}" type="slidenum">
              <a:rPr lang="fr-FR"/>
              <a:pPr>
                <a:defRPr/>
              </a:pPr>
              <a:t>‹N°›</a:t>
            </a:fld>
            <a:endParaRPr lang="fr-FR"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5"/>
          <p:cNvSpPr>
            <a:spLocks noGrp="1" noChangeArrowheads="1"/>
          </p:cNvSpPr>
          <p:nvPr>
            <p:ph type="sldNum" sz="quarter" idx="10"/>
          </p:nvPr>
        </p:nvSpPr>
        <p:spPr>
          <a:ln/>
        </p:spPr>
        <p:txBody>
          <a:bodyPr/>
          <a:lstStyle>
            <a:lvl1pPr>
              <a:defRPr/>
            </a:lvl1pPr>
          </a:lstStyle>
          <a:p>
            <a:pPr>
              <a:defRPr/>
            </a:pPr>
            <a:fld id="{7FDD39FE-A652-4989-A2CE-CE6C559431F4}" type="slidenum">
              <a:rPr lang="fr-FR"/>
              <a:pPr>
                <a:defRPr/>
              </a:pPr>
              <a:t>‹N°›</a:t>
            </a:fld>
            <a:endParaRPr lang="fr-FR"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5"/>
          <p:cNvSpPr>
            <a:spLocks noGrp="1" noChangeArrowheads="1"/>
          </p:cNvSpPr>
          <p:nvPr>
            <p:ph type="sldNum" sz="quarter" idx="10"/>
          </p:nvPr>
        </p:nvSpPr>
        <p:spPr>
          <a:ln/>
        </p:spPr>
        <p:txBody>
          <a:bodyPr/>
          <a:lstStyle>
            <a:lvl1pPr>
              <a:defRPr/>
            </a:lvl1pPr>
          </a:lstStyle>
          <a:p>
            <a:pPr>
              <a:defRPr/>
            </a:pPr>
            <a:fld id="{6DB5A174-2F9C-48D0-82DB-2445B0FFEC1F}" type="slidenum">
              <a:rPr lang="fr-FR"/>
              <a:pPr>
                <a:defRPr/>
              </a:pPr>
              <a:t>‹N°›</a:t>
            </a:fld>
            <a:endParaRPr lang="fr-FR"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5"/>
          <p:cNvSpPr>
            <a:spLocks noGrp="1" noChangeArrowheads="1"/>
          </p:cNvSpPr>
          <p:nvPr>
            <p:ph type="sldNum" sz="quarter" idx="10"/>
          </p:nvPr>
        </p:nvSpPr>
        <p:spPr>
          <a:ln/>
        </p:spPr>
        <p:txBody>
          <a:bodyPr/>
          <a:lstStyle>
            <a:lvl1pPr>
              <a:defRPr/>
            </a:lvl1pPr>
          </a:lstStyle>
          <a:p>
            <a:pPr>
              <a:defRPr/>
            </a:pPr>
            <a:fld id="{DC78696D-9303-4DF1-AAFD-09235A362AFA}" type="slidenum">
              <a:rPr lang="fr-FR"/>
              <a:pPr>
                <a:defRPr/>
              </a:pPr>
              <a:t>‹N°›</a:t>
            </a:fld>
            <a:endParaRPr lang="fr-FR"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4638" y="533400"/>
            <a:ext cx="2051050" cy="57912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68313" y="533400"/>
            <a:ext cx="6003925" cy="57912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5"/>
          <p:cNvSpPr>
            <a:spLocks noGrp="1" noChangeArrowheads="1"/>
          </p:cNvSpPr>
          <p:nvPr>
            <p:ph type="sldNum" sz="quarter" idx="10"/>
          </p:nvPr>
        </p:nvSpPr>
        <p:spPr>
          <a:ln/>
        </p:spPr>
        <p:txBody>
          <a:bodyPr/>
          <a:lstStyle>
            <a:lvl1pPr>
              <a:defRPr/>
            </a:lvl1pPr>
          </a:lstStyle>
          <a:p>
            <a:pPr>
              <a:defRPr/>
            </a:pPr>
            <a:fld id="{ECCAD682-E12F-4F59-920F-03BBEDD55E31}" type="slidenum">
              <a:rPr lang="fr-FR"/>
              <a:pPr>
                <a:defRPr/>
              </a:pPr>
              <a:t>‹N°›</a:t>
            </a:fld>
            <a:endParaRPr lang="fr-FR"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5"/>
          <p:cNvGrpSpPr>
            <a:grpSpLocks/>
          </p:cNvGrpSpPr>
          <p:nvPr userDrawn="1"/>
        </p:nvGrpSpPr>
        <p:grpSpPr bwMode="auto">
          <a:xfrm>
            <a:off x="2352675" y="365125"/>
            <a:ext cx="4406900" cy="2149475"/>
            <a:chOff x="1531" y="230"/>
            <a:chExt cx="2776" cy="1354"/>
          </a:xfrm>
        </p:grpSpPr>
        <p:pic>
          <p:nvPicPr>
            <p:cNvPr id="5" name="Picture 6" descr="puce jaune"/>
            <p:cNvPicPr>
              <a:picLocks noChangeAspect="1" noChangeArrowheads="1"/>
            </p:cNvPicPr>
            <p:nvPr userDrawn="1"/>
          </p:nvPicPr>
          <p:blipFill>
            <a:blip r:embed="rId3" cstate="print"/>
            <a:srcRect/>
            <a:stretch>
              <a:fillRect/>
            </a:stretch>
          </p:blipFill>
          <p:spPr bwMode="auto">
            <a:xfrm>
              <a:off x="2517" y="230"/>
              <a:ext cx="796" cy="796"/>
            </a:xfrm>
            <a:prstGeom prst="rect">
              <a:avLst/>
            </a:prstGeom>
            <a:noFill/>
            <a:ln w="9525">
              <a:noFill/>
              <a:miter lim="800000"/>
              <a:headEnd/>
              <a:tailEnd/>
            </a:ln>
          </p:spPr>
        </p:pic>
        <p:pic>
          <p:nvPicPr>
            <p:cNvPr id="6" name="Picture 7" descr="logo_net-e"/>
            <p:cNvPicPr>
              <a:picLocks noChangeAspect="1" noChangeArrowheads="1"/>
            </p:cNvPicPr>
            <p:nvPr userDrawn="1"/>
          </p:nvPicPr>
          <p:blipFill>
            <a:blip r:embed="rId4" cstate="print"/>
            <a:srcRect t="61830"/>
            <a:stretch>
              <a:fillRect/>
            </a:stretch>
          </p:blipFill>
          <p:spPr bwMode="auto">
            <a:xfrm>
              <a:off x="1531" y="1071"/>
              <a:ext cx="2776" cy="513"/>
            </a:xfrm>
            <a:prstGeom prst="rect">
              <a:avLst/>
            </a:prstGeom>
            <a:noFill/>
            <a:ln w="9525">
              <a:noFill/>
              <a:miter lim="800000"/>
              <a:headEnd/>
              <a:tailEnd/>
            </a:ln>
          </p:spPr>
        </p:pic>
      </p:grpSp>
      <p:pic>
        <p:nvPicPr>
          <p:cNvPr id="7" name="Picture 9" descr="bonhommesPPTrouge"/>
          <p:cNvPicPr>
            <a:picLocks noChangeAspect="1" noChangeArrowheads="1"/>
          </p:cNvPicPr>
          <p:nvPr userDrawn="1"/>
        </p:nvPicPr>
        <p:blipFill>
          <a:blip r:embed="rId5" cstate="print"/>
          <a:srcRect/>
          <a:stretch>
            <a:fillRect/>
          </a:stretch>
        </p:blipFill>
        <p:spPr bwMode="auto">
          <a:xfrm>
            <a:off x="7343775" y="5065713"/>
            <a:ext cx="1800225" cy="1792287"/>
          </a:xfrm>
          <a:prstGeom prst="rect">
            <a:avLst/>
          </a:prstGeom>
          <a:noFill/>
          <a:ln w="9525">
            <a:noFill/>
            <a:miter lim="800000"/>
            <a:headEnd/>
            <a:tailEnd/>
          </a:ln>
        </p:spPr>
      </p:pic>
      <p:sp>
        <p:nvSpPr>
          <p:cNvPr id="493570" name="Rectangle 2"/>
          <p:cNvSpPr>
            <a:spLocks noGrp="1" noChangeArrowheads="1"/>
          </p:cNvSpPr>
          <p:nvPr>
            <p:ph type="ctrTitle"/>
          </p:nvPr>
        </p:nvSpPr>
        <p:spPr>
          <a:xfrm>
            <a:off x="239713" y="3179763"/>
            <a:ext cx="8648700" cy="815975"/>
          </a:xfrm>
        </p:spPr>
        <p:txBody>
          <a:bodyPr/>
          <a:lstStyle>
            <a:lvl1pPr algn="ctr">
              <a:defRPr>
                <a:solidFill>
                  <a:srgbClr val="00B0E6"/>
                </a:solidFill>
              </a:defRPr>
            </a:lvl1pPr>
          </a:lstStyle>
          <a:p>
            <a:r>
              <a:rPr lang="fr-FR"/>
              <a:t>Cliquez et modifiez le titre</a:t>
            </a:r>
          </a:p>
        </p:txBody>
      </p:sp>
      <p:sp>
        <p:nvSpPr>
          <p:cNvPr id="493572" name="Rectangle 4"/>
          <p:cNvSpPr>
            <a:spLocks noGrp="1" noChangeArrowheads="1"/>
          </p:cNvSpPr>
          <p:nvPr>
            <p:ph type="subTitle" sz="quarter" idx="1"/>
          </p:nvPr>
        </p:nvSpPr>
        <p:spPr>
          <a:xfrm>
            <a:off x="1363663" y="4052888"/>
            <a:ext cx="6400800" cy="1752600"/>
          </a:xfrm>
        </p:spPr>
        <p:txBody>
          <a:bodyPr lIns="91440" tIns="45720" rIns="91440" bIns="45720" anchor="ctr"/>
          <a:lstStyle>
            <a:lvl1pPr marL="0" indent="0" algn="ctr">
              <a:lnSpc>
                <a:spcPct val="80000"/>
              </a:lnSpc>
              <a:buFontTx/>
              <a:buNone/>
              <a:defRPr sz="3200">
                <a:solidFill>
                  <a:srgbClr val="00B0E6"/>
                </a:solidFill>
              </a:defRPr>
            </a:lvl1pPr>
          </a:lstStyle>
          <a:p>
            <a:r>
              <a:rPr lang="fr-FR"/>
              <a:t>Cliquez pour modifier le style des sous-titres du masque</a:t>
            </a:r>
          </a:p>
        </p:txBody>
      </p:sp>
      <p:sp>
        <p:nvSpPr>
          <p:cNvPr id="8" name="Rectangle 3"/>
          <p:cNvSpPr>
            <a:spLocks noGrp="1" noChangeArrowheads="1"/>
          </p:cNvSpPr>
          <p:nvPr>
            <p:ph type="sldNum" sz="quarter" idx="10"/>
          </p:nvPr>
        </p:nvSpPr>
        <p:spPr>
          <a:xfrm>
            <a:off x="4367213" y="6583363"/>
            <a:ext cx="395287" cy="244475"/>
          </a:xfrm>
        </p:spPr>
        <p:txBody>
          <a:bodyPr/>
          <a:lstStyle>
            <a:lvl1pPr>
              <a:defRPr/>
            </a:lvl1pPr>
          </a:lstStyle>
          <a:p>
            <a:pPr>
              <a:defRPr/>
            </a:pPr>
            <a:fld id="{F24B7F6B-D768-4E73-A710-38C82427E9EE}" type="slidenum">
              <a:rPr lang="fr-FR"/>
              <a:pPr>
                <a:defRPr/>
              </a:pPr>
              <a:t>‹N°›</a:t>
            </a:fld>
            <a:endParaRPr lang="fr-FR" dirty="0"/>
          </a:p>
        </p:txBody>
      </p:sp>
    </p:spTree>
  </p:cSld>
  <p:clrMapOvr>
    <a:overrideClrMapping bg1="lt1" tx1="dk1" bg2="lt2" tx2="dk2" accent1="accent1" accent2="accent2" accent3="accent3" accent4="accent4" accent5="accent5" accent6="accent6" hlink="hlink" folHlink="folHlink"/>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029"/>
          <p:cNvSpPr>
            <a:spLocks noGrp="1" noChangeArrowheads="1"/>
          </p:cNvSpPr>
          <p:nvPr>
            <p:ph type="sldNum" sz="quarter" idx="10"/>
          </p:nvPr>
        </p:nvSpPr>
        <p:spPr>
          <a:ln/>
        </p:spPr>
        <p:txBody>
          <a:bodyPr/>
          <a:lstStyle>
            <a:lvl1pPr>
              <a:defRPr/>
            </a:lvl1pPr>
          </a:lstStyle>
          <a:p>
            <a:pPr>
              <a:defRPr/>
            </a:pPr>
            <a:fld id="{0A36BD18-D928-49E1-A713-03E978B86811}" type="slidenum">
              <a:rPr lang="fr-FR"/>
              <a:pPr>
                <a:defRPr/>
              </a:pPr>
              <a:t>‹N°›</a:t>
            </a:fld>
            <a:endParaRPr lang="fr-FR"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1029"/>
          <p:cNvSpPr>
            <a:spLocks noGrp="1" noChangeArrowheads="1"/>
          </p:cNvSpPr>
          <p:nvPr>
            <p:ph type="sldNum" sz="quarter" idx="10"/>
          </p:nvPr>
        </p:nvSpPr>
        <p:spPr>
          <a:ln/>
        </p:spPr>
        <p:txBody>
          <a:bodyPr/>
          <a:lstStyle>
            <a:lvl1pPr>
              <a:defRPr/>
            </a:lvl1pPr>
          </a:lstStyle>
          <a:p>
            <a:pPr>
              <a:defRPr/>
            </a:pPr>
            <a:fld id="{EA5D2963-E26B-4E09-9FD5-B7A189530700}" type="slidenum">
              <a:rPr lang="fr-FR"/>
              <a:pPr>
                <a:defRPr/>
              </a:pPr>
              <a:t>‹N°›</a:t>
            </a:fld>
            <a:endParaRPr lang="fr-FR"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68313" y="1525588"/>
            <a:ext cx="4027487" cy="4799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525588"/>
            <a:ext cx="4027488" cy="4799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1029"/>
          <p:cNvSpPr>
            <a:spLocks noGrp="1" noChangeArrowheads="1"/>
          </p:cNvSpPr>
          <p:nvPr>
            <p:ph type="sldNum" sz="quarter" idx="10"/>
          </p:nvPr>
        </p:nvSpPr>
        <p:spPr>
          <a:ln/>
        </p:spPr>
        <p:txBody>
          <a:bodyPr/>
          <a:lstStyle>
            <a:lvl1pPr>
              <a:defRPr/>
            </a:lvl1pPr>
          </a:lstStyle>
          <a:p>
            <a:pPr>
              <a:defRPr/>
            </a:pPr>
            <a:fld id="{E66B26BA-6DAA-4773-B381-DDE0DCD0A08C}" type="slidenum">
              <a:rPr lang="fr-FR"/>
              <a:pPr>
                <a:defRPr/>
              </a:pPr>
              <a:t>‹N°›</a:t>
            </a:fld>
            <a:endParaRPr lang="fr-FR"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1029"/>
          <p:cNvSpPr>
            <a:spLocks noGrp="1" noChangeArrowheads="1"/>
          </p:cNvSpPr>
          <p:nvPr>
            <p:ph type="sldNum" sz="quarter" idx="10"/>
          </p:nvPr>
        </p:nvSpPr>
        <p:spPr>
          <a:ln/>
        </p:spPr>
        <p:txBody>
          <a:bodyPr/>
          <a:lstStyle>
            <a:lvl1pPr>
              <a:defRPr/>
            </a:lvl1pPr>
          </a:lstStyle>
          <a:p>
            <a:pPr>
              <a:defRPr/>
            </a:pPr>
            <a:fld id="{3C7681B6-2DA5-44C5-AFF4-FB173D2315F8}" type="slidenum">
              <a:rPr lang="fr-FR"/>
              <a:pPr>
                <a:defRPr/>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68313" y="1525588"/>
            <a:ext cx="4027487" cy="4799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525588"/>
            <a:ext cx="4027488" cy="4799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sldNum" sz="quarter" idx="10"/>
          </p:nvPr>
        </p:nvSpPr>
        <p:spPr>
          <a:ln/>
        </p:spPr>
        <p:txBody>
          <a:bodyPr/>
          <a:lstStyle>
            <a:lvl1pPr>
              <a:defRPr/>
            </a:lvl1pPr>
          </a:lstStyle>
          <a:p>
            <a:pPr>
              <a:defRPr/>
            </a:pPr>
            <a:fld id="{68971666-EC2E-4563-888D-21311ECFA25F}" type="slidenum">
              <a:rPr lang="fr-FR"/>
              <a:pPr>
                <a:defRPr/>
              </a:pPr>
              <a:t>‹N°›</a:t>
            </a:fld>
            <a:endParaRPr lang="fr-FR"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1029"/>
          <p:cNvSpPr>
            <a:spLocks noGrp="1" noChangeArrowheads="1"/>
          </p:cNvSpPr>
          <p:nvPr>
            <p:ph type="sldNum" sz="quarter" idx="10"/>
          </p:nvPr>
        </p:nvSpPr>
        <p:spPr>
          <a:ln/>
        </p:spPr>
        <p:txBody>
          <a:bodyPr/>
          <a:lstStyle>
            <a:lvl1pPr>
              <a:defRPr/>
            </a:lvl1pPr>
          </a:lstStyle>
          <a:p>
            <a:pPr>
              <a:defRPr/>
            </a:pPr>
            <a:fld id="{A39BEE5A-4A6A-4915-8C24-331F9FCBC286}" type="slidenum">
              <a:rPr lang="fr-FR"/>
              <a:pPr>
                <a:defRPr/>
              </a:pPr>
              <a:t>‹N°›</a:t>
            </a:fld>
            <a:endParaRPr lang="fr-FR"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029"/>
          <p:cNvSpPr>
            <a:spLocks noGrp="1" noChangeArrowheads="1"/>
          </p:cNvSpPr>
          <p:nvPr>
            <p:ph type="sldNum" sz="quarter" idx="10"/>
          </p:nvPr>
        </p:nvSpPr>
        <p:spPr>
          <a:ln/>
        </p:spPr>
        <p:txBody>
          <a:bodyPr/>
          <a:lstStyle>
            <a:lvl1pPr>
              <a:defRPr/>
            </a:lvl1pPr>
          </a:lstStyle>
          <a:p>
            <a:pPr>
              <a:defRPr/>
            </a:pPr>
            <a:fld id="{3FD20607-BA03-4160-8843-4F5DE89C0779}" type="slidenum">
              <a:rPr lang="fr-FR"/>
              <a:pPr>
                <a:defRPr/>
              </a:pPr>
              <a:t>‹N°›</a:t>
            </a:fld>
            <a:endParaRPr lang="fr-FR"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029"/>
          <p:cNvSpPr>
            <a:spLocks noGrp="1" noChangeArrowheads="1"/>
          </p:cNvSpPr>
          <p:nvPr>
            <p:ph type="sldNum" sz="quarter" idx="10"/>
          </p:nvPr>
        </p:nvSpPr>
        <p:spPr>
          <a:ln/>
        </p:spPr>
        <p:txBody>
          <a:bodyPr/>
          <a:lstStyle>
            <a:lvl1pPr>
              <a:defRPr/>
            </a:lvl1pPr>
          </a:lstStyle>
          <a:p>
            <a:pPr>
              <a:defRPr/>
            </a:pPr>
            <a:fld id="{65ACF7A9-5764-44A4-BE71-916A820EA18F}" type="slidenum">
              <a:rPr lang="fr-FR"/>
              <a:pPr>
                <a:defRPr/>
              </a:pPr>
              <a:t>‹N°›</a:t>
            </a:fld>
            <a:endParaRPr lang="fr-FR"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1029"/>
          <p:cNvSpPr>
            <a:spLocks noGrp="1" noChangeArrowheads="1"/>
          </p:cNvSpPr>
          <p:nvPr>
            <p:ph type="sldNum" sz="quarter" idx="10"/>
          </p:nvPr>
        </p:nvSpPr>
        <p:spPr>
          <a:ln/>
        </p:spPr>
        <p:txBody>
          <a:bodyPr/>
          <a:lstStyle>
            <a:lvl1pPr>
              <a:defRPr/>
            </a:lvl1pPr>
          </a:lstStyle>
          <a:p>
            <a:pPr>
              <a:defRPr/>
            </a:pPr>
            <a:fld id="{BF4AEA23-9BDC-457C-B7B3-621B541D81FA}" type="slidenum">
              <a:rPr lang="fr-FR"/>
              <a:pPr>
                <a:defRPr/>
              </a:pPr>
              <a:t>‹N°›</a:t>
            </a:fld>
            <a:endParaRPr lang="fr-FR" dirty="0"/>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029"/>
          <p:cNvSpPr>
            <a:spLocks noGrp="1" noChangeArrowheads="1"/>
          </p:cNvSpPr>
          <p:nvPr>
            <p:ph type="sldNum" sz="quarter" idx="10"/>
          </p:nvPr>
        </p:nvSpPr>
        <p:spPr>
          <a:ln/>
        </p:spPr>
        <p:txBody>
          <a:bodyPr/>
          <a:lstStyle>
            <a:lvl1pPr>
              <a:defRPr/>
            </a:lvl1pPr>
          </a:lstStyle>
          <a:p>
            <a:pPr>
              <a:defRPr/>
            </a:pPr>
            <a:fld id="{23A2A018-75F0-4C1C-B3A6-73619D6965AE}" type="slidenum">
              <a:rPr lang="fr-FR"/>
              <a:pPr>
                <a:defRPr/>
              </a:pPr>
              <a:t>‹N°›</a:t>
            </a:fld>
            <a:endParaRPr lang="fr-FR"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4638" y="533400"/>
            <a:ext cx="2051050" cy="57912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68313" y="533400"/>
            <a:ext cx="6003925" cy="57912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1029"/>
          <p:cNvSpPr>
            <a:spLocks noGrp="1" noChangeArrowheads="1"/>
          </p:cNvSpPr>
          <p:nvPr>
            <p:ph type="sldNum" sz="quarter" idx="10"/>
          </p:nvPr>
        </p:nvSpPr>
        <p:spPr>
          <a:ln/>
        </p:spPr>
        <p:txBody>
          <a:bodyPr/>
          <a:lstStyle>
            <a:lvl1pPr>
              <a:defRPr/>
            </a:lvl1pPr>
          </a:lstStyle>
          <a:p>
            <a:pPr>
              <a:defRPr/>
            </a:pPr>
            <a:fld id="{D30B381E-F05D-49EB-B71C-07E543737809}" type="slidenum">
              <a:rPr lang="fr-FR"/>
              <a:pPr>
                <a:defRPr/>
              </a:pPr>
              <a:t>‹N°›</a:t>
            </a:fld>
            <a:endParaRPr lang="fr-FR" dirty="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468313" y="533400"/>
            <a:ext cx="8207375" cy="839788"/>
          </a:xfr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68313" y="1525588"/>
            <a:ext cx="8207375" cy="4799012"/>
          </a:xfrm>
        </p:spPr>
        <p:txBody>
          <a:bodyPr/>
          <a:lstStyle/>
          <a:p>
            <a:pPr lvl="0"/>
            <a:endParaRPr lang="fr-FR" noProof="0" dirty="0"/>
          </a:p>
        </p:txBody>
      </p:sp>
      <p:sp>
        <p:nvSpPr>
          <p:cNvPr id="4" name="Rectangle 1029"/>
          <p:cNvSpPr>
            <a:spLocks noGrp="1" noChangeArrowheads="1"/>
          </p:cNvSpPr>
          <p:nvPr>
            <p:ph type="sldNum" sz="quarter" idx="10"/>
          </p:nvPr>
        </p:nvSpPr>
        <p:spPr>
          <a:ln/>
        </p:spPr>
        <p:txBody>
          <a:bodyPr/>
          <a:lstStyle>
            <a:lvl1pPr>
              <a:defRPr/>
            </a:lvl1pPr>
          </a:lstStyle>
          <a:p>
            <a:pPr>
              <a:defRPr/>
            </a:pPr>
            <a:fld id="{1E4F450E-D7F2-4925-B749-E2E347C1DA72}" type="slidenum">
              <a:rPr lang="fr-FR"/>
              <a:pPr>
                <a:defRPr/>
              </a:pPr>
              <a:t>‹N°›</a:t>
            </a:fld>
            <a:endParaRPr lang="fr-FR" dirty="0"/>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68313" y="533400"/>
            <a:ext cx="8207375" cy="5791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1029"/>
          <p:cNvSpPr>
            <a:spLocks noGrp="1" noChangeArrowheads="1"/>
          </p:cNvSpPr>
          <p:nvPr>
            <p:ph type="sldNum" sz="quarter" idx="10"/>
          </p:nvPr>
        </p:nvSpPr>
        <p:spPr>
          <a:ln/>
        </p:spPr>
        <p:txBody>
          <a:bodyPr/>
          <a:lstStyle>
            <a:lvl1pPr>
              <a:defRPr/>
            </a:lvl1pPr>
          </a:lstStyle>
          <a:p>
            <a:pPr>
              <a:defRPr/>
            </a:pPr>
            <a:fld id="{855C51D5-280C-4847-8BA9-606F78068049}" type="slidenum">
              <a:rPr lang="fr-FR"/>
              <a:pPr>
                <a:defRPr/>
              </a:pPr>
              <a:t>‹N°›</a:t>
            </a:fld>
            <a:endParaRPr lang="fr-FR" dirty="0"/>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5"/>
          <p:cNvGrpSpPr>
            <a:grpSpLocks/>
          </p:cNvGrpSpPr>
          <p:nvPr userDrawn="1"/>
        </p:nvGrpSpPr>
        <p:grpSpPr bwMode="auto">
          <a:xfrm>
            <a:off x="2352675" y="365125"/>
            <a:ext cx="4406900" cy="2149475"/>
            <a:chOff x="1531" y="230"/>
            <a:chExt cx="2776" cy="1354"/>
          </a:xfrm>
        </p:grpSpPr>
        <p:pic>
          <p:nvPicPr>
            <p:cNvPr id="5" name="Picture 6" descr="puce jaune"/>
            <p:cNvPicPr>
              <a:picLocks noChangeAspect="1" noChangeArrowheads="1"/>
            </p:cNvPicPr>
            <p:nvPr userDrawn="1"/>
          </p:nvPicPr>
          <p:blipFill>
            <a:blip r:embed="rId3" cstate="print"/>
            <a:srcRect/>
            <a:stretch>
              <a:fillRect/>
            </a:stretch>
          </p:blipFill>
          <p:spPr bwMode="auto">
            <a:xfrm>
              <a:off x="2517" y="230"/>
              <a:ext cx="796" cy="796"/>
            </a:xfrm>
            <a:prstGeom prst="rect">
              <a:avLst/>
            </a:prstGeom>
            <a:noFill/>
            <a:ln w="9525">
              <a:noFill/>
              <a:miter lim="800000"/>
              <a:headEnd/>
              <a:tailEnd/>
            </a:ln>
          </p:spPr>
        </p:pic>
        <p:pic>
          <p:nvPicPr>
            <p:cNvPr id="6" name="Picture 7" descr="logo_net-e"/>
            <p:cNvPicPr>
              <a:picLocks noChangeAspect="1" noChangeArrowheads="1"/>
            </p:cNvPicPr>
            <p:nvPr userDrawn="1"/>
          </p:nvPicPr>
          <p:blipFill>
            <a:blip r:embed="rId4" cstate="print"/>
            <a:srcRect t="61830"/>
            <a:stretch>
              <a:fillRect/>
            </a:stretch>
          </p:blipFill>
          <p:spPr bwMode="auto">
            <a:xfrm>
              <a:off x="1531" y="1071"/>
              <a:ext cx="2776" cy="513"/>
            </a:xfrm>
            <a:prstGeom prst="rect">
              <a:avLst/>
            </a:prstGeom>
            <a:noFill/>
            <a:ln w="9525">
              <a:noFill/>
              <a:miter lim="800000"/>
              <a:headEnd/>
              <a:tailEnd/>
            </a:ln>
          </p:spPr>
        </p:pic>
      </p:grpSp>
      <p:pic>
        <p:nvPicPr>
          <p:cNvPr id="7" name="Picture 8" descr="bonhommesPPTjaune"/>
          <p:cNvPicPr>
            <a:picLocks noChangeAspect="1" noChangeArrowheads="1"/>
          </p:cNvPicPr>
          <p:nvPr userDrawn="1"/>
        </p:nvPicPr>
        <p:blipFill>
          <a:blip r:embed="rId5" cstate="print"/>
          <a:srcRect/>
          <a:stretch>
            <a:fillRect/>
          </a:stretch>
        </p:blipFill>
        <p:spPr bwMode="auto">
          <a:xfrm>
            <a:off x="7343775" y="5065713"/>
            <a:ext cx="1800225" cy="1792287"/>
          </a:xfrm>
          <a:prstGeom prst="rect">
            <a:avLst/>
          </a:prstGeom>
          <a:noFill/>
          <a:ln w="9525">
            <a:noFill/>
            <a:miter lim="800000"/>
            <a:headEnd/>
            <a:tailEnd/>
          </a:ln>
        </p:spPr>
      </p:pic>
      <p:sp>
        <p:nvSpPr>
          <p:cNvPr id="487426" name="Rectangle 2"/>
          <p:cNvSpPr>
            <a:spLocks noGrp="1" noChangeArrowheads="1"/>
          </p:cNvSpPr>
          <p:nvPr>
            <p:ph type="ctrTitle"/>
          </p:nvPr>
        </p:nvSpPr>
        <p:spPr>
          <a:xfrm>
            <a:off x="239713" y="3179763"/>
            <a:ext cx="8648700" cy="815975"/>
          </a:xfrm>
        </p:spPr>
        <p:txBody>
          <a:bodyPr/>
          <a:lstStyle>
            <a:lvl1pPr algn="ctr">
              <a:defRPr>
                <a:solidFill>
                  <a:srgbClr val="00B0E6"/>
                </a:solidFill>
              </a:defRPr>
            </a:lvl1pPr>
          </a:lstStyle>
          <a:p>
            <a:r>
              <a:rPr lang="fr-FR"/>
              <a:t>Cliquez et modifiez le titre</a:t>
            </a:r>
          </a:p>
        </p:txBody>
      </p:sp>
      <p:sp>
        <p:nvSpPr>
          <p:cNvPr id="487428" name="Rectangle 4"/>
          <p:cNvSpPr>
            <a:spLocks noGrp="1" noChangeArrowheads="1"/>
          </p:cNvSpPr>
          <p:nvPr>
            <p:ph type="subTitle" sz="quarter" idx="1"/>
          </p:nvPr>
        </p:nvSpPr>
        <p:spPr>
          <a:xfrm>
            <a:off x="1363663" y="4052888"/>
            <a:ext cx="6400800" cy="1752600"/>
          </a:xfrm>
        </p:spPr>
        <p:txBody>
          <a:bodyPr lIns="91440" tIns="45720" rIns="91440" bIns="45720" anchor="ctr"/>
          <a:lstStyle>
            <a:lvl1pPr marL="0" indent="0" algn="ctr">
              <a:lnSpc>
                <a:spcPct val="80000"/>
              </a:lnSpc>
              <a:buFontTx/>
              <a:buNone/>
              <a:defRPr sz="3200">
                <a:solidFill>
                  <a:srgbClr val="00B0E6"/>
                </a:solidFill>
              </a:defRPr>
            </a:lvl1pPr>
          </a:lstStyle>
          <a:p>
            <a:r>
              <a:rPr lang="fr-FR"/>
              <a:t>Cliquez pour modifier le style des sous-titres du masque</a:t>
            </a:r>
          </a:p>
        </p:txBody>
      </p:sp>
      <p:sp>
        <p:nvSpPr>
          <p:cNvPr id="8" name="Rectangle 3"/>
          <p:cNvSpPr>
            <a:spLocks noGrp="1" noChangeArrowheads="1"/>
          </p:cNvSpPr>
          <p:nvPr>
            <p:ph type="sldNum" sz="quarter" idx="10"/>
          </p:nvPr>
        </p:nvSpPr>
        <p:spPr>
          <a:xfrm>
            <a:off x="4367213" y="6583363"/>
            <a:ext cx="395287" cy="244475"/>
          </a:xfrm>
        </p:spPr>
        <p:txBody>
          <a:bodyPr/>
          <a:lstStyle>
            <a:lvl1pPr>
              <a:defRPr/>
            </a:lvl1pPr>
          </a:lstStyle>
          <a:p>
            <a:pPr>
              <a:defRPr/>
            </a:pPr>
            <a:fld id="{D658BF31-1FA5-4763-BA4A-74560D214F3F}" type="slidenum">
              <a:rPr lang="fr-FR"/>
              <a:pPr>
                <a:defRPr/>
              </a:pPr>
              <a:t>‹N°›</a:t>
            </a:fld>
            <a:endParaRPr lang="fr-FR" dirty="0"/>
          </a:p>
        </p:txBody>
      </p:sp>
    </p:spTree>
  </p:cSld>
  <p:clrMapOvr>
    <a:overrideClrMapping bg1="lt1" tx1="dk1" bg2="lt2" tx2="dk2" accent1="accent1" accent2="accent2" accent3="accent3" accent4="accent4" accent5="accent5" accent6="accent6" hlink="hlink" folHlink="folHlink"/>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sldNum" sz="quarter" idx="10"/>
          </p:nvPr>
        </p:nvSpPr>
        <p:spPr>
          <a:ln/>
        </p:spPr>
        <p:txBody>
          <a:bodyPr/>
          <a:lstStyle>
            <a:lvl1pPr>
              <a:defRPr/>
            </a:lvl1pPr>
          </a:lstStyle>
          <a:p>
            <a:pPr>
              <a:defRPr/>
            </a:pPr>
            <a:fld id="{14D92ACA-B706-49CE-8A19-52C32C419A4E}" type="slidenum">
              <a:rPr lang="fr-FR"/>
              <a:pPr>
                <a:defRPr/>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sldNum" sz="quarter" idx="10"/>
          </p:nvPr>
        </p:nvSpPr>
        <p:spPr>
          <a:ln/>
        </p:spPr>
        <p:txBody>
          <a:bodyPr/>
          <a:lstStyle>
            <a:lvl1pPr>
              <a:defRPr/>
            </a:lvl1pPr>
          </a:lstStyle>
          <a:p>
            <a:pPr>
              <a:defRPr/>
            </a:pPr>
            <a:fld id="{A5B15511-4BBC-4E0C-94F0-20FDBB3A9BBF}" type="slidenum">
              <a:rPr lang="fr-FR"/>
              <a:pPr>
                <a:defRPr/>
              </a:pPr>
              <a:t>‹N°›</a:t>
            </a:fld>
            <a:endParaRPr lang="fr-FR"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sldNum" sz="quarter" idx="10"/>
          </p:nvPr>
        </p:nvSpPr>
        <p:spPr>
          <a:ln/>
        </p:spPr>
        <p:txBody>
          <a:bodyPr/>
          <a:lstStyle>
            <a:lvl1pPr>
              <a:defRPr/>
            </a:lvl1pPr>
          </a:lstStyle>
          <a:p>
            <a:pPr>
              <a:defRPr/>
            </a:pPr>
            <a:fld id="{A72CD52B-36D3-4031-98B2-05DCA258010B}" type="slidenum">
              <a:rPr lang="fr-FR"/>
              <a:pPr>
                <a:defRPr/>
              </a:pPr>
              <a:t>‹N°›</a:t>
            </a:fld>
            <a:endParaRPr lang="fr-FR" dirty="0"/>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68313" y="1525588"/>
            <a:ext cx="4027487" cy="4799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525588"/>
            <a:ext cx="4027488" cy="47990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sldNum" sz="quarter" idx="10"/>
          </p:nvPr>
        </p:nvSpPr>
        <p:spPr>
          <a:ln/>
        </p:spPr>
        <p:txBody>
          <a:bodyPr/>
          <a:lstStyle>
            <a:lvl1pPr>
              <a:defRPr/>
            </a:lvl1pPr>
          </a:lstStyle>
          <a:p>
            <a:pPr>
              <a:defRPr/>
            </a:pPr>
            <a:fld id="{1F2A369E-6B97-4CC0-88F5-419698CF100D}" type="slidenum">
              <a:rPr lang="fr-FR"/>
              <a:pPr>
                <a:defRPr/>
              </a:pPr>
              <a:t>‹N°›</a:t>
            </a:fld>
            <a:endParaRPr lang="fr-FR" dirty="0"/>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sldNum" sz="quarter" idx="10"/>
          </p:nvPr>
        </p:nvSpPr>
        <p:spPr>
          <a:ln/>
        </p:spPr>
        <p:txBody>
          <a:bodyPr/>
          <a:lstStyle>
            <a:lvl1pPr>
              <a:defRPr/>
            </a:lvl1pPr>
          </a:lstStyle>
          <a:p>
            <a:pPr>
              <a:defRPr/>
            </a:pPr>
            <a:fld id="{5784FFE6-FF7A-42C5-9B10-F133B89517EA}" type="slidenum">
              <a:rPr lang="fr-FR"/>
              <a:pPr>
                <a:defRPr/>
              </a:pPr>
              <a:t>‹N°›</a:t>
            </a:fld>
            <a:endParaRPr lang="fr-FR" dirty="0"/>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4"/>
          <p:cNvSpPr>
            <a:spLocks noGrp="1" noChangeArrowheads="1"/>
          </p:cNvSpPr>
          <p:nvPr>
            <p:ph type="sldNum" sz="quarter" idx="10"/>
          </p:nvPr>
        </p:nvSpPr>
        <p:spPr>
          <a:ln/>
        </p:spPr>
        <p:txBody>
          <a:bodyPr/>
          <a:lstStyle>
            <a:lvl1pPr>
              <a:defRPr/>
            </a:lvl1pPr>
          </a:lstStyle>
          <a:p>
            <a:pPr>
              <a:defRPr/>
            </a:pPr>
            <a:fld id="{DCD98F20-08E1-4B53-AEC1-2A1D5102768C}" type="slidenum">
              <a:rPr lang="fr-FR"/>
              <a:pPr>
                <a:defRPr/>
              </a:pPr>
              <a:t>‹N°›</a:t>
            </a:fld>
            <a:endParaRPr lang="fr-FR" dirty="0"/>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3502A9AB-D31D-4642-8476-F901E0DA33F1}" type="slidenum">
              <a:rPr lang="fr-FR"/>
              <a:pPr>
                <a:defRPr/>
              </a:pPr>
              <a:t>‹N°›</a:t>
            </a:fld>
            <a:endParaRPr lang="fr-FR" dirty="0"/>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sldNum" sz="quarter" idx="10"/>
          </p:nvPr>
        </p:nvSpPr>
        <p:spPr>
          <a:ln/>
        </p:spPr>
        <p:txBody>
          <a:bodyPr/>
          <a:lstStyle>
            <a:lvl1pPr>
              <a:defRPr/>
            </a:lvl1pPr>
          </a:lstStyle>
          <a:p>
            <a:pPr>
              <a:defRPr/>
            </a:pPr>
            <a:fld id="{B5923F3F-A937-4214-8F02-9E8FF46DF4A8}" type="slidenum">
              <a:rPr lang="fr-FR"/>
              <a:pPr>
                <a:defRPr/>
              </a:pPr>
              <a:t>‹N°›</a:t>
            </a:fld>
            <a:endParaRPr lang="fr-FR" dirty="0"/>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sldNum" sz="quarter" idx="10"/>
          </p:nvPr>
        </p:nvSpPr>
        <p:spPr>
          <a:ln/>
        </p:spPr>
        <p:txBody>
          <a:bodyPr/>
          <a:lstStyle>
            <a:lvl1pPr>
              <a:defRPr/>
            </a:lvl1pPr>
          </a:lstStyle>
          <a:p>
            <a:pPr>
              <a:defRPr/>
            </a:pPr>
            <a:fld id="{EB19440D-2658-405D-ABC4-0BDE518B6514}" type="slidenum">
              <a:rPr lang="fr-FR"/>
              <a:pPr>
                <a:defRPr/>
              </a:pPr>
              <a:t>‹N°›</a:t>
            </a:fld>
            <a:endParaRPr lang="fr-FR" dirty="0"/>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sldNum" sz="quarter" idx="10"/>
          </p:nvPr>
        </p:nvSpPr>
        <p:spPr>
          <a:ln/>
        </p:spPr>
        <p:txBody>
          <a:bodyPr/>
          <a:lstStyle>
            <a:lvl1pPr>
              <a:defRPr/>
            </a:lvl1pPr>
          </a:lstStyle>
          <a:p>
            <a:pPr>
              <a:defRPr/>
            </a:pPr>
            <a:fld id="{94D50754-4ED6-4109-92B8-83E5D8C9D216}" type="slidenum">
              <a:rPr lang="fr-FR"/>
              <a:pPr>
                <a:defRPr/>
              </a:pPr>
              <a:t>‹N°›</a:t>
            </a:fld>
            <a:endParaRPr lang="fr-FR" dirty="0"/>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4638" y="533400"/>
            <a:ext cx="2051050" cy="57912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68313" y="533400"/>
            <a:ext cx="6003925" cy="57912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sldNum" sz="quarter" idx="10"/>
          </p:nvPr>
        </p:nvSpPr>
        <p:spPr>
          <a:ln/>
        </p:spPr>
        <p:txBody>
          <a:bodyPr/>
          <a:lstStyle>
            <a:lvl1pPr>
              <a:defRPr/>
            </a:lvl1pPr>
          </a:lstStyle>
          <a:p>
            <a:pPr>
              <a:defRPr/>
            </a:pPr>
            <a:fld id="{28ABDBC1-11A8-4929-998E-F60683644250}" type="slidenum">
              <a:rPr lang="fr-FR"/>
              <a:pPr>
                <a:defRPr/>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4"/>
          <p:cNvSpPr>
            <a:spLocks noGrp="1" noChangeArrowheads="1"/>
          </p:cNvSpPr>
          <p:nvPr>
            <p:ph type="sldNum" sz="quarter" idx="10"/>
          </p:nvPr>
        </p:nvSpPr>
        <p:spPr>
          <a:ln/>
        </p:spPr>
        <p:txBody>
          <a:bodyPr/>
          <a:lstStyle>
            <a:lvl1pPr>
              <a:defRPr/>
            </a:lvl1pPr>
          </a:lstStyle>
          <a:p>
            <a:pPr>
              <a:defRPr/>
            </a:pPr>
            <a:fld id="{FDC7935F-C87E-41F8-8681-8CA8C865BB85}" type="slidenum">
              <a:rPr lang="fr-FR"/>
              <a:pPr>
                <a:defRPr/>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B7BF6FFC-FFDF-4819-98BC-1856B06FB26B}" type="slidenum">
              <a:rPr lang="fr-FR"/>
              <a:pPr>
                <a:defRPr/>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sldNum" sz="quarter" idx="10"/>
          </p:nvPr>
        </p:nvSpPr>
        <p:spPr>
          <a:ln/>
        </p:spPr>
        <p:txBody>
          <a:bodyPr/>
          <a:lstStyle>
            <a:lvl1pPr>
              <a:defRPr/>
            </a:lvl1pPr>
          </a:lstStyle>
          <a:p>
            <a:pPr>
              <a:defRPr/>
            </a:pPr>
            <a:fld id="{E4834702-208D-41F7-97A5-A129FFFDB8DD}" type="slidenum">
              <a:rPr lang="fr-FR"/>
              <a:pPr>
                <a:defRPr/>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sldNum" sz="quarter" idx="10"/>
          </p:nvPr>
        </p:nvSpPr>
        <p:spPr>
          <a:ln/>
        </p:spPr>
        <p:txBody>
          <a:bodyPr/>
          <a:lstStyle>
            <a:lvl1pPr>
              <a:defRPr/>
            </a:lvl1pPr>
          </a:lstStyle>
          <a:p>
            <a:pPr>
              <a:defRPr/>
            </a:pPr>
            <a:fld id="{3BDF497F-DA94-46E2-B5C5-E8B415D2A2DB}" type="slidenum">
              <a:rPr lang="fr-FR"/>
              <a:pPr>
                <a:defRPr/>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5.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3.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7.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image" Target="../media/image3.jpeg"/><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image" Target="../media/image3.jpeg"/><Relationship Id="rId2" Type="http://schemas.openxmlformats.org/officeDocument/2006/relationships/slideLayout" Target="../slideLayouts/slideLayout36.xml"/><Relationship Id="rId16" Type="http://schemas.openxmlformats.org/officeDocument/2006/relationships/image" Target="../media/image2.png"/><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8.png"/><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image" Target="../media/image1.png"/><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theme" Target="../theme/theme5.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5" Type="http://schemas.openxmlformats.org/officeDocument/2006/relationships/image" Target="../media/image3.jpeg"/><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533400"/>
            <a:ext cx="8207375" cy="839788"/>
          </a:xfrm>
          <a:prstGeom prst="rect">
            <a:avLst/>
          </a:prstGeom>
          <a:noFill/>
          <a:ln w="9525">
            <a:noFill/>
            <a:miter lim="800000"/>
            <a:headEnd/>
            <a:tailEnd/>
          </a:ln>
        </p:spPr>
        <p:txBody>
          <a:bodyPr vert="horz" wrap="square" lIns="91969" tIns="45984" rIns="91969" bIns="45984" numCol="1" anchor="t" anchorCtr="0" compatLnSpc="1">
            <a:prstTxWarp prst="textNoShape">
              <a:avLst/>
            </a:prstTxWarp>
          </a:bodyPr>
          <a:lstStyle/>
          <a:p>
            <a:pPr lvl="0"/>
            <a:r>
              <a:rPr lang="fr-FR" smtClean="0"/>
              <a:t>Cliquez et modifiez le titre</a:t>
            </a:r>
          </a:p>
        </p:txBody>
      </p:sp>
      <p:sp>
        <p:nvSpPr>
          <p:cNvPr id="1027" name="Rectangle 3"/>
          <p:cNvSpPr>
            <a:spLocks noGrp="1" noChangeArrowheads="1"/>
          </p:cNvSpPr>
          <p:nvPr>
            <p:ph type="body" idx="1"/>
          </p:nvPr>
        </p:nvSpPr>
        <p:spPr bwMode="auto">
          <a:xfrm>
            <a:off x="468313" y="1525588"/>
            <a:ext cx="8207375" cy="4799012"/>
          </a:xfrm>
          <a:prstGeom prst="rect">
            <a:avLst/>
          </a:prstGeom>
          <a:noFill/>
          <a:ln w="9525">
            <a:noFill/>
            <a:miter lim="800000"/>
            <a:headEnd/>
            <a:tailEnd/>
          </a:ln>
        </p:spPr>
        <p:txBody>
          <a:bodyPr vert="horz" wrap="square" lIns="91969" tIns="45984" rIns="91969" bIns="45984" numCol="1" anchor="t" anchorCtr="0" compatLnSpc="1">
            <a:prstTxWarp prst="textNoShape">
              <a:avLst/>
            </a:prstTxWarp>
          </a:bodyPr>
          <a:lstStyle/>
          <a:p>
            <a:pPr lvl="0"/>
            <a:r>
              <a:rPr lang="fr-FR" smtClean="0"/>
              <a:t>Premier niveau</a:t>
            </a:r>
          </a:p>
          <a:p>
            <a:pPr lvl="1"/>
            <a:r>
              <a:rPr lang="fr-FR" smtClean="0"/>
              <a:t>Deuxième niveau</a:t>
            </a:r>
          </a:p>
          <a:p>
            <a:pPr lvl="2"/>
            <a:r>
              <a:rPr lang="fr-FR" smtClean="0"/>
              <a:t>Troisième niveau</a:t>
            </a:r>
          </a:p>
        </p:txBody>
      </p:sp>
      <p:sp>
        <p:nvSpPr>
          <p:cNvPr id="486404" name="Rectangle 4"/>
          <p:cNvSpPr>
            <a:spLocks noGrp="1" noChangeArrowheads="1"/>
          </p:cNvSpPr>
          <p:nvPr>
            <p:ph type="sldNum" sz="quarter" idx="4"/>
          </p:nvPr>
        </p:nvSpPr>
        <p:spPr bwMode="auto">
          <a:xfrm>
            <a:off x="0" y="6623050"/>
            <a:ext cx="395288" cy="247650"/>
          </a:xfrm>
          <a:prstGeom prst="rect">
            <a:avLst/>
          </a:prstGeom>
          <a:solidFill>
            <a:schemeClr val="bg1">
              <a:lumMod val="50000"/>
            </a:schemeClr>
          </a:solidFill>
          <a:ln w="9525">
            <a:noFill/>
            <a:miter lim="800000"/>
            <a:headEnd/>
            <a:tailEnd/>
          </a:ln>
          <a:effectLst/>
        </p:spPr>
        <p:txBody>
          <a:bodyPr vert="horz" wrap="square" lIns="18105" tIns="45984" rIns="18105" bIns="45984" numCol="1" anchor="ctr" anchorCtr="0" compatLnSpc="1">
            <a:prstTxWarp prst="textNoShape">
              <a:avLst/>
            </a:prstTxWarp>
            <a:spAutoFit/>
          </a:bodyPr>
          <a:lstStyle>
            <a:lvl1pPr algn="ctr">
              <a:defRPr sz="1000" b="1">
                <a:solidFill>
                  <a:schemeClr val="bg1"/>
                </a:solidFill>
                <a:latin typeface="Arial" charset="0"/>
                <a:cs typeface="Arial" charset="0"/>
              </a:defRPr>
            </a:lvl1pPr>
          </a:lstStyle>
          <a:p>
            <a:pPr>
              <a:defRPr/>
            </a:pPr>
            <a:fld id="{B8467247-561E-46BB-A84A-59CCB93623EC}" type="slidenum">
              <a:rPr lang="fr-FR"/>
              <a:pPr>
                <a:defRPr/>
              </a:pPr>
              <a:t>‹N°›</a:t>
            </a:fld>
            <a:endParaRPr lang="fr-FR" dirty="0"/>
          </a:p>
        </p:txBody>
      </p:sp>
      <p:pic>
        <p:nvPicPr>
          <p:cNvPr id="1029" name="Picture 8" descr="bonhommesPPTjaune"/>
          <p:cNvPicPr>
            <a:picLocks noChangeAspect="1" noChangeArrowheads="1"/>
          </p:cNvPicPr>
          <p:nvPr/>
        </p:nvPicPr>
        <p:blipFill>
          <a:blip r:embed="rId14" cstate="print"/>
          <a:srcRect/>
          <a:stretch>
            <a:fillRect/>
          </a:stretch>
        </p:blipFill>
        <p:spPr bwMode="auto">
          <a:xfrm>
            <a:off x="7343775" y="5065713"/>
            <a:ext cx="1800225" cy="17922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6326" r:id="rId1"/>
    <p:sldLayoutId id="2147486327" r:id="rId2"/>
    <p:sldLayoutId id="2147486275" r:id="rId3"/>
    <p:sldLayoutId id="2147486276" r:id="rId4"/>
    <p:sldLayoutId id="2147486277" r:id="rId5"/>
    <p:sldLayoutId id="2147486278" r:id="rId6"/>
    <p:sldLayoutId id="2147486279" r:id="rId7"/>
    <p:sldLayoutId id="2147486280" r:id="rId8"/>
    <p:sldLayoutId id="2147486281" r:id="rId9"/>
    <p:sldLayoutId id="2147486282" r:id="rId10"/>
    <p:sldLayoutId id="2147486283" r:id="rId11"/>
    <p:sldLayoutId id="2147486332" r:id="rId12"/>
  </p:sldLayoutIdLst>
  <p:timing>
    <p:tnLst>
      <p:par>
        <p:cTn id="1" dur="indefinite" restart="never" nodeType="tmRoot"/>
      </p:par>
    </p:tnLst>
  </p:timing>
  <p:hf hdr="0" ftr="0" dt="0"/>
  <p:txStyles>
    <p:titleStyle>
      <a:lvl1pPr algn="l" rtl="0" eaLnBrk="0" fontAlgn="base" hangingPunct="0">
        <a:lnSpc>
          <a:spcPct val="85000"/>
        </a:lnSpc>
        <a:spcBef>
          <a:spcPct val="0"/>
        </a:spcBef>
        <a:spcAft>
          <a:spcPct val="0"/>
        </a:spcAft>
        <a:defRPr sz="2800" b="1">
          <a:solidFill>
            <a:srgbClr val="004272"/>
          </a:solidFill>
          <a:latin typeface="+mj-lt"/>
          <a:ea typeface="+mj-ea"/>
          <a:cs typeface="+mj-cs"/>
        </a:defRPr>
      </a:lvl1pPr>
      <a:lvl2pPr algn="l" rtl="0" eaLnBrk="0" fontAlgn="base" hangingPunct="0">
        <a:lnSpc>
          <a:spcPct val="85000"/>
        </a:lnSpc>
        <a:spcBef>
          <a:spcPct val="0"/>
        </a:spcBef>
        <a:spcAft>
          <a:spcPct val="0"/>
        </a:spcAft>
        <a:defRPr sz="2800" b="1">
          <a:solidFill>
            <a:srgbClr val="004272"/>
          </a:solidFill>
          <a:latin typeface="Arial" charset="0"/>
          <a:cs typeface="Arial" charset="0"/>
        </a:defRPr>
      </a:lvl2pPr>
      <a:lvl3pPr algn="l" rtl="0" eaLnBrk="0" fontAlgn="base" hangingPunct="0">
        <a:lnSpc>
          <a:spcPct val="85000"/>
        </a:lnSpc>
        <a:spcBef>
          <a:spcPct val="0"/>
        </a:spcBef>
        <a:spcAft>
          <a:spcPct val="0"/>
        </a:spcAft>
        <a:defRPr sz="2800" b="1">
          <a:solidFill>
            <a:srgbClr val="004272"/>
          </a:solidFill>
          <a:latin typeface="Arial" charset="0"/>
          <a:cs typeface="Arial" charset="0"/>
        </a:defRPr>
      </a:lvl3pPr>
      <a:lvl4pPr algn="l" rtl="0" eaLnBrk="0" fontAlgn="base" hangingPunct="0">
        <a:lnSpc>
          <a:spcPct val="85000"/>
        </a:lnSpc>
        <a:spcBef>
          <a:spcPct val="0"/>
        </a:spcBef>
        <a:spcAft>
          <a:spcPct val="0"/>
        </a:spcAft>
        <a:defRPr sz="2800" b="1">
          <a:solidFill>
            <a:srgbClr val="004272"/>
          </a:solidFill>
          <a:latin typeface="Arial" charset="0"/>
          <a:cs typeface="Arial" charset="0"/>
        </a:defRPr>
      </a:lvl4pPr>
      <a:lvl5pPr algn="l" rtl="0" eaLnBrk="0" fontAlgn="base" hangingPunct="0">
        <a:lnSpc>
          <a:spcPct val="85000"/>
        </a:lnSpc>
        <a:spcBef>
          <a:spcPct val="0"/>
        </a:spcBef>
        <a:spcAft>
          <a:spcPct val="0"/>
        </a:spcAft>
        <a:defRPr sz="2800" b="1">
          <a:solidFill>
            <a:srgbClr val="004272"/>
          </a:solidFill>
          <a:latin typeface="Arial" charset="0"/>
          <a:cs typeface="Arial" charset="0"/>
        </a:defRPr>
      </a:lvl5pPr>
      <a:lvl6pPr marL="457200" algn="l" rtl="0" fontAlgn="base">
        <a:lnSpc>
          <a:spcPct val="85000"/>
        </a:lnSpc>
        <a:spcBef>
          <a:spcPct val="0"/>
        </a:spcBef>
        <a:spcAft>
          <a:spcPct val="0"/>
        </a:spcAft>
        <a:defRPr sz="2800" b="1">
          <a:solidFill>
            <a:srgbClr val="004272"/>
          </a:solidFill>
          <a:latin typeface="Arial" charset="0"/>
          <a:cs typeface="Arial" charset="0"/>
        </a:defRPr>
      </a:lvl6pPr>
      <a:lvl7pPr marL="914400" algn="l" rtl="0" fontAlgn="base">
        <a:lnSpc>
          <a:spcPct val="85000"/>
        </a:lnSpc>
        <a:spcBef>
          <a:spcPct val="0"/>
        </a:spcBef>
        <a:spcAft>
          <a:spcPct val="0"/>
        </a:spcAft>
        <a:defRPr sz="2800" b="1">
          <a:solidFill>
            <a:srgbClr val="004272"/>
          </a:solidFill>
          <a:latin typeface="Arial" charset="0"/>
          <a:cs typeface="Arial" charset="0"/>
        </a:defRPr>
      </a:lvl7pPr>
      <a:lvl8pPr marL="1371600" algn="l" rtl="0" fontAlgn="base">
        <a:lnSpc>
          <a:spcPct val="85000"/>
        </a:lnSpc>
        <a:spcBef>
          <a:spcPct val="0"/>
        </a:spcBef>
        <a:spcAft>
          <a:spcPct val="0"/>
        </a:spcAft>
        <a:defRPr sz="2800" b="1">
          <a:solidFill>
            <a:srgbClr val="004272"/>
          </a:solidFill>
          <a:latin typeface="Arial" charset="0"/>
          <a:cs typeface="Arial" charset="0"/>
        </a:defRPr>
      </a:lvl8pPr>
      <a:lvl9pPr marL="1828800" algn="l" rtl="0" fontAlgn="base">
        <a:lnSpc>
          <a:spcPct val="85000"/>
        </a:lnSpc>
        <a:spcBef>
          <a:spcPct val="0"/>
        </a:spcBef>
        <a:spcAft>
          <a:spcPct val="0"/>
        </a:spcAft>
        <a:defRPr sz="2800" b="1">
          <a:solidFill>
            <a:srgbClr val="004272"/>
          </a:solidFill>
          <a:latin typeface="Arial" charset="0"/>
          <a:cs typeface="Arial" charset="0"/>
        </a:defRPr>
      </a:lvl9pPr>
    </p:titleStyle>
    <p:bodyStyle>
      <a:lvl1pPr marL="342900" indent="-342900" algn="l" rtl="0" eaLnBrk="0" fontAlgn="base" hangingPunct="0">
        <a:lnSpc>
          <a:spcPct val="90000"/>
        </a:lnSpc>
        <a:spcBef>
          <a:spcPct val="75000"/>
        </a:spcBef>
        <a:spcAft>
          <a:spcPct val="0"/>
        </a:spcAft>
        <a:buSzPct val="125000"/>
        <a:buBlip>
          <a:blip r:embed="rId15"/>
        </a:buBlip>
        <a:defRPr sz="2000" b="1">
          <a:solidFill>
            <a:schemeClr val="tx1"/>
          </a:solidFill>
          <a:latin typeface="+mn-lt"/>
          <a:ea typeface="+mn-ea"/>
          <a:cs typeface="+mn-cs"/>
        </a:defRPr>
      </a:lvl1pPr>
      <a:lvl2pPr marL="742950" indent="-285750" algn="l" rtl="0" eaLnBrk="0" fontAlgn="base" hangingPunct="0">
        <a:lnSpc>
          <a:spcPct val="90000"/>
        </a:lnSpc>
        <a:spcBef>
          <a:spcPct val="75000"/>
        </a:spcBef>
        <a:spcAft>
          <a:spcPct val="0"/>
        </a:spcAft>
        <a:buSzPct val="125000"/>
        <a:buBlip>
          <a:blip r:embed="rId16"/>
        </a:buBlip>
        <a:defRPr>
          <a:solidFill>
            <a:schemeClr val="tx1"/>
          </a:solidFill>
          <a:latin typeface="+mn-lt"/>
          <a:cs typeface="+mn-cs"/>
        </a:defRPr>
      </a:lvl2pPr>
      <a:lvl3pPr marL="1143000" indent="-228600" algn="l" rtl="0" eaLnBrk="0" fontAlgn="base" hangingPunct="0">
        <a:lnSpc>
          <a:spcPct val="90000"/>
        </a:lnSpc>
        <a:spcBef>
          <a:spcPct val="75000"/>
        </a:spcBef>
        <a:spcAft>
          <a:spcPct val="0"/>
        </a:spcAft>
        <a:buSzPct val="125000"/>
        <a:buFont typeface="Arial" pitchFamily="34" charset="0"/>
        <a:buChar char="−"/>
        <a:defRPr sz="1600">
          <a:solidFill>
            <a:srgbClr val="505050"/>
          </a:solidFill>
          <a:latin typeface="+mn-lt"/>
          <a:cs typeface="+mn-cs"/>
        </a:defRPr>
      </a:lvl3pPr>
      <a:lvl4pPr marL="1600200" indent="-228600" algn="l" rtl="0" eaLnBrk="0" fontAlgn="base" hangingPunct="0">
        <a:lnSpc>
          <a:spcPct val="90000"/>
        </a:lnSpc>
        <a:spcBef>
          <a:spcPct val="75000"/>
        </a:spcBef>
        <a:spcAft>
          <a:spcPct val="0"/>
        </a:spcAft>
        <a:defRPr sz="1000">
          <a:solidFill>
            <a:schemeClr val="tx1"/>
          </a:solidFill>
          <a:latin typeface="+mn-lt"/>
          <a:cs typeface="+mn-cs"/>
        </a:defRPr>
      </a:lvl4pPr>
      <a:lvl5pPr marL="2057400" indent="-228600" algn="l" rtl="0" eaLnBrk="0" fontAlgn="base" hangingPunct="0">
        <a:lnSpc>
          <a:spcPct val="90000"/>
        </a:lnSpc>
        <a:spcBef>
          <a:spcPct val="75000"/>
        </a:spcBef>
        <a:spcAft>
          <a:spcPct val="0"/>
        </a:spcAft>
        <a:defRPr sz="800">
          <a:solidFill>
            <a:schemeClr val="tx1"/>
          </a:solidFill>
          <a:latin typeface="+mn-lt"/>
          <a:cs typeface="+mn-cs"/>
        </a:defRPr>
      </a:lvl5pPr>
      <a:lvl6pPr marL="2514600" indent="-228600" algn="l" rtl="0" fontAlgn="base">
        <a:lnSpc>
          <a:spcPct val="90000"/>
        </a:lnSpc>
        <a:spcBef>
          <a:spcPct val="75000"/>
        </a:spcBef>
        <a:spcAft>
          <a:spcPct val="0"/>
        </a:spcAft>
        <a:defRPr sz="800">
          <a:solidFill>
            <a:schemeClr val="tx1"/>
          </a:solidFill>
          <a:latin typeface="+mn-lt"/>
          <a:cs typeface="+mn-cs"/>
        </a:defRPr>
      </a:lvl6pPr>
      <a:lvl7pPr marL="2971800" indent="-228600" algn="l" rtl="0" fontAlgn="base">
        <a:lnSpc>
          <a:spcPct val="90000"/>
        </a:lnSpc>
        <a:spcBef>
          <a:spcPct val="75000"/>
        </a:spcBef>
        <a:spcAft>
          <a:spcPct val="0"/>
        </a:spcAft>
        <a:defRPr sz="800">
          <a:solidFill>
            <a:schemeClr val="tx1"/>
          </a:solidFill>
          <a:latin typeface="+mn-lt"/>
          <a:cs typeface="+mn-cs"/>
        </a:defRPr>
      </a:lvl7pPr>
      <a:lvl8pPr marL="3429000" indent="-228600" algn="l" rtl="0" fontAlgn="base">
        <a:lnSpc>
          <a:spcPct val="90000"/>
        </a:lnSpc>
        <a:spcBef>
          <a:spcPct val="75000"/>
        </a:spcBef>
        <a:spcAft>
          <a:spcPct val="0"/>
        </a:spcAft>
        <a:defRPr sz="800">
          <a:solidFill>
            <a:schemeClr val="tx1"/>
          </a:solidFill>
          <a:latin typeface="+mn-lt"/>
          <a:cs typeface="+mn-cs"/>
        </a:defRPr>
      </a:lvl8pPr>
      <a:lvl9pPr marL="3886200" indent="-228600" algn="l" rtl="0" fontAlgn="base">
        <a:lnSpc>
          <a:spcPct val="90000"/>
        </a:lnSpc>
        <a:spcBef>
          <a:spcPct val="75000"/>
        </a:spcBef>
        <a:spcAft>
          <a:spcPct val="0"/>
        </a:spcAft>
        <a:defRPr sz="8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030" descr="bonhommesPPTbleu"/>
          <p:cNvPicPr>
            <a:picLocks noChangeAspect="1" noChangeArrowheads="1"/>
          </p:cNvPicPr>
          <p:nvPr/>
        </p:nvPicPr>
        <p:blipFill>
          <a:blip r:embed="rId13" cstate="print"/>
          <a:srcRect/>
          <a:stretch>
            <a:fillRect/>
          </a:stretch>
        </p:blipFill>
        <p:spPr bwMode="auto">
          <a:xfrm>
            <a:off x="7343775" y="5065713"/>
            <a:ext cx="1800225" cy="1792287"/>
          </a:xfrm>
          <a:prstGeom prst="rect">
            <a:avLst/>
          </a:prstGeom>
          <a:noFill/>
          <a:ln w="9525">
            <a:noFill/>
            <a:miter lim="800000"/>
            <a:headEnd/>
            <a:tailEnd/>
          </a:ln>
        </p:spPr>
      </p:pic>
      <p:sp>
        <p:nvSpPr>
          <p:cNvPr id="2051" name="Rectangle 1027"/>
          <p:cNvSpPr>
            <a:spLocks noGrp="1" noChangeArrowheads="1"/>
          </p:cNvSpPr>
          <p:nvPr>
            <p:ph type="title"/>
          </p:nvPr>
        </p:nvSpPr>
        <p:spPr bwMode="auto">
          <a:xfrm>
            <a:off x="468313" y="533400"/>
            <a:ext cx="8207375" cy="839788"/>
          </a:xfrm>
          <a:prstGeom prst="rect">
            <a:avLst/>
          </a:prstGeom>
          <a:noFill/>
          <a:ln w="9525">
            <a:noFill/>
            <a:miter lim="800000"/>
            <a:headEnd/>
            <a:tailEnd/>
          </a:ln>
        </p:spPr>
        <p:txBody>
          <a:bodyPr vert="horz" wrap="square" lIns="91969" tIns="45984" rIns="91969" bIns="45984" numCol="1" anchor="t" anchorCtr="0" compatLnSpc="1">
            <a:prstTxWarp prst="textNoShape">
              <a:avLst/>
            </a:prstTxWarp>
          </a:bodyPr>
          <a:lstStyle/>
          <a:p>
            <a:pPr lvl="0"/>
            <a:r>
              <a:rPr lang="fr-FR" smtClean="0"/>
              <a:t>Cliquez et modifiez le titre</a:t>
            </a:r>
          </a:p>
        </p:txBody>
      </p:sp>
      <p:sp>
        <p:nvSpPr>
          <p:cNvPr id="2052" name="Rectangle 1028"/>
          <p:cNvSpPr>
            <a:spLocks noGrp="1" noChangeArrowheads="1"/>
          </p:cNvSpPr>
          <p:nvPr>
            <p:ph type="body" idx="1"/>
          </p:nvPr>
        </p:nvSpPr>
        <p:spPr bwMode="auto">
          <a:xfrm>
            <a:off x="468313" y="1525588"/>
            <a:ext cx="8207375" cy="4799012"/>
          </a:xfrm>
          <a:prstGeom prst="rect">
            <a:avLst/>
          </a:prstGeom>
          <a:noFill/>
          <a:ln w="9525">
            <a:noFill/>
            <a:miter lim="800000"/>
            <a:headEnd/>
            <a:tailEnd/>
          </a:ln>
        </p:spPr>
        <p:txBody>
          <a:bodyPr vert="horz" wrap="square" lIns="91969" tIns="45984" rIns="91969" bIns="45984" numCol="1" anchor="t" anchorCtr="0" compatLnSpc="1">
            <a:prstTxWarp prst="textNoShape">
              <a:avLst/>
            </a:prstTxWarp>
          </a:bodyPr>
          <a:lstStyle/>
          <a:p>
            <a:pPr lvl="0"/>
            <a:r>
              <a:rPr lang="fr-FR" smtClean="0"/>
              <a:t>Premier niveau</a:t>
            </a:r>
          </a:p>
          <a:p>
            <a:pPr lvl="1"/>
            <a:r>
              <a:rPr lang="fr-FR" smtClean="0"/>
              <a:t>Deuxième niveau</a:t>
            </a:r>
          </a:p>
          <a:p>
            <a:pPr lvl="2"/>
            <a:r>
              <a:rPr lang="fr-FR" smtClean="0"/>
              <a:t>Troisième niveau</a:t>
            </a:r>
          </a:p>
        </p:txBody>
      </p:sp>
      <p:sp>
        <p:nvSpPr>
          <p:cNvPr id="488453" name="Rectangle 1029"/>
          <p:cNvSpPr>
            <a:spLocks noGrp="1" noChangeArrowheads="1"/>
          </p:cNvSpPr>
          <p:nvPr>
            <p:ph type="sldNum" sz="quarter" idx="4"/>
          </p:nvPr>
        </p:nvSpPr>
        <p:spPr bwMode="auto">
          <a:xfrm>
            <a:off x="4370388" y="6583363"/>
            <a:ext cx="395287" cy="244475"/>
          </a:xfrm>
          <a:prstGeom prst="rect">
            <a:avLst/>
          </a:prstGeom>
          <a:noFill/>
          <a:ln w="9525">
            <a:noFill/>
            <a:miter lim="800000"/>
            <a:headEnd/>
            <a:tailEnd/>
          </a:ln>
          <a:effectLst/>
        </p:spPr>
        <p:txBody>
          <a:bodyPr vert="horz" wrap="square" lIns="18105" tIns="45984" rIns="18105" bIns="45984" numCol="1" anchor="t" anchorCtr="0" compatLnSpc="1">
            <a:prstTxWarp prst="textNoShape">
              <a:avLst/>
            </a:prstTxWarp>
            <a:spAutoFit/>
          </a:bodyPr>
          <a:lstStyle>
            <a:lvl1pPr algn="ctr">
              <a:defRPr sz="1000" b="1">
                <a:solidFill>
                  <a:schemeClr val="bg1"/>
                </a:solidFill>
                <a:latin typeface="Arial" charset="0"/>
                <a:cs typeface="Arial" charset="0"/>
              </a:defRPr>
            </a:lvl1pPr>
          </a:lstStyle>
          <a:p>
            <a:pPr>
              <a:defRPr/>
            </a:pPr>
            <a:fld id="{5C7F9134-0CE0-4CFB-89D2-58E76D3A86F4}" type="slidenum">
              <a:rPr lang="fr-FR"/>
              <a:pPr>
                <a:defRPr/>
              </a:pPr>
              <a:t>‹N°›</a:t>
            </a:fld>
            <a:endParaRPr lang="fr-FR" dirty="0"/>
          </a:p>
        </p:txBody>
      </p:sp>
      <p:sp>
        <p:nvSpPr>
          <p:cNvPr id="6" name="Rectangle 4"/>
          <p:cNvSpPr txBox="1">
            <a:spLocks noChangeArrowheads="1"/>
          </p:cNvSpPr>
          <p:nvPr/>
        </p:nvSpPr>
        <p:spPr bwMode="auto">
          <a:xfrm>
            <a:off x="0" y="6623050"/>
            <a:ext cx="395288" cy="247650"/>
          </a:xfrm>
          <a:prstGeom prst="rect">
            <a:avLst/>
          </a:prstGeom>
          <a:solidFill>
            <a:schemeClr val="bg1">
              <a:lumMod val="50000"/>
            </a:schemeClr>
          </a:solidFill>
          <a:ln w="9525">
            <a:noFill/>
            <a:miter lim="800000"/>
            <a:headEnd/>
            <a:tailEnd/>
          </a:ln>
          <a:effectLst/>
        </p:spPr>
        <p:txBody>
          <a:bodyPr lIns="18105" tIns="45984" rIns="18105" bIns="45984" anchor="ctr">
            <a:spAutoFit/>
          </a:bodyPr>
          <a:lstStyle>
            <a:lvl1pPr algn="ctr">
              <a:defRPr sz="1000" b="1">
                <a:solidFill>
                  <a:schemeClr val="bg1"/>
                </a:solidFill>
                <a:latin typeface="Arial" charset="0"/>
              </a:defRPr>
            </a:lvl1pPr>
          </a:lstStyle>
          <a:p>
            <a:pPr>
              <a:defRPr/>
            </a:pPr>
            <a:fld id="{A7DD6901-B68E-4127-B094-0644FC175718}" type="slidenum">
              <a:rPr lang="fr-FR" smtClean="0">
                <a:cs typeface="Arial" charset="0"/>
              </a:rPr>
              <a:pPr>
                <a:defRPr/>
              </a:pPr>
              <a:t>‹N°›</a:t>
            </a:fld>
            <a:endParaRPr lang="fr-FR" dirty="0">
              <a:cs typeface="Arial" charset="0"/>
            </a:endParaRPr>
          </a:p>
        </p:txBody>
      </p:sp>
    </p:spTree>
  </p:cSld>
  <p:clrMap bg1="lt1" tx1="dk1" bg2="lt2" tx2="dk2" accent1="accent1" accent2="accent2" accent3="accent3" accent4="accent4" accent5="accent5" accent6="accent6" hlink="hlink" folHlink="folHlink"/>
  <p:sldLayoutIdLst>
    <p:sldLayoutId id="2147486328" r:id="rId1"/>
    <p:sldLayoutId id="2147486284" r:id="rId2"/>
    <p:sldLayoutId id="2147486285" r:id="rId3"/>
    <p:sldLayoutId id="2147486286" r:id="rId4"/>
    <p:sldLayoutId id="2147486287" r:id="rId5"/>
    <p:sldLayoutId id="2147486288" r:id="rId6"/>
    <p:sldLayoutId id="2147486289" r:id="rId7"/>
    <p:sldLayoutId id="2147486290" r:id="rId8"/>
    <p:sldLayoutId id="2147486291" r:id="rId9"/>
    <p:sldLayoutId id="2147486292" r:id="rId10"/>
    <p:sldLayoutId id="2147486293" r:id="rId11"/>
  </p:sldLayoutIdLst>
  <p:timing>
    <p:tnLst>
      <p:par>
        <p:cTn id="1" dur="indefinite" restart="never" nodeType="tmRoot"/>
      </p:par>
    </p:tnLst>
  </p:timing>
  <p:hf hdr="0" ftr="0" dt="0"/>
  <p:txStyles>
    <p:titleStyle>
      <a:lvl1pPr algn="l" rtl="0" eaLnBrk="0" fontAlgn="base" hangingPunct="0">
        <a:lnSpc>
          <a:spcPct val="85000"/>
        </a:lnSpc>
        <a:spcBef>
          <a:spcPct val="0"/>
        </a:spcBef>
        <a:spcAft>
          <a:spcPct val="0"/>
        </a:spcAft>
        <a:defRPr sz="2800" b="1">
          <a:solidFill>
            <a:srgbClr val="004272"/>
          </a:solidFill>
          <a:latin typeface="+mj-lt"/>
          <a:ea typeface="+mj-ea"/>
          <a:cs typeface="+mj-cs"/>
        </a:defRPr>
      </a:lvl1pPr>
      <a:lvl2pPr algn="l" rtl="0" eaLnBrk="0" fontAlgn="base" hangingPunct="0">
        <a:lnSpc>
          <a:spcPct val="85000"/>
        </a:lnSpc>
        <a:spcBef>
          <a:spcPct val="0"/>
        </a:spcBef>
        <a:spcAft>
          <a:spcPct val="0"/>
        </a:spcAft>
        <a:defRPr sz="2800" b="1">
          <a:solidFill>
            <a:srgbClr val="004272"/>
          </a:solidFill>
          <a:latin typeface="Arial" charset="0"/>
          <a:cs typeface="Arial" charset="0"/>
        </a:defRPr>
      </a:lvl2pPr>
      <a:lvl3pPr algn="l" rtl="0" eaLnBrk="0" fontAlgn="base" hangingPunct="0">
        <a:lnSpc>
          <a:spcPct val="85000"/>
        </a:lnSpc>
        <a:spcBef>
          <a:spcPct val="0"/>
        </a:spcBef>
        <a:spcAft>
          <a:spcPct val="0"/>
        </a:spcAft>
        <a:defRPr sz="2800" b="1">
          <a:solidFill>
            <a:srgbClr val="004272"/>
          </a:solidFill>
          <a:latin typeface="Arial" charset="0"/>
          <a:cs typeface="Arial" charset="0"/>
        </a:defRPr>
      </a:lvl3pPr>
      <a:lvl4pPr algn="l" rtl="0" eaLnBrk="0" fontAlgn="base" hangingPunct="0">
        <a:lnSpc>
          <a:spcPct val="85000"/>
        </a:lnSpc>
        <a:spcBef>
          <a:spcPct val="0"/>
        </a:spcBef>
        <a:spcAft>
          <a:spcPct val="0"/>
        </a:spcAft>
        <a:defRPr sz="2800" b="1">
          <a:solidFill>
            <a:srgbClr val="004272"/>
          </a:solidFill>
          <a:latin typeface="Arial" charset="0"/>
          <a:cs typeface="Arial" charset="0"/>
        </a:defRPr>
      </a:lvl4pPr>
      <a:lvl5pPr algn="l" rtl="0" eaLnBrk="0" fontAlgn="base" hangingPunct="0">
        <a:lnSpc>
          <a:spcPct val="85000"/>
        </a:lnSpc>
        <a:spcBef>
          <a:spcPct val="0"/>
        </a:spcBef>
        <a:spcAft>
          <a:spcPct val="0"/>
        </a:spcAft>
        <a:defRPr sz="2800" b="1">
          <a:solidFill>
            <a:srgbClr val="004272"/>
          </a:solidFill>
          <a:latin typeface="Arial" charset="0"/>
          <a:cs typeface="Arial" charset="0"/>
        </a:defRPr>
      </a:lvl5pPr>
      <a:lvl6pPr marL="457200" algn="l" rtl="0" fontAlgn="base">
        <a:lnSpc>
          <a:spcPct val="85000"/>
        </a:lnSpc>
        <a:spcBef>
          <a:spcPct val="0"/>
        </a:spcBef>
        <a:spcAft>
          <a:spcPct val="0"/>
        </a:spcAft>
        <a:defRPr sz="2800" b="1">
          <a:solidFill>
            <a:srgbClr val="004272"/>
          </a:solidFill>
          <a:latin typeface="Arial" charset="0"/>
          <a:cs typeface="Arial" charset="0"/>
        </a:defRPr>
      </a:lvl6pPr>
      <a:lvl7pPr marL="914400" algn="l" rtl="0" fontAlgn="base">
        <a:lnSpc>
          <a:spcPct val="85000"/>
        </a:lnSpc>
        <a:spcBef>
          <a:spcPct val="0"/>
        </a:spcBef>
        <a:spcAft>
          <a:spcPct val="0"/>
        </a:spcAft>
        <a:defRPr sz="2800" b="1">
          <a:solidFill>
            <a:srgbClr val="004272"/>
          </a:solidFill>
          <a:latin typeface="Arial" charset="0"/>
          <a:cs typeface="Arial" charset="0"/>
        </a:defRPr>
      </a:lvl7pPr>
      <a:lvl8pPr marL="1371600" algn="l" rtl="0" fontAlgn="base">
        <a:lnSpc>
          <a:spcPct val="85000"/>
        </a:lnSpc>
        <a:spcBef>
          <a:spcPct val="0"/>
        </a:spcBef>
        <a:spcAft>
          <a:spcPct val="0"/>
        </a:spcAft>
        <a:defRPr sz="2800" b="1">
          <a:solidFill>
            <a:srgbClr val="004272"/>
          </a:solidFill>
          <a:latin typeface="Arial" charset="0"/>
          <a:cs typeface="Arial" charset="0"/>
        </a:defRPr>
      </a:lvl8pPr>
      <a:lvl9pPr marL="1828800" algn="l" rtl="0" fontAlgn="base">
        <a:lnSpc>
          <a:spcPct val="85000"/>
        </a:lnSpc>
        <a:spcBef>
          <a:spcPct val="0"/>
        </a:spcBef>
        <a:spcAft>
          <a:spcPct val="0"/>
        </a:spcAft>
        <a:defRPr sz="2800" b="1">
          <a:solidFill>
            <a:srgbClr val="004272"/>
          </a:solidFill>
          <a:latin typeface="Arial" charset="0"/>
          <a:cs typeface="Arial" charset="0"/>
        </a:defRPr>
      </a:lvl9pPr>
    </p:titleStyle>
    <p:bodyStyle>
      <a:lvl1pPr marL="342900" indent="-342900" algn="l" rtl="0" eaLnBrk="0" fontAlgn="base" hangingPunct="0">
        <a:lnSpc>
          <a:spcPct val="90000"/>
        </a:lnSpc>
        <a:spcBef>
          <a:spcPct val="75000"/>
        </a:spcBef>
        <a:spcAft>
          <a:spcPct val="0"/>
        </a:spcAft>
        <a:buSzPct val="125000"/>
        <a:buBlip>
          <a:blip r:embed="rId14"/>
        </a:buBlip>
        <a:defRPr sz="2000" b="1">
          <a:solidFill>
            <a:schemeClr val="tx1"/>
          </a:solidFill>
          <a:latin typeface="+mn-lt"/>
          <a:ea typeface="+mn-ea"/>
          <a:cs typeface="+mn-cs"/>
        </a:defRPr>
      </a:lvl1pPr>
      <a:lvl2pPr marL="742950" indent="-285750" algn="l" rtl="0" eaLnBrk="0" fontAlgn="base" hangingPunct="0">
        <a:lnSpc>
          <a:spcPct val="90000"/>
        </a:lnSpc>
        <a:spcBef>
          <a:spcPct val="75000"/>
        </a:spcBef>
        <a:spcAft>
          <a:spcPct val="0"/>
        </a:spcAft>
        <a:buSzPct val="125000"/>
        <a:buBlip>
          <a:blip r:embed="rId15"/>
        </a:buBlip>
        <a:defRPr>
          <a:solidFill>
            <a:schemeClr val="tx1"/>
          </a:solidFill>
          <a:latin typeface="+mn-lt"/>
          <a:cs typeface="+mn-cs"/>
        </a:defRPr>
      </a:lvl2pPr>
      <a:lvl3pPr marL="1143000" indent="-228600" algn="l" rtl="0" eaLnBrk="0" fontAlgn="base" hangingPunct="0">
        <a:lnSpc>
          <a:spcPct val="90000"/>
        </a:lnSpc>
        <a:spcBef>
          <a:spcPct val="75000"/>
        </a:spcBef>
        <a:spcAft>
          <a:spcPct val="0"/>
        </a:spcAft>
        <a:buSzPct val="125000"/>
        <a:buFont typeface="Arial" pitchFamily="34" charset="0"/>
        <a:buChar char="−"/>
        <a:defRPr sz="1600">
          <a:solidFill>
            <a:srgbClr val="505050"/>
          </a:solidFill>
          <a:latin typeface="+mn-lt"/>
          <a:cs typeface="+mn-cs"/>
        </a:defRPr>
      </a:lvl3pPr>
      <a:lvl4pPr marL="1600200" indent="-228600" algn="l" rtl="0" eaLnBrk="0" fontAlgn="base" hangingPunct="0">
        <a:lnSpc>
          <a:spcPct val="90000"/>
        </a:lnSpc>
        <a:spcBef>
          <a:spcPct val="75000"/>
        </a:spcBef>
        <a:spcAft>
          <a:spcPct val="0"/>
        </a:spcAft>
        <a:defRPr sz="1000">
          <a:solidFill>
            <a:schemeClr val="tx1"/>
          </a:solidFill>
          <a:latin typeface="+mn-lt"/>
          <a:cs typeface="+mn-cs"/>
        </a:defRPr>
      </a:lvl4pPr>
      <a:lvl5pPr marL="2057400" indent="-228600" algn="l" rtl="0" eaLnBrk="0" fontAlgn="base" hangingPunct="0">
        <a:lnSpc>
          <a:spcPct val="90000"/>
        </a:lnSpc>
        <a:spcBef>
          <a:spcPct val="75000"/>
        </a:spcBef>
        <a:spcAft>
          <a:spcPct val="0"/>
        </a:spcAft>
        <a:defRPr sz="800">
          <a:solidFill>
            <a:schemeClr val="tx1"/>
          </a:solidFill>
          <a:latin typeface="+mn-lt"/>
          <a:cs typeface="+mn-cs"/>
        </a:defRPr>
      </a:lvl5pPr>
      <a:lvl6pPr marL="2514600" indent="-228600" algn="l" rtl="0" fontAlgn="base">
        <a:lnSpc>
          <a:spcPct val="90000"/>
        </a:lnSpc>
        <a:spcBef>
          <a:spcPct val="75000"/>
        </a:spcBef>
        <a:spcAft>
          <a:spcPct val="0"/>
        </a:spcAft>
        <a:defRPr sz="800">
          <a:solidFill>
            <a:schemeClr val="tx1"/>
          </a:solidFill>
          <a:latin typeface="+mn-lt"/>
          <a:cs typeface="+mn-cs"/>
        </a:defRPr>
      </a:lvl6pPr>
      <a:lvl7pPr marL="2971800" indent="-228600" algn="l" rtl="0" fontAlgn="base">
        <a:lnSpc>
          <a:spcPct val="90000"/>
        </a:lnSpc>
        <a:spcBef>
          <a:spcPct val="75000"/>
        </a:spcBef>
        <a:spcAft>
          <a:spcPct val="0"/>
        </a:spcAft>
        <a:defRPr sz="800">
          <a:solidFill>
            <a:schemeClr val="tx1"/>
          </a:solidFill>
          <a:latin typeface="+mn-lt"/>
          <a:cs typeface="+mn-cs"/>
        </a:defRPr>
      </a:lvl7pPr>
      <a:lvl8pPr marL="3429000" indent="-228600" algn="l" rtl="0" fontAlgn="base">
        <a:lnSpc>
          <a:spcPct val="90000"/>
        </a:lnSpc>
        <a:spcBef>
          <a:spcPct val="75000"/>
        </a:spcBef>
        <a:spcAft>
          <a:spcPct val="0"/>
        </a:spcAft>
        <a:defRPr sz="800">
          <a:solidFill>
            <a:schemeClr val="tx1"/>
          </a:solidFill>
          <a:latin typeface="+mn-lt"/>
          <a:cs typeface="+mn-cs"/>
        </a:defRPr>
      </a:lvl8pPr>
      <a:lvl9pPr marL="3886200" indent="-228600" algn="l" rtl="0" fontAlgn="base">
        <a:lnSpc>
          <a:spcPct val="90000"/>
        </a:lnSpc>
        <a:spcBef>
          <a:spcPct val="75000"/>
        </a:spcBef>
        <a:spcAft>
          <a:spcPct val="0"/>
        </a:spcAft>
        <a:defRPr sz="8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6" descr="bonhommesPPTviolet"/>
          <p:cNvPicPr>
            <a:picLocks noChangeAspect="1" noChangeArrowheads="1"/>
          </p:cNvPicPr>
          <p:nvPr/>
        </p:nvPicPr>
        <p:blipFill>
          <a:blip r:embed="rId13" cstate="print"/>
          <a:srcRect/>
          <a:stretch>
            <a:fillRect/>
          </a:stretch>
        </p:blipFill>
        <p:spPr bwMode="auto">
          <a:xfrm>
            <a:off x="7343775" y="5065713"/>
            <a:ext cx="1800225" cy="1792287"/>
          </a:xfrm>
          <a:prstGeom prst="rect">
            <a:avLst/>
          </a:prstGeom>
          <a:noFill/>
          <a:ln w="9525">
            <a:noFill/>
            <a:miter lim="800000"/>
            <a:headEnd/>
            <a:tailEnd/>
          </a:ln>
        </p:spPr>
      </p:pic>
      <p:sp>
        <p:nvSpPr>
          <p:cNvPr id="3075" name="Rectangle 3"/>
          <p:cNvSpPr>
            <a:spLocks noGrp="1" noChangeArrowheads="1"/>
          </p:cNvSpPr>
          <p:nvPr>
            <p:ph type="title"/>
          </p:nvPr>
        </p:nvSpPr>
        <p:spPr bwMode="auto">
          <a:xfrm>
            <a:off x="468313" y="533400"/>
            <a:ext cx="8207375" cy="839788"/>
          </a:xfrm>
          <a:prstGeom prst="rect">
            <a:avLst/>
          </a:prstGeom>
          <a:noFill/>
          <a:ln w="9525">
            <a:noFill/>
            <a:miter lim="800000"/>
            <a:headEnd/>
            <a:tailEnd/>
          </a:ln>
        </p:spPr>
        <p:txBody>
          <a:bodyPr vert="horz" wrap="square" lIns="91969" tIns="45984" rIns="91969" bIns="45984" numCol="1" anchor="t" anchorCtr="0" compatLnSpc="1">
            <a:prstTxWarp prst="textNoShape">
              <a:avLst/>
            </a:prstTxWarp>
          </a:bodyPr>
          <a:lstStyle/>
          <a:p>
            <a:pPr lvl="0"/>
            <a:r>
              <a:rPr lang="fr-FR" smtClean="0"/>
              <a:t>Cliquez et modifiez le titre</a:t>
            </a:r>
          </a:p>
        </p:txBody>
      </p:sp>
      <p:sp>
        <p:nvSpPr>
          <p:cNvPr id="3076" name="Rectangle 4"/>
          <p:cNvSpPr>
            <a:spLocks noGrp="1" noChangeArrowheads="1"/>
          </p:cNvSpPr>
          <p:nvPr>
            <p:ph type="body" idx="1"/>
          </p:nvPr>
        </p:nvSpPr>
        <p:spPr bwMode="auto">
          <a:xfrm>
            <a:off x="468313" y="1525588"/>
            <a:ext cx="8207375" cy="4799012"/>
          </a:xfrm>
          <a:prstGeom prst="rect">
            <a:avLst/>
          </a:prstGeom>
          <a:noFill/>
          <a:ln w="9525">
            <a:noFill/>
            <a:miter lim="800000"/>
            <a:headEnd/>
            <a:tailEnd/>
          </a:ln>
        </p:spPr>
        <p:txBody>
          <a:bodyPr vert="horz" wrap="square" lIns="91969" tIns="45984" rIns="91969" bIns="45984" numCol="1" anchor="t" anchorCtr="0" compatLnSpc="1">
            <a:prstTxWarp prst="textNoShape">
              <a:avLst/>
            </a:prstTxWarp>
          </a:bodyPr>
          <a:lstStyle/>
          <a:p>
            <a:pPr lvl="0"/>
            <a:r>
              <a:rPr lang="fr-FR" smtClean="0"/>
              <a:t>Premier niveau</a:t>
            </a:r>
          </a:p>
          <a:p>
            <a:pPr lvl="1"/>
            <a:r>
              <a:rPr lang="fr-FR" smtClean="0"/>
              <a:t>Deuxième niveau</a:t>
            </a:r>
          </a:p>
          <a:p>
            <a:pPr lvl="2"/>
            <a:r>
              <a:rPr lang="fr-FR" smtClean="0"/>
              <a:t>Troisième niveau</a:t>
            </a:r>
          </a:p>
        </p:txBody>
      </p:sp>
      <p:sp>
        <p:nvSpPr>
          <p:cNvPr id="490501" name="Rectangle 5"/>
          <p:cNvSpPr>
            <a:spLocks noGrp="1" noChangeArrowheads="1"/>
          </p:cNvSpPr>
          <p:nvPr>
            <p:ph type="sldNum" sz="quarter" idx="4"/>
          </p:nvPr>
        </p:nvSpPr>
        <p:spPr bwMode="auto">
          <a:xfrm>
            <a:off x="4370388" y="6583363"/>
            <a:ext cx="395287" cy="244475"/>
          </a:xfrm>
          <a:prstGeom prst="rect">
            <a:avLst/>
          </a:prstGeom>
          <a:noFill/>
          <a:ln w="9525">
            <a:noFill/>
            <a:miter lim="800000"/>
            <a:headEnd/>
            <a:tailEnd/>
          </a:ln>
          <a:effectLst/>
        </p:spPr>
        <p:txBody>
          <a:bodyPr vert="horz" wrap="square" lIns="18105" tIns="45984" rIns="18105" bIns="45984" numCol="1" anchor="t" anchorCtr="0" compatLnSpc="1">
            <a:prstTxWarp prst="textNoShape">
              <a:avLst/>
            </a:prstTxWarp>
            <a:spAutoFit/>
          </a:bodyPr>
          <a:lstStyle>
            <a:lvl1pPr algn="ctr">
              <a:defRPr sz="1000" b="1">
                <a:solidFill>
                  <a:schemeClr val="bg1"/>
                </a:solidFill>
                <a:latin typeface="Arial" charset="0"/>
                <a:cs typeface="Arial" charset="0"/>
              </a:defRPr>
            </a:lvl1pPr>
          </a:lstStyle>
          <a:p>
            <a:pPr>
              <a:defRPr/>
            </a:pPr>
            <a:fld id="{222AA575-F312-4856-A1B0-E9D264555FE5}" type="slidenum">
              <a:rPr lang="fr-FR"/>
              <a:pPr>
                <a:defRPr/>
              </a:pPr>
              <a:t>‹N°›</a:t>
            </a:fld>
            <a:endParaRPr lang="fr-FR" dirty="0"/>
          </a:p>
        </p:txBody>
      </p:sp>
      <p:sp>
        <p:nvSpPr>
          <p:cNvPr id="6" name="Rectangle 4"/>
          <p:cNvSpPr txBox="1">
            <a:spLocks noChangeArrowheads="1"/>
          </p:cNvSpPr>
          <p:nvPr/>
        </p:nvSpPr>
        <p:spPr bwMode="auto">
          <a:xfrm>
            <a:off x="0" y="6623050"/>
            <a:ext cx="395288" cy="247650"/>
          </a:xfrm>
          <a:prstGeom prst="rect">
            <a:avLst/>
          </a:prstGeom>
          <a:solidFill>
            <a:schemeClr val="bg1">
              <a:lumMod val="50000"/>
            </a:schemeClr>
          </a:solidFill>
          <a:ln w="9525">
            <a:noFill/>
            <a:miter lim="800000"/>
            <a:headEnd/>
            <a:tailEnd/>
          </a:ln>
          <a:effectLst/>
        </p:spPr>
        <p:txBody>
          <a:bodyPr lIns="18105" tIns="45984" rIns="18105" bIns="45984" anchor="ctr">
            <a:spAutoFit/>
          </a:bodyPr>
          <a:lstStyle>
            <a:lvl1pPr algn="ctr">
              <a:defRPr sz="1000" b="1">
                <a:solidFill>
                  <a:schemeClr val="bg1"/>
                </a:solidFill>
                <a:latin typeface="Arial" charset="0"/>
              </a:defRPr>
            </a:lvl1pPr>
          </a:lstStyle>
          <a:p>
            <a:pPr>
              <a:defRPr/>
            </a:pPr>
            <a:fld id="{77A8B931-FD67-40F1-813D-F1CD31F4B618}" type="slidenum">
              <a:rPr lang="fr-FR" smtClean="0">
                <a:cs typeface="Arial" charset="0"/>
              </a:rPr>
              <a:pPr>
                <a:defRPr/>
              </a:pPr>
              <a:t>‹N°›</a:t>
            </a:fld>
            <a:endParaRPr lang="fr-FR" dirty="0">
              <a:cs typeface="Arial" charset="0"/>
            </a:endParaRPr>
          </a:p>
        </p:txBody>
      </p:sp>
    </p:spTree>
  </p:cSld>
  <p:clrMap bg1="lt1" tx1="dk1" bg2="lt2" tx2="dk2" accent1="accent1" accent2="accent2" accent3="accent3" accent4="accent4" accent5="accent5" accent6="accent6" hlink="hlink" folHlink="folHlink"/>
  <p:sldLayoutIdLst>
    <p:sldLayoutId id="2147486329" r:id="rId1"/>
    <p:sldLayoutId id="2147486294" r:id="rId2"/>
    <p:sldLayoutId id="2147486295" r:id="rId3"/>
    <p:sldLayoutId id="2147486296" r:id="rId4"/>
    <p:sldLayoutId id="2147486297" r:id="rId5"/>
    <p:sldLayoutId id="2147486298" r:id="rId6"/>
    <p:sldLayoutId id="2147486299" r:id="rId7"/>
    <p:sldLayoutId id="2147486300" r:id="rId8"/>
    <p:sldLayoutId id="2147486301" r:id="rId9"/>
    <p:sldLayoutId id="2147486302" r:id="rId10"/>
    <p:sldLayoutId id="2147486303" r:id="rId11"/>
  </p:sldLayoutIdLst>
  <p:timing>
    <p:tnLst>
      <p:par>
        <p:cTn id="1" dur="indefinite" restart="never" nodeType="tmRoot"/>
      </p:par>
    </p:tnLst>
  </p:timing>
  <p:hf hdr="0" ftr="0" dt="0"/>
  <p:txStyles>
    <p:titleStyle>
      <a:lvl1pPr algn="l" rtl="0" eaLnBrk="0" fontAlgn="base" hangingPunct="0">
        <a:lnSpc>
          <a:spcPct val="85000"/>
        </a:lnSpc>
        <a:spcBef>
          <a:spcPct val="0"/>
        </a:spcBef>
        <a:spcAft>
          <a:spcPct val="0"/>
        </a:spcAft>
        <a:defRPr sz="2800" b="1">
          <a:solidFill>
            <a:srgbClr val="004272"/>
          </a:solidFill>
          <a:latin typeface="+mj-lt"/>
          <a:ea typeface="+mj-ea"/>
          <a:cs typeface="+mj-cs"/>
        </a:defRPr>
      </a:lvl1pPr>
      <a:lvl2pPr algn="l" rtl="0" eaLnBrk="0" fontAlgn="base" hangingPunct="0">
        <a:lnSpc>
          <a:spcPct val="85000"/>
        </a:lnSpc>
        <a:spcBef>
          <a:spcPct val="0"/>
        </a:spcBef>
        <a:spcAft>
          <a:spcPct val="0"/>
        </a:spcAft>
        <a:defRPr sz="2800" b="1">
          <a:solidFill>
            <a:srgbClr val="004272"/>
          </a:solidFill>
          <a:latin typeface="Arial" charset="0"/>
          <a:cs typeface="Arial" charset="0"/>
        </a:defRPr>
      </a:lvl2pPr>
      <a:lvl3pPr algn="l" rtl="0" eaLnBrk="0" fontAlgn="base" hangingPunct="0">
        <a:lnSpc>
          <a:spcPct val="85000"/>
        </a:lnSpc>
        <a:spcBef>
          <a:spcPct val="0"/>
        </a:spcBef>
        <a:spcAft>
          <a:spcPct val="0"/>
        </a:spcAft>
        <a:defRPr sz="2800" b="1">
          <a:solidFill>
            <a:srgbClr val="004272"/>
          </a:solidFill>
          <a:latin typeface="Arial" charset="0"/>
          <a:cs typeface="Arial" charset="0"/>
        </a:defRPr>
      </a:lvl3pPr>
      <a:lvl4pPr algn="l" rtl="0" eaLnBrk="0" fontAlgn="base" hangingPunct="0">
        <a:lnSpc>
          <a:spcPct val="85000"/>
        </a:lnSpc>
        <a:spcBef>
          <a:spcPct val="0"/>
        </a:spcBef>
        <a:spcAft>
          <a:spcPct val="0"/>
        </a:spcAft>
        <a:defRPr sz="2800" b="1">
          <a:solidFill>
            <a:srgbClr val="004272"/>
          </a:solidFill>
          <a:latin typeface="Arial" charset="0"/>
          <a:cs typeface="Arial" charset="0"/>
        </a:defRPr>
      </a:lvl4pPr>
      <a:lvl5pPr algn="l" rtl="0" eaLnBrk="0" fontAlgn="base" hangingPunct="0">
        <a:lnSpc>
          <a:spcPct val="85000"/>
        </a:lnSpc>
        <a:spcBef>
          <a:spcPct val="0"/>
        </a:spcBef>
        <a:spcAft>
          <a:spcPct val="0"/>
        </a:spcAft>
        <a:defRPr sz="2800" b="1">
          <a:solidFill>
            <a:srgbClr val="004272"/>
          </a:solidFill>
          <a:latin typeface="Arial" charset="0"/>
          <a:cs typeface="Arial" charset="0"/>
        </a:defRPr>
      </a:lvl5pPr>
      <a:lvl6pPr marL="457200" algn="l" rtl="0" fontAlgn="base">
        <a:lnSpc>
          <a:spcPct val="85000"/>
        </a:lnSpc>
        <a:spcBef>
          <a:spcPct val="0"/>
        </a:spcBef>
        <a:spcAft>
          <a:spcPct val="0"/>
        </a:spcAft>
        <a:defRPr sz="2800" b="1">
          <a:solidFill>
            <a:srgbClr val="004272"/>
          </a:solidFill>
          <a:latin typeface="Arial" charset="0"/>
          <a:cs typeface="Arial" charset="0"/>
        </a:defRPr>
      </a:lvl6pPr>
      <a:lvl7pPr marL="914400" algn="l" rtl="0" fontAlgn="base">
        <a:lnSpc>
          <a:spcPct val="85000"/>
        </a:lnSpc>
        <a:spcBef>
          <a:spcPct val="0"/>
        </a:spcBef>
        <a:spcAft>
          <a:spcPct val="0"/>
        </a:spcAft>
        <a:defRPr sz="2800" b="1">
          <a:solidFill>
            <a:srgbClr val="004272"/>
          </a:solidFill>
          <a:latin typeface="Arial" charset="0"/>
          <a:cs typeface="Arial" charset="0"/>
        </a:defRPr>
      </a:lvl7pPr>
      <a:lvl8pPr marL="1371600" algn="l" rtl="0" fontAlgn="base">
        <a:lnSpc>
          <a:spcPct val="85000"/>
        </a:lnSpc>
        <a:spcBef>
          <a:spcPct val="0"/>
        </a:spcBef>
        <a:spcAft>
          <a:spcPct val="0"/>
        </a:spcAft>
        <a:defRPr sz="2800" b="1">
          <a:solidFill>
            <a:srgbClr val="004272"/>
          </a:solidFill>
          <a:latin typeface="Arial" charset="0"/>
          <a:cs typeface="Arial" charset="0"/>
        </a:defRPr>
      </a:lvl8pPr>
      <a:lvl9pPr marL="1828800" algn="l" rtl="0" fontAlgn="base">
        <a:lnSpc>
          <a:spcPct val="85000"/>
        </a:lnSpc>
        <a:spcBef>
          <a:spcPct val="0"/>
        </a:spcBef>
        <a:spcAft>
          <a:spcPct val="0"/>
        </a:spcAft>
        <a:defRPr sz="2800" b="1">
          <a:solidFill>
            <a:srgbClr val="004272"/>
          </a:solidFill>
          <a:latin typeface="Arial" charset="0"/>
          <a:cs typeface="Arial" charset="0"/>
        </a:defRPr>
      </a:lvl9pPr>
    </p:titleStyle>
    <p:bodyStyle>
      <a:lvl1pPr marL="342900" indent="-342900" algn="l" rtl="0" eaLnBrk="0" fontAlgn="base" hangingPunct="0">
        <a:lnSpc>
          <a:spcPct val="90000"/>
        </a:lnSpc>
        <a:spcBef>
          <a:spcPct val="75000"/>
        </a:spcBef>
        <a:spcAft>
          <a:spcPct val="0"/>
        </a:spcAft>
        <a:buSzPct val="125000"/>
        <a:buBlip>
          <a:blip r:embed="rId14"/>
        </a:buBlip>
        <a:defRPr sz="2000" b="1">
          <a:solidFill>
            <a:schemeClr val="tx1"/>
          </a:solidFill>
          <a:latin typeface="+mn-lt"/>
          <a:ea typeface="+mn-ea"/>
          <a:cs typeface="+mn-cs"/>
        </a:defRPr>
      </a:lvl1pPr>
      <a:lvl2pPr marL="742950" indent="-285750" algn="l" rtl="0" eaLnBrk="0" fontAlgn="base" hangingPunct="0">
        <a:lnSpc>
          <a:spcPct val="90000"/>
        </a:lnSpc>
        <a:spcBef>
          <a:spcPct val="75000"/>
        </a:spcBef>
        <a:spcAft>
          <a:spcPct val="0"/>
        </a:spcAft>
        <a:buSzPct val="125000"/>
        <a:buBlip>
          <a:blip r:embed="rId15"/>
        </a:buBlip>
        <a:defRPr>
          <a:solidFill>
            <a:schemeClr val="tx1"/>
          </a:solidFill>
          <a:latin typeface="+mn-lt"/>
          <a:cs typeface="+mn-cs"/>
        </a:defRPr>
      </a:lvl2pPr>
      <a:lvl3pPr marL="1143000" indent="-228600" algn="l" rtl="0" eaLnBrk="0" fontAlgn="base" hangingPunct="0">
        <a:lnSpc>
          <a:spcPct val="90000"/>
        </a:lnSpc>
        <a:spcBef>
          <a:spcPct val="75000"/>
        </a:spcBef>
        <a:spcAft>
          <a:spcPct val="0"/>
        </a:spcAft>
        <a:buSzPct val="125000"/>
        <a:buFont typeface="Arial" pitchFamily="34" charset="0"/>
        <a:buChar char="−"/>
        <a:defRPr sz="1600">
          <a:solidFill>
            <a:srgbClr val="505050"/>
          </a:solidFill>
          <a:latin typeface="+mn-lt"/>
          <a:cs typeface="+mn-cs"/>
        </a:defRPr>
      </a:lvl3pPr>
      <a:lvl4pPr marL="1600200" indent="-228600" algn="l" rtl="0" eaLnBrk="0" fontAlgn="base" hangingPunct="0">
        <a:lnSpc>
          <a:spcPct val="90000"/>
        </a:lnSpc>
        <a:spcBef>
          <a:spcPct val="75000"/>
        </a:spcBef>
        <a:spcAft>
          <a:spcPct val="0"/>
        </a:spcAft>
        <a:defRPr sz="1000">
          <a:solidFill>
            <a:schemeClr val="tx1"/>
          </a:solidFill>
          <a:latin typeface="+mn-lt"/>
          <a:cs typeface="+mn-cs"/>
        </a:defRPr>
      </a:lvl4pPr>
      <a:lvl5pPr marL="2057400" indent="-228600" algn="l" rtl="0" eaLnBrk="0" fontAlgn="base" hangingPunct="0">
        <a:lnSpc>
          <a:spcPct val="90000"/>
        </a:lnSpc>
        <a:spcBef>
          <a:spcPct val="75000"/>
        </a:spcBef>
        <a:spcAft>
          <a:spcPct val="0"/>
        </a:spcAft>
        <a:defRPr sz="800">
          <a:solidFill>
            <a:schemeClr val="tx1"/>
          </a:solidFill>
          <a:latin typeface="+mn-lt"/>
          <a:cs typeface="+mn-cs"/>
        </a:defRPr>
      </a:lvl5pPr>
      <a:lvl6pPr marL="2514600" indent="-228600" algn="l" rtl="0" fontAlgn="base">
        <a:lnSpc>
          <a:spcPct val="90000"/>
        </a:lnSpc>
        <a:spcBef>
          <a:spcPct val="75000"/>
        </a:spcBef>
        <a:spcAft>
          <a:spcPct val="0"/>
        </a:spcAft>
        <a:defRPr sz="800">
          <a:solidFill>
            <a:schemeClr val="tx1"/>
          </a:solidFill>
          <a:latin typeface="+mn-lt"/>
          <a:cs typeface="+mn-cs"/>
        </a:defRPr>
      </a:lvl6pPr>
      <a:lvl7pPr marL="2971800" indent="-228600" algn="l" rtl="0" fontAlgn="base">
        <a:lnSpc>
          <a:spcPct val="90000"/>
        </a:lnSpc>
        <a:spcBef>
          <a:spcPct val="75000"/>
        </a:spcBef>
        <a:spcAft>
          <a:spcPct val="0"/>
        </a:spcAft>
        <a:defRPr sz="800">
          <a:solidFill>
            <a:schemeClr val="tx1"/>
          </a:solidFill>
          <a:latin typeface="+mn-lt"/>
          <a:cs typeface="+mn-cs"/>
        </a:defRPr>
      </a:lvl7pPr>
      <a:lvl8pPr marL="3429000" indent="-228600" algn="l" rtl="0" fontAlgn="base">
        <a:lnSpc>
          <a:spcPct val="90000"/>
        </a:lnSpc>
        <a:spcBef>
          <a:spcPct val="75000"/>
        </a:spcBef>
        <a:spcAft>
          <a:spcPct val="0"/>
        </a:spcAft>
        <a:defRPr sz="800">
          <a:solidFill>
            <a:schemeClr val="tx1"/>
          </a:solidFill>
          <a:latin typeface="+mn-lt"/>
          <a:cs typeface="+mn-cs"/>
        </a:defRPr>
      </a:lvl8pPr>
      <a:lvl9pPr marL="3886200" indent="-228600" algn="l" rtl="0" fontAlgn="base">
        <a:lnSpc>
          <a:spcPct val="90000"/>
        </a:lnSpc>
        <a:spcBef>
          <a:spcPct val="75000"/>
        </a:spcBef>
        <a:spcAft>
          <a:spcPct val="0"/>
        </a:spcAft>
        <a:defRPr sz="8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Picture 1030" descr="bonhommesPPTrouge"/>
          <p:cNvPicPr>
            <a:picLocks noChangeAspect="1" noChangeArrowheads="1"/>
          </p:cNvPicPr>
          <p:nvPr/>
        </p:nvPicPr>
        <p:blipFill>
          <a:blip r:embed="rId15" cstate="print"/>
          <a:srcRect/>
          <a:stretch>
            <a:fillRect/>
          </a:stretch>
        </p:blipFill>
        <p:spPr bwMode="auto">
          <a:xfrm>
            <a:off x="7343775" y="5065713"/>
            <a:ext cx="1800225" cy="1792287"/>
          </a:xfrm>
          <a:prstGeom prst="rect">
            <a:avLst/>
          </a:prstGeom>
          <a:noFill/>
          <a:ln w="9525">
            <a:noFill/>
            <a:miter lim="800000"/>
            <a:headEnd/>
            <a:tailEnd/>
          </a:ln>
        </p:spPr>
      </p:pic>
      <p:sp>
        <p:nvSpPr>
          <p:cNvPr id="4099" name="Rectangle 1027"/>
          <p:cNvSpPr>
            <a:spLocks noGrp="1" noChangeArrowheads="1"/>
          </p:cNvSpPr>
          <p:nvPr>
            <p:ph type="title"/>
          </p:nvPr>
        </p:nvSpPr>
        <p:spPr bwMode="auto">
          <a:xfrm>
            <a:off x="468313" y="533400"/>
            <a:ext cx="8207375" cy="839788"/>
          </a:xfrm>
          <a:prstGeom prst="rect">
            <a:avLst/>
          </a:prstGeom>
          <a:noFill/>
          <a:ln w="9525">
            <a:noFill/>
            <a:miter lim="800000"/>
            <a:headEnd/>
            <a:tailEnd/>
          </a:ln>
        </p:spPr>
        <p:txBody>
          <a:bodyPr vert="horz" wrap="square" lIns="91969" tIns="45984" rIns="91969" bIns="45984" numCol="1" anchor="t" anchorCtr="0" compatLnSpc="1">
            <a:prstTxWarp prst="textNoShape">
              <a:avLst/>
            </a:prstTxWarp>
          </a:bodyPr>
          <a:lstStyle/>
          <a:p>
            <a:pPr lvl="0"/>
            <a:r>
              <a:rPr lang="fr-FR" smtClean="0"/>
              <a:t>Cliquez et modifiez le titre</a:t>
            </a:r>
          </a:p>
        </p:txBody>
      </p:sp>
      <p:sp>
        <p:nvSpPr>
          <p:cNvPr id="4100" name="Rectangle 1028"/>
          <p:cNvSpPr>
            <a:spLocks noGrp="1" noChangeArrowheads="1"/>
          </p:cNvSpPr>
          <p:nvPr>
            <p:ph type="body" idx="1"/>
          </p:nvPr>
        </p:nvSpPr>
        <p:spPr bwMode="auto">
          <a:xfrm>
            <a:off x="468313" y="1525588"/>
            <a:ext cx="8207375" cy="4799012"/>
          </a:xfrm>
          <a:prstGeom prst="rect">
            <a:avLst/>
          </a:prstGeom>
          <a:noFill/>
          <a:ln w="9525">
            <a:noFill/>
            <a:miter lim="800000"/>
            <a:headEnd/>
            <a:tailEnd/>
          </a:ln>
        </p:spPr>
        <p:txBody>
          <a:bodyPr vert="horz" wrap="square" lIns="91969" tIns="45984" rIns="91969" bIns="45984" numCol="1" anchor="t" anchorCtr="0" compatLnSpc="1">
            <a:prstTxWarp prst="textNoShape">
              <a:avLst/>
            </a:prstTxWarp>
          </a:bodyPr>
          <a:lstStyle/>
          <a:p>
            <a:pPr lvl="0"/>
            <a:r>
              <a:rPr lang="fr-FR" smtClean="0"/>
              <a:t>Premier niveau</a:t>
            </a:r>
          </a:p>
          <a:p>
            <a:pPr lvl="1"/>
            <a:r>
              <a:rPr lang="fr-FR" smtClean="0"/>
              <a:t>Deuxième niveau</a:t>
            </a:r>
          </a:p>
          <a:p>
            <a:pPr lvl="2"/>
            <a:r>
              <a:rPr lang="fr-FR" smtClean="0"/>
              <a:t>Troisième niveau</a:t>
            </a:r>
          </a:p>
        </p:txBody>
      </p:sp>
      <p:sp>
        <p:nvSpPr>
          <p:cNvPr id="492549" name="Rectangle 1029"/>
          <p:cNvSpPr>
            <a:spLocks noGrp="1" noChangeArrowheads="1"/>
          </p:cNvSpPr>
          <p:nvPr>
            <p:ph type="sldNum" sz="quarter" idx="4"/>
          </p:nvPr>
        </p:nvSpPr>
        <p:spPr bwMode="auto">
          <a:xfrm>
            <a:off x="4370388" y="6583363"/>
            <a:ext cx="395287" cy="244475"/>
          </a:xfrm>
          <a:prstGeom prst="rect">
            <a:avLst/>
          </a:prstGeom>
          <a:noFill/>
          <a:ln w="9525">
            <a:noFill/>
            <a:miter lim="800000"/>
            <a:headEnd/>
            <a:tailEnd/>
          </a:ln>
          <a:effectLst/>
        </p:spPr>
        <p:txBody>
          <a:bodyPr vert="horz" wrap="square" lIns="18105" tIns="45984" rIns="18105" bIns="45984" numCol="1" anchor="t" anchorCtr="0" compatLnSpc="1">
            <a:prstTxWarp prst="textNoShape">
              <a:avLst/>
            </a:prstTxWarp>
            <a:spAutoFit/>
          </a:bodyPr>
          <a:lstStyle>
            <a:lvl1pPr algn="ctr">
              <a:defRPr sz="1000" b="1">
                <a:solidFill>
                  <a:schemeClr val="bg1"/>
                </a:solidFill>
                <a:latin typeface="Arial" charset="0"/>
                <a:cs typeface="Arial" charset="0"/>
              </a:defRPr>
            </a:lvl1pPr>
          </a:lstStyle>
          <a:p>
            <a:pPr>
              <a:defRPr/>
            </a:pPr>
            <a:fld id="{516E6BFF-6B01-40E8-A525-8D6F1E077198}" type="slidenum">
              <a:rPr lang="fr-FR"/>
              <a:pPr>
                <a:defRPr/>
              </a:pPr>
              <a:t>‹N°›</a:t>
            </a:fld>
            <a:endParaRPr lang="fr-FR" dirty="0"/>
          </a:p>
        </p:txBody>
      </p:sp>
      <p:sp>
        <p:nvSpPr>
          <p:cNvPr id="6" name="Rectangle 4"/>
          <p:cNvSpPr txBox="1">
            <a:spLocks noChangeArrowheads="1"/>
          </p:cNvSpPr>
          <p:nvPr/>
        </p:nvSpPr>
        <p:spPr bwMode="auto">
          <a:xfrm>
            <a:off x="0" y="6623050"/>
            <a:ext cx="395288" cy="247650"/>
          </a:xfrm>
          <a:prstGeom prst="rect">
            <a:avLst/>
          </a:prstGeom>
          <a:solidFill>
            <a:schemeClr val="bg1">
              <a:lumMod val="50000"/>
            </a:schemeClr>
          </a:solidFill>
          <a:ln w="9525">
            <a:noFill/>
            <a:miter lim="800000"/>
            <a:headEnd/>
            <a:tailEnd/>
          </a:ln>
          <a:effectLst/>
        </p:spPr>
        <p:txBody>
          <a:bodyPr lIns="18105" tIns="45984" rIns="18105" bIns="45984" anchor="ctr">
            <a:spAutoFit/>
          </a:bodyPr>
          <a:lstStyle>
            <a:lvl1pPr algn="ctr">
              <a:defRPr sz="1000" b="1">
                <a:solidFill>
                  <a:schemeClr val="bg1"/>
                </a:solidFill>
                <a:latin typeface="Arial" charset="0"/>
              </a:defRPr>
            </a:lvl1pPr>
          </a:lstStyle>
          <a:p>
            <a:pPr>
              <a:defRPr/>
            </a:pPr>
            <a:fld id="{6926DF65-5847-4FEF-8461-0C19A960F5FA}" type="slidenum">
              <a:rPr lang="fr-FR" smtClean="0">
                <a:cs typeface="Arial" charset="0"/>
              </a:rPr>
              <a:pPr>
                <a:defRPr/>
              </a:pPr>
              <a:t>‹N°›</a:t>
            </a:fld>
            <a:endParaRPr lang="fr-FR" dirty="0">
              <a:cs typeface="Arial" charset="0"/>
            </a:endParaRPr>
          </a:p>
        </p:txBody>
      </p:sp>
    </p:spTree>
  </p:cSld>
  <p:clrMap bg1="lt1" tx1="dk1" bg2="lt2" tx2="dk2" accent1="accent1" accent2="accent2" accent3="accent3" accent4="accent4" accent5="accent5" accent6="accent6" hlink="hlink" folHlink="folHlink"/>
  <p:sldLayoutIdLst>
    <p:sldLayoutId id="2147486330" r:id="rId1"/>
    <p:sldLayoutId id="2147486304" r:id="rId2"/>
    <p:sldLayoutId id="2147486305" r:id="rId3"/>
    <p:sldLayoutId id="2147486306" r:id="rId4"/>
    <p:sldLayoutId id="2147486307" r:id="rId5"/>
    <p:sldLayoutId id="2147486308" r:id="rId6"/>
    <p:sldLayoutId id="2147486309" r:id="rId7"/>
    <p:sldLayoutId id="2147486310" r:id="rId8"/>
    <p:sldLayoutId id="2147486311" r:id="rId9"/>
    <p:sldLayoutId id="2147486312" r:id="rId10"/>
    <p:sldLayoutId id="2147486313" r:id="rId11"/>
    <p:sldLayoutId id="2147486314" r:id="rId12"/>
    <p:sldLayoutId id="2147486315" r:id="rId13"/>
  </p:sldLayoutIdLst>
  <p:timing>
    <p:tnLst>
      <p:par>
        <p:cTn id="1" dur="indefinite" restart="never" nodeType="tmRoot"/>
      </p:par>
    </p:tnLst>
  </p:timing>
  <p:hf hdr="0" ftr="0" dt="0"/>
  <p:txStyles>
    <p:titleStyle>
      <a:lvl1pPr algn="l" rtl="0" eaLnBrk="0" fontAlgn="base" hangingPunct="0">
        <a:lnSpc>
          <a:spcPct val="85000"/>
        </a:lnSpc>
        <a:spcBef>
          <a:spcPct val="0"/>
        </a:spcBef>
        <a:spcAft>
          <a:spcPct val="0"/>
        </a:spcAft>
        <a:defRPr sz="2800" b="1">
          <a:solidFill>
            <a:srgbClr val="004272"/>
          </a:solidFill>
          <a:latin typeface="+mj-lt"/>
          <a:ea typeface="+mj-ea"/>
          <a:cs typeface="+mj-cs"/>
        </a:defRPr>
      </a:lvl1pPr>
      <a:lvl2pPr algn="l" rtl="0" eaLnBrk="0" fontAlgn="base" hangingPunct="0">
        <a:lnSpc>
          <a:spcPct val="85000"/>
        </a:lnSpc>
        <a:spcBef>
          <a:spcPct val="0"/>
        </a:spcBef>
        <a:spcAft>
          <a:spcPct val="0"/>
        </a:spcAft>
        <a:defRPr sz="2800" b="1">
          <a:solidFill>
            <a:srgbClr val="004272"/>
          </a:solidFill>
          <a:latin typeface="Arial" charset="0"/>
          <a:cs typeface="Arial" charset="0"/>
        </a:defRPr>
      </a:lvl2pPr>
      <a:lvl3pPr algn="l" rtl="0" eaLnBrk="0" fontAlgn="base" hangingPunct="0">
        <a:lnSpc>
          <a:spcPct val="85000"/>
        </a:lnSpc>
        <a:spcBef>
          <a:spcPct val="0"/>
        </a:spcBef>
        <a:spcAft>
          <a:spcPct val="0"/>
        </a:spcAft>
        <a:defRPr sz="2800" b="1">
          <a:solidFill>
            <a:srgbClr val="004272"/>
          </a:solidFill>
          <a:latin typeface="Arial" charset="0"/>
          <a:cs typeface="Arial" charset="0"/>
        </a:defRPr>
      </a:lvl3pPr>
      <a:lvl4pPr algn="l" rtl="0" eaLnBrk="0" fontAlgn="base" hangingPunct="0">
        <a:lnSpc>
          <a:spcPct val="85000"/>
        </a:lnSpc>
        <a:spcBef>
          <a:spcPct val="0"/>
        </a:spcBef>
        <a:spcAft>
          <a:spcPct val="0"/>
        </a:spcAft>
        <a:defRPr sz="2800" b="1">
          <a:solidFill>
            <a:srgbClr val="004272"/>
          </a:solidFill>
          <a:latin typeface="Arial" charset="0"/>
          <a:cs typeface="Arial" charset="0"/>
        </a:defRPr>
      </a:lvl4pPr>
      <a:lvl5pPr algn="l" rtl="0" eaLnBrk="0" fontAlgn="base" hangingPunct="0">
        <a:lnSpc>
          <a:spcPct val="85000"/>
        </a:lnSpc>
        <a:spcBef>
          <a:spcPct val="0"/>
        </a:spcBef>
        <a:spcAft>
          <a:spcPct val="0"/>
        </a:spcAft>
        <a:defRPr sz="2800" b="1">
          <a:solidFill>
            <a:srgbClr val="004272"/>
          </a:solidFill>
          <a:latin typeface="Arial" charset="0"/>
          <a:cs typeface="Arial" charset="0"/>
        </a:defRPr>
      </a:lvl5pPr>
      <a:lvl6pPr marL="457200" algn="l" rtl="0" fontAlgn="base">
        <a:lnSpc>
          <a:spcPct val="85000"/>
        </a:lnSpc>
        <a:spcBef>
          <a:spcPct val="0"/>
        </a:spcBef>
        <a:spcAft>
          <a:spcPct val="0"/>
        </a:spcAft>
        <a:defRPr sz="2800" b="1">
          <a:solidFill>
            <a:srgbClr val="004272"/>
          </a:solidFill>
          <a:latin typeface="Arial" charset="0"/>
          <a:cs typeface="Arial" charset="0"/>
        </a:defRPr>
      </a:lvl6pPr>
      <a:lvl7pPr marL="914400" algn="l" rtl="0" fontAlgn="base">
        <a:lnSpc>
          <a:spcPct val="85000"/>
        </a:lnSpc>
        <a:spcBef>
          <a:spcPct val="0"/>
        </a:spcBef>
        <a:spcAft>
          <a:spcPct val="0"/>
        </a:spcAft>
        <a:defRPr sz="2800" b="1">
          <a:solidFill>
            <a:srgbClr val="004272"/>
          </a:solidFill>
          <a:latin typeface="Arial" charset="0"/>
          <a:cs typeface="Arial" charset="0"/>
        </a:defRPr>
      </a:lvl7pPr>
      <a:lvl8pPr marL="1371600" algn="l" rtl="0" fontAlgn="base">
        <a:lnSpc>
          <a:spcPct val="85000"/>
        </a:lnSpc>
        <a:spcBef>
          <a:spcPct val="0"/>
        </a:spcBef>
        <a:spcAft>
          <a:spcPct val="0"/>
        </a:spcAft>
        <a:defRPr sz="2800" b="1">
          <a:solidFill>
            <a:srgbClr val="004272"/>
          </a:solidFill>
          <a:latin typeface="Arial" charset="0"/>
          <a:cs typeface="Arial" charset="0"/>
        </a:defRPr>
      </a:lvl8pPr>
      <a:lvl9pPr marL="1828800" algn="l" rtl="0" fontAlgn="base">
        <a:lnSpc>
          <a:spcPct val="85000"/>
        </a:lnSpc>
        <a:spcBef>
          <a:spcPct val="0"/>
        </a:spcBef>
        <a:spcAft>
          <a:spcPct val="0"/>
        </a:spcAft>
        <a:defRPr sz="2800" b="1">
          <a:solidFill>
            <a:srgbClr val="004272"/>
          </a:solidFill>
          <a:latin typeface="Arial" charset="0"/>
          <a:cs typeface="Arial" charset="0"/>
        </a:defRPr>
      </a:lvl9pPr>
    </p:titleStyle>
    <p:bodyStyle>
      <a:lvl1pPr marL="342900" indent="-342900" algn="l" rtl="0" eaLnBrk="0" fontAlgn="base" hangingPunct="0">
        <a:lnSpc>
          <a:spcPct val="90000"/>
        </a:lnSpc>
        <a:spcBef>
          <a:spcPct val="75000"/>
        </a:spcBef>
        <a:spcAft>
          <a:spcPct val="0"/>
        </a:spcAft>
        <a:buSzPct val="125000"/>
        <a:buBlip>
          <a:blip r:embed="rId16"/>
        </a:buBlip>
        <a:defRPr sz="2000" b="1">
          <a:solidFill>
            <a:schemeClr val="tx1"/>
          </a:solidFill>
          <a:latin typeface="+mn-lt"/>
          <a:ea typeface="+mn-ea"/>
          <a:cs typeface="+mn-cs"/>
        </a:defRPr>
      </a:lvl1pPr>
      <a:lvl2pPr marL="742950" indent="-285750" algn="l" rtl="0" eaLnBrk="0" fontAlgn="base" hangingPunct="0">
        <a:lnSpc>
          <a:spcPct val="90000"/>
        </a:lnSpc>
        <a:spcBef>
          <a:spcPct val="75000"/>
        </a:spcBef>
        <a:spcAft>
          <a:spcPct val="0"/>
        </a:spcAft>
        <a:buSzPct val="125000"/>
        <a:buBlip>
          <a:blip r:embed="rId17"/>
        </a:buBlip>
        <a:defRPr>
          <a:solidFill>
            <a:schemeClr val="tx1"/>
          </a:solidFill>
          <a:latin typeface="+mn-lt"/>
          <a:cs typeface="+mn-cs"/>
        </a:defRPr>
      </a:lvl2pPr>
      <a:lvl3pPr marL="1143000" indent="-228600" algn="l" rtl="0" eaLnBrk="0" fontAlgn="base" hangingPunct="0">
        <a:lnSpc>
          <a:spcPct val="90000"/>
        </a:lnSpc>
        <a:spcBef>
          <a:spcPct val="75000"/>
        </a:spcBef>
        <a:spcAft>
          <a:spcPct val="0"/>
        </a:spcAft>
        <a:buSzPct val="125000"/>
        <a:buFont typeface="Arial" pitchFamily="34" charset="0"/>
        <a:buChar char="−"/>
        <a:defRPr sz="1600">
          <a:solidFill>
            <a:srgbClr val="505050"/>
          </a:solidFill>
          <a:latin typeface="+mn-lt"/>
          <a:cs typeface="+mn-cs"/>
        </a:defRPr>
      </a:lvl3pPr>
      <a:lvl4pPr marL="1600200" indent="-228600" algn="l" rtl="0" eaLnBrk="0" fontAlgn="base" hangingPunct="0">
        <a:lnSpc>
          <a:spcPct val="90000"/>
        </a:lnSpc>
        <a:spcBef>
          <a:spcPct val="75000"/>
        </a:spcBef>
        <a:spcAft>
          <a:spcPct val="0"/>
        </a:spcAft>
        <a:defRPr sz="1000">
          <a:solidFill>
            <a:schemeClr val="tx1"/>
          </a:solidFill>
          <a:latin typeface="+mn-lt"/>
          <a:cs typeface="+mn-cs"/>
        </a:defRPr>
      </a:lvl4pPr>
      <a:lvl5pPr marL="2057400" indent="-228600" algn="l" rtl="0" eaLnBrk="0" fontAlgn="base" hangingPunct="0">
        <a:lnSpc>
          <a:spcPct val="90000"/>
        </a:lnSpc>
        <a:spcBef>
          <a:spcPct val="75000"/>
        </a:spcBef>
        <a:spcAft>
          <a:spcPct val="0"/>
        </a:spcAft>
        <a:defRPr sz="800">
          <a:solidFill>
            <a:schemeClr val="tx1"/>
          </a:solidFill>
          <a:latin typeface="+mn-lt"/>
          <a:cs typeface="+mn-cs"/>
        </a:defRPr>
      </a:lvl5pPr>
      <a:lvl6pPr marL="2514600" indent="-228600" algn="l" rtl="0" fontAlgn="base">
        <a:lnSpc>
          <a:spcPct val="90000"/>
        </a:lnSpc>
        <a:spcBef>
          <a:spcPct val="75000"/>
        </a:spcBef>
        <a:spcAft>
          <a:spcPct val="0"/>
        </a:spcAft>
        <a:defRPr sz="800">
          <a:solidFill>
            <a:schemeClr val="tx1"/>
          </a:solidFill>
          <a:latin typeface="+mn-lt"/>
          <a:cs typeface="+mn-cs"/>
        </a:defRPr>
      </a:lvl6pPr>
      <a:lvl7pPr marL="2971800" indent="-228600" algn="l" rtl="0" fontAlgn="base">
        <a:lnSpc>
          <a:spcPct val="90000"/>
        </a:lnSpc>
        <a:spcBef>
          <a:spcPct val="75000"/>
        </a:spcBef>
        <a:spcAft>
          <a:spcPct val="0"/>
        </a:spcAft>
        <a:defRPr sz="800">
          <a:solidFill>
            <a:schemeClr val="tx1"/>
          </a:solidFill>
          <a:latin typeface="+mn-lt"/>
          <a:cs typeface="+mn-cs"/>
        </a:defRPr>
      </a:lvl7pPr>
      <a:lvl8pPr marL="3429000" indent="-228600" algn="l" rtl="0" fontAlgn="base">
        <a:lnSpc>
          <a:spcPct val="90000"/>
        </a:lnSpc>
        <a:spcBef>
          <a:spcPct val="75000"/>
        </a:spcBef>
        <a:spcAft>
          <a:spcPct val="0"/>
        </a:spcAft>
        <a:defRPr sz="800">
          <a:solidFill>
            <a:schemeClr val="tx1"/>
          </a:solidFill>
          <a:latin typeface="+mn-lt"/>
          <a:cs typeface="+mn-cs"/>
        </a:defRPr>
      </a:lvl8pPr>
      <a:lvl9pPr marL="3886200" indent="-228600" algn="l" rtl="0" fontAlgn="base">
        <a:lnSpc>
          <a:spcPct val="90000"/>
        </a:lnSpc>
        <a:spcBef>
          <a:spcPct val="75000"/>
        </a:spcBef>
        <a:spcAft>
          <a:spcPct val="0"/>
        </a:spcAft>
        <a:defRPr sz="8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2" name="Picture 5" descr="bonhommesPPTjaune"/>
          <p:cNvPicPr>
            <a:picLocks noChangeAspect="1" noChangeArrowheads="1"/>
          </p:cNvPicPr>
          <p:nvPr/>
        </p:nvPicPr>
        <p:blipFill>
          <a:blip r:embed="rId13" cstate="print"/>
          <a:srcRect/>
          <a:stretch>
            <a:fillRect/>
          </a:stretch>
        </p:blipFill>
        <p:spPr bwMode="auto">
          <a:xfrm>
            <a:off x="7343775" y="5065713"/>
            <a:ext cx="1800225" cy="1792287"/>
          </a:xfrm>
          <a:prstGeom prst="rect">
            <a:avLst/>
          </a:prstGeom>
          <a:noFill/>
          <a:ln w="9525">
            <a:noFill/>
            <a:miter lim="800000"/>
            <a:headEnd/>
            <a:tailEnd/>
          </a:ln>
        </p:spPr>
      </p:pic>
      <p:sp>
        <p:nvSpPr>
          <p:cNvPr id="5123" name="Rectangle 2"/>
          <p:cNvSpPr>
            <a:spLocks noGrp="1" noChangeArrowheads="1"/>
          </p:cNvSpPr>
          <p:nvPr>
            <p:ph type="title"/>
          </p:nvPr>
        </p:nvSpPr>
        <p:spPr bwMode="auto">
          <a:xfrm>
            <a:off x="468313" y="533400"/>
            <a:ext cx="8207375" cy="839788"/>
          </a:xfrm>
          <a:prstGeom prst="rect">
            <a:avLst/>
          </a:prstGeom>
          <a:noFill/>
          <a:ln w="9525">
            <a:noFill/>
            <a:miter lim="800000"/>
            <a:headEnd/>
            <a:tailEnd/>
          </a:ln>
        </p:spPr>
        <p:txBody>
          <a:bodyPr vert="horz" wrap="square" lIns="91969" tIns="45984" rIns="91969" bIns="45984" numCol="1" anchor="t" anchorCtr="0" compatLnSpc="1">
            <a:prstTxWarp prst="textNoShape">
              <a:avLst/>
            </a:prstTxWarp>
          </a:bodyPr>
          <a:lstStyle/>
          <a:p>
            <a:pPr lvl="0"/>
            <a:r>
              <a:rPr lang="fr-FR" smtClean="0"/>
              <a:t>Cliquez et modifiez le titre</a:t>
            </a:r>
          </a:p>
        </p:txBody>
      </p:sp>
      <p:sp>
        <p:nvSpPr>
          <p:cNvPr id="5124" name="Rectangle 3"/>
          <p:cNvSpPr>
            <a:spLocks noGrp="1" noChangeArrowheads="1"/>
          </p:cNvSpPr>
          <p:nvPr>
            <p:ph type="body" idx="1"/>
          </p:nvPr>
        </p:nvSpPr>
        <p:spPr bwMode="auto">
          <a:xfrm>
            <a:off x="468313" y="1525588"/>
            <a:ext cx="8207375" cy="4799012"/>
          </a:xfrm>
          <a:prstGeom prst="rect">
            <a:avLst/>
          </a:prstGeom>
          <a:noFill/>
          <a:ln w="9525">
            <a:noFill/>
            <a:miter lim="800000"/>
            <a:headEnd/>
            <a:tailEnd/>
          </a:ln>
        </p:spPr>
        <p:txBody>
          <a:bodyPr vert="horz" wrap="square" lIns="91969" tIns="45984" rIns="91969" bIns="45984" numCol="1" anchor="t" anchorCtr="0" compatLnSpc="1">
            <a:prstTxWarp prst="textNoShape">
              <a:avLst/>
            </a:prstTxWarp>
          </a:bodyPr>
          <a:lstStyle/>
          <a:p>
            <a:pPr lvl="0"/>
            <a:r>
              <a:rPr lang="fr-FR" smtClean="0"/>
              <a:t>Premier niveau</a:t>
            </a:r>
          </a:p>
          <a:p>
            <a:pPr lvl="1"/>
            <a:r>
              <a:rPr lang="fr-FR" smtClean="0"/>
              <a:t>Deuxième niveau</a:t>
            </a:r>
          </a:p>
          <a:p>
            <a:pPr lvl="2"/>
            <a:r>
              <a:rPr lang="fr-FR" smtClean="0"/>
              <a:t>Troisième niveau</a:t>
            </a:r>
          </a:p>
        </p:txBody>
      </p:sp>
      <p:sp>
        <p:nvSpPr>
          <p:cNvPr id="486404" name="Rectangle 4"/>
          <p:cNvSpPr>
            <a:spLocks noGrp="1" noChangeArrowheads="1"/>
          </p:cNvSpPr>
          <p:nvPr>
            <p:ph type="sldNum" sz="quarter" idx="4"/>
          </p:nvPr>
        </p:nvSpPr>
        <p:spPr bwMode="auto">
          <a:xfrm>
            <a:off x="4370388" y="6583363"/>
            <a:ext cx="395287" cy="244475"/>
          </a:xfrm>
          <a:prstGeom prst="rect">
            <a:avLst/>
          </a:prstGeom>
          <a:noFill/>
          <a:ln w="9525">
            <a:noFill/>
            <a:miter lim="800000"/>
            <a:headEnd/>
            <a:tailEnd/>
          </a:ln>
          <a:effectLst/>
        </p:spPr>
        <p:txBody>
          <a:bodyPr vert="horz" wrap="square" lIns="18105" tIns="45984" rIns="18105" bIns="45984" numCol="1" anchor="t" anchorCtr="0" compatLnSpc="1">
            <a:prstTxWarp prst="textNoShape">
              <a:avLst/>
            </a:prstTxWarp>
            <a:spAutoFit/>
          </a:bodyPr>
          <a:lstStyle>
            <a:lvl1pPr algn="ctr">
              <a:defRPr sz="1000" b="1">
                <a:solidFill>
                  <a:schemeClr val="bg1"/>
                </a:solidFill>
                <a:latin typeface="Arial" charset="0"/>
                <a:cs typeface="Arial" charset="0"/>
              </a:defRPr>
            </a:lvl1pPr>
          </a:lstStyle>
          <a:p>
            <a:pPr>
              <a:defRPr/>
            </a:pPr>
            <a:fld id="{02A9951C-4308-42BD-A0E3-D29431178D0F}" type="slidenum">
              <a:rPr lang="fr-FR"/>
              <a:pPr>
                <a:defRPr/>
              </a:pPr>
              <a:t>‹N°›</a:t>
            </a:fld>
            <a:endParaRPr lang="fr-FR" dirty="0"/>
          </a:p>
        </p:txBody>
      </p:sp>
      <p:sp>
        <p:nvSpPr>
          <p:cNvPr id="6" name="Rectangle 4"/>
          <p:cNvSpPr txBox="1">
            <a:spLocks noChangeArrowheads="1"/>
          </p:cNvSpPr>
          <p:nvPr/>
        </p:nvSpPr>
        <p:spPr bwMode="auto">
          <a:xfrm>
            <a:off x="0" y="6623050"/>
            <a:ext cx="395288" cy="247650"/>
          </a:xfrm>
          <a:prstGeom prst="rect">
            <a:avLst/>
          </a:prstGeom>
          <a:solidFill>
            <a:schemeClr val="bg1">
              <a:lumMod val="50000"/>
            </a:schemeClr>
          </a:solidFill>
          <a:ln w="9525">
            <a:noFill/>
            <a:miter lim="800000"/>
            <a:headEnd/>
            <a:tailEnd/>
          </a:ln>
          <a:effectLst/>
        </p:spPr>
        <p:txBody>
          <a:bodyPr lIns="18105" tIns="45984" rIns="18105" bIns="45984" anchor="ctr">
            <a:spAutoFit/>
          </a:bodyPr>
          <a:lstStyle>
            <a:lvl1pPr algn="ctr">
              <a:defRPr sz="1000" b="1">
                <a:solidFill>
                  <a:schemeClr val="bg1"/>
                </a:solidFill>
                <a:latin typeface="Arial" charset="0"/>
              </a:defRPr>
            </a:lvl1pPr>
          </a:lstStyle>
          <a:p>
            <a:pPr>
              <a:defRPr/>
            </a:pPr>
            <a:fld id="{F19775BF-1AE3-44DE-A9EB-475045E13944}" type="slidenum">
              <a:rPr lang="fr-FR" smtClean="0">
                <a:cs typeface="Arial" charset="0"/>
              </a:rPr>
              <a:pPr>
                <a:defRPr/>
              </a:pPr>
              <a:t>‹N°›</a:t>
            </a:fld>
            <a:endParaRPr lang="fr-FR" dirty="0">
              <a:cs typeface="Arial" charset="0"/>
            </a:endParaRPr>
          </a:p>
        </p:txBody>
      </p:sp>
    </p:spTree>
  </p:cSld>
  <p:clrMap bg1="lt1" tx1="dk1" bg2="lt2" tx2="dk2" accent1="accent1" accent2="accent2" accent3="accent3" accent4="accent4" accent5="accent5" accent6="accent6" hlink="hlink" folHlink="folHlink"/>
  <p:sldLayoutIdLst>
    <p:sldLayoutId id="2147486331" r:id="rId1"/>
    <p:sldLayoutId id="2147486316" r:id="rId2"/>
    <p:sldLayoutId id="2147486317" r:id="rId3"/>
    <p:sldLayoutId id="2147486318" r:id="rId4"/>
    <p:sldLayoutId id="2147486319" r:id="rId5"/>
    <p:sldLayoutId id="2147486320" r:id="rId6"/>
    <p:sldLayoutId id="2147486321" r:id="rId7"/>
    <p:sldLayoutId id="2147486322" r:id="rId8"/>
    <p:sldLayoutId id="2147486323" r:id="rId9"/>
    <p:sldLayoutId id="2147486324" r:id="rId10"/>
    <p:sldLayoutId id="2147486325" r:id="rId11"/>
  </p:sldLayoutIdLst>
  <p:timing>
    <p:tnLst>
      <p:par>
        <p:cTn id="1" dur="indefinite" restart="never" nodeType="tmRoot"/>
      </p:par>
    </p:tnLst>
  </p:timing>
  <p:hf hdr="0" ftr="0" dt="0"/>
  <p:txStyles>
    <p:titleStyle>
      <a:lvl1pPr algn="l" rtl="0" eaLnBrk="0" fontAlgn="base" hangingPunct="0">
        <a:lnSpc>
          <a:spcPct val="85000"/>
        </a:lnSpc>
        <a:spcBef>
          <a:spcPct val="0"/>
        </a:spcBef>
        <a:spcAft>
          <a:spcPct val="0"/>
        </a:spcAft>
        <a:defRPr sz="2800" b="1">
          <a:solidFill>
            <a:srgbClr val="004272"/>
          </a:solidFill>
          <a:latin typeface="+mj-lt"/>
          <a:ea typeface="+mj-ea"/>
          <a:cs typeface="+mj-cs"/>
        </a:defRPr>
      </a:lvl1pPr>
      <a:lvl2pPr algn="l" rtl="0" eaLnBrk="0" fontAlgn="base" hangingPunct="0">
        <a:lnSpc>
          <a:spcPct val="85000"/>
        </a:lnSpc>
        <a:spcBef>
          <a:spcPct val="0"/>
        </a:spcBef>
        <a:spcAft>
          <a:spcPct val="0"/>
        </a:spcAft>
        <a:defRPr sz="2800" b="1">
          <a:solidFill>
            <a:srgbClr val="004272"/>
          </a:solidFill>
          <a:latin typeface="Arial" charset="0"/>
          <a:cs typeface="Arial" charset="0"/>
        </a:defRPr>
      </a:lvl2pPr>
      <a:lvl3pPr algn="l" rtl="0" eaLnBrk="0" fontAlgn="base" hangingPunct="0">
        <a:lnSpc>
          <a:spcPct val="85000"/>
        </a:lnSpc>
        <a:spcBef>
          <a:spcPct val="0"/>
        </a:spcBef>
        <a:spcAft>
          <a:spcPct val="0"/>
        </a:spcAft>
        <a:defRPr sz="2800" b="1">
          <a:solidFill>
            <a:srgbClr val="004272"/>
          </a:solidFill>
          <a:latin typeface="Arial" charset="0"/>
          <a:cs typeface="Arial" charset="0"/>
        </a:defRPr>
      </a:lvl3pPr>
      <a:lvl4pPr algn="l" rtl="0" eaLnBrk="0" fontAlgn="base" hangingPunct="0">
        <a:lnSpc>
          <a:spcPct val="85000"/>
        </a:lnSpc>
        <a:spcBef>
          <a:spcPct val="0"/>
        </a:spcBef>
        <a:spcAft>
          <a:spcPct val="0"/>
        </a:spcAft>
        <a:defRPr sz="2800" b="1">
          <a:solidFill>
            <a:srgbClr val="004272"/>
          </a:solidFill>
          <a:latin typeface="Arial" charset="0"/>
          <a:cs typeface="Arial" charset="0"/>
        </a:defRPr>
      </a:lvl4pPr>
      <a:lvl5pPr algn="l" rtl="0" eaLnBrk="0" fontAlgn="base" hangingPunct="0">
        <a:lnSpc>
          <a:spcPct val="85000"/>
        </a:lnSpc>
        <a:spcBef>
          <a:spcPct val="0"/>
        </a:spcBef>
        <a:spcAft>
          <a:spcPct val="0"/>
        </a:spcAft>
        <a:defRPr sz="2800" b="1">
          <a:solidFill>
            <a:srgbClr val="004272"/>
          </a:solidFill>
          <a:latin typeface="Arial" charset="0"/>
          <a:cs typeface="Arial" charset="0"/>
        </a:defRPr>
      </a:lvl5pPr>
      <a:lvl6pPr marL="457200" algn="l" rtl="0" fontAlgn="base">
        <a:lnSpc>
          <a:spcPct val="85000"/>
        </a:lnSpc>
        <a:spcBef>
          <a:spcPct val="0"/>
        </a:spcBef>
        <a:spcAft>
          <a:spcPct val="0"/>
        </a:spcAft>
        <a:defRPr sz="2800" b="1">
          <a:solidFill>
            <a:srgbClr val="004272"/>
          </a:solidFill>
          <a:latin typeface="Arial" charset="0"/>
          <a:cs typeface="Arial" charset="0"/>
        </a:defRPr>
      </a:lvl6pPr>
      <a:lvl7pPr marL="914400" algn="l" rtl="0" fontAlgn="base">
        <a:lnSpc>
          <a:spcPct val="85000"/>
        </a:lnSpc>
        <a:spcBef>
          <a:spcPct val="0"/>
        </a:spcBef>
        <a:spcAft>
          <a:spcPct val="0"/>
        </a:spcAft>
        <a:defRPr sz="2800" b="1">
          <a:solidFill>
            <a:srgbClr val="004272"/>
          </a:solidFill>
          <a:latin typeface="Arial" charset="0"/>
          <a:cs typeface="Arial" charset="0"/>
        </a:defRPr>
      </a:lvl7pPr>
      <a:lvl8pPr marL="1371600" algn="l" rtl="0" fontAlgn="base">
        <a:lnSpc>
          <a:spcPct val="85000"/>
        </a:lnSpc>
        <a:spcBef>
          <a:spcPct val="0"/>
        </a:spcBef>
        <a:spcAft>
          <a:spcPct val="0"/>
        </a:spcAft>
        <a:defRPr sz="2800" b="1">
          <a:solidFill>
            <a:srgbClr val="004272"/>
          </a:solidFill>
          <a:latin typeface="Arial" charset="0"/>
          <a:cs typeface="Arial" charset="0"/>
        </a:defRPr>
      </a:lvl8pPr>
      <a:lvl9pPr marL="1828800" algn="l" rtl="0" fontAlgn="base">
        <a:lnSpc>
          <a:spcPct val="85000"/>
        </a:lnSpc>
        <a:spcBef>
          <a:spcPct val="0"/>
        </a:spcBef>
        <a:spcAft>
          <a:spcPct val="0"/>
        </a:spcAft>
        <a:defRPr sz="2800" b="1">
          <a:solidFill>
            <a:srgbClr val="004272"/>
          </a:solidFill>
          <a:latin typeface="Arial" charset="0"/>
          <a:cs typeface="Arial" charset="0"/>
        </a:defRPr>
      </a:lvl9pPr>
    </p:titleStyle>
    <p:bodyStyle>
      <a:lvl1pPr marL="342900" indent="-342900" algn="l" rtl="0" eaLnBrk="0" fontAlgn="base" hangingPunct="0">
        <a:lnSpc>
          <a:spcPct val="90000"/>
        </a:lnSpc>
        <a:spcBef>
          <a:spcPct val="75000"/>
        </a:spcBef>
        <a:spcAft>
          <a:spcPct val="0"/>
        </a:spcAft>
        <a:buSzPct val="125000"/>
        <a:buBlip>
          <a:blip r:embed="rId14"/>
        </a:buBlip>
        <a:defRPr sz="2000" b="1">
          <a:solidFill>
            <a:schemeClr val="tx1"/>
          </a:solidFill>
          <a:latin typeface="+mn-lt"/>
          <a:ea typeface="+mn-ea"/>
          <a:cs typeface="+mn-cs"/>
        </a:defRPr>
      </a:lvl1pPr>
      <a:lvl2pPr marL="742950" indent="-285750" algn="l" rtl="0" eaLnBrk="0" fontAlgn="base" hangingPunct="0">
        <a:lnSpc>
          <a:spcPct val="90000"/>
        </a:lnSpc>
        <a:spcBef>
          <a:spcPct val="75000"/>
        </a:spcBef>
        <a:spcAft>
          <a:spcPct val="0"/>
        </a:spcAft>
        <a:buSzPct val="125000"/>
        <a:buBlip>
          <a:blip r:embed="rId15"/>
        </a:buBlip>
        <a:defRPr>
          <a:solidFill>
            <a:schemeClr val="tx1"/>
          </a:solidFill>
          <a:latin typeface="+mn-lt"/>
          <a:cs typeface="+mn-cs"/>
        </a:defRPr>
      </a:lvl2pPr>
      <a:lvl3pPr marL="1143000" indent="-228600" algn="l" rtl="0" eaLnBrk="0" fontAlgn="base" hangingPunct="0">
        <a:lnSpc>
          <a:spcPct val="90000"/>
        </a:lnSpc>
        <a:spcBef>
          <a:spcPct val="75000"/>
        </a:spcBef>
        <a:spcAft>
          <a:spcPct val="0"/>
        </a:spcAft>
        <a:buSzPct val="125000"/>
        <a:buFont typeface="Arial" pitchFamily="34" charset="0"/>
        <a:buChar char="−"/>
        <a:defRPr sz="1600">
          <a:solidFill>
            <a:srgbClr val="505050"/>
          </a:solidFill>
          <a:latin typeface="+mn-lt"/>
          <a:cs typeface="+mn-cs"/>
        </a:defRPr>
      </a:lvl3pPr>
      <a:lvl4pPr marL="1600200" indent="-228600" algn="l" rtl="0" eaLnBrk="0" fontAlgn="base" hangingPunct="0">
        <a:lnSpc>
          <a:spcPct val="90000"/>
        </a:lnSpc>
        <a:spcBef>
          <a:spcPct val="75000"/>
        </a:spcBef>
        <a:spcAft>
          <a:spcPct val="0"/>
        </a:spcAft>
        <a:defRPr sz="1000">
          <a:solidFill>
            <a:schemeClr val="tx1"/>
          </a:solidFill>
          <a:latin typeface="+mn-lt"/>
          <a:cs typeface="+mn-cs"/>
        </a:defRPr>
      </a:lvl4pPr>
      <a:lvl5pPr marL="2057400" indent="-228600" algn="l" rtl="0" eaLnBrk="0" fontAlgn="base" hangingPunct="0">
        <a:lnSpc>
          <a:spcPct val="90000"/>
        </a:lnSpc>
        <a:spcBef>
          <a:spcPct val="75000"/>
        </a:spcBef>
        <a:spcAft>
          <a:spcPct val="0"/>
        </a:spcAft>
        <a:defRPr sz="800">
          <a:solidFill>
            <a:schemeClr val="tx1"/>
          </a:solidFill>
          <a:latin typeface="+mn-lt"/>
          <a:cs typeface="+mn-cs"/>
        </a:defRPr>
      </a:lvl5pPr>
      <a:lvl6pPr marL="2514600" indent="-228600" algn="l" rtl="0" fontAlgn="base">
        <a:lnSpc>
          <a:spcPct val="90000"/>
        </a:lnSpc>
        <a:spcBef>
          <a:spcPct val="75000"/>
        </a:spcBef>
        <a:spcAft>
          <a:spcPct val="0"/>
        </a:spcAft>
        <a:defRPr sz="800">
          <a:solidFill>
            <a:schemeClr val="tx1"/>
          </a:solidFill>
          <a:latin typeface="+mn-lt"/>
          <a:cs typeface="+mn-cs"/>
        </a:defRPr>
      </a:lvl6pPr>
      <a:lvl7pPr marL="2971800" indent="-228600" algn="l" rtl="0" fontAlgn="base">
        <a:lnSpc>
          <a:spcPct val="90000"/>
        </a:lnSpc>
        <a:spcBef>
          <a:spcPct val="75000"/>
        </a:spcBef>
        <a:spcAft>
          <a:spcPct val="0"/>
        </a:spcAft>
        <a:defRPr sz="800">
          <a:solidFill>
            <a:schemeClr val="tx1"/>
          </a:solidFill>
          <a:latin typeface="+mn-lt"/>
          <a:cs typeface="+mn-cs"/>
        </a:defRPr>
      </a:lvl7pPr>
      <a:lvl8pPr marL="3429000" indent="-228600" algn="l" rtl="0" fontAlgn="base">
        <a:lnSpc>
          <a:spcPct val="90000"/>
        </a:lnSpc>
        <a:spcBef>
          <a:spcPct val="75000"/>
        </a:spcBef>
        <a:spcAft>
          <a:spcPct val="0"/>
        </a:spcAft>
        <a:defRPr sz="800">
          <a:solidFill>
            <a:schemeClr val="tx1"/>
          </a:solidFill>
          <a:latin typeface="+mn-lt"/>
          <a:cs typeface="+mn-cs"/>
        </a:defRPr>
      </a:lvl8pPr>
      <a:lvl9pPr marL="3886200" indent="-228600" algn="l" rtl="0" fontAlgn="base">
        <a:lnSpc>
          <a:spcPct val="90000"/>
        </a:lnSpc>
        <a:spcBef>
          <a:spcPct val="75000"/>
        </a:spcBef>
        <a:spcAft>
          <a:spcPct val="0"/>
        </a:spcAft>
        <a:defRPr sz="8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313" y="893440"/>
            <a:ext cx="8207375" cy="1239416"/>
          </a:xfrm>
          <a:solidFill>
            <a:schemeClr val="accent5"/>
          </a:solidFill>
          <a:ln w="15875">
            <a:solidFill>
              <a:schemeClr val="tx1"/>
            </a:solidFill>
          </a:ln>
        </p:spPr>
        <p:txBody>
          <a:bodyPr anchor="ctr"/>
          <a:lstStyle/>
          <a:p>
            <a:pPr algn="ctr"/>
            <a:r>
              <a:rPr lang="fr-FR" dirty="0" smtClean="0"/>
              <a:t>Pénibilité au travail</a:t>
            </a:r>
            <a:br>
              <a:rPr lang="fr-FR" dirty="0" smtClean="0"/>
            </a:br>
            <a:r>
              <a:rPr lang="fr-FR" dirty="0" smtClean="0"/>
              <a:t>Déclaration en DSN </a:t>
            </a:r>
            <a:endParaRPr lang="fr-FR" dirty="0"/>
          </a:p>
        </p:txBody>
      </p:sp>
      <p:sp>
        <p:nvSpPr>
          <p:cNvPr id="3" name="Espace réservé du contenu 2"/>
          <p:cNvSpPr>
            <a:spLocks noGrp="1"/>
          </p:cNvSpPr>
          <p:nvPr>
            <p:ph idx="1"/>
          </p:nvPr>
        </p:nvSpPr>
        <p:spPr>
          <a:xfrm>
            <a:off x="468313" y="2636912"/>
            <a:ext cx="8207375" cy="3687688"/>
          </a:xfrm>
        </p:spPr>
        <p:txBody>
          <a:bodyPr/>
          <a:lstStyle/>
          <a:p>
            <a:endParaRPr lang="fr-FR" dirty="0" smtClean="0"/>
          </a:p>
          <a:p>
            <a:endParaRPr lang="fr-FR" dirty="0" smtClean="0"/>
          </a:p>
          <a:p>
            <a:endParaRPr lang="fr-FR" dirty="0" smtClean="0"/>
          </a:p>
          <a:p>
            <a:endParaRPr lang="fr-FR" dirty="0" smtClean="0"/>
          </a:p>
          <a:p>
            <a:endParaRPr lang="fr-FR" dirty="0" smtClean="0"/>
          </a:p>
          <a:p>
            <a:pPr algn="ctr">
              <a:buNone/>
            </a:pPr>
            <a:endParaRPr lang="fr-FR" dirty="0" smtClean="0"/>
          </a:p>
        </p:txBody>
      </p:sp>
      <p:sp>
        <p:nvSpPr>
          <p:cNvPr id="4" name="Espace réservé du numéro de diapositive 3"/>
          <p:cNvSpPr>
            <a:spLocks noGrp="1"/>
          </p:cNvSpPr>
          <p:nvPr>
            <p:ph type="sldNum" sz="quarter" idx="10"/>
          </p:nvPr>
        </p:nvSpPr>
        <p:spPr/>
        <p:txBody>
          <a:bodyPr/>
          <a:lstStyle/>
          <a:p>
            <a:pPr>
              <a:defRPr/>
            </a:pPr>
            <a:fld id="{A92B06A2-C593-49B5-9FD3-9DA954964C83}" type="slidenum">
              <a:rPr lang="fr-FR" smtClean="0"/>
              <a:pPr>
                <a:defRPr/>
              </a:pPr>
              <a:t>1</a:t>
            </a:fld>
            <a:endParaRPr lang="fr-FR" dirty="0"/>
          </a:p>
        </p:txBody>
      </p:sp>
      <p:pic>
        <p:nvPicPr>
          <p:cNvPr id="2050" name="Picture 2" descr="Afficher l'image d'origine"/>
          <p:cNvPicPr>
            <a:picLocks noChangeAspect="1" noChangeArrowheads="1"/>
          </p:cNvPicPr>
          <p:nvPr/>
        </p:nvPicPr>
        <p:blipFill>
          <a:blip r:embed="rId2" cstate="print"/>
          <a:srcRect/>
          <a:stretch>
            <a:fillRect/>
          </a:stretch>
        </p:blipFill>
        <p:spPr bwMode="auto">
          <a:xfrm>
            <a:off x="4499992" y="2709080"/>
            <a:ext cx="2155699" cy="1440000"/>
          </a:xfrm>
          <a:prstGeom prst="rect">
            <a:avLst/>
          </a:prstGeom>
          <a:noFill/>
        </p:spPr>
      </p:pic>
      <p:pic>
        <p:nvPicPr>
          <p:cNvPr id="6" name="Picture 2" descr="Afficher l'image d'origine"/>
          <p:cNvPicPr>
            <a:picLocks noChangeAspect="1" noChangeArrowheads="1"/>
          </p:cNvPicPr>
          <p:nvPr/>
        </p:nvPicPr>
        <p:blipFill>
          <a:blip r:embed="rId3" cstate="print"/>
          <a:srcRect/>
          <a:stretch>
            <a:fillRect/>
          </a:stretch>
        </p:blipFill>
        <p:spPr bwMode="auto">
          <a:xfrm>
            <a:off x="2483768" y="2709080"/>
            <a:ext cx="1766300" cy="1440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Pénibilité au travail : déclaration en DSN</a:t>
            </a:r>
            <a:endParaRPr lang="fr-FR" dirty="0"/>
          </a:p>
        </p:txBody>
      </p:sp>
      <p:sp>
        <p:nvSpPr>
          <p:cNvPr id="3" name="Espace réservé du contenu 2"/>
          <p:cNvSpPr>
            <a:spLocks noGrp="1"/>
          </p:cNvSpPr>
          <p:nvPr>
            <p:ph idx="1"/>
          </p:nvPr>
        </p:nvSpPr>
        <p:spPr/>
        <p:txBody>
          <a:bodyPr/>
          <a:lstStyle/>
          <a:p>
            <a:r>
              <a:rPr lang="fr-FR" dirty="0" smtClean="0"/>
              <a:t>Possibilité de correction du facteur déclaré et des cotisations</a:t>
            </a:r>
            <a:endParaRPr lang="fr-FR" sz="1800" b="0" dirty="0" smtClean="0"/>
          </a:p>
          <a:p>
            <a:pPr indent="0">
              <a:buNone/>
            </a:pPr>
            <a:endParaRPr lang="fr-FR" sz="1600" b="0" dirty="0" smtClean="0"/>
          </a:p>
          <a:p>
            <a:pPr indent="0">
              <a:lnSpc>
                <a:spcPct val="100000"/>
              </a:lnSpc>
              <a:spcBef>
                <a:spcPts val="0"/>
              </a:spcBef>
              <a:buNone/>
            </a:pPr>
            <a:endParaRPr lang="fr-FR" sz="1600" b="0" dirty="0" smtClean="0"/>
          </a:p>
          <a:p>
            <a:endParaRPr lang="fr-FR" sz="1600" dirty="0"/>
          </a:p>
        </p:txBody>
      </p:sp>
      <p:graphicFrame>
        <p:nvGraphicFramePr>
          <p:cNvPr id="5" name="Tableau 4"/>
          <p:cNvGraphicFramePr>
            <a:graphicFrameLocks noGrp="1"/>
          </p:cNvGraphicFramePr>
          <p:nvPr/>
        </p:nvGraphicFramePr>
        <p:xfrm>
          <a:off x="107504" y="1929760"/>
          <a:ext cx="8964000" cy="1558263"/>
        </p:xfrm>
        <a:graphic>
          <a:graphicData uri="http://schemas.openxmlformats.org/drawingml/2006/table">
            <a:tbl>
              <a:tblPr firstRow="1" bandRow="1">
                <a:tableStyleId>{5C22544A-7EE6-4342-B048-85BDC9FD1C3A}</a:tableStyleId>
              </a:tblPr>
              <a:tblGrid>
                <a:gridCol w="4482000"/>
                <a:gridCol w="4482000"/>
              </a:tblGrid>
              <a:tr h="245777">
                <a:tc>
                  <a:txBody>
                    <a:bodyPr/>
                    <a:lstStyle/>
                    <a:p>
                      <a:pPr algn="ctr"/>
                      <a:r>
                        <a:rPr lang="fr-FR" sz="1400" dirty="0" smtClean="0">
                          <a:solidFill>
                            <a:schemeClr val="tx1"/>
                          </a:solidFill>
                        </a:rPr>
                        <a:t>Correction de déclaration de</a:t>
                      </a:r>
                      <a:r>
                        <a:rPr lang="fr-FR" sz="1400" baseline="0" dirty="0" smtClean="0">
                          <a:solidFill>
                            <a:schemeClr val="tx1"/>
                          </a:solidFill>
                        </a:rPr>
                        <a:t> facteur d’exposition</a:t>
                      </a:r>
                      <a:endParaRPr lang="fr-FR" sz="1400" dirty="0">
                        <a:solidFill>
                          <a:schemeClr val="tx1"/>
                        </a:solidFill>
                      </a:endParaRPr>
                    </a:p>
                  </a:txBody>
                  <a:tcPr>
                    <a:solidFill>
                      <a:schemeClr val="accent5"/>
                    </a:solidFill>
                  </a:tcPr>
                </a:tc>
                <a:tc>
                  <a:txBody>
                    <a:bodyPr/>
                    <a:lstStyle/>
                    <a:p>
                      <a:pPr algn="ctr"/>
                      <a:r>
                        <a:rPr lang="fr-FR" sz="1400" dirty="0" smtClean="0">
                          <a:solidFill>
                            <a:schemeClr val="tx1"/>
                          </a:solidFill>
                        </a:rPr>
                        <a:t>Correction de</a:t>
                      </a:r>
                      <a:r>
                        <a:rPr lang="fr-FR" sz="1400" baseline="0" dirty="0" smtClean="0">
                          <a:solidFill>
                            <a:schemeClr val="tx1"/>
                          </a:solidFill>
                        </a:rPr>
                        <a:t> </a:t>
                      </a:r>
                      <a:r>
                        <a:rPr lang="fr-FR" sz="1400" dirty="0" smtClean="0">
                          <a:solidFill>
                            <a:schemeClr val="tx1"/>
                          </a:solidFill>
                        </a:rPr>
                        <a:t>cotisation spécifique</a:t>
                      </a:r>
                      <a:endParaRPr lang="fr-FR" sz="1400" dirty="0">
                        <a:solidFill>
                          <a:schemeClr val="tx1"/>
                        </a:solidFill>
                      </a:endParaRPr>
                    </a:p>
                  </a:txBody>
                  <a:tcPr>
                    <a:solidFill>
                      <a:schemeClr val="accent5"/>
                    </a:solidFill>
                  </a:tcPr>
                </a:tc>
              </a:tr>
              <a:tr h="1253463">
                <a:tc>
                  <a:txBody>
                    <a:bodyPr/>
                    <a:lstStyle/>
                    <a:p>
                      <a:pPr marL="0" indent="0" algn="l" defTabSz="914400" rtl="0" eaLnBrk="1" latinLnBrk="0" hangingPunct="1">
                        <a:buFont typeface="Wingdings" pitchFamily="2" charset="2"/>
                        <a:buChar char="§"/>
                      </a:pPr>
                      <a:r>
                        <a:rPr lang="fr-FR" sz="1200" kern="1200" dirty="0" smtClean="0">
                          <a:solidFill>
                            <a:schemeClr val="dk1"/>
                          </a:solidFill>
                          <a:latin typeface="+mn-lt"/>
                          <a:ea typeface="+mn-ea"/>
                          <a:cs typeface="+mn-cs"/>
                        </a:rPr>
                        <a:t> </a:t>
                      </a:r>
                      <a:r>
                        <a:rPr lang="fr-FR" sz="1200" b="1" i="0" kern="1200" dirty="0" smtClean="0">
                          <a:solidFill>
                            <a:schemeClr val="dk1"/>
                          </a:solidFill>
                          <a:latin typeface="+mn-lt"/>
                          <a:ea typeface="+mn-ea"/>
                          <a:cs typeface="+mn-cs"/>
                        </a:rPr>
                        <a:t>N</a:t>
                      </a:r>
                      <a:r>
                        <a:rPr lang="fr-FR" sz="1200" b="1" kern="1200" dirty="0" smtClean="0">
                          <a:solidFill>
                            <a:schemeClr val="dk1"/>
                          </a:solidFill>
                          <a:latin typeface="+mn-lt"/>
                          <a:ea typeface="+mn-ea"/>
                          <a:cs typeface="+mn-cs"/>
                        </a:rPr>
                        <a:t>ouvelle déclaration</a:t>
                      </a:r>
                      <a:r>
                        <a:rPr lang="fr-FR" sz="1200" kern="1200" dirty="0" smtClean="0">
                          <a:solidFill>
                            <a:schemeClr val="dk1"/>
                          </a:solidFill>
                          <a:latin typeface="+mn-lt"/>
                          <a:ea typeface="+mn-ea"/>
                          <a:cs typeface="+mn-cs"/>
                        </a:rPr>
                        <a:t> des facteurs subis </a:t>
                      </a:r>
                      <a:r>
                        <a:rPr lang="fr-FR" sz="1200" b="1" kern="1200" dirty="0" smtClean="0">
                          <a:solidFill>
                            <a:schemeClr val="dk1"/>
                          </a:solidFill>
                          <a:latin typeface="+mn-lt"/>
                          <a:ea typeface="+mn-ea"/>
                          <a:cs typeface="+mn-cs"/>
                        </a:rPr>
                        <a:t>(ou déclaration du code « 99</a:t>
                      </a:r>
                      <a:r>
                        <a:rPr lang="fr-FR" sz="1200" b="1" kern="1200" baseline="0" dirty="0" smtClean="0">
                          <a:solidFill>
                            <a:schemeClr val="dk1"/>
                          </a:solidFill>
                          <a:latin typeface="+mn-lt"/>
                          <a:ea typeface="+mn-ea"/>
                          <a:cs typeface="+mn-cs"/>
                        </a:rPr>
                        <a:t> – Annulation » pour écraser le ou les facteurs déclarés si aucun facteur ne devait être déclaré)</a:t>
                      </a:r>
                      <a:r>
                        <a:rPr lang="fr-FR" sz="1200" kern="1200" dirty="0" smtClean="0">
                          <a:solidFill>
                            <a:schemeClr val="dk1"/>
                          </a:solidFill>
                          <a:latin typeface="+mn-lt"/>
                          <a:ea typeface="+mn-ea"/>
                          <a:cs typeface="+mn-cs"/>
                        </a:rPr>
                        <a:t> </a:t>
                      </a:r>
                      <a:r>
                        <a:rPr lang="fr-FR" sz="1200" b="1" kern="1200" dirty="0" smtClean="0">
                          <a:solidFill>
                            <a:schemeClr val="dk1"/>
                          </a:solidFill>
                          <a:latin typeface="+mn-lt"/>
                          <a:ea typeface="+mn-ea"/>
                          <a:cs typeface="+mn-cs"/>
                        </a:rPr>
                        <a:t>pour </a:t>
                      </a:r>
                      <a:r>
                        <a:rPr lang="fr-FR" sz="1200" b="1" kern="1200" dirty="0" smtClean="0">
                          <a:solidFill>
                            <a:schemeClr val="tx1"/>
                          </a:solidFill>
                          <a:latin typeface="+mn-lt"/>
                          <a:ea typeface="+mn-ea"/>
                          <a:cs typeface="+mn-cs"/>
                        </a:rPr>
                        <a:t>une année</a:t>
                      </a:r>
                      <a:r>
                        <a:rPr lang="fr-FR" sz="1200" b="1" kern="1200" baseline="0" dirty="0" smtClean="0">
                          <a:solidFill>
                            <a:schemeClr val="tx1"/>
                          </a:solidFill>
                          <a:latin typeface="+mn-lt"/>
                          <a:ea typeface="+mn-ea"/>
                          <a:cs typeface="+mn-cs"/>
                        </a:rPr>
                        <a:t> </a:t>
                      </a:r>
                      <a:r>
                        <a:rPr lang="fr-FR" sz="1200" b="1" kern="1200" dirty="0" smtClean="0">
                          <a:solidFill>
                            <a:schemeClr val="tx1"/>
                          </a:solidFill>
                          <a:latin typeface="+mn-lt"/>
                          <a:ea typeface="+mn-ea"/>
                          <a:cs typeface="+mn-cs"/>
                        </a:rPr>
                        <a:t>donnée </a:t>
                      </a:r>
                      <a:r>
                        <a:rPr lang="fr-FR" sz="1200" b="1" kern="1200" dirty="0" smtClean="0">
                          <a:solidFill>
                            <a:schemeClr val="dk1"/>
                          </a:solidFill>
                          <a:latin typeface="+mn-lt"/>
                          <a:ea typeface="+mn-ea"/>
                          <a:cs typeface="+mn-cs"/>
                        </a:rPr>
                        <a:t>et un contrat donné</a:t>
                      </a:r>
                    </a:p>
                    <a:p>
                      <a:pPr marL="0" indent="0" algn="l" defTabSz="914400" rtl="0" eaLnBrk="1" latinLnBrk="0" hangingPunct="1">
                        <a:buFont typeface="Wingdings" pitchFamily="2" charset="2"/>
                        <a:buNone/>
                      </a:pPr>
                      <a:endParaRPr lang="fr-FR" sz="1200" kern="1200" dirty="0" smtClean="0">
                        <a:solidFill>
                          <a:schemeClr val="dk1"/>
                        </a:solidFill>
                        <a:latin typeface="+mn-lt"/>
                        <a:ea typeface="+mn-ea"/>
                        <a:cs typeface="+mn-cs"/>
                      </a:endParaRPr>
                    </a:p>
                  </a:txBody>
                  <a:tcPr/>
                </a:tc>
                <a:tc>
                  <a:txBody>
                    <a:bodyPr/>
                    <a:lstStyle/>
                    <a:p>
                      <a:pPr marL="0" indent="0" algn="l" defTabSz="914400" rtl="0" eaLnBrk="1" latinLnBrk="0" hangingPunct="1">
                        <a:buFont typeface="Wingdings" pitchFamily="2" charset="2"/>
                        <a:buChar char="§"/>
                      </a:pPr>
                      <a:r>
                        <a:rPr lang="fr-FR" sz="1200" kern="1200" baseline="0" dirty="0" smtClean="0">
                          <a:solidFill>
                            <a:schemeClr val="dk1"/>
                          </a:solidFill>
                          <a:latin typeface="+mn-lt"/>
                          <a:ea typeface="+mn-ea"/>
                          <a:cs typeface="+mn-cs"/>
                        </a:rPr>
                        <a:t> </a:t>
                      </a:r>
                      <a:r>
                        <a:rPr lang="fr-FR" sz="1200" dirty="0" smtClean="0"/>
                        <a:t>Correction </a:t>
                      </a:r>
                      <a:r>
                        <a:rPr lang="fr-FR" sz="1200" b="1" dirty="0" smtClean="0"/>
                        <a:t>en faveur du salarié</a:t>
                      </a:r>
                      <a:r>
                        <a:rPr lang="fr-FR" sz="1200" dirty="0" smtClean="0"/>
                        <a:t> : possible dans le </a:t>
                      </a:r>
                      <a:r>
                        <a:rPr lang="fr-FR" sz="1200" b="1" dirty="0" smtClean="0"/>
                        <a:t>délai de 3 ans qui suit la date d’exigibilité des cotisations</a:t>
                      </a:r>
                      <a:r>
                        <a:rPr lang="fr-FR" sz="1200" dirty="0" smtClean="0"/>
                        <a:t> </a:t>
                      </a:r>
                    </a:p>
                    <a:p>
                      <a:pPr marL="0" indent="0" algn="l" defTabSz="914400" rtl="0" eaLnBrk="1" latinLnBrk="0" hangingPunct="1">
                        <a:buFont typeface="Wingdings" pitchFamily="2" charset="2"/>
                        <a:buChar char="§"/>
                      </a:pPr>
                      <a:endParaRPr lang="fr-FR" sz="1200" dirty="0" smtClean="0"/>
                    </a:p>
                    <a:p>
                      <a:pPr marL="0" marR="0" indent="0" algn="l" defTabSz="914400" rtl="0" eaLnBrk="1" fontAlgn="auto" latinLnBrk="0" hangingPunct="1">
                        <a:lnSpc>
                          <a:spcPct val="100000"/>
                        </a:lnSpc>
                        <a:spcBef>
                          <a:spcPts val="0"/>
                        </a:spcBef>
                        <a:spcAft>
                          <a:spcPts val="0"/>
                        </a:spcAft>
                        <a:buClrTx/>
                        <a:buSzTx/>
                        <a:buFont typeface="Wingdings" pitchFamily="2" charset="2"/>
                        <a:buChar char="§"/>
                        <a:tabLst/>
                        <a:defRPr/>
                      </a:pPr>
                      <a:r>
                        <a:rPr lang="fr-FR" sz="1200" dirty="0" smtClean="0"/>
                        <a:t>Correction </a:t>
                      </a:r>
                      <a:r>
                        <a:rPr lang="fr-FR" sz="1200" b="1" dirty="0" smtClean="0"/>
                        <a:t>pas faite en faveur du salarié </a:t>
                      </a:r>
                      <a:r>
                        <a:rPr lang="fr-FR" sz="1200" dirty="0" smtClean="0"/>
                        <a:t>: possible</a:t>
                      </a:r>
                      <a:r>
                        <a:rPr lang="fr-FR" sz="1200" b="1" dirty="0" smtClean="0"/>
                        <a:t> jusqu’au 5 ou 15 avril de l’année suivant l’exposition</a:t>
                      </a:r>
                      <a:endParaRPr lang="fr-FR" sz="1200" b="1" strike="sngStrike" kern="1200" baseline="0" dirty="0" smtClean="0">
                        <a:solidFill>
                          <a:schemeClr val="tx1"/>
                        </a:solidFill>
                        <a:latin typeface="+mn-lt"/>
                        <a:ea typeface="+mn-ea"/>
                        <a:cs typeface="+mn-cs"/>
                      </a:endParaRPr>
                    </a:p>
                  </a:txBody>
                  <a:tcPr/>
                </a:tc>
              </a:tr>
            </a:tbl>
          </a:graphicData>
        </a:graphic>
      </p:graphicFrame>
      <p:graphicFrame>
        <p:nvGraphicFramePr>
          <p:cNvPr id="9" name="Tableau 8"/>
          <p:cNvGraphicFramePr>
            <a:graphicFrameLocks noGrp="1"/>
          </p:cNvGraphicFramePr>
          <p:nvPr/>
        </p:nvGraphicFramePr>
        <p:xfrm>
          <a:off x="131848" y="3645024"/>
          <a:ext cx="8941160" cy="2951459"/>
        </p:xfrm>
        <a:graphic>
          <a:graphicData uri="http://schemas.openxmlformats.org/drawingml/2006/table">
            <a:tbl>
              <a:tblPr firstRow="1" bandRow="1">
                <a:tableStyleId>{5C22544A-7EE6-4342-B048-85BDC9FD1C3A}</a:tableStyleId>
              </a:tblPr>
              <a:tblGrid>
                <a:gridCol w="213629"/>
                <a:gridCol w="213629"/>
                <a:gridCol w="213629"/>
                <a:gridCol w="213629"/>
                <a:gridCol w="213629"/>
                <a:gridCol w="213629"/>
                <a:gridCol w="213629"/>
                <a:gridCol w="213629"/>
                <a:gridCol w="213629"/>
                <a:gridCol w="213629"/>
                <a:gridCol w="213629"/>
                <a:gridCol w="213629"/>
                <a:gridCol w="213629"/>
                <a:gridCol w="213629"/>
                <a:gridCol w="213629"/>
                <a:gridCol w="213629"/>
                <a:gridCol w="213629"/>
                <a:gridCol w="213629"/>
                <a:gridCol w="213629"/>
                <a:gridCol w="213629"/>
                <a:gridCol w="213629"/>
                <a:gridCol w="213629"/>
                <a:gridCol w="213629"/>
                <a:gridCol w="213629"/>
                <a:gridCol w="396000"/>
                <a:gridCol w="213629"/>
                <a:gridCol w="213629"/>
                <a:gridCol w="213629"/>
                <a:gridCol w="213629"/>
                <a:gridCol w="213629"/>
                <a:gridCol w="213629"/>
                <a:gridCol w="213629"/>
                <a:gridCol w="213629"/>
                <a:gridCol w="213629"/>
                <a:gridCol w="213629"/>
                <a:gridCol w="213629"/>
                <a:gridCol w="213629"/>
                <a:gridCol w="213629"/>
                <a:gridCol w="213629"/>
                <a:gridCol w="213629"/>
                <a:gridCol w="213629"/>
              </a:tblGrid>
              <a:tr h="216024">
                <a:tc gridSpan="12">
                  <a:txBody>
                    <a:bodyPr/>
                    <a:lstStyle/>
                    <a:p>
                      <a:pPr algn="ctr"/>
                      <a:r>
                        <a:rPr lang="fr-FR" sz="900" dirty="0" smtClean="0"/>
                        <a:t>Année</a:t>
                      </a:r>
                      <a:r>
                        <a:rPr lang="fr-FR" sz="900" baseline="0" dirty="0" smtClean="0"/>
                        <a:t> </a:t>
                      </a:r>
                      <a:r>
                        <a:rPr lang="fr-FR" sz="900" dirty="0" smtClean="0"/>
                        <a:t>N</a:t>
                      </a:r>
                      <a:endParaRPr lang="fr-FR" sz="900" dirty="0"/>
                    </a:p>
                  </a:txBody>
                  <a:tcPr>
                    <a:lnL w="38100" cap="flat" cmpd="sng" algn="ctr">
                      <a:solidFill>
                        <a:srgbClr val="00B050"/>
                      </a:solidFill>
                      <a:prstDash val="solid"/>
                      <a:round/>
                      <a:headEnd type="none" w="med" len="med"/>
                      <a:tailEnd type="none" w="med" len="med"/>
                    </a:lnL>
                    <a:lnR w="38100" cap="flat" cmpd="sng" algn="ctr">
                      <a:solidFill>
                        <a:srgbClr val="00B050"/>
                      </a:solidFill>
                      <a:prstDash val="solid"/>
                      <a:round/>
                      <a:headEnd type="none" w="med" len="med"/>
                      <a:tailEnd type="none" w="med" len="med"/>
                    </a:lnR>
                    <a:solidFill>
                      <a:schemeClr val="accent5"/>
                    </a:solidFill>
                  </a:tcPr>
                </a:tc>
                <a:tc hMerge="1">
                  <a:txBody>
                    <a:bodyPr/>
                    <a:lstStyle/>
                    <a:p>
                      <a:pPr algn="ctr"/>
                      <a:endParaRPr lang="fr-FR" sz="1400" dirty="0"/>
                    </a:p>
                  </a:txBody>
                  <a:tcPr/>
                </a:tc>
                <a:tc hMerge="1">
                  <a:txBody>
                    <a:bodyPr/>
                    <a:lstStyle/>
                    <a:p>
                      <a:pPr algn="ctr"/>
                      <a:endParaRPr lang="fr-FR" sz="1400" dirty="0"/>
                    </a:p>
                  </a:txBody>
                  <a:tcPr/>
                </a:tc>
                <a:tc hMerge="1">
                  <a:txBody>
                    <a:bodyPr/>
                    <a:lstStyle/>
                    <a:p>
                      <a:pPr algn="ctr"/>
                      <a:endParaRPr lang="fr-FR" sz="1400" dirty="0"/>
                    </a:p>
                  </a:txBody>
                  <a:tcPr/>
                </a:tc>
                <a:tc hMerge="1">
                  <a:txBody>
                    <a:bodyPr/>
                    <a:lstStyle/>
                    <a:p>
                      <a:pPr algn="ctr"/>
                      <a:endParaRPr lang="fr-FR" sz="1400" dirty="0"/>
                    </a:p>
                  </a:txBody>
                  <a:tcPr/>
                </a:tc>
                <a:tc hMerge="1">
                  <a:txBody>
                    <a:bodyPr/>
                    <a:lstStyle/>
                    <a:p>
                      <a:pPr algn="ctr"/>
                      <a:endParaRPr lang="fr-FR" sz="1400" dirty="0"/>
                    </a:p>
                  </a:txBody>
                  <a:tcPr/>
                </a:tc>
                <a:tc hMerge="1">
                  <a:txBody>
                    <a:bodyPr/>
                    <a:lstStyle/>
                    <a:p>
                      <a:pPr algn="ctr"/>
                      <a:endParaRPr lang="fr-FR" sz="1400" dirty="0"/>
                    </a:p>
                  </a:txBody>
                  <a:tcPr/>
                </a:tc>
                <a:tc hMerge="1">
                  <a:txBody>
                    <a:bodyPr/>
                    <a:lstStyle/>
                    <a:p>
                      <a:pPr algn="ctr"/>
                      <a:endParaRPr lang="fr-FR" sz="1400" dirty="0"/>
                    </a:p>
                  </a:txBody>
                  <a:tcPr/>
                </a:tc>
                <a:tc hMerge="1">
                  <a:txBody>
                    <a:bodyPr/>
                    <a:lstStyle/>
                    <a:p>
                      <a:pPr algn="ctr"/>
                      <a:endParaRPr lang="fr-FR" sz="1400" dirty="0"/>
                    </a:p>
                  </a:txBody>
                  <a:tcPr/>
                </a:tc>
                <a:tc hMerge="1">
                  <a:txBody>
                    <a:bodyPr/>
                    <a:lstStyle/>
                    <a:p>
                      <a:pPr algn="ctr"/>
                      <a:endParaRPr lang="fr-FR" sz="1400" dirty="0"/>
                    </a:p>
                  </a:txBody>
                  <a:tcPr/>
                </a:tc>
                <a:tc hMerge="1">
                  <a:txBody>
                    <a:bodyPr/>
                    <a:lstStyle/>
                    <a:p>
                      <a:pPr algn="ctr"/>
                      <a:endParaRPr lang="fr-FR" sz="1400" dirty="0"/>
                    </a:p>
                  </a:txBody>
                  <a:tcPr/>
                </a:tc>
                <a:tc hMerge="1">
                  <a:txBody>
                    <a:bodyPr/>
                    <a:lstStyle/>
                    <a:p>
                      <a:pPr algn="ctr"/>
                      <a:endParaRPr lang="fr-FR" sz="1400" dirty="0"/>
                    </a:p>
                  </a:txBody>
                  <a:tcPr>
                    <a:lnR w="38100" cap="flat" cmpd="sng" algn="ctr">
                      <a:solidFill>
                        <a:schemeClr val="tx1"/>
                      </a:solidFill>
                      <a:prstDash val="solid"/>
                      <a:round/>
                      <a:headEnd type="none" w="med" len="med"/>
                      <a:tailEnd type="none" w="med" len="med"/>
                    </a:lnR>
                  </a:tcPr>
                </a:tc>
                <a:tc gridSpan="12">
                  <a:txBody>
                    <a:bodyPr/>
                    <a:lstStyle/>
                    <a:p>
                      <a:pPr algn="ctr"/>
                      <a:r>
                        <a:rPr lang="fr-FR" sz="900" dirty="0" smtClean="0"/>
                        <a:t>N+1</a:t>
                      </a:r>
                      <a:endParaRPr lang="fr-FR" sz="900" dirty="0"/>
                    </a:p>
                  </a:txBody>
                  <a:tcPr>
                    <a:lnL w="38100" cap="flat" cmpd="sng" algn="ctr">
                      <a:solidFill>
                        <a:srgbClr val="00B050"/>
                      </a:solidFill>
                      <a:prstDash val="solid"/>
                      <a:round/>
                      <a:headEnd type="none" w="med" len="med"/>
                      <a:tailEnd type="none" w="med" len="med"/>
                    </a:lnL>
                    <a:lnR w="38100" cap="flat" cmpd="sng" algn="ctr">
                      <a:solidFill>
                        <a:srgbClr val="00B050"/>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a:txBody>
                    <a:bodyPr/>
                    <a:lstStyle/>
                    <a:p>
                      <a:pPr algn="ctr"/>
                      <a:r>
                        <a:rPr lang="fr-FR" sz="900" dirty="0" smtClean="0"/>
                        <a:t>N+2</a:t>
                      </a:r>
                      <a:endParaRPr lang="fr-FR" sz="900" dirty="0"/>
                    </a:p>
                  </a:txBody>
                  <a:tcPr>
                    <a:lnL w="38100" cap="flat" cmpd="sng" algn="ctr">
                      <a:solidFill>
                        <a:srgbClr val="00B050"/>
                      </a:solidFill>
                      <a:prstDash val="solid"/>
                      <a:round/>
                      <a:headEnd type="none" w="med" len="med"/>
                      <a:tailEnd type="none" w="med" len="med"/>
                    </a:lnL>
                    <a:lnR w="38100" cap="flat" cmpd="sng" algn="ctr">
                      <a:solidFill>
                        <a:srgbClr val="00B050"/>
                      </a:solidFill>
                      <a:prstDash val="solid"/>
                      <a:round/>
                      <a:headEnd type="none" w="med" len="med"/>
                      <a:tailEnd type="none" w="med" len="med"/>
                    </a:lnR>
                    <a:solidFill>
                      <a:schemeClr val="accent5"/>
                    </a:solidFill>
                  </a:tcPr>
                </a:tc>
                <a:tc gridSpan="12">
                  <a:txBody>
                    <a:bodyPr/>
                    <a:lstStyle/>
                    <a:p>
                      <a:pPr algn="ctr"/>
                      <a:r>
                        <a:rPr lang="fr-FR" sz="900" dirty="0" smtClean="0"/>
                        <a:t>N+3</a:t>
                      </a:r>
                      <a:endParaRPr lang="fr-FR" sz="900" dirty="0"/>
                    </a:p>
                  </a:txBody>
                  <a:tcPr>
                    <a:lnL w="38100" cap="flat" cmpd="sng" algn="ctr">
                      <a:solidFill>
                        <a:srgbClr val="00B050"/>
                      </a:solidFill>
                      <a:prstDash val="solid"/>
                      <a:round/>
                      <a:headEnd type="none" w="med" len="med"/>
                      <a:tailEnd type="none" w="med" len="med"/>
                    </a:lnL>
                    <a:lnR w="38100" cap="flat" cmpd="sng" algn="ctr">
                      <a:solidFill>
                        <a:srgbClr val="00B050"/>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gridSpan="4">
                  <a:txBody>
                    <a:bodyPr/>
                    <a:lstStyle/>
                    <a:p>
                      <a:pPr algn="ctr"/>
                      <a:r>
                        <a:rPr lang="fr-FR" sz="900" dirty="0" smtClean="0"/>
                        <a:t>N+4</a:t>
                      </a:r>
                      <a:endParaRPr lang="fr-FR" sz="900" dirty="0"/>
                    </a:p>
                  </a:txBody>
                  <a:tcPr>
                    <a:lnL w="38100" cap="flat" cmpd="sng" algn="ctr">
                      <a:solidFill>
                        <a:srgbClr val="00B050"/>
                      </a:solidFill>
                      <a:prstDash val="solid"/>
                      <a:round/>
                      <a:headEnd type="none" w="med" len="med"/>
                      <a:tailEnd type="none" w="med" len="med"/>
                    </a:lnL>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solidFill>
                      <a:schemeClr val="accent5"/>
                    </a:solidFill>
                  </a:tcPr>
                </a:tc>
              </a:tr>
              <a:tr h="203448">
                <a:tc>
                  <a:txBody>
                    <a:bodyPr/>
                    <a:lstStyle/>
                    <a:p>
                      <a:pPr algn="ctr"/>
                      <a:r>
                        <a:rPr lang="fr-FR" sz="800" dirty="0" smtClean="0"/>
                        <a:t>J</a:t>
                      </a:r>
                      <a:endParaRPr lang="fr-FR" sz="800" dirty="0"/>
                    </a:p>
                  </a:txBody>
                  <a:tcPr>
                    <a:lnL w="38100" cap="flat" cmpd="sng" algn="ctr">
                      <a:solidFill>
                        <a:srgbClr val="00B050"/>
                      </a:solidFill>
                      <a:prstDash val="solid"/>
                      <a:round/>
                      <a:headEnd type="none" w="med" len="med"/>
                      <a:tailEnd type="none" w="med" len="med"/>
                    </a:lnL>
                  </a:tcPr>
                </a:tc>
                <a:tc>
                  <a:txBody>
                    <a:bodyPr/>
                    <a:lstStyle/>
                    <a:p>
                      <a:pPr algn="ctr"/>
                      <a:r>
                        <a:rPr lang="fr-FR" sz="800" dirty="0" smtClean="0"/>
                        <a:t>F</a:t>
                      </a:r>
                      <a:endParaRPr lang="fr-FR" sz="800" dirty="0"/>
                    </a:p>
                  </a:txBody>
                  <a:tcPr/>
                </a:tc>
                <a:tc>
                  <a:txBody>
                    <a:bodyPr/>
                    <a:lstStyle/>
                    <a:p>
                      <a:pPr algn="ctr"/>
                      <a:r>
                        <a:rPr lang="fr-FR" sz="800" dirty="0" smtClean="0"/>
                        <a:t>M</a:t>
                      </a:r>
                      <a:endParaRPr lang="fr-FR" sz="800" dirty="0"/>
                    </a:p>
                  </a:txBody>
                  <a:tcPr/>
                </a:tc>
                <a:tc>
                  <a:txBody>
                    <a:bodyPr/>
                    <a:lstStyle/>
                    <a:p>
                      <a:pPr algn="ctr"/>
                      <a:r>
                        <a:rPr lang="fr-FR" sz="800" dirty="0" smtClean="0"/>
                        <a:t>A</a:t>
                      </a:r>
                      <a:endParaRPr lang="fr-FR" sz="800" dirty="0"/>
                    </a:p>
                  </a:txBody>
                  <a:tcPr/>
                </a:tc>
                <a:tc>
                  <a:txBody>
                    <a:bodyPr/>
                    <a:lstStyle/>
                    <a:p>
                      <a:pPr algn="ctr"/>
                      <a:r>
                        <a:rPr lang="fr-FR" sz="800" dirty="0" smtClean="0"/>
                        <a:t>M</a:t>
                      </a:r>
                      <a:endParaRPr lang="fr-FR" sz="800" dirty="0"/>
                    </a:p>
                  </a:txBody>
                  <a:tcPr/>
                </a:tc>
                <a:tc>
                  <a:txBody>
                    <a:bodyPr/>
                    <a:lstStyle/>
                    <a:p>
                      <a:pPr algn="ctr"/>
                      <a:r>
                        <a:rPr lang="fr-FR" sz="800" dirty="0" smtClean="0"/>
                        <a:t>J</a:t>
                      </a:r>
                      <a:endParaRPr lang="fr-FR" sz="800" dirty="0"/>
                    </a:p>
                  </a:txBody>
                  <a:tcPr/>
                </a:tc>
                <a:tc>
                  <a:txBody>
                    <a:bodyPr/>
                    <a:lstStyle/>
                    <a:p>
                      <a:pPr algn="ctr"/>
                      <a:r>
                        <a:rPr lang="fr-FR" sz="800" dirty="0" smtClean="0"/>
                        <a:t>J</a:t>
                      </a:r>
                      <a:endParaRPr lang="fr-FR" sz="800" dirty="0"/>
                    </a:p>
                  </a:txBody>
                  <a:tcPr/>
                </a:tc>
                <a:tc>
                  <a:txBody>
                    <a:bodyPr/>
                    <a:lstStyle/>
                    <a:p>
                      <a:pPr algn="ctr"/>
                      <a:r>
                        <a:rPr lang="fr-FR" sz="800" dirty="0" smtClean="0"/>
                        <a:t>A</a:t>
                      </a:r>
                      <a:endParaRPr lang="fr-FR" sz="800" dirty="0"/>
                    </a:p>
                  </a:txBody>
                  <a:tcPr/>
                </a:tc>
                <a:tc>
                  <a:txBody>
                    <a:bodyPr/>
                    <a:lstStyle/>
                    <a:p>
                      <a:pPr algn="ctr"/>
                      <a:r>
                        <a:rPr lang="fr-FR" sz="800" dirty="0" smtClean="0"/>
                        <a:t>S</a:t>
                      </a:r>
                      <a:endParaRPr lang="fr-FR" sz="800" dirty="0"/>
                    </a:p>
                  </a:txBody>
                  <a:tcPr/>
                </a:tc>
                <a:tc>
                  <a:txBody>
                    <a:bodyPr/>
                    <a:lstStyle/>
                    <a:p>
                      <a:pPr algn="ctr"/>
                      <a:r>
                        <a:rPr lang="fr-FR" sz="800" dirty="0" smtClean="0"/>
                        <a:t>O</a:t>
                      </a:r>
                      <a:endParaRPr lang="fr-FR" sz="800" dirty="0"/>
                    </a:p>
                  </a:txBody>
                  <a:tcPr/>
                </a:tc>
                <a:tc>
                  <a:txBody>
                    <a:bodyPr/>
                    <a:lstStyle/>
                    <a:p>
                      <a:pPr algn="ctr"/>
                      <a:r>
                        <a:rPr lang="fr-FR" sz="800" dirty="0" smtClean="0"/>
                        <a:t>N</a:t>
                      </a:r>
                      <a:endParaRPr lang="fr-FR" sz="800" dirty="0"/>
                    </a:p>
                  </a:txBody>
                  <a:tcPr/>
                </a:tc>
                <a:tc>
                  <a:txBody>
                    <a:bodyPr/>
                    <a:lstStyle/>
                    <a:p>
                      <a:pPr algn="ctr"/>
                      <a:r>
                        <a:rPr lang="fr-FR" sz="800" dirty="0" smtClean="0"/>
                        <a:t>D</a:t>
                      </a:r>
                      <a:endParaRPr lang="fr-FR" sz="800" dirty="0"/>
                    </a:p>
                  </a:txBody>
                  <a:tcPr>
                    <a:lnR w="38100" cap="flat" cmpd="sng" algn="ctr">
                      <a:solidFill>
                        <a:srgbClr val="00B050"/>
                      </a:solidFill>
                      <a:prstDash val="solid"/>
                      <a:round/>
                      <a:headEnd type="none" w="med" len="med"/>
                      <a:tailEnd type="none" w="med" len="med"/>
                    </a:lnR>
                  </a:tcPr>
                </a:tc>
                <a:tc>
                  <a:txBody>
                    <a:bodyPr/>
                    <a:lstStyle/>
                    <a:p>
                      <a:pPr algn="ctr"/>
                      <a:r>
                        <a:rPr lang="fr-FR" sz="800" dirty="0" smtClean="0"/>
                        <a:t>J</a:t>
                      </a:r>
                      <a:endParaRPr lang="fr-FR" sz="800" dirty="0"/>
                    </a:p>
                  </a:txBody>
                  <a:tcPr>
                    <a:lnL w="38100" cap="flat" cmpd="sng" algn="ctr">
                      <a:solidFill>
                        <a:srgbClr val="00B050"/>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F</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M</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A</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M</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J</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J</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A</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S</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O</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N</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D</a:t>
                      </a:r>
                      <a:endParaRPr lang="fr-FR" sz="800" dirty="0"/>
                    </a:p>
                  </a:txBody>
                  <a:tcPr>
                    <a:lnL w="6350" cap="flat" cmpd="sng" algn="ctr">
                      <a:solidFill>
                        <a:schemeClr val="bg1"/>
                      </a:solidFill>
                      <a:prstDash val="solid"/>
                      <a:round/>
                      <a:headEnd type="none" w="med" len="med"/>
                      <a:tailEnd type="none" w="med" len="med"/>
                    </a:lnL>
                    <a:lnR w="38100" cap="flat" cmpd="sng" algn="ctr">
                      <a:solidFill>
                        <a:srgbClr val="00B050"/>
                      </a:solidFill>
                      <a:prstDash val="solid"/>
                      <a:round/>
                      <a:headEnd type="none" w="med" len="med"/>
                      <a:tailEnd type="none" w="med" len="med"/>
                    </a:lnR>
                  </a:tcPr>
                </a:tc>
                <a:tc>
                  <a:txBody>
                    <a:bodyPr/>
                    <a:lstStyle/>
                    <a:p>
                      <a:pPr algn="ctr"/>
                      <a:r>
                        <a:rPr lang="fr-FR" sz="800" dirty="0" smtClean="0"/>
                        <a:t>…</a:t>
                      </a:r>
                      <a:endParaRPr lang="fr-FR" sz="800" dirty="0"/>
                    </a:p>
                  </a:txBody>
                  <a:tcPr>
                    <a:lnL w="38100" cap="flat" cmpd="sng" algn="ctr">
                      <a:solidFill>
                        <a:srgbClr val="00B050"/>
                      </a:solidFill>
                      <a:prstDash val="solid"/>
                      <a:round/>
                      <a:headEnd type="none" w="med" len="med"/>
                      <a:tailEnd type="none" w="med" len="med"/>
                    </a:lnL>
                    <a:lnR w="38100" cap="flat" cmpd="sng" algn="ctr">
                      <a:solidFill>
                        <a:srgbClr val="00B050"/>
                      </a:solidFill>
                      <a:prstDash val="solid"/>
                      <a:round/>
                      <a:headEnd type="none" w="med" len="med"/>
                      <a:tailEnd type="none" w="med" len="med"/>
                    </a:lnR>
                  </a:tcPr>
                </a:tc>
                <a:tc>
                  <a:txBody>
                    <a:bodyPr/>
                    <a:lstStyle/>
                    <a:p>
                      <a:pPr algn="ctr"/>
                      <a:r>
                        <a:rPr lang="fr-FR" sz="800" dirty="0" smtClean="0"/>
                        <a:t>J</a:t>
                      </a:r>
                      <a:endParaRPr lang="fr-FR" sz="800" dirty="0"/>
                    </a:p>
                  </a:txBody>
                  <a:tcPr>
                    <a:lnL w="38100" cap="flat" cmpd="sng" algn="ctr">
                      <a:solidFill>
                        <a:srgbClr val="00B050"/>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F</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M</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A</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M</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J</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J</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A</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S</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O</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N</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D</a:t>
                      </a:r>
                      <a:endParaRPr lang="fr-FR" sz="800" dirty="0"/>
                    </a:p>
                  </a:txBody>
                  <a:tcPr>
                    <a:lnL w="6350" cap="flat" cmpd="sng" algn="ctr">
                      <a:solidFill>
                        <a:schemeClr val="bg1"/>
                      </a:solidFill>
                      <a:prstDash val="solid"/>
                      <a:round/>
                      <a:headEnd type="none" w="med" len="med"/>
                      <a:tailEnd type="none" w="med" len="med"/>
                    </a:lnL>
                    <a:lnR w="38100" cap="flat" cmpd="sng" algn="ctr">
                      <a:solidFill>
                        <a:srgbClr val="00B050"/>
                      </a:solidFill>
                      <a:prstDash val="solid"/>
                      <a:round/>
                      <a:headEnd type="none" w="med" len="med"/>
                      <a:tailEnd type="none" w="med" len="med"/>
                    </a:lnR>
                  </a:tcPr>
                </a:tc>
                <a:tc>
                  <a:txBody>
                    <a:bodyPr/>
                    <a:lstStyle/>
                    <a:p>
                      <a:pPr algn="ctr"/>
                      <a:r>
                        <a:rPr lang="fr-FR" sz="800" dirty="0" smtClean="0"/>
                        <a:t>J</a:t>
                      </a:r>
                      <a:endParaRPr lang="fr-FR" sz="800" dirty="0"/>
                    </a:p>
                  </a:txBody>
                  <a:tcPr>
                    <a:lnL w="38100" cap="flat" cmpd="sng" algn="ctr">
                      <a:solidFill>
                        <a:srgbClr val="00B050"/>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F</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M</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marL="0" algn="ctr" defTabSz="914400" rtl="0" eaLnBrk="1" latinLnBrk="0" hangingPunct="1"/>
                      <a:r>
                        <a:rPr lang="fr-FR" sz="800" kern="1200" dirty="0" smtClean="0">
                          <a:solidFill>
                            <a:schemeClr val="dk1"/>
                          </a:solidFill>
                          <a:latin typeface="+mn-lt"/>
                          <a:ea typeface="+mn-ea"/>
                          <a:cs typeface="+mn-cs"/>
                        </a:rPr>
                        <a:t>A</a:t>
                      </a:r>
                    </a:p>
                  </a:txBody>
                  <a:tcPr>
                    <a:lnL w="6350" cap="flat" cmpd="sng" algn="ctr">
                      <a:solidFill>
                        <a:schemeClr val="bg1"/>
                      </a:solidFill>
                      <a:prstDash val="solid"/>
                      <a:round/>
                      <a:headEnd type="none" w="med" len="med"/>
                      <a:tailEnd type="none" w="med" len="med"/>
                    </a:lnL>
                  </a:tcPr>
                </a:tc>
              </a:tr>
              <a:tr h="2509499">
                <a:tc>
                  <a:txBody>
                    <a:bodyPr/>
                    <a:lstStyle/>
                    <a:p>
                      <a:endParaRPr lang="fr-FR" dirty="0"/>
                    </a:p>
                  </a:txBody>
                  <a:tcPr>
                    <a:lnL w="38100" cap="flat" cmpd="sng" algn="ctr">
                      <a:solidFill>
                        <a:srgbClr val="00B050"/>
                      </a:solidFill>
                      <a:prstDash val="solid"/>
                      <a:round/>
                      <a:headEnd type="none" w="med" len="med"/>
                      <a:tailEnd type="none" w="med" len="med"/>
                    </a:lnL>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lnR w="38100" cap="flat" cmpd="sng" algn="ctr">
                      <a:solidFill>
                        <a:srgbClr val="00B050"/>
                      </a:solidFill>
                      <a:prstDash val="solid"/>
                      <a:round/>
                      <a:headEnd type="none" w="med" len="med"/>
                      <a:tailEnd type="none" w="med" len="med"/>
                    </a:lnR>
                  </a:tcPr>
                </a:tc>
                <a:tc>
                  <a:txBody>
                    <a:bodyPr/>
                    <a:lstStyle/>
                    <a:p>
                      <a:endParaRPr lang="fr-FR" dirty="0"/>
                    </a:p>
                  </a:txBody>
                  <a:tcPr>
                    <a:lnL w="38100" cap="flat" cmpd="sng" algn="ctr">
                      <a:solidFill>
                        <a:srgbClr val="00B050"/>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38100" cap="flat" cmpd="sng" algn="ctr">
                      <a:solidFill>
                        <a:srgbClr val="00B050"/>
                      </a:solidFill>
                      <a:prstDash val="solid"/>
                      <a:round/>
                      <a:headEnd type="none" w="med" len="med"/>
                      <a:tailEnd type="none" w="med" len="med"/>
                    </a:lnR>
                  </a:tcPr>
                </a:tc>
                <a:tc>
                  <a:txBody>
                    <a:bodyPr/>
                    <a:lstStyle/>
                    <a:p>
                      <a:endParaRPr lang="fr-FR" dirty="0"/>
                    </a:p>
                  </a:txBody>
                  <a:tcPr>
                    <a:lnL w="38100" cap="flat" cmpd="sng" algn="ctr">
                      <a:solidFill>
                        <a:srgbClr val="00B050"/>
                      </a:solidFill>
                      <a:prstDash val="solid"/>
                      <a:round/>
                      <a:headEnd type="none" w="med" len="med"/>
                      <a:tailEnd type="none" w="med" len="med"/>
                    </a:lnL>
                    <a:lnR w="38100" cap="flat" cmpd="sng" algn="ctr">
                      <a:solidFill>
                        <a:srgbClr val="00B050"/>
                      </a:solidFill>
                      <a:prstDash val="solid"/>
                      <a:round/>
                      <a:headEnd type="none" w="med" len="med"/>
                      <a:tailEnd type="none" w="med" len="med"/>
                    </a:lnR>
                  </a:tcPr>
                </a:tc>
                <a:tc>
                  <a:txBody>
                    <a:bodyPr/>
                    <a:lstStyle/>
                    <a:p>
                      <a:endParaRPr lang="fr-FR" dirty="0"/>
                    </a:p>
                  </a:txBody>
                  <a:tcPr>
                    <a:lnL w="38100" cap="flat" cmpd="sng" algn="ctr">
                      <a:solidFill>
                        <a:srgbClr val="00B050"/>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38100" cap="flat" cmpd="sng" algn="ctr">
                      <a:solidFill>
                        <a:srgbClr val="00B050"/>
                      </a:solidFill>
                      <a:prstDash val="solid"/>
                      <a:round/>
                      <a:headEnd type="none" w="med" len="med"/>
                      <a:tailEnd type="none" w="med" len="med"/>
                    </a:lnR>
                  </a:tcPr>
                </a:tc>
                <a:tc>
                  <a:txBody>
                    <a:bodyPr/>
                    <a:lstStyle/>
                    <a:p>
                      <a:endParaRPr lang="fr-FR" dirty="0"/>
                    </a:p>
                  </a:txBody>
                  <a:tcPr>
                    <a:lnL w="38100" cap="flat" cmpd="sng" algn="ctr">
                      <a:solidFill>
                        <a:srgbClr val="00B050"/>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tcPr>
                </a:tc>
              </a:tr>
            </a:tbl>
          </a:graphicData>
        </a:graphic>
      </p:graphicFrame>
      <p:sp>
        <p:nvSpPr>
          <p:cNvPr id="10" name="Rectangle 9"/>
          <p:cNvSpPr/>
          <p:nvPr/>
        </p:nvSpPr>
        <p:spPr bwMode="auto">
          <a:xfrm>
            <a:off x="576064" y="5229200"/>
            <a:ext cx="1440160" cy="102962"/>
          </a:xfrm>
          <a:prstGeom prst="rect">
            <a:avLst/>
          </a:prstGeom>
          <a:solidFill>
            <a:srgbClr val="FF6699"/>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11" name="Étoile à 5 branches 10"/>
          <p:cNvSpPr/>
          <p:nvPr/>
        </p:nvSpPr>
        <p:spPr bwMode="auto">
          <a:xfrm>
            <a:off x="3384376" y="5445224"/>
            <a:ext cx="144016" cy="144016"/>
          </a:xfrm>
          <a:prstGeom prst="star5">
            <a:avLst/>
          </a:prstGeom>
          <a:solidFill>
            <a:srgbClr val="FF66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12" name="Étoile à 5 branches 11"/>
          <p:cNvSpPr/>
          <p:nvPr/>
        </p:nvSpPr>
        <p:spPr bwMode="auto">
          <a:xfrm>
            <a:off x="2088232" y="5197262"/>
            <a:ext cx="144016" cy="144016"/>
          </a:xfrm>
          <a:prstGeom prst="star5">
            <a:avLst/>
          </a:prstGeom>
          <a:solidFill>
            <a:srgbClr val="FF6699"/>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17" name="ZoneTexte 16"/>
          <p:cNvSpPr txBox="1"/>
          <p:nvPr/>
        </p:nvSpPr>
        <p:spPr>
          <a:xfrm>
            <a:off x="2160240" y="5157192"/>
            <a:ext cx="5328592" cy="246221"/>
          </a:xfrm>
          <a:prstGeom prst="rect">
            <a:avLst/>
          </a:prstGeom>
          <a:noFill/>
        </p:spPr>
        <p:txBody>
          <a:bodyPr wrap="square" rtlCol="0">
            <a:spAutoFit/>
          </a:bodyPr>
          <a:lstStyle/>
          <a:p>
            <a:r>
              <a:rPr lang="fr-FR" sz="1000" dirty="0" smtClean="0">
                <a:latin typeface="+mn-lt"/>
              </a:rPr>
              <a:t>Déclaration de l’exposition à la pénibilité en DSN après la fin du contrat</a:t>
            </a:r>
            <a:endParaRPr lang="fr-FR" sz="1000" dirty="0">
              <a:latin typeface="+mn-lt"/>
            </a:endParaRPr>
          </a:p>
        </p:txBody>
      </p:sp>
      <p:sp>
        <p:nvSpPr>
          <p:cNvPr id="15" name="Étoile à 5 branches 14"/>
          <p:cNvSpPr/>
          <p:nvPr/>
        </p:nvSpPr>
        <p:spPr bwMode="auto">
          <a:xfrm>
            <a:off x="8280920" y="5413286"/>
            <a:ext cx="144016" cy="144016"/>
          </a:xfrm>
          <a:prstGeom prst="star5">
            <a:avLst/>
          </a:prstGeom>
          <a:solidFill>
            <a:srgbClr val="7030A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19" name="ZoneTexte 18"/>
          <p:cNvSpPr txBox="1"/>
          <p:nvPr/>
        </p:nvSpPr>
        <p:spPr>
          <a:xfrm>
            <a:off x="3456384" y="5385410"/>
            <a:ext cx="3240360" cy="553998"/>
          </a:xfrm>
          <a:prstGeom prst="rect">
            <a:avLst/>
          </a:prstGeom>
          <a:noFill/>
        </p:spPr>
        <p:txBody>
          <a:bodyPr wrap="square" rtlCol="0">
            <a:spAutoFit/>
          </a:bodyPr>
          <a:lstStyle/>
          <a:p>
            <a:r>
              <a:rPr lang="fr-FR" sz="1000" b="1" dirty="0" smtClean="0">
                <a:solidFill>
                  <a:srgbClr val="FF0000"/>
                </a:solidFill>
                <a:latin typeface="+mn-lt"/>
              </a:rPr>
              <a:t>Correction pas faite en faveur du salarié</a:t>
            </a:r>
          </a:p>
          <a:p>
            <a:r>
              <a:rPr lang="fr-FR" sz="1000" b="1" dirty="0" smtClean="0">
                <a:solidFill>
                  <a:srgbClr val="FF0000"/>
                </a:solidFill>
                <a:latin typeface="+mn-lt"/>
              </a:rPr>
              <a:t>5/15 avril </a:t>
            </a:r>
            <a:r>
              <a:rPr lang="fr-FR" sz="1000" dirty="0" smtClean="0">
                <a:latin typeface="+mn-lt"/>
              </a:rPr>
              <a:t>=Limite possibilité de </a:t>
            </a:r>
            <a:r>
              <a:rPr lang="fr-FR" sz="1000" b="1" dirty="0" smtClean="0">
                <a:solidFill>
                  <a:srgbClr val="FF0000"/>
                </a:solidFill>
                <a:latin typeface="+mn-lt"/>
              </a:rPr>
              <a:t>correction de la déclaration de l’exposition relative à l’année N</a:t>
            </a:r>
            <a:endParaRPr lang="fr-FR" sz="1000" b="1" u="sng" dirty="0">
              <a:solidFill>
                <a:srgbClr val="FF0000"/>
              </a:solidFill>
              <a:latin typeface="+mn-lt"/>
            </a:endParaRPr>
          </a:p>
        </p:txBody>
      </p:sp>
      <p:sp>
        <p:nvSpPr>
          <p:cNvPr id="21" name="ZoneTexte 20"/>
          <p:cNvSpPr txBox="1"/>
          <p:nvPr/>
        </p:nvSpPr>
        <p:spPr>
          <a:xfrm>
            <a:off x="7200800" y="5663570"/>
            <a:ext cx="1979712" cy="1169551"/>
          </a:xfrm>
          <a:prstGeom prst="rect">
            <a:avLst/>
          </a:prstGeom>
          <a:noFill/>
        </p:spPr>
        <p:txBody>
          <a:bodyPr wrap="square" rtlCol="0">
            <a:spAutoFit/>
          </a:bodyPr>
          <a:lstStyle/>
          <a:p>
            <a:pPr algn="r"/>
            <a:r>
              <a:rPr lang="fr-FR" sz="1000" b="1" dirty="0" smtClean="0">
                <a:solidFill>
                  <a:srgbClr val="FF0000"/>
                </a:solidFill>
                <a:latin typeface="+mn-lt"/>
              </a:rPr>
              <a:t>Délai de 3 ans suivant a date d’exigibilité de la cotisation</a:t>
            </a:r>
            <a:r>
              <a:rPr lang="fr-FR" sz="1000" dirty="0" smtClean="0">
                <a:latin typeface="+mn-lt"/>
              </a:rPr>
              <a:t> possibilité de </a:t>
            </a:r>
            <a:r>
              <a:rPr lang="fr-FR" sz="1000" b="1" dirty="0" smtClean="0">
                <a:solidFill>
                  <a:srgbClr val="FF0000"/>
                </a:solidFill>
                <a:latin typeface="+mn-lt"/>
              </a:rPr>
              <a:t>correction de la déclaration d’exposition relative à N</a:t>
            </a:r>
            <a:r>
              <a:rPr lang="fr-FR" sz="1000" dirty="0" smtClean="0">
                <a:latin typeface="+mn-lt"/>
              </a:rPr>
              <a:t> </a:t>
            </a:r>
            <a:r>
              <a:rPr lang="fr-FR" sz="1000" b="1" u="sng" dirty="0" smtClean="0">
                <a:solidFill>
                  <a:srgbClr val="FF0000"/>
                </a:solidFill>
                <a:latin typeface="+mn-lt"/>
              </a:rPr>
              <a:t>en faveur du salarié</a:t>
            </a:r>
            <a:r>
              <a:rPr lang="fr-FR" sz="1000" dirty="0" smtClean="0">
                <a:latin typeface="+mn-lt"/>
              </a:rPr>
              <a:t>, quelle que soit la date de la déclaration initiale</a:t>
            </a:r>
            <a:endParaRPr lang="fr-FR" sz="1000" dirty="0">
              <a:latin typeface="+mn-lt"/>
            </a:endParaRPr>
          </a:p>
        </p:txBody>
      </p:sp>
      <p:sp>
        <p:nvSpPr>
          <p:cNvPr id="25" name="ZoneTexte 24"/>
          <p:cNvSpPr txBox="1"/>
          <p:nvPr/>
        </p:nvSpPr>
        <p:spPr>
          <a:xfrm>
            <a:off x="576064" y="5013176"/>
            <a:ext cx="1440160" cy="246221"/>
          </a:xfrm>
          <a:prstGeom prst="rect">
            <a:avLst/>
          </a:prstGeom>
          <a:noFill/>
        </p:spPr>
        <p:txBody>
          <a:bodyPr wrap="square" rtlCol="0">
            <a:spAutoFit/>
          </a:bodyPr>
          <a:lstStyle/>
          <a:p>
            <a:pPr algn="ctr"/>
            <a:r>
              <a:rPr lang="fr-FR" sz="1000" dirty="0" smtClean="0">
                <a:latin typeface="+mn-lt"/>
              </a:rPr>
              <a:t>CDD 7 mois</a:t>
            </a:r>
          </a:p>
        </p:txBody>
      </p:sp>
      <p:sp>
        <p:nvSpPr>
          <p:cNvPr id="24" name="ZoneTexte 23"/>
          <p:cNvSpPr txBox="1"/>
          <p:nvPr/>
        </p:nvSpPr>
        <p:spPr>
          <a:xfrm>
            <a:off x="432048" y="5282220"/>
            <a:ext cx="1728192" cy="553998"/>
          </a:xfrm>
          <a:prstGeom prst="rect">
            <a:avLst/>
          </a:prstGeom>
          <a:noFill/>
        </p:spPr>
        <p:txBody>
          <a:bodyPr wrap="square" rtlCol="0">
            <a:spAutoFit/>
          </a:bodyPr>
          <a:lstStyle/>
          <a:p>
            <a:pPr algn="ctr"/>
            <a:r>
              <a:rPr lang="fr-FR" sz="1000" dirty="0" smtClean="0">
                <a:latin typeface="+mn-lt"/>
              </a:rPr>
              <a:t>Exposition pénibilité</a:t>
            </a:r>
          </a:p>
          <a:p>
            <a:pPr algn="ctr"/>
            <a:r>
              <a:rPr lang="fr-FR" sz="1000" dirty="0" smtClean="0">
                <a:latin typeface="+mn-lt"/>
              </a:rPr>
              <a:t>Travail de nuit</a:t>
            </a:r>
          </a:p>
          <a:p>
            <a:endParaRPr lang="fr-FR" sz="1000" dirty="0">
              <a:latin typeface="+mn-lt"/>
            </a:endParaRPr>
          </a:p>
        </p:txBody>
      </p:sp>
      <p:sp>
        <p:nvSpPr>
          <p:cNvPr id="29" name="Rectangle 28"/>
          <p:cNvSpPr/>
          <p:nvPr/>
        </p:nvSpPr>
        <p:spPr bwMode="auto">
          <a:xfrm>
            <a:off x="144016" y="4329112"/>
            <a:ext cx="3203848" cy="108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33" name="ZoneTexte 32"/>
          <p:cNvSpPr txBox="1"/>
          <p:nvPr/>
        </p:nvSpPr>
        <p:spPr>
          <a:xfrm>
            <a:off x="2699792" y="4406915"/>
            <a:ext cx="2232248" cy="553998"/>
          </a:xfrm>
          <a:prstGeom prst="rect">
            <a:avLst/>
          </a:prstGeom>
          <a:noFill/>
        </p:spPr>
        <p:txBody>
          <a:bodyPr wrap="square" rtlCol="0">
            <a:spAutoFit/>
          </a:bodyPr>
          <a:lstStyle/>
          <a:p>
            <a:r>
              <a:rPr lang="fr-FR" sz="1000" dirty="0" smtClean="0">
                <a:latin typeface="+mn-lt"/>
              </a:rPr>
              <a:t>Déclaration de l’exposition à la pénibilité en DSN au terme de l’année civile</a:t>
            </a:r>
            <a:endParaRPr lang="fr-FR" sz="1000" dirty="0">
              <a:latin typeface="+mn-lt"/>
            </a:endParaRPr>
          </a:p>
        </p:txBody>
      </p:sp>
      <p:sp>
        <p:nvSpPr>
          <p:cNvPr id="34" name="ZoneTexte 33"/>
          <p:cNvSpPr txBox="1"/>
          <p:nvPr/>
        </p:nvSpPr>
        <p:spPr>
          <a:xfrm>
            <a:off x="576064" y="4118883"/>
            <a:ext cx="1728192" cy="246221"/>
          </a:xfrm>
          <a:prstGeom prst="rect">
            <a:avLst/>
          </a:prstGeom>
          <a:noFill/>
        </p:spPr>
        <p:txBody>
          <a:bodyPr wrap="square" rtlCol="0">
            <a:spAutoFit/>
          </a:bodyPr>
          <a:lstStyle/>
          <a:p>
            <a:pPr algn="ctr"/>
            <a:r>
              <a:rPr lang="fr-FR" sz="1000" dirty="0" smtClean="0">
                <a:latin typeface="+mn-lt"/>
              </a:rPr>
              <a:t>CDI couvrant année civile</a:t>
            </a:r>
          </a:p>
        </p:txBody>
      </p:sp>
      <p:sp>
        <p:nvSpPr>
          <p:cNvPr id="35" name="ZoneTexte 34"/>
          <p:cNvSpPr txBox="1"/>
          <p:nvPr/>
        </p:nvSpPr>
        <p:spPr>
          <a:xfrm>
            <a:off x="576064" y="4437112"/>
            <a:ext cx="1728192" cy="400110"/>
          </a:xfrm>
          <a:prstGeom prst="rect">
            <a:avLst/>
          </a:prstGeom>
          <a:noFill/>
        </p:spPr>
        <p:txBody>
          <a:bodyPr wrap="square" rtlCol="0">
            <a:spAutoFit/>
          </a:bodyPr>
          <a:lstStyle/>
          <a:p>
            <a:pPr algn="ctr"/>
            <a:r>
              <a:rPr lang="fr-FR" sz="1000" dirty="0" smtClean="0">
                <a:latin typeface="+mn-lt"/>
              </a:rPr>
              <a:t>Exposition pénibilité</a:t>
            </a:r>
          </a:p>
          <a:p>
            <a:pPr algn="ctr"/>
            <a:r>
              <a:rPr lang="fr-FR" sz="1000" dirty="0" smtClean="0">
                <a:latin typeface="+mn-lt"/>
              </a:rPr>
              <a:t>Travail de nuit</a:t>
            </a:r>
            <a:endParaRPr lang="fr-FR" sz="1000" dirty="0">
              <a:latin typeface="+mn-lt"/>
            </a:endParaRPr>
          </a:p>
        </p:txBody>
      </p:sp>
      <p:sp>
        <p:nvSpPr>
          <p:cNvPr id="20" name="Espace réservé du numéro de diapositive 3"/>
          <p:cNvSpPr>
            <a:spLocks noGrp="1"/>
          </p:cNvSpPr>
          <p:nvPr>
            <p:ph type="sldNum" sz="quarter" idx="10"/>
          </p:nvPr>
        </p:nvSpPr>
        <p:spPr>
          <a:xfrm>
            <a:off x="0" y="6623050"/>
            <a:ext cx="395288" cy="247650"/>
          </a:xfrm>
        </p:spPr>
        <p:txBody>
          <a:bodyPr/>
          <a:lstStyle/>
          <a:p>
            <a:pPr>
              <a:defRPr/>
            </a:pPr>
            <a:fld id="{A92B06A2-C593-49B5-9FD3-9DA954964C83}" type="slidenum">
              <a:rPr lang="fr-FR" smtClean="0"/>
              <a:pPr>
                <a:defRPr/>
              </a:pPr>
              <a:t>10</a:t>
            </a:fld>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Pénibilité au travail : déclaration en DSN</a:t>
            </a:r>
            <a:endParaRPr lang="fr-FR" dirty="0"/>
          </a:p>
        </p:txBody>
      </p:sp>
      <p:sp>
        <p:nvSpPr>
          <p:cNvPr id="3" name="Espace réservé du contenu 2"/>
          <p:cNvSpPr>
            <a:spLocks noGrp="1"/>
          </p:cNvSpPr>
          <p:nvPr>
            <p:ph idx="1"/>
          </p:nvPr>
        </p:nvSpPr>
        <p:spPr/>
        <p:txBody>
          <a:bodyPr/>
          <a:lstStyle/>
          <a:p>
            <a:r>
              <a:rPr lang="fr-FR" dirty="0" smtClean="0"/>
              <a:t>Possibilité de correction du facteur déclaré et de la cotisation spécifique</a:t>
            </a:r>
          </a:p>
          <a:p>
            <a:pPr>
              <a:buNone/>
            </a:pPr>
            <a:r>
              <a:rPr lang="fr-FR" sz="1600" u="sng" dirty="0" smtClean="0">
                <a:solidFill>
                  <a:srgbClr val="FF0000"/>
                </a:solidFill>
              </a:rPr>
              <a:t>Correction de la cotisation :</a:t>
            </a:r>
          </a:p>
          <a:p>
            <a:pPr marL="342900" lvl="1" indent="-342900" algn="just">
              <a:buBlip>
                <a:blip r:embed="rId2"/>
              </a:buBlip>
            </a:pPr>
            <a:r>
              <a:rPr lang="fr-FR" sz="1500" b="1" dirty="0" smtClean="0">
                <a:ea typeface="+mn-ea"/>
              </a:rPr>
              <a:t>La correction du facteur d’exposition, </a:t>
            </a:r>
            <a:r>
              <a:rPr lang="fr-FR" sz="1500" b="1" u="sng" dirty="0" smtClean="0">
                <a:ea typeface="+mn-ea"/>
              </a:rPr>
              <a:t>qu’elle soit ou non en faveur du salarié,</a:t>
            </a:r>
            <a:r>
              <a:rPr lang="fr-FR" sz="1500" b="1" dirty="0" smtClean="0">
                <a:ea typeface="+mn-ea"/>
              </a:rPr>
              <a:t> implique en parallèle une  </a:t>
            </a:r>
            <a:r>
              <a:rPr lang="fr-FR" sz="1500" b="1" u="sng" dirty="0" smtClean="0">
                <a:ea typeface="+mn-ea"/>
              </a:rPr>
              <a:t>correction de la cotisation de pénibilité associée</a:t>
            </a:r>
            <a:r>
              <a:rPr lang="fr-FR" sz="1500" b="1" dirty="0" smtClean="0">
                <a:ea typeface="+mn-ea"/>
              </a:rPr>
              <a:t> (sauf  dans le cas où l’on corrige uniquement le libellé du (des) facteur(s) déclaré(s) et non le nombre de facteur) en bloc « Cotisation individuelle - S21.G00.81 » ou en bloc « Cotisation agrégée - S21.G00.23 ». </a:t>
            </a:r>
          </a:p>
          <a:p>
            <a:pPr marL="342900" lvl="1" indent="-342900" algn="just">
              <a:buBlip>
                <a:blip r:embed="rId2"/>
              </a:buBlip>
            </a:pPr>
            <a:r>
              <a:rPr lang="fr-FR" sz="1500" b="1" dirty="0" smtClean="0">
                <a:ea typeface="+mn-ea"/>
              </a:rPr>
              <a:t>La correction de la cotisation additionnelle de pénibilité doit être effectuée de la même manière que la correction d’une cotisation de sécurité sociale, c’est-à-dire selon la </a:t>
            </a:r>
            <a:r>
              <a:rPr lang="fr-FR" sz="1500" b="1" u="sng" dirty="0" smtClean="0">
                <a:ea typeface="+mn-ea"/>
              </a:rPr>
              <a:t>méthode différentielle</a:t>
            </a:r>
            <a:r>
              <a:rPr lang="fr-FR" sz="1500" b="1" dirty="0" smtClean="0">
                <a:ea typeface="+mn-ea"/>
              </a:rPr>
              <a:t> ou par </a:t>
            </a:r>
            <a:r>
              <a:rPr lang="fr-FR" sz="1500" b="1" u="sng" dirty="0" smtClean="0">
                <a:ea typeface="+mn-ea"/>
              </a:rPr>
              <a:t>annulation et remplacement</a:t>
            </a:r>
            <a:r>
              <a:rPr lang="fr-FR" sz="1500" b="1" dirty="0" smtClean="0">
                <a:ea typeface="+mn-ea"/>
              </a:rPr>
              <a:t>.</a:t>
            </a:r>
          </a:p>
          <a:p>
            <a:pPr>
              <a:buNone/>
            </a:pPr>
            <a:endParaRPr lang="fr-FR" sz="1600" u="sng" dirty="0" smtClean="0"/>
          </a:p>
        </p:txBody>
      </p:sp>
      <p:sp>
        <p:nvSpPr>
          <p:cNvPr id="4" name="Espace réservé du numéro de diapositive 3"/>
          <p:cNvSpPr>
            <a:spLocks noGrp="1"/>
          </p:cNvSpPr>
          <p:nvPr>
            <p:ph type="sldNum" sz="quarter" idx="10"/>
          </p:nvPr>
        </p:nvSpPr>
        <p:spPr/>
        <p:txBody>
          <a:bodyPr/>
          <a:lstStyle/>
          <a:p>
            <a:pPr>
              <a:defRPr/>
            </a:pPr>
            <a:fld id="{A92B06A2-C593-49B5-9FD3-9DA954964C83}" type="slidenum">
              <a:rPr lang="fr-FR" smtClean="0"/>
              <a:pPr>
                <a:defRPr/>
              </a:pPr>
              <a:t>11</a:t>
            </a:fld>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Pénibilité au travail : prise en compte en DSN</a:t>
            </a:r>
            <a:endParaRPr lang="fr-FR" dirty="0"/>
          </a:p>
        </p:txBody>
      </p:sp>
      <p:sp>
        <p:nvSpPr>
          <p:cNvPr id="3" name="Espace réservé du contenu 2"/>
          <p:cNvSpPr>
            <a:spLocks noGrp="1"/>
          </p:cNvSpPr>
          <p:nvPr>
            <p:ph idx="1"/>
          </p:nvPr>
        </p:nvSpPr>
        <p:spPr>
          <a:xfrm>
            <a:off x="468313" y="1525588"/>
            <a:ext cx="8207375" cy="4799012"/>
          </a:xfrm>
        </p:spPr>
        <p:txBody>
          <a:bodyPr/>
          <a:lstStyle/>
          <a:p>
            <a:r>
              <a:rPr lang="fr-FR" sz="1800" dirty="0" smtClean="0"/>
              <a:t>Cas de correction en DSN de déclaration d’exposition à la pénibilité</a:t>
            </a:r>
          </a:p>
          <a:p>
            <a:pPr marL="0" indent="0">
              <a:buFont typeface="Wingdings"/>
              <a:buChar char="Ø"/>
            </a:pPr>
            <a:endParaRPr lang="fr-FR" sz="1600" b="0" dirty="0" smtClean="0"/>
          </a:p>
          <a:p>
            <a:pPr indent="0">
              <a:buNone/>
            </a:pPr>
            <a:endParaRPr lang="fr-FR" sz="1600" b="0" dirty="0" smtClean="0"/>
          </a:p>
          <a:p>
            <a:pPr indent="0">
              <a:lnSpc>
                <a:spcPct val="100000"/>
              </a:lnSpc>
              <a:spcBef>
                <a:spcPts val="0"/>
              </a:spcBef>
              <a:buNone/>
            </a:pPr>
            <a:endParaRPr lang="fr-FR" sz="1600" b="0" dirty="0" smtClean="0"/>
          </a:p>
          <a:p>
            <a:endParaRPr lang="fr-FR" sz="1600" dirty="0"/>
          </a:p>
        </p:txBody>
      </p:sp>
      <p:sp>
        <p:nvSpPr>
          <p:cNvPr id="4" name="Espace réservé du numéro de diapositive 3"/>
          <p:cNvSpPr>
            <a:spLocks noGrp="1"/>
          </p:cNvSpPr>
          <p:nvPr>
            <p:ph type="sldNum" sz="quarter" idx="10"/>
          </p:nvPr>
        </p:nvSpPr>
        <p:spPr/>
        <p:txBody>
          <a:bodyPr/>
          <a:lstStyle/>
          <a:p>
            <a:pPr>
              <a:defRPr/>
            </a:pPr>
            <a:fld id="{A92B06A2-C593-49B5-9FD3-9DA954964C83}" type="slidenum">
              <a:rPr lang="fr-FR" smtClean="0"/>
              <a:pPr>
                <a:defRPr/>
              </a:pPr>
              <a:t>12</a:t>
            </a:fld>
            <a:endParaRPr lang="fr-FR" dirty="0"/>
          </a:p>
        </p:txBody>
      </p:sp>
      <p:graphicFrame>
        <p:nvGraphicFramePr>
          <p:cNvPr id="5" name="Tableau 4"/>
          <p:cNvGraphicFramePr>
            <a:graphicFrameLocks noGrp="1"/>
          </p:cNvGraphicFramePr>
          <p:nvPr>
            <p:extLst>
              <p:ext uri="{D42A27DB-BD31-4B8C-83A1-F6EECF244321}">
                <p14:modId xmlns="" xmlns:p14="http://schemas.microsoft.com/office/powerpoint/2010/main" val="3791188744"/>
              </p:ext>
            </p:extLst>
          </p:nvPr>
        </p:nvGraphicFramePr>
        <p:xfrm>
          <a:off x="1529662" y="2137400"/>
          <a:ext cx="6210690" cy="2438400"/>
        </p:xfrm>
        <a:graphic>
          <a:graphicData uri="http://schemas.openxmlformats.org/drawingml/2006/table">
            <a:tbl>
              <a:tblPr firstRow="1" bandRow="1">
                <a:tableStyleId>{5C22544A-7EE6-4342-B048-85BDC9FD1C3A}</a:tableStyleId>
              </a:tblPr>
              <a:tblGrid>
                <a:gridCol w="6210690"/>
              </a:tblGrid>
              <a:tr h="360039">
                <a:tc>
                  <a:txBody>
                    <a:bodyPr/>
                    <a:lstStyle/>
                    <a:p>
                      <a:pPr marL="0" indent="0" algn="ctr" defTabSz="914400" rtl="0" eaLnBrk="1" latinLnBrk="0" hangingPunct="1">
                        <a:buFont typeface="Wingdings" pitchFamily="2" charset="2"/>
                        <a:buNone/>
                      </a:pPr>
                      <a:r>
                        <a:rPr lang="fr-FR" sz="1400" b="1" i="0" kern="1200" dirty="0" smtClean="0">
                          <a:solidFill>
                            <a:srgbClr val="FF0000"/>
                          </a:solidFill>
                          <a:latin typeface="+mn-lt"/>
                          <a:ea typeface="+mn-ea"/>
                          <a:cs typeface="+mn-cs"/>
                        </a:rPr>
                        <a:t>Principe de correction des </a:t>
                      </a:r>
                      <a:r>
                        <a:rPr lang="fr-FR" sz="1400" b="1" i="0" u="sng" kern="1200" dirty="0" smtClean="0">
                          <a:solidFill>
                            <a:srgbClr val="FF0000"/>
                          </a:solidFill>
                          <a:latin typeface="+mn-lt"/>
                          <a:ea typeface="+mn-ea"/>
                          <a:cs typeface="+mn-cs"/>
                        </a:rPr>
                        <a:t>facteurs</a:t>
                      </a:r>
                      <a:r>
                        <a:rPr lang="fr-FR" sz="1400" b="1" i="0" kern="1200" baseline="0" dirty="0" smtClean="0">
                          <a:solidFill>
                            <a:srgbClr val="FF0000"/>
                          </a:solidFill>
                          <a:latin typeface="+mn-lt"/>
                          <a:ea typeface="+mn-ea"/>
                          <a:cs typeface="+mn-cs"/>
                        </a:rPr>
                        <a:t> en DSN : il convient de procéder </a:t>
                      </a:r>
                      <a:r>
                        <a:rPr lang="fr-FR" sz="1400" b="1" kern="1200" baseline="0" dirty="0" smtClean="0">
                          <a:solidFill>
                            <a:srgbClr val="FF0000"/>
                          </a:solidFill>
                          <a:latin typeface="+mn-lt"/>
                          <a:ea typeface="+mn-ea"/>
                          <a:cs typeface="+mn-cs"/>
                        </a:rPr>
                        <a:t>(= pour </a:t>
                      </a:r>
                      <a:r>
                        <a:rPr lang="fr-FR" sz="1400" b="1" kern="1200" dirty="0" smtClean="0">
                          <a:solidFill>
                            <a:srgbClr val="FF0000"/>
                          </a:solidFill>
                          <a:latin typeface="+mn-lt"/>
                          <a:ea typeface="+mn-ea"/>
                          <a:cs typeface="+mn-cs"/>
                        </a:rPr>
                        <a:t>une année</a:t>
                      </a:r>
                      <a:r>
                        <a:rPr lang="fr-FR" sz="1400" b="1" kern="1200" baseline="0" dirty="0" smtClean="0">
                          <a:solidFill>
                            <a:srgbClr val="FF0000"/>
                          </a:solidFill>
                          <a:latin typeface="+mn-lt"/>
                          <a:ea typeface="+mn-ea"/>
                          <a:cs typeface="+mn-cs"/>
                        </a:rPr>
                        <a:t> </a:t>
                      </a:r>
                      <a:r>
                        <a:rPr lang="fr-FR" sz="1400" b="1" kern="1200" dirty="0" smtClean="0">
                          <a:solidFill>
                            <a:srgbClr val="FF0000"/>
                          </a:solidFill>
                          <a:latin typeface="+mn-lt"/>
                          <a:ea typeface="+mn-ea"/>
                          <a:cs typeface="+mn-cs"/>
                        </a:rPr>
                        <a:t>donnée et un contrat donné) </a:t>
                      </a:r>
                      <a:r>
                        <a:rPr lang="fr-FR" sz="1400" b="1" i="0" kern="1200" baseline="0" dirty="0" smtClean="0">
                          <a:solidFill>
                            <a:srgbClr val="FF0000"/>
                          </a:solidFill>
                          <a:latin typeface="+mn-lt"/>
                          <a:ea typeface="+mn-ea"/>
                          <a:cs typeface="+mn-cs"/>
                        </a:rPr>
                        <a:t>à une </a:t>
                      </a:r>
                      <a:r>
                        <a:rPr lang="fr-FR" sz="1400" b="1" i="0" u="sng" kern="1200" baseline="0" dirty="0" smtClean="0">
                          <a:solidFill>
                            <a:srgbClr val="FF0000"/>
                          </a:solidFill>
                          <a:latin typeface="+mn-lt"/>
                          <a:ea typeface="+mn-ea"/>
                          <a:cs typeface="+mn-cs"/>
                        </a:rPr>
                        <a:t>n</a:t>
                      </a:r>
                      <a:r>
                        <a:rPr lang="fr-FR" sz="1400" b="1" u="sng" kern="1200" dirty="0" smtClean="0">
                          <a:solidFill>
                            <a:srgbClr val="FF0000"/>
                          </a:solidFill>
                          <a:latin typeface="+mn-lt"/>
                          <a:ea typeface="+mn-ea"/>
                          <a:cs typeface="+mn-cs"/>
                        </a:rPr>
                        <a:t>ouvelle déclaration des facteurs</a:t>
                      </a:r>
                      <a:r>
                        <a:rPr lang="fr-FR" sz="1400" b="1" kern="1200" dirty="0" smtClean="0">
                          <a:solidFill>
                            <a:srgbClr val="FF0000"/>
                          </a:solidFill>
                          <a:latin typeface="+mn-lt"/>
                          <a:ea typeface="+mn-ea"/>
                          <a:cs typeface="+mn-cs"/>
                        </a:rPr>
                        <a:t> subis pour une période</a:t>
                      </a:r>
                      <a:r>
                        <a:rPr lang="fr-FR" sz="1400" b="1" kern="1200" baseline="0" dirty="0" smtClean="0">
                          <a:solidFill>
                            <a:srgbClr val="FF0000"/>
                          </a:solidFill>
                          <a:latin typeface="+mn-lt"/>
                          <a:ea typeface="+mn-ea"/>
                          <a:cs typeface="+mn-cs"/>
                        </a:rPr>
                        <a:t> d’exposition </a:t>
                      </a:r>
                      <a:r>
                        <a:rPr lang="fr-FR" sz="1400" b="1" kern="1200" dirty="0" smtClean="0">
                          <a:solidFill>
                            <a:srgbClr val="FF0000"/>
                          </a:solidFill>
                          <a:latin typeface="+mn-lt"/>
                          <a:ea typeface="+mn-ea"/>
                          <a:cs typeface="+mn-cs"/>
                        </a:rPr>
                        <a:t>ou</a:t>
                      </a:r>
                      <a:r>
                        <a:rPr lang="fr-FR" sz="1400" b="1" kern="1200" baseline="0" dirty="0" smtClean="0">
                          <a:solidFill>
                            <a:srgbClr val="FF0000"/>
                          </a:solidFill>
                          <a:latin typeface="+mn-lt"/>
                          <a:ea typeface="+mn-ea"/>
                          <a:cs typeface="+mn-cs"/>
                        </a:rPr>
                        <a:t> à la déclaration du seul code « 99 – Annulation » dans le cas où aucun facteur ne devait être déclaré</a:t>
                      </a:r>
                      <a:endParaRPr lang="fr-FR" sz="1400" b="1" kern="1200" dirty="0" smtClean="0">
                        <a:solidFill>
                          <a:srgbClr val="FF0000"/>
                        </a:solidFill>
                        <a:latin typeface="+mn-lt"/>
                        <a:ea typeface="+mn-ea"/>
                        <a:cs typeface="+mn-cs"/>
                      </a:endParaRPr>
                    </a:p>
                    <a:p>
                      <a:pPr marL="0" indent="0" algn="ctr" defTabSz="914400" rtl="0" eaLnBrk="1" latinLnBrk="0" hangingPunct="1">
                        <a:buFont typeface="Wingdings" pitchFamily="2" charset="2"/>
                        <a:buNone/>
                      </a:pPr>
                      <a:endParaRPr lang="fr-FR" sz="1400" b="1" kern="1200" dirty="0" smtClean="0">
                        <a:solidFill>
                          <a:srgbClr val="FF0000"/>
                        </a:solidFill>
                        <a:latin typeface="+mn-lt"/>
                        <a:ea typeface="+mn-ea"/>
                        <a:cs typeface="+mn-cs"/>
                      </a:endParaRPr>
                    </a:p>
                    <a:p>
                      <a:pPr marL="0" indent="0" algn="ctr" defTabSz="914400" rtl="0" eaLnBrk="1" latinLnBrk="0" hangingPunct="1">
                        <a:buFont typeface="Wingdings" pitchFamily="2" charset="2"/>
                        <a:buNone/>
                      </a:pPr>
                      <a:r>
                        <a:rPr lang="fr-FR" sz="1400" b="1" kern="1200" dirty="0" smtClean="0">
                          <a:solidFill>
                            <a:srgbClr val="FF0000"/>
                          </a:solidFill>
                          <a:latin typeface="+mn-lt"/>
                          <a:ea typeface="+mn-ea"/>
                          <a:cs typeface="+mn-cs"/>
                        </a:rPr>
                        <a:t>Si la correction des facteurs implique une</a:t>
                      </a:r>
                      <a:r>
                        <a:rPr lang="fr-FR" sz="1400" b="1" kern="1200" baseline="0" dirty="0" smtClean="0">
                          <a:solidFill>
                            <a:srgbClr val="FF0000"/>
                          </a:solidFill>
                          <a:latin typeface="+mn-lt"/>
                          <a:ea typeface="+mn-ea"/>
                          <a:cs typeface="+mn-cs"/>
                        </a:rPr>
                        <a:t> nouvelle déclaration des facteurs subis, la correction de la cotisation additionnelle associée doit quant à elle être effectuée de la même manière que la correction d’une cotisation de sécurité sociale, c’est-à-dire de manière </a:t>
                      </a:r>
                      <a:r>
                        <a:rPr lang="fr-FR" sz="1400" b="1" u="sng" kern="1200" baseline="0" dirty="0" smtClean="0">
                          <a:solidFill>
                            <a:srgbClr val="FF0000"/>
                          </a:solidFill>
                          <a:latin typeface="+mn-lt"/>
                          <a:ea typeface="+mn-ea"/>
                          <a:cs typeface="+mn-cs"/>
                        </a:rPr>
                        <a:t>différentielle ou par annule et remplace</a:t>
                      </a:r>
                      <a:r>
                        <a:rPr lang="fr-FR" sz="1400" b="1" kern="1200" baseline="0" dirty="0" smtClean="0">
                          <a:solidFill>
                            <a:srgbClr val="FF0000"/>
                          </a:solidFill>
                          <a:latin typeface="+mn-lt"/>
                          <a:ea typeface="+mn-ea"/>
                          <a:cs typeface="+mn-cs"/>
                        </a:rPr>
                        <a:t> (voir exemples pages suivantes)</a:t>
                      </a:r>
                      <a:endParaRPr lang="fr-FR" sz="1400" b="1" kern="1200" dirty="0" smtClean="0">
                        <a:solidFill>
                          <a:srgbClr val="FF0000"/>
                        </a:solidFill>
                        <a:latin typeface="+mn-lt"/>
                        <a:ea typeface="+mn-ea"/>
                        <a:cs typeface="+mn-cs"/>
                      </a:endParaRPr>
                    </a:p>
                  </a:txBody>
                  <a:tcPr>
                    <a:solidFill>
                      <a:schemeClr val="accent5"/>
                    </a:solidFill>
                  </a:tcPr>
                </a:tc>
              </a:tr>
            </a:tbl>
          </a:graphicData>
        </a:graphic>
      </p:graphicFrame>
      <p:sp>
        <p:nvSpPr>
          <p:cNvPr id="38" name="ZoneTexte 37"/>
          <p:cNvSpPr txBox="1"/>
          <p:nvPr/>
        </p:nvSpPr>
        <p:spPr>
          <a:xfrm>
            <a:off x="827584" y="4653136"/>
            <a:ext cx="6480720" cy="2031325"/>
          </a:xfrm>
          <a:prstGeom prst="rect">
            <a:avLst/>
          </a:prstGeom>
          <a:noFill/>
        </p:spPr>
        <p:txBody>
          <a:bodyPr wrap="square" rtlCol="0">
            <a:spAutoFit/>
          </a:bodyPr>
          <a:lstStyle/>
          <a:p>
            <a:r>
              <a:rPr lang="fr-FR" sz="1400" dirty="0" smtClean="0">
                <a:latin typeface="Arial" pitchFamily="34" charset="0"/>
              </a:rPr>
              <a:t>Ci-après, 6 cas de figure illustrant la correction en DSN des facteurs de pénibilité (écrasement des facteurs déclarés précédemment) et de la cotisation additionnelle associée (à la fois en différentiel et par annule et remplace) :</a:t>
            </a:r>
          </a:p>
          <a:p>
            <a:pPr>
              <a:buFont typeface="Wingdings" pitchFamily="2" charset="2"/>
              <a:buChar char="§"/>
            </a:pPr>
            <a:r>
              <a:rPr lang="fr-FR" sz="1400" dirty="0" smtClean="0">
                <a:latin typeface="Arial" pitchFamily="34" charset="0"/>
              </a:rPr>
              <a:t> </a:t>
            </a:r>
            <a:r>
              <a:rPr lang="fr-FR" sz="1400" b="1" dirty="0" smtClean="0">
                <a:latin typeface="Arial" pitchFamily="34" charset="0"/>
              </a:rPr>
              <a:t>facteur X déclaré =&gt; devait être facteur Y</a:t>
            </a:r>
          </a:p>
          <a:p>
            <a:pPr>
              <a:buFont typeface="Wingdings" pitchFamily="2" charset="2"/>
              <a:buChar char="§"/>
            </a:pPr>
            <a:r>
              <a:rPr lang="fr-FR" sz="1400" b="1" dirty="0" smtClean="0">
                <a:latin typeface="Arial" pitchFamily="34" charset="0"/>
              </a:rPr>
              <a:t> facteur X déclaré =&gt; absence de déclaration</a:t>
            </a:r>
          </a:p>
          <a:p>
            <a:pPr>
              <a:buFont typeface="Wingdings" pitchFamily="2" charset="2"/>
              <a:buChar char="§"/>
            </a:pPr>
            <a:r>
              <a:rPr lang="fr-FR" sz="1400" b="1" dirty="0" smtClean="0">
                <a:latin typeface="Arial" pitchFamily="34" charset="0"/>
              </a:rPr>
              <a:t> absence de déclaration =&gt; facteur X déclaré</a:t>
            </a:r>
          </a:p>
          <a:p>
            <a:pPr>
              <a:buFont typeface="Wingdings" pitchFamily="2" charset="2"/>
              <a:buChar char="§"/>
            </a:pPr>
            <a:r>
              <a:rPr lang="fr-FR" sz="1400" b="1" dirty="0" smtClean="0">
                <a:latin typeface="Arial" pitchFamily="34" charset="0"/>
              </a:rPr>
              <a:t> 2 ou plus facteurs déclarés =&gt; 1 facteur à déclarer</a:t>
            </a:r>
          </a:p>
          <a:p>
            <a:pPr>
              <a:buFont typeface="Wingdings" pitchFamily="2" charset="2"/>
              <a:buChar char="§"/>
            </a:pPr>
            <a:r>
              <a:rPr lang="fr-FR" sz="1400" b="1" dirty="0" smtClean="0">
                <a:latin typeface="Arial" pitchFamily="34" charset="0"/>
              </a:rPr>
              <a:t> 3 ou plus facteurs déclarés =&gt; 2 facteurs à déclarer</a:t>
            </a:r>
          </a:p>
          <a:p>
            <a:pPr>
              <a:buFont typeface="Wingdings" pitchFamily="2" charset="2"/>
              <a:buChar char="§"/>
            </a:pPr>
            <a:r>
              <a:rPr lang="fr-FR" sz="1400" b="1" dirty="0" smtClean="0">
                <a:latin typeface="Arial" pitchFamily="34" charset="0"/>
              </a:rPr>
              <a:t> 1 facteur déclaré =&gt; 2 ou plus facteurs à déclarer</a:t>
            </a:r>
            <a:endParaRPr lang="fr-FR" b="1" dirty="0"/>
          </a:p>
        </p:txBody>
      </p:sp>
      <p:pic>
        <p:nvPicPr>
          <p:cNvPr id="40" name="Image 39" descr="pictograms-aem-0058-general-warning-hazard.png"/>
          <p:cNvPicPr>
            <a:picLocks noChangeAspect="1"/>
          </p:cNvPicPr>
          <p:nvPr/>
        </p:nvPicPr>
        <p:blipFill>
          <a:blip r:embed="rId2" cstate="print">
            <a:duotone>
              <a:schemeClr val="accent4">
                <a:shade val="45000"/>
                <a:satMod val="135000"/>
              </a:schemeClr>
              <a:prstClr val="white"/>
            </a:duotone>
          </a:blip>
          <a:stretch>
            <a:fillRect/>
          </a:stretch>
        </p:blipFill>
        <p:spPr>
          <a:xfrm>
            <a:off x="755576" y="2492896"/>
            <a:ext cx="720080" cy="72008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Connecteur en angle 27"/>
          <p:cNvCxnSpPr>
            <a:endCxn id="16" idx="1"/>
          </p:cNvCxnSpPr>
          <p:nvPr/>
        </p:nvCxnSpPr>
        <p:spPr bwMode="auto">
          <a:xfrm rot="16200000" flipH="1">
            <a:off x="4914183" y="1430633"/>
            <a:ext cx="323746"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4" name="Rectangle à coins arrondis 3"/>
          <p:cNvSpPr/>
          <p:nvPr/>
        </p:nvSpPr>
        <p:spPr bwMode="auto">
          <a:xfrm>
            <a:off x="251520" y="1261090"/>
            <a:ext cx="4104456" cy="122400"/>
          </a:xfrm>
          <a:prstGeom prst="roundRect">
            <a:avLst/>
          </a:prstGeom>
          <a:solidFill>
            <a:srgbClr val="FF99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S21.G00.34 – Pénibilité</a:t>
            </a:r>
          </a:p>
        </p:txBody>
      </p:sp>
      <p:sp>
        <p:nvSpPr>
          <p:cNvPr id="9" name="Rectangle 8"/>
          <p:cNvSpPr/>
          <p:nvPr/>
        </p:nvSpPr>
        <p:spPr>
          <a:xfrm>
            <a:off x="611560" y="1433681"/>
            <a:ext cx="3744416" cy="615553"/>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Facteur d’exposition - S21.G00.34.001 :  </a:t>
            </a:r>
            <a:r>
              <a:rPr lang="fr-FR" sz="1000" dirty="0">
                <a:solidFill>
                  <a:srgbClr val="FF0000"/>
                </a:solidFill>
              </a:rPr>
              <a:t>01 - les manutentions manuelles de charges</a:t>
            </a:r>
            <a:endParaRPr lang="fr-FR" sz="1000" dirty="0" smtClean="0">
              <a:solidFill>
                <a:srgbClr val="FF0000"/>
              </a:solidFill>
            </a:endParaRPr>
          </a:p>
          <a:p>
            <a:r>
              <a:rPr lang="fr-FR" sz="1000" dirty="0" smtClean="0">
                <a:solidFill>
                  <a:srgbClr val="0070C0"/>
                </a:solidFill>
              </a:rPr>
              <a:t>Numéro de contrat - S21.G00.34.002 : </a:t>
            </a:r>
            <a:r>
              <a:rPr lang="fr-FR" sz="1000" dirty="0" smtClean="0">
                <a:solidFill>
                  <a:srgbClr val="FF0000"/>
                </a:solidFill>
              </a:rPr>
              <a:t>012345</a:t>
            </a:r>
          </a:p>
          <a:p>
            <a:r>
              <a:rPr lang="fr-FR" sz="1000" dirty="0" smtClean="0">
                <a:solidFill>
                  <a:srgbClr val="0070C0"/>
                </a:solidFill>
              </a:rPr>
              <a:t>Année de rattachement - S21.G00.34.003 : </a:t>
            </a:r>
            <a:r>
              <a:rPr lang="fr-FR" sz="1000" dirty="0" smtClean="0">
                <a:solidFill>
                  <a:srgbClr val="FF0000"/>
                </a:solidFill>
              </a:rPr>
              <a:t>2015</a:t>
            </a:r>
          </a:p>
        </p:txBody>
      </p:sp>
      <p:cxnSp>
        <p:nvCxnSpPr>
          <p:cNvPr id="10" name="Connecteur en angle 27"/>
          <p:cNvCxnSpPr>
            <a:endCxn id="9" idx="1"/>
          </p:cNvCxnSpPr>
          <p:nvPr/>
        </p:nvCxnSpPr>
        <p:spPr bwMode="auto">
          <a:xfrm rot="16200000" flipH="1">
            <a:off x="371376" y="1501274"/>
            <a:ext cx="336352"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12" name="ZoneTexte 11"/>
          <p:cNvSpPr txBox="1"/>
          <p:nvPr/>
        </p:nvSpPr>
        <p:spPr>
          <a:xfrm>
            <a:off x="539552" y="138118"/>
            <a:ext cx="3312368" cy="584775"/>
          </a:xfrm>
          <a:prstGeom prst="rect">
            <a:avLst/>
          </a:prstGeom>
          <a:noFill/>
        </p:spPr>
        <p:txBody>
          <a:bodyPr wrap="square" rtlCol="0">
            <a:spAutoFit/>
          </a:bodyPr>
          <a:lstStyle/>
          <a:p>
            <a:pPr algn="ctr"/>
            <a:r>
              <a:rPr lang="fr-FR" sz="1600" b="1" u="sng" dirty="0" smtClean="0">
                <a:solidFill>
                  <a:schemeClr val="tx2"/>
                </a:solidFill>
                <a:latin typeface="Arial" pitchFamily="34" charset="0"/>
                <a:cs typeface="Arial" pitchFamily="34" charset="0"/>
              </a:rPr>
              <a:t>Déclaration pénibilité en DSN initiale</a:t>
            </a:r>
            <a:endParaRPr lang="fr-FR" sz="1600" b="1" u="sng" dirty="0">
              <a:solidFill>
                <a:schemeClr val="tx2"/>
              </a:solidFill>
              <a:latin typeface="Arial" pitchFamily="34" charset="0"/>
              <a:cs typeface="Arial" pitchFamily="34" charset="0"/>
            </a:endParaRPr>
          </a:p>
        </p:txBody>
      </p:sp>
      <p:sp>
        <p:nvSpPr>
          <p:cNvPr id="13" name="ZoneTexte 12"/>
          <p:cNvSpPr txBox="1"/>
          <p:nvPr/>
        </p:nvSpPr>
        <p:spPr>
          <a:xfrm>
            <a:off x="4860032" y="138118"/>
            <a:ext cx="4032448" cy="584775"/>
          </a:xfrm>
          <a:prstGeom prst="rect">
            <a:avLst/>
          </a:prstGeom>
          <a:noFill/>
        </p:spPr>
        <p:txBody>
          <a:bodyPr wrap="square" rtlCol="0">
            <a:spAutoFit/>
          </a:bodyPr>
          <a:lstStyle/>
          <a:p>
            <a:pPr algn="ctr"/>
            <a:r>
              <a:rPr lang="fr-FR" sz="1600" b="1" u="sng" dirty="0" smtClean="0">
                <a:solidFill>
                  <a:schemeClr val="tx2"/>
                </a:solidFill>
                <a:latin typeface="Arial" pitchFamily="34" charset="0"/>
                <a:cs typeface="Arial" pitchFamily="34" charset="0"/>
              </a:rPr>
              <a:t>Correction déclaration en DSN ultérieure</a:t>
            </a:r>
            <a:endParaRPr lang="fr-FR" sz="1600" b="1" u="sng" dirty="0">
              <a:solidFill>
                <a:schemeClr val="tx2"/>
              </a:solidFill>
              <a:latin typeface="Arial" pitchFamily="34" charset="0"/>
              <a:cs typeface="Arial" pitchFamily="34" charset="0"/>
            </a:endParaRPr>
          </a:p>
        </p:txBody>
      </p:sp>
      <p:sp>
        <p:nvSpPr>
          <p:cNvPr id="15" name="Rectangle à coins arrondis 14"/>
          <p:cNvSpPr/>
          <p:nvPr/>
        </p:nvSpPr>
        <p:spPr bwMode="auto">
          <a:xfrm>
            <a:off x="4788024" y="1261090"/>
            <a:ext cx="4104456" cy="122400"/>
          </a:xfrm>
          <a:prstGeom prst="roundRect">
            <a:avLst/>
          </a:prstGeom>
          <a:solidFill>
            <a:srgbClr val="FF99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S21.G00.34 – Pénibilité</a:t>
            </a:r>
          </a:p>
        </p:txBody>
      </p:sp>
      <p:sp>
        <p:nvSpPr>
          <p:cNvPr id="16" name="Rectangle 15"/>
          <p:cNvSpPr/>
          <p:nvPr/>
        </p:nvSpPr>
        <p:spPr>
          <a:xfrm>
            <a:off x="5148064" y="1433681"/>
            <a:ext cx="3744416" cy="461665"/>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Facteur d’exposition - S21.G00.34.001 : </a:t>
            </a:r>
            <a:r>
              <a:rPr lang="fr-FR" sz="1000" dirty="0" smtClean="0">
                <a:solidFill>
                  <a:srgbClr val="FF0000"/>
                </a:solidFill>
              </a:rPr>
              <a:t>08 - le travail de nuit</a:t>
            </a:r>
          </a:p>
          <a:p>
            <a:r>
              <a:rPr lang="fr-FR" sz="1000" dirty="0" smtClean="0">
                <a:solidFill>
                  <a:srgbClr val="0070C0"/>
                </a:solidFill>
              </a:rPr>
              <a:t>Numéro de contrat - S21.G00.34.002 : </a:t>
            </a:r>
            <a:r>
              <a:rPr lang="fr-FR" sz="1000" dirty="0" smtClean="0">
                <a:solidFill>
                  <a:srgbClr val="FF0000"/>
                </a:solidFill>
              </a:rPr>
              <a:t>012345</a:t>
            </a:r>
          </a:p>
          <a:p>
            <a:r>
              <a:rPr lang="fr-FR" sz="1000" dirty="0" smtClean="0">
                <a:solidFill>
                  <a:srgbClr val="0070C0"/>
                </a:solidFill>
              </a:rPr>
              <a:t>Année de rattachement - S21.G00.34.003 : </a:t>
            </a:r>
            <a:r>
              <a:rPr lang="fr-FR" sz="1000" dirty="0" smtClean="0">
                <a:solidFill>
                  <a:srgbClr val="FF0000"/>
                </a:solidFill>
              </a:rPr>
              <a:t>2015</a:t>
            </a:r>
          </a:p>
        </p:txBody>
      </p:sp>
      <p:sp>
        <p:nvSpPr>
          <p:cNvPr id="55" name="ZoneTexte 54"/>
          <p:cNvSpPr txBox="1"/>
          <p:nvPr/>
        </p:nvSpPr>
        <p:spPr>
          <a:xfrm>
            <a:off x="2826060" y="548680"/>
            <a:ext cx="3491880" cy="600164"/>
          </a:xfrm>
          <a:prstGeom prst="rect">
            <a:avLst/>
          </a:prstGeom>
          <a:noFill/>
        </p:spPr>
        <p:txBody>
          <a:bodyPr wrap="square" rtlCol="0">
            <a:spAutoFit/>
          </a:bodyPr>
          <a:lstStyle/>
          <a:p>
            <a:pPr algn="ctr"/>
            <a:r>
              <a:rPr lang="fr-FR" sz="1100" b="1" dirty="0" smtClean="0">
                <a:solidFill>
                  <a:schemeClr val="tx2"/>
                </a:solidFill>
                <a:latin typeface="Arial" pitchFamily="34" charset="0"/>
                <a:cs typeface="Arial" pitchFamily="34" charset="0"/>
              </a:rPr>
              <a:t>Cas n°1 : facteur X déclaré : devait être facteur Y, pas de correction de la cotisation mono exposition</a:t>
            </a:r>
            <a:endParaRPr lang="fr-FR" sz="1100" b="1" dirty="0">
              <a:solidFill>
                <a:schemeClr val="tx2"/>
              </a:solidFill>
              <a:latin typeface="Arial" pitchFamily="34" charset="0"/>
              <a:cs typeface="Arial" pitchFamily="34" charset="0"/>
            </a:endParaRPr>
          </a:p>
        </p:txBody>
      </p:sp>
      <p:cxnSp>
        <p:nvCxnSpPr>
          <p:cNvPr id="61" name="Connecteur droit 60"/>
          <p:cNvCxnSpPr/>
          <p:nvPr/>
        </p:nvCxnSpPr>
        <p:spPr>
          <a:xfrm flipH="1">
            <a:off x="4553998" y="0"/>
            <a:ext cx="36004" cy="685800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60" name="Espace réservé du numéro de diapositive 3"/>
          <p:cNvSpPr txBox="1">
            <a:spLocks/>
          </p:cNvSpPr>
          <p:nvPr/>
        </p:nvSpPr>
        <p:spPr bwMode="auto">
          <a:xfrm>
            <a:off x="0" y="6610350"/>
            <a:ext cx="395288" cy="247650"/>
          </a:xfrm>
          <a:prstGeom prst="rect">
            <a:avLst/>
          </a:prstGeom>
          <a:solidFill>
            <a:schemeClr val="bg1">
              <a:lumMod val="50000"/>
            </a:schemeClr>
          </a:solidFill>
          <a:ln w="9525">
            <a:noFill/>
            <a:miter lim="800000"/>
            <a:headEnd/>
            <a:tailEnd/>
          </a:ln>
          <a:effectLst/>
        </p:spPr>
        <p:txBody>
          <a:bodyPr vert="horz" wrap="square" lIns="18105" tIns="45984" rIns="18105" bIns="45984"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fr-FR" sz="1000" b="1" dirty="0" smtClean="0">
                <a:solidFill>
                  <a:schemeClr val="bg1"/>
                </a:solidFill>
                <a:latin typeface="Arial" charset="0"/>
                <a:cs typeface="Arial" charset="0"/>
              </a:rPr>
              <a:t>13</a:t>
            </a:r>
            <a:endParaRPr kumimoji="0" lang="fr-FR" sz="1000" b="1" i="0" u="none" strike="noStrike" kern="1200" cap="none" spc="0" normalizeH="0" baseline="0" noProof="0" dirty="0">
              <a:ln>
                <a:noFill/>
              </a:ln>
              <a:solidFill>
                <a:schemeClr val="bg1"/>
              </a:solidFill>
              <a:effectLst/>
              <a:uLnTx/>
              <a:uFillTx/>
              <a:latin typeface="Arial" charset="0"/>
              <a:ea typeface="+mn-ea"/>
              <a:cs typeface="Arial" charset="0"/>
            </a:endParaRPr>
          </a:p>
        </p:txBody>
      </p:sp>
      <p:sp>
        <p:nvSpPr>
          <p:cNvPr id="49" name="Rectangle à coins arrondis 48"/>
          <p:cNvSpPr/>
          <p:nvPr/>
        </p:nvSpPr>
        <p:spPr bwMode="auto">
          <a:xfrm>
            <a:off x="251520" y="2349460"/>
            <a:ext cx="4104456" cy="144000"/>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S21.G00.78 – Base assujettie</a:t>
            </a:r>
          </a:p>
        </p:txBody>
      </p:sp>
      <p:sp>
        <p:nvSpPr>
          <p:cNvPr id="62" name="Rectangle 61"/>
          <p:cNvSpPr/>
          <p:nvPr/>
        </p:nvSpPr>
        <p:spPr>
          <a:xfrm>
            <a:off x="611560" y="2522051"/>
            <a:ext cx="3744416" cy="1077218"/>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base assujettie - S21.G00.78.001 :  </a:t>
            </a:r>
            <a:r>
              <a:rPr lang="fr-FR" sz="1000" dirty="0" smtClean="0">
                <a:solidFill>
                  <a:srgbClr val="FF0000"/>
                </a:solidFill>
              </a:rPr>
              <a:t>37 – assiette de pénibilité</a:t>
            </a:r>
          </a:p>
          <a:p>
            <a:r>
              <a:rPr lang="fr-FR" sz="1000" dirty="0" smtClean="0">
                <a:solidFill>
                  <a:srgbClr val="0070C0"/>
                </a:solidFill>
              </a:rPr>
              <a:t>Date de début de période de rattachement - S21.G00.78.002 :  </a:t>
            </a:r>
            <a:r>
              <a:rPr lang="fr-FR" sz="1000" dirty="0" smtClean="0">
                <a:solidFill>
                  <a:srgbClr val="FF0000"/>
                </a:solidFill>
              </a:rPr>
              <a:t>01122015</a:t>
            </a:r>
          </a:p>
          <a:p>
            <a:r>
              <a:rPr lang="fr-FR" sz="1000" dirty="0" smtClean="0">
                <a:solidFill>
                  <a:srgbClr val="0070C0"/>
                </a:solidFill>
              </a:rPr>
              <a:t>Date de fin de période de rattachement - S21.G00.78.003 :  </a:t>
            </a:r>
            <a:r>
              <a:rPr lang="fr-FR" sz="1000" dirty="0" smtClean="0">
                <a:solidFill>
                  <a:srgbClr val="FF0000"/>
                </a:solidFill>
              </a:rPr>
              <a:t>31122015</a:t>
            </a:r>
          </a:p>
          <a:p>
            <a:r>
              <a:rPr lang="fr-FR" sz="1000" dirty="0" smtClean="0">
                <a:solidFill>
                  <a:srgbClr val="0070C0"/>
                </a:solidFill>
              </a:rPr>
              <a:t>Montant - S21.G00.78.004 : </a:t>
            </a:r>
            <a:r>
              <a:rPr lang="fr-FR" sz="1000" dirty="0" smtClean="0">
                <a:solidFill>
                  <a:srgbClr val="FF0000"/>
                </a:solidFill>
              </a:rPr>
              <a:t>16800,00</a:t>
            </a:r>
          </a:p>
        </p:txBody>
      </p:sp>
      <p:cxnSp>
        <p:nvCxnSpPr>
          <p:cNvPr id="63" name="Connecteur en angle 27"/>
          <p:cNvCxnSpPr>
            <a:endCxn id="62" idx="1"/>
          </p:cNvCxnSpPr>
          <p:nvPr/>
        </p:nvCxnSpPr>
        <p:spPr bwMode="auto">
          <a:xfrm rot="16200000" flipH="1">
            <a:off x="255957" y="2705057"/>
            <a:ext cx="567190"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64" name="Rectangle à coins arrondis 63"/>
          <p:cNvSpPr/>
          <p:nvPr/>
        </p:nvSpPr>
        <p:spPr bwMode="auto">
          <a:xfrm>
            <a:off x="251520" y="3730848"/>
            <a:ext cx="4104456" cy="144000"/>
          </a:xfrm>
          <a:prstGeom prst="roundRect">
            <a:avLst/>
          </a:prstGeom>
          <a:solidFill>
            <a:srgbClr val="FFCC66"/>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S21.G00.81 – Cotisation individuelle</a:t>
            </a:r>
          </a:p>
        </p:txBody>
      </p:sp>
      <p:sp>
        <p:nvSpPr>
          <p:cNvPr id="65" name="Rectangle 64"/>
          <p:cNvSpPr/>
          <p:nvPr/>
        </p:nvSpPr>
        <p:spPr>
          <a:xfrm>
            <a:off x="611560" y="3903439"/>
            <a:ext cx="3744416" cy="615553"/>
          </a:xfrm>
          <a:prstGeom prst="rect">
            <a:avLst/>
          </a:prstGeom>
          <a:noFill/>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cotisation - S21.G00.81.001 :  </a:t>
            </a:r>
            <a:r>
              <a:rPr lang="fr-FR" sz="1000" dirty="0" smtClean="0">
                <a:solidFill>
                  <a:srgbClr val="FF0000"/>
                </a:solidFill>
              </a:rPr>
              <a:t>086 – cotisation pénibilité mono-exposition</a:t>
            </a:r>
          </a:p>
          <a:p>
            <a:r>
              <a:rPr lang="fr-FR" sz="1000" dirty="0" smtClean="0">
                <a:solidFill>
                  <a:srgbClr val="0070C0"/>
                </a:solidFill>
              </a:rPr>
              <a:t>Montant d’assiette - S21.G00.81.003 : </a:t>
            </a:r>
            <a:r>
              <a:rPr lang="fr-FR" sz="1000" dirty="0" smtClean="0">
                <a:solidFill>
                  <a:srgbClr val="FF0000"/>
                </a:solidFill>
              </a:rPr>
              <a:t>16800,00</a:t>
            </a:r>
          </a:p>
          <a:p>
            <a:r>
              <a:rPr lang="fr-FR" sz="1000" dirty="0" smtClean="0">
                <a:solidFill>
                  <a:srgbClr val="0070C0"/>
                </a:solidFill>
              </a:rPr>
              <a:t>Montant de cotisation - S21.G00.81.004  : </a:t>
            </a:r>
            <a:r>
              <a:rPr lang="fr-FR" sz="1000" dirty="0" smtClean="0">
                <a:solidFill>
                  <a:srgbClr val="FF0000"/>
                </a:solidFill>
              </a:rPr>
              <a:t>33,60</a:t>
            </a:r>
          </a:p>
        </p:txBody>
      </p:sp>
      <p:cxnSp>
        <p:nvCxnSpPr>
          <p:cNvPr id="66" name="Connecteur en angle 27"/>
          <p:cNvCxnSpPr>
            <a:endCxn id="65" idx="1"/>
          </p:cNvCxnSpPr>
          <p:nvPr/>
        </p:nvCxnSpPr>
        <p:spPr bwMode="auto">
          <a:xfrm rot="16200000" flipH="1">
            <a:off x="371374" y="3971030"/>
            <a:ext cx="336356"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19" name="ZoneTexte 18"/>
          <p:cNvSpPr txBox="1"/>
          <p:nvPr/>
        </p:nvSpPr>
        <p:spPr>
          <a:xfrm>
            <a:off x="5292080" y="3789040"/>
            <a:ext cx="3240360" cy="646331"/>
          </a:xfrm>
          <a:prstGeom prst="rect">
            <a:avLst/>
          </a:prstGeom>
          <a:noFill/>
        </p:spPr>
        <p:txBody>
          <a:bodyPr wrap="square" rtlCol="0">
            <a:spAutoFit/>
          </a:bodyPr>
          <a:lstStyle/>
          <a:p>
            <a:pPr marL="285750" indent="-285750">
              <a:buFont typeface="Wingdings" panose="05000000000000000000" pitchFamily="2" charset="2"/>
              <a:buChar char="à"/>
            </a:pPr>
            <a:r>
              <a:rPr lang="fr-FR" sz="1200" i="1" dirty="0" smtClean="0">
                <a:solidFill>
                  <a:schemeClr val="tx1">
                    <a:lumMod val="60000"/>
                    <a:lumOff val="40000"/>
                  </a:schemeClr>
                </a:solidFill>
                <a:sym typeface="Wingdings" panose="05000000000000000000" pitchFamily="2" charset="2"/>
              </a:rPr>
              <a:t>Cette correction doit être portée avant la date limite fixée pour le calcul des droits liés à la pénibilité</a:t>
            </a:r>
            <a:endParaRPr lang="fr-FR" sz="1200" i="1" dirty="0">
              <a:solidFill>
                <a:schemeClr val="tx1">
                  <a:lumMod val="60000"/>
                  <a:lumOff val="40000"/>
                </a:schemeClr>
              </a:solidFill>
              <a:sym typeface="Wingdings" panose="05000000000000000000" pitchFamily="2" charset="2"/>
            </a:endParaRPr>
          </a:p>
        </p:txBody>
      </p:sp>
      <p:sp>
        <p:nvSpPr>
          <p:cNvPr id="25" name="Rectangle à coins arrondis 24"/>
          <p:cNvSpPr/>
          <p:nvPr/>
        </p:nvSpPr>
        <p:spPr bwMode="auto">
          <a:xfrm>
            <a:off x="4788024" y="2348880"/>
            <a:ext cx="4104456" cy="144000"/>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S21.G00.78 – Base assujettie</a:t>
            </a:r>
          </a:p>
        </p:txBody>
      </p:sp>
      <p:sp>
        <p:nvSpPr>
          <p:cNvPr id="26" name="Rectangle 25"/>
          <p:cNvSpPr/>
          <p:nvPr/>
        </p:nvSpPr>
        <p:spPr>
          <a:xfrm>
            <a:off x="5148064" y="2521471"/>
            <a:ext cx="3744416" cy="1077218"/>
          </a:xfrm>
          <a:prstGeom prst="rect">
            <a:avLst/>
          </a:prstGeom>
          <a:noFill/>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base assujettie - S21.G00.78.001 :  </a:t>
            </a:r>
            <a:r>
              <a:rPr lang="fr-FR" sz="1000" dirty="0" smtClean="0">
                <a:solidFill>
                  <a:srgbClr val="FF0000"/>
                </a:solidFill>
              </a:rPr>
              <a:t>37 – assiette de pénibilité</a:t>
            </a:r>
          </a:p>
          <a:p>
            <a:r>
              <a:rPr lang="fr-FR" sz="1000" dirty="0" smtClean="0">
                <a:solidFill>
                  <a:srgbClr val="0070C0"/>
                </a:solidFill>
              </a:rPr>
              <a:t>Date de début de période de rattachement - S21.G00.78.002 :  </a:t>
            </a:r>
            <a:r>
              <a:rPr lang="fr-FR" sz="1000" dirty="0" smtClean="0">
                <a:solidFill>
                  <a:srgbClr val="FF0000"/>
                </a:solidFill>
              </a:rPr>
              <a:t>01122015</a:t>
            </a:r>
          </a:p>
          <a:p>
            <a:r>
              <a:rPr lang="fr-FR" sz="1000" dirty="0" smtClean="0">
                <a:solidFill>
                  <a:srgbClr val="0070C0"/>
                </a:solidFill>
              </a:rPr>
              <a:t>Date de fin de période de rattachement - S21.G00.78.003 :  </a:t>
            </a:r>
            <a:r>
              <a:rPr lang="fr-FR" sz="1000" dirty="0" smtClean="0">
                <a:solidFill>
                  <a:srgbClr val="FF0000"/>
                </a:solidFill>
              </a:rPr>
              <a:t>31122015</a:t>
            </a:r>
          </a:p>
          <a:p>
            <a:r>
              <a:rPr lang="fr-FR" sz="1000" dirty="0" smtClean="0">
                <a:solidFill>
                  <a:srgbClr val="0070C0"/>
                </a:solidFill>
              </a:rPr>
              <a:t>Montant - S21.G00.78.004 : </a:t>
            </a:r>
            <a:r>
              <a:rPr lang="fr-FR" sz="1000" dirty="0" smtClean="0">
                <a:solidFill>
                  <a:srgbClr val="FF0000"/>
                </a:solidFill>
              </a:rPr>
              <a:t>0,00</a:t>
            </a:r>
          </a:p>
        </p:txBody>
      </p:sp>
      <p:cxnSp>
        <p:nvCxnSpPr>
          <p:cNvPr id="27" name="Connecteur en angle 27"/>
          <p:cNvCxnSpPr>
            <a:endCxn id="26" idx="1"/>
          </p:cNvCxnSpPr>
          <p:nvPr/>
        </p:nvCxnSpPr>
        <p:spPr bwMode="auto">
          <a:xfrm rot="16200000" flipH="1">
            <a:off x="4808720" y="2720736"/>
            <a:ext cx="534672"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28" name="ZoneTexte 27"/>
          <p:cNvSpPr txBox="1"/>
          <p:nvPr/>
        </p:nvSpPr>
        <p:spPr>
          <a:xfrm>
            <a:off x="2538796" y="5301208"/>
            <a:ext cx="4066409" cy="646331"/>
          </a:xfrm>
          <a:prstGeom prst="rect">
            <a:avLst/>
          </a:prstGeom>
          <a:noFill/>
        </p:spPr>
        <p:txBody>
          <a:bodyPr wrap="square" rtlCol="0">
            <a:spAutoFit/>
          </a:bodyPr>
          <a:lstStyle/>
          <a:p>
            <a:pPr marL="285750" indent="-285750">
              <a:buFont typeface="Wingdings" panose="05000000000000000000" pitchFamily="2" charset="2"/>
              <a:buChar char="à"/>
            </a:pPr>
            <a:r>
              <a:rPr lang="fr-FR" sz="1200" i="1" dirty="0" smtClean="0">
                <a:solidFill>
                  <a:schemeClr val="tx1">
                    <a:lumMod val="60000"/>
                    <a:lumOff val="40000"/>
                  </a:schemeClr>
                </a:solidFill>
                <a:sym typeface="Wingdings" panose="05000000000000000000" pitchFamily="2" charset="2"/>
              </a:rPr>
              <a:t>Pour l’ACOSS, déclarer également les éléments de cotisation à la maille agrégée, en bloc « Cotisation agrégée – S21.G00.23  » (cf. consigne </a:t>
            </a:r>
            <a:r>
              <a:rPr lang="fr-FR" sz="1200" i="1" dirty="0" err="1" smtClean="0">
                <a:solidFill>
                  <a:schemeClr val="tx1">
                    <a:lumMod val="60000"/>
                    <a:lumOff val="40000"/>
                  </a:schemeClr>
                </a:solidFill>
                <a:sym typeface="Wingdings" panose="05000000000000000000" pitchFamily="2" charset="2"/>
              </a:rPr>
              <a:t>slide</a:t>
            </a:r>
            <a:r>
              <a:rPr lang="fr-FR" sz="1200" i="1" dirty="0" smtClean="0">
                <a:solidFill>
                  <a:schemeClr val="tx1">
                    <a:lumMod val="60000"/>
                    <a:lumOff val="40000"/>
                  </a:schemeClr>
                </a:solidFill>
                <a:sym typeface="Wingdings" panose="05000000000000000000" pitchFamily="2" charset="2"/>
              </a:rPr>
              <a:t> 6)</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p:cNvSpPr txBox="1"/>
          <p:nvPr/>
        </p:nvSpPr>
        <p:spPr>
          <a:xfrm>
            <a:off x="539552" y="138118"/>
            <a:ext cx="3312368" cy="584775"/>
          </a:xfrm>
          <a:prstGeom prst="rect">
            <a:avLst/>
          </a:prstGeom>
          <a:noFill/>
        </p:spPr>
        <p:txBody>
          <a:bodyPr wrap="square" rtlCol="0">
            <a:spAutoFit/>
          </a:bodyPr>
          <a:lstStyle/>
          <a:p>
            <a:pPr algn="ctr"/>
            <a:r>
              <a:rPr lang="fr-FR" sz="1600" b="1" u="sng" dirty="0" smtClean="0">
                <a:solidFill>
                  <a:schemeClr val="tx2"/>
                </a:solidFill>
                <a:latin typeface="Arial" pitchFamily="34" charset="0"/>
                <a:cs typeface="Arial" pitchFamily="34" charset="0"/>
              </a:rPr>
              <a:t>Déclaration pénibilité en DSN initial</a:t>
            </a:r>
            <a:endParaRPr lang="fr-FR" sz="1600" b="1" u="sng" dirty="0">
              <a:solidFill>
                <a:schemeClr val="tx2"/>
              </a:solidFill>
              <a:latin typeface="Arial" pitchFamily="34" charset="0"/>
              <a:cs typeface="Arial" pitchFamily="34" charset="0"/>
            </a:endParaRPr>
          </a:p>
        </p:txBody>
      </p:sp>
      <p:sp>
        <p:nvSpPr>
          <p:cNvPr id="13" name="ZoneTexte 12"/>
          <p:cNvSpPr txBox="1"/>
          <p:nvPr/>
        </p:nvSpPr>
        <p:spPr>
          <a:xfrm>
            <a:off x="4860032" y="138118"/>
            <a:ext cx="4032448" cy="584775"/>
          </a:xfrm>
          <a:prstGeom prst="rect">
            <a:avLst/>
          </a:prstGeom>
          <a:noFill/>
        </p:spPr>
        <p:txBody>
          <a:bodyPr wrap="square" rtlCol="0">
            <a:spAutoFit/>
          </a:bodyPr>
          <a:lstStyle/>
          <a:p>
            <a:pPr algn="ctr"/>
            <a:r>
              <a:rPr lang="fr-FR" sz="1600" b="1" u="sng" dirty="0" smtClean="0">
                <a:solidFill>
                  <a:schemeClr val="tx2"/>
                </a:solidFill>
                <a:latin typeface="Arial" pitchFamily="34" charset="0"/>
                <a:cs typeface="Arial" pitchFamily="34" charset="0"/>
              </a:rPr>
              <a:t>Correction déclaration en DSN ultérieure</a:t>
            </a:r>
            <a:endParaRPr lang="fr-FR" sz="1600" b="1" u="sng" dirty="0">
              <a:solidFill>
                <a:schemeClr val="tx2"/>
              </a:solidFill>
              <a:latin typeface="Arial" pitchFamily="34" charset="0"/>
              <a:cs typeface="Arial" pitchFamily="34" charset="0"/>
            </a:endParaRPr>
          </a:p>
        </p:txBody>
      </p:sp>
      <p:sp>
        <p:nvSpPr>
          <p:cNvPr id="11" name="Rectangle à coins arrondis 10"/>
          <p:cNvSpPr/>
          <p:nvPr/>
        </p:nvSpPr>
        <p:spPr bwMode="auto">
          <a:xfrm>
            <a:off x="251520" y="1416719"/>
            <a:ext cx="4104456" cy="144000"/>
          </a:xfrm>
          <a:prstGeom prst="roundRect">
            <a:avLst/>
          </a:prstGeom>
          <a:solidFill>
            <a:srgbClr val="FF99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S21.G00.34 – Pénibilité</a:t>
            </a:r>
          </a:p>
        </p:txBody>
      </p:sp>
      <p:sp>
        <p:nvSpPr>
          <p:cNvPr id="14" name="Rectangle 13"/>
          <p:cNvSpPr/>
          <p:nvPr/>
        </p:nvSpPr>
        <p:spPr>
          <a:xfrm>
            <a:off x="611562" y="1589310"/>
            <a:ext cx="3744414" cy="461665"/>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Facteur d’exposition - S21.G00.34.001 :  </a:t>
            </a:r>
            <a:r>
              <a:rPr lang="fr-FR" sz="1000" dirty="0" smtClean="0">
                <a:solidFill>
                  <a:srgbClr val="FF0000"/>
                </a:solidFill>
              </a:rPr>
              <a:t>10 - le travail répétitif</a:t>
            </a:r>
          </a:p>
          <a:p>
            <a:r>
              <a:rPr lang="fr-FR" sz="1000" dirty="0" smtClean="0">
                <a:solidFill>
                  <a:srgbClr val="0070C0"/>
                </a:solidFill>
              </a:rPr>
              <a:t>Numéro de contrat - S21.G00.34.002 : </a:t>
            </a:r>
            <a:r>
              <a:rPr lang="fr-FR" sz="1000" dirty="0" smtClean="0">
                <a:solidFill>
                  <a:srgbClr val="FF0000"/>
                </a:solidFill>
              </a:rPr>
              <a:t>012345</a:t>
            </a:r>
          </a:p>
          <a:p>
            <a:r>
              <a:rPr lang="fr-FR" sz="1000" dirty="0" smtClean="0">
                <a:solidFill>
                  <a:srgbClr val="0070C0"/>
                </a:solidFill>
              </a:rPr>
              <a:t>Année de rattachement - S21.G00.34.003 : </a:t>
            </a:r>
            <a:r>
              <a:rPr lang="fr-FR" sz="1000" dirty="0" smtClean="0">
                <a:solidFill>
                  <a:srgbClr val="FF0000"/>
                </a:solidFill>
              </a:rPr>
              <a:t>2015</a:t>
            </a:r>
          </a:p>
        </p:txBody>
      </p:sp>
      <p:cxnSp>
        <p:nvCxnSpPr>
          <p:cNvPr id="18" name="Connecteur en angle 27"/>
          <p:cNvCxnSpPr>
            <a:endCxn id="14" idx="1"/>
          </p:cNvCxnSpPr>
          <p:nvPr/>
        </p:nvCxnSpPr>
        <p:spPr bwMode="auto">
          <a:xfrm rot="16200000" flipH="1">
            <a:off x="407877" y="1616458"/>
            <a:ext cx="263352" cy="144018"/>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31" name="Rectangle à coins arrondis 30"/>
          <p:cNvSpPr/>
          <p:nvPr/>
        </p:nvSpPr>
        <p:spPr bwMode="auto">
          <a:xfrm>
            <a:off x="4716016" y="1412777"/>
            <a:ext cx="4248472" cy="144016"/>
          </a:xfrm>
          <a:prstGeom prst="roundRect">
            <a:avLst/>
          </a:prstGeom>
          <a:solidFill>
            <a:srgbClr val="FF99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S21.G00.34 – Pénibilité</a:t>
            </a:r>
          </a:p>
        </p:txBody>
      </p:sp>
      <p:sp>
        <p:nvSpPr>
          <p:cNvPr id="32" name="Rectangle 31"/>
          <p:cNvSpPr/>
          <p:nvPr/>
        </p:nvSpPr>
        <p:spPr>
          <a:xfrm>
            <a:off x="5076056" y="1589310"/>
            <a:ext cx="3888432" cy="461665"/>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Facteur d’exposition - S21.G00.34.001 :  </a:t>
            </a:r>
            <a:r>
              <a:rPr lang="fr-FR" sz="1000" dirty="0" smtClean="0">
                <a:solidFill>
                  <a:srgbClr val="FF0000"/>
                </a:solidFill>
              </a:rPr>
              <a:t>99 – annulation</a:t>
            </a:r>
          </a:p>
          <a:p>
            <a:r>
              <a:rPr lang="fr-FR" sz="1000" dirty="0" smtClean="0">
                <a:solidFill>
                  <a:srgbClr val="0070C0"/>
                </a:solidFill>
              </a:rPr>
              <a:t>Numéro de contrat - S21.G00.34.002 : </a:t>
            </a:r>
            <a:r>
              <a:rPr lang="fr-FR" sz="1000" dirty="0" smtClean="0">
                <a:solidFill>
                  <a:srgbClr val="FF0000"/>
                </a:solidFill>
              </a:rPr>
              <a:t>012345</a:t>
            </a:r>
          </a:p>
          <a:p>
            <a:r>
              <a:rPr lang="fr-FR" sz="1000" dirty="0" smtClean="0">
                <a:solidFill>
                  <a:srgbClr val="0070C0"/>
                </a:solidFill>
              </a:rPr>
              <a:t>Année de rattachement - S21.G00.34.003 : </a:t>
            </a:r>
            <a:r>
              <a:rPr lang="fr-FR" sz="1000" dirty="0" smtClean="0">
                <a:solidFill>
                  <a:srgbClr val="FF0000"/>
                </a:solidFill>
              </a:rPr>
              <a:t>2015</a:t>
            </a:r>
          </a:p>
        </p:txBody>
      </p:sp>
      <p:cxnSp>
        <p:nvCxnSpPr>
          <p:cNvPr id="33" name="Connecteur en angle 27"/>
          <p:cNvCxnSpPr>
            <a:endCxn id="32" idx="1"/>
          </p:cNvCxnSpPr>
          <p:nvPr/>
        </p:nvCxnSpPr>
        <p:spPr bwMode="auto">
          <a:xfrm rot="16200000" flipH="1">
            <a:off x="4872372" y="1616459"/>
            <a:ext cx="263352"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56" name="ZoneTexte 55"/>
          <p:cNvSpPr txBox="1"/>
          <p:nvPr/>
        </p:nvSpPr>
        <p:spPr>
          <a:xfrm>
            <a:off x="2610036" y="548680"/>
            <a:ext cx="3923928" cy="769441"/>
          </a:xfrm>
          <a:prstGeom prst="rect">
            <a:avLst/>
          </a:prstGeom>
          <a:noFill/>
        </p:spPr>
        <p:txBody>
          <a:bodyPr wrap="square" rtlCol="0">
            <a:spAutoFit/>
          </a:bodyPr>
          <a:lstStyle/>
          <a:p>
            <a:pPr algn="ctr"/>
            <a:r>
              <a:rPr lang="fr-FR" sz="1100" b="1" dirty="0" smtClean="0">
                <a:solidFill>
                  <a:schemeClr val="tx2"/>
                </a:solidFill>
                <a:latin typeface="Arial" pitchFamily="34" charset="0"/>
                <a:cs typeface="Arial" pitchFamily="34" charset="0"/>
              </a:rPr>
              <a:t>Cas n°2 : facteur X déclaré, or il n’y avait pas de pénibilité à déclarer – correction de la déclaration du facteur et de la cotisation</a:t>
            </a:r>
          </a:p>
          <a:p>
            <a:pPr algn="ctr"/>
            <a:r>
              <a:rPr lang="fr-FR" sz="1100" b="1" dirty="0" smtClean="0">
                <a:solidFill>
                  <a:schemeClr val="tx2"/>
                </a:solidFill>
                <a:latin typeface="Arial" pitchFamily="34" charset="0"/>
              </a:rPr>
              <a:t>CORRECTION EN MODE DIFFERENTIEL</a:t>
            </a:r>
            <a:endParaRPr lang="fr-FR" sz="1100" b="1" dirty="0">
              <a:solidFill>
                <a:schemeClr val="tx2"/>
              </a:solidFill>
              <a:latin typeface="Arial" pitchFamily="34" charset="0"/>
              <a:cs typeface="Arial" pitchFamily="34" charset="0"/>
            </a:endParaRPr>
          </a:p>
        </p:txBody>
      </p:sp>
      <p:cxnSp>
        <p:nvCxnSpPr>
          <p:cNvPr id="61" name="Connecteur droit 60"/>
          <p:cNvCxnSpPr/>
          <p:nvPr/>
        </p:nvCxnSpPr>
        <p:spPr>
          <a:xfrm flipH="1">
            <a:off x="4553998" y="0"/>
            <a:ext cx="36004" cy="685800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useBgFill="1">
        <p:nvSpPr>
          <p:cNvPr id="49" name="Rectangle à coins arrondis 48"/>
          <p:cNvSpPr/>
          <p:nvPr/>
        </p:nvSpPr>
        <p:spPr bwMode="auto">
          <a:xfrm>
            <a:off x="251520" y="2564904"/>
            <a:ext cx="4104456" cy="144000"/>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S21.G00.78 – Base assujettie</a:t>
            </a:r>
          </a:p>
        </p:txBody>
      </p:sp>
      <p:sp>
        <p:nvSpPr>
          <p:cNvPr id="62" name="Rectangle 61"/>
          <p:cNvSpPr/>
          <p:nvPr/>
        </p:nvSpPr>
        <p:spPr>
          <a:xfrm>
            <a:off x="611560" y="2737495"/>
            <a:ext cx="3744416" cy="1077218"/>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base assujettie - S21.G00.78.001 :  </a:t>
            </a:r>
            <a:r>
              <a:rPr lang="fr-FR" sz="1000" dirty="0" smtClean="0">
                <a:solidFill>
                  <a:srgbClr val="FF0000"/>
                </a:solidFill>
              </a:rPr>
              <a:t>37 – assiette de pénibilité</a:t>
            </a:r>
          </a:p>
          <a:p>
            <a:r>
              <a:rPr lang="fr-FR" sz="1000" dirty="0" smtClean="0">
                <a:solidFill>
                  <a:srgbClr val="0070C0"/>
                </a:solidFill>
              </a:rPr>
              <a:t>Date de début de période de rattachement - S21.G00.78.002 :  </a:t>
            </a:r>
            <a:r>
              <a:rPr lang="fr-FR" sz="1000" dirty="0" smtClean="0">
                <a:solidFill>
                  <a:srgbClr val="FF0000"/>
                </a:solidFill>
              </a:rPr>
              <a:t>01122015</a:t>
            </a:r>
          </a:p>
          <a:p>
            <a:r>
              <a:rPr lang="fr-FR" sz="1000" dirty="0" smtClean="0">
                <a:solidFill>
                  <a:srgbClr val="0070C0"/>
                </a:solidFill>
              </a:rPr>
              <a:t>Date de fin de période de rattachement - S21.G00.78.003 :  </a:t>
            </a:r>
            <a:r>
              <a:rPr lang="fr-FR" sz="1000" dirty="0" smtClean="0">
                <a:solidFill>
                  <a:srgbClr val="FF0000"/>
                </a:solidFill>
              </a:rPr>
              <a:t>31122015</a:t>
            </a:r>
          </a:p>
          <a:p>
            <a:r>
              <a:rPr lang="fr-FR" sz="1000" dirty="0" smtClean="0">
                <a:solidFill>
                  <a:srgbClr val="0070C0"/>
                </a:solidFill>
              </a:rPr>
              <a:t>Montant - S21.G00.78.004 : </a:t>
            </a:r>
            <a:r>
              <a:rPr lang="fr-FR" sz="1000" dirty="0" smtClean="0">
                <a:solidFill>
                  <a:srgbClr val="FF0000"/>
                </a:solidFill>
              </a:rPr>
              <a:t>17600,00</a:t>
            </a:r>
          </a:p>
        </p:txBody>
      </p:sp>
      <p:cxnSp>
        <p:nvCxnSpPr>
          <p:cNvPr id="63" name="Connecteur en angle 27"/>
          <p:cNvCxnSpPr>
            <a:endCxn id="62" idx="1"/>
          </p:cNvCxnSpPr>
          <p:nvPr/>
        </p:nvCxnSpPr>
        <p:spPr bwMode="auto">
          <a:xfrm rot="16200000" flipH="1">
            <a:off x="255958" y="2920502"/>
            <a:ext cx="567188"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64" name="Rectangle à coins arrondis 63"/>
          <p:cNvSpPr/>
          <p:nvPr/>
        </p:nvSpPr>
        <p:spPr bwMode="auto">
          <a:xfrm>
            <a:off x="251520" y="3997974"/>
            <a:ext cx="4104456" cy="151106"/>
          </a:xfrm>
          <a:prstGeom prst="roundRect">
            <a:avLst/>
          </a:prstGeom>
          <a:solidFill>
            <a:srgbClr val="FFCC66"/>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S21.G00.81 – Cotisation individuelle</a:t>
            </a:r>
          </a:p>
        </p:txBody>
      </p:sp>
      <p:sp>
        <p:nvSpPr>
          <p:cNvPr id="65" name="Rectangle 64"/>
          <p:cNvSpPr/>
          <p:nvPr/>
        </p:nvSpPr>
        <p:spPr>
          <a:xfrm>
            <a:off x="611560" y="4170566"/>
            <a:ext cx="3744416" cy="615553"/>
          </a:xfrm>
          <a:prstGeom prst="rect">
            <a:avLst/>
          </a:prstGeom>
          <a:noFill/>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cotisation - S21.G00.81.001 :  </a:t>
            </a:r>
            <a:r>
              <a:rPr lang="fr-FR" sz="1000" dirty="0" smtClean="0">
                <a:solidFill>
                  <a:srgbClr val="FF0000"/>
                </a:solidFill>
              </a:rPr>
              <a:t>086 – cotisation pénibilité mono-exposition</a:t>
            </a:r>
          </a:p>
          <a:p>
            <a:r>
              <a:rPr lang="fr-FR" sz="1000" dirty="0" smtClean="0">
                <a:solidFill>
                  <a:srgbClr val="0070C0"/>
                </a:solidFill>
              </a:rPr>
              <a:t>Montant d’assiette - S21.G00.81.003 : </a:t>
            </a:r>
            <a:r>
              <a:rPr lang="fr-FR" sz="1000" dirty="0" smtClean="0">
                <a:solidFill>
                  <a:srgbClr val="FF0000"/>
                </a:solidFill>
              </a:rPr>
              <a:t>17600,00</a:t>
            </a:r>
          </a:p>
          <a:p>
            <a:r>
              <a:rPr lang="fr-FR" sz="1000" dirty="0" smtClean="0">
                <a:solidFill>
                  <a:srgbClr val="0070C0"/>
                </a:solidFill>
              </a:rPr>
              <a:t>Montant de cotisation - S21.G00.81.004 : </a:t>
            </a:r>
            <a:r>
              <a:rPr lang="fr-FR" sz="1000" dirty="0" smtClean="0">
                <a:solidFill>
                  <a:srgbClr val="FF0000"/>
                </a:solidFill>
              </a:rPr>
              <a:t>35,20</a:t>
            </a:r>
          </a:p>
        </p:txBody>
      </p:sp>
      <p:cxnSp>
        <p:nvCxnSpPr>
          <p:cNvPr id="66" name="Connecteur en angle 27"/>
          <p:cNvCxnSpPr>
            <a:endCxn id="65" idx="1"/>
          </p:cNvCxnSpPr>
          <p:nvPr/>
        </p:nvCxnSpPr>
        <p:spPr bwMode="auto">
          <a:xfrm rot="16200000" flipH="1">
            <a:off x="374921" y="4241703"/>
            <a:ext cx="329263"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useBgFill="1">
        <p:nvSpPr>
          <p:cNvPr id="67" name="Rectangle à coins arrondis 66"/>
          <p:cNvSpPr/>
          <p:nvPr/>
        </p:nvSpPr>
        <p:spPr bwMode="auto">
          <a:xfrm>
            <a:off x="4716016" y="2564904"/>
            <a:ext cx="4248472" cy="144000"/>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S21.G00.78 – Base assujettie</a:t>
            </a:r>
          </a:p>
        </p:txBody>
      </p:sp>
      <p:sp>
        <p:nvSpPr>
          <p:cNvPr id="68" name="Rectangle 67"/>
          <p:cNvSpPr/>
          <p:nvPr/>
        </p:nvSpPr>
        <p:spPr>
          <a:xfrm>
            <a:off x="5076056" y="2737495"/>
            <a:ext cx="3888432" cy="1077218"/>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base assujettie - S21.G00.78.001 :  </a:t>
            </a:r>
            <a:r>
              <a:rPr lang="fr-FR" sz="1000" dirty="0" smtClean="0">
                <a:solidFill>
                  <a:srgbClr val="FF0000"/>
                </a:solidFill>
              </a:rPr>
              <a:t>37 – assiette de pénibilité</a:t>
            </a:r>
          </a:p>
          <a:p>
            <a:r>
              <a:rPr lang="fr-FR" sz="1000" dirty="0" smtClean="0">
                <a:solidFill>
                  <a:srgbClr val="0070C0"/>
                </a:solidFill>
              </a:rPr>
              <a:t>Date de début de période de rattachement - S21.G00.78.002 :  </a:t>
            </a:r>
            <a:r>
              <a:rPr lang="fr-FR" sz="1000" dirty="0" smtClean="0">
                <a:solidFill>
                  <a:srgbClr val="FF0000"/>
                </a:solidFill>
              </a:rPr>
              <a:t>01122015</a:t>
            </a:r>
          </a:p>
          <a:p>
            <a:r>
              <a:rPr lang="fr-FR" sz="1000" dirty="0" smtClean="0">
                <a:solidFill>
                  <a:srgbClr val="0070C0"/>
                </a:solidFill>
              </a:rPr>
              <a:t>Date de fin de période de rattachement - S21.G00.78.003 :  </a:t>
            </a:r>
            <a:r>
              <a:rPr lang="fr-FR" sz="1000" dirty="0" smtClean="0">
                <a:solidFill>
                  <a:srgbClr val="FF0000"/>
                </a:solidFill>
              </a:rPr>
              <a:t>31122015</a:t>
            </a:r>
          </a:p>
          <a:p>
            <a:r>
              <a:rPr lang="fr-FR" sz="1000" dirty="0" smtClean="0">
                <a:solidFill>
                  <a:srgbClr val="0070C0"/>
                </a:solidFill>
              </a:rPr>
              <a:t>Montant - S21.G00.78.004 : </a:t>
            </a:r>
            <a:r>
              <a:rPr lang="fr-FR" sz="1000" dirty="0" smtClean="0">
                <a:solidFill>
                  <a:srgbClr val="FF0000"/>
                </a:solidFill>
              </a:rPr>
              <a:t>-17600,00</a:t>
            </a:r>
          </a:p>
        </p:txBody>
      </p:sp>
      <p:cxnSp>
        <p:nvCxnSpPr>
          <p:cNvPr id="69" name="Connecteur en angle 27"/>
          <p:cNvCxnSpPr>
            <a:endCxn id="68" idx="1"/>
          </p:cNvCxnSpPr>
          <p:nvPr/>
        </p:nvCxnSpPr>
        <p:spPr bwMode="auto">
          <a:xfrm rot="16200000" flipH="1">
            <a:off x="4720453" y="2920501"/>
            <a:ext cx="567188" cy="144018"/>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70" name="Rectangle à coins arrondis 69"/>
          <p:cNvSpPr/>
          <p:nvPr/>
        </p:nvSpPr>
        <p:spPr bwMode="auto">
          <a:xfrm>
            <a:off x="4788024" y="3997974"/>
            <a:ext cx="4176464" cy="151105"/>
          </a:xfrm>
          <a:prstGeom prst="roundRect">
            <a:avLst/>
          </a:prstGeom>
          <a:solidFill>
            <a:srgbClr val="FFCC66"/>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S21.G00.81 – Cotisation individuelle</a:t>
            </a:r>
          </a:p>
        </p:txBody>
      </p:sp>
      <p:sp>
        <p:nvSpPr>
          <p:cNvPr id="71" name="Rectangle 70"/>
          <p:cNvSpPr/>
          <p:nvPr/>
        </p:nvSpPr>
        <p:spPr>
          <a:xfrm>
            <a:off x="5148064" y="4170566"/>
            <a:ext cx="3816424" cy="615553"/>
          </a:xfrm>
          <a:prstGeom prst="rect">
            <a:avLst/>
          </a:prstGeom>
          <a:noFill/>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cotisation - S21.G00.81.001 : </a:t>
            </a:r>
            <a:r>
              <a:rPr lang="fr-FR" sz="1000" dirty="0" smtClean="0">
                <a:solidFill>
                  <a:srgbClr val="FF0000"/>
                </a:solidFill>
              </a:rPr>
              <a:t>086 – cotisation pénibilité mono-exposition</a:t>
            </a:r>
          </a:p>
          <a:p>
            <a:r>
              <a:rPr lang="fr-FR" sz="1000" dirty="0" smtClean="0">
                <a:solidFill>
                  <a:srgbClr val="0070C0"/>
                </a:solidFill>
              </a:rPr>
              <a:t>Montant d’assiette - S21.G00.81.003 : </a:t>
            </a:r>
            <a:r>
              <a:rPr lang="fr-FR" sz="1000" dirty="0" smtClean="0">
                <a:solidFill>
                  <a:srgbClr val="FF0000"/>
                </a:solidFill>
              </a:rPr>
              <a:t>-17600,00</a:t>
            </a:r>
          </a:p>
          <a:p>
            <a:r>
              <a:rPr lang="fr-FR" sz="1000" dirty="0" smtClean="0">
                <a:solidFill>
                  <a:srgbClr val="0070C0"/>
                </a:solidFill>
              </a:rPr>
              <a:t>Montant de cotisation - S21.G00.81.004 : </a:t>
            </a:r>
            <a:r>
              <a:rPr lang="fr-FR" sz="1000" dirty="0" smtClean="0">
                <a:solidFill>
                  <a:srgbClr val="FF0000"/>
                </a:solidFill>
              </a:rPr>
              <a:t>-35,20</a:t>
            </a:r>
          </a:p>
        </p:txBody>
      </p:sp>
      <p:cxnSp>
        <p:nvCxnSpPr>
          <p:cNvPr id="72" name="Connecteur en angle 27"/>
          <p:cNvCxnSpPr>
            <a:endCxn id="71" idx="1"/>
          </p:cNvCxnSpPr>
          <p:nvPr/>
        </p:nvCxnSpPr>
        <p:spPr bwMode="auto">
          <a:xfrm rot="16200000" flipH="1">
            <a:off x="4911423" y="4241702"/>
            <a:ext cx="329264" cy="144018"/>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24" name="Espace réservé du numéro de diapositive 3"/>
          <p:cNvSpPr txBox="1">
            <a:spLocks/>
          </p:cNvSpPr>
          <p:nvPr/>
        </p:nvSpPr>
        <p:spPr bwMode="auto">
          <a:xfrm>
            <a:off x="0" y="6610350"/>
            <a:ext cx="395288" cy="247650"/>
          </a:xfrm>
          <a:prstGeom prst="rect">
            <a:avLst/>
          </a:prstGeom>
          <a:solidFill>
            <a:schemeClr val="bg1">
              <a:lumMod val="50000"/>
            </a:schemeClr>
          </a:solidFill>
          <a:ln w="9525">
            <a:noFill/>
            <a:miter lim="800000"/>
            <a:headEnd/>
            <a:tailEnd/>
          </a:ln>
          <a:effectLst/>
        </p:spPr>
        <p:txBody>
          <a:bodyPr vert="horz" wrap="square" lIns="18105" tIns="45984" rIns="18105" bIns="45984"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fr-FR" sz="1000" b="1" noProof="0" dirty="0" smtClean="0">
                <a:solidFill>
                  <a:schemeClr val="bg1"/>
                </a:solidFill>
                <a:latin typeface="Arial" charset="0"/>
                <a:cs typeface="Arial" charset="0"/>
              </a:rPr>
              <a:t>14</a:t>
            </a:r>
            <a:endParaRPr kumimoji="0" lang="fr-FR" sz="1000" b="1" i="0" u="none" strike="noStrike" kern="1200" cap="none" spc="0" normalizeH="0" baseline="0" noProof="0" dirty="0">
              <a:ln>
                <a:noFill/>
              </a:ln>
              <a:solidFill>
                <a:schemeClr val="bg1"/>
              </a:solidFill>
              <a:effectLst/>
              <a:uLnTx/>
              <a:uFillTx/>
              <a:latin typeface="Arial" charset="0"/>
              <a:ea typeface="+mn-ea"/>
              <a:cs typeface="Arial" charset="0"/>
            </a:endParaRPr>
          </a:p>
        </p:txBody>
      </p:sp>
      <p:sp>
        <p:nvSpPr>
          <p:cNvPr id="26" name="ZoneTexte 25"/>
          <p:cNvSpPr txBox="1"/>
          <p:nvPr/>
        </p:nvSpPr>
        <p:spPr>
          <a:xfrm>
            <a:off x="2771800" y="5445224"/>
            <a:ext cx="4066409" cy="646331"/>
          </a:xfrm>
          <a:prstGeom prst="rect">
            <a:avLst/>
          </a:prstGeom>
          <a:noFill/>
        </p:spPr>
        <p:txBody>
          <a:bodyPr wrap="square" rtlCol="0">
            <a:spAutoFit/>
          </a:bodyPr>
          <a:lstStyle/>
          <a:p>
            <a:pPr marL="285750" indent="-285750">
              <a:buFont typeface="Wingdings" panose="05000000000000000000" pitchFamily="2" charset="2"/>
              <a:buChar char="à"/>
            </a:pPr>
            <a:r>
              <a:rPr lang="fr-FR" sz="1200" i="1" dirty="0" smtClean="0">
                <a:solidFill>
                  <a:schemeClr val="tx1">
                    <a:lumMod val="60000"/>
                    <a:lumOff val="40000"/>
                  </a:schemeClr>
                </a:solidFill>
                <a:sym typeface="Wingdings" panose="05000000000000000000" pitchFamily="2" charset="2"/>
              </a:rPr>
              <a:t>Pour l’ACOSS, déclarer également les éléments de cotisation à la maille agrégée, en bloc « Cotisation agrégée – S21.G00.23  » (cf. consigne </a:t>
            </a:r>
            <a:r>
              <a:rPr lang="fr-FR" sz="1200" i="1" dirty="0" err="1" smtClean="0">
                <a:solidFill>
                  <a:schemeClr val="tx1">
                    <a:lumMod val="60000"/>
                    <a:lumOff val="40000"/>
                  </a:schemeClr>
                </a:solidFill>
                <a:sym typeface="Wingdings" panose="05000000000000000000" pitchFamily="2" charset="2"/>
              </a:rPr>
              <a:t>slide</a:t>
            </a:r>
            <a:r>
              <a:rPr lang="fr-FR" sz="1200" i="1" dirty="0" smtClean="0">
                <a:solidFill>
                  <a:schemeClr val="tx1">
                    <a:lumMod val="60000"/>
                    <a:lumOff val="40000"/>
                  </a:schemeClr>
                </a:solidFill>
                <a:sym typeface="Wingdings" panose="05000000000000000000" pitchFamily="2" charset="2"/>
              </a:rPr>
              <a:t> 6)</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p:cNvSpPr txBox="1"/>
          <p:nvPr/>
        </p:nvSpPr>
        <p:spPr>
          <a:xfrm>
            <a:off x="539552" y="138118"/>
            <a:ext cx="3312368" cy="584775"/>
          </a:xfrm>
          <a:prstGeom prst="rect">
            <a:avLst/>
          </a:prstGeom>
          <a:noFill/>
        </p:spPr>
        <p:txBody>
          <a:bodyPr wrap="square" rtlCol="0">
            <a:spAutoFit/>
          </a:bodyPr>
          <a:lstStyle/>
          <a:p>
            <a:pPr algn="ctr"/>
            <a:r>
              <a:rPr lang="fr-FR" sz="1600" b="1" u="sng" dirty="0" smtClean="0">
                <a:solidFill>
                  <a:schemeClr val="tx2"/>
                </a:solidFill>
                <a:latin typeface="Arial" pitchFamily="34" charset="0"/>
                <a:cs typeface="Arial" pitchFamily="34" charset="0"/>
              </a:rPr>
              <a:t>Déclaration pénibilité en DSN initial</a:t>
            </a:r>
            <a:endParaRPr lang="fr-FR" sz="1600" b="1" u="sng" dirty="0">
              <a:solidFill>
                <a:schemeClr val="tx2"/>
              </a:solidFill>
              <a:latin typeface="Arial" pitchFamily="34" charset="0"/>
              <a:cs typeface="Arial" pitchFamily="34" charset="0"/>
            </a:endParaRPr>
          </a:p>
        </p:txBody>
      </p:sp>
      <p:sp>
        <p:nvSpPr>
          <p:cNvPr id="13" name="ZoneTexte 12"/>
          <p:cNvSpPr txBox="1"/>
          <p:nvPr/>
        </p:nvSpPr>
        <p:spPr>
          <a:xfrm>
            <a:off x="4860032" y="138118"/>
            <a:ext cx="4032448" cy="584775"/>
          </a:xfrm>
          <a:prstGeom prst="rect">
            <a:avLst/>
          </a:prstGeom>
          <a:noFill/>
        </p:spPr>
        <p:txBody>
          <a:bodyPr wrap="square" rtlCol="0">
            <a:spAutoFit/>
          </a:bodyPr>
          <a:lstStyle/>
          <a:p>
            <a:pPr algn="ctr"/>
            <a:r>
              <a:rPr lang="fr-FR" sz="1600" b="1" u="sng" dirty="0" smtClean="0">
                <a:solidFill>
                  <a:schemeClr val="tx2"/>
                </a:solidFill>
                <a:latin typeface="Arial" pitchFamily="34" charset="0"/>
                <a:cs typeface="Arial" pitchFamily="34" charset="0"/>
              </a:rPr>
              <a:t>Correction déclaration en DSN ultérieure</a:t>
            </a:r>
            <a:endParaRPr lang="fr-FR" sz="1600" b="1" u="sng" dirty="0">
              <a:solidFill>
                <a:schemeClr val="tx2"/>
              </a:solidFill>
              <a:latin typeface="Arial" pitchFamily="34" charset="0"/>
              <a:cs typeface="Arial" pitchFamily="34" charset="0"/>
            </a:endParaRPr>
          </a:p>
        </p:txBody>
      </p:sp>
      <p:sp>
        <p:nvSpPr>
          <p:cNvPr id="11" name="Rectangle à coins arrondis 10"/>
          <p:cNvSpPr/>
          <p:nvPr/>
        </p:nvSpPr>
        <p:spPr bwMode="auto">
          <a:xfrm>
            <a:off x="251520" y="1268760"/>
            <a:ext cx="4104456" cy="144000"/>
          </a:xfrm>
          <a:prstGeom prst="roundRect">
            <a:avLst/>
          </a:prstGeom>
          <a:solidFill>
            <a:srgbClr val="FF99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S21.G00.34 – Pénibilité</a:t>
            </a:r>
          </a:p>
        </p:txBody>
      </p:sp>
      <p:sp>
        <p:nvSpPr>
          <p:cNvPr id="14" name="Rectangle 13"/>
          <p:cNvSpPr/>
          <p:nvPr/>
        </p:nvSpPr>
        <p:spPr>
          <a:xfrm>
            <a:off x="611560" y="1441351"/>
            <a:ext cx="3744416" cy="461665"/>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Facteur d’exposition - S21.G00.34.001 :  </a:t>
            </a:r>
            <a:r>
              <a:rPr lang="fr-FR" sz="1000" dirty="0" smtClean="0">
                <a:solidFill>
                  <a:srgbClr val="FF0000"/>
                </a:solidFill>
              </a:rPr>
              <a:t>10 - le travail répétitif</a:t>
            </a:r>
          </a:p>
          <a:p>
            <a:r>
              <a:rPr lang="fr-FR" sz="1000" dirty="0" smtClean="0">
                <a:solidFill>
                  <a:srgbClr val="0070C0"/>
                </a:solidFill>
              </a:rPr>
              <a:t>Numéro de contrat - S21.G00.34.002 : </a:t>
            </a:r>
            <a:r>
              <a:rPr lang="fr-FR" sz="1000" dirty="0" smtClean="0">
                <a:solidFill>
                  <a:srgbClr val="FF0000"/>
                </a:solidFill>
              </a:rPr>
              <a:t>012345</a:t>
            </a:r>
          </a:p>
          <a:p>
            <a:r>
              <a:rPr lang="fr-FR" sz="1000" dirty="0" smtClean="0">
                <a:solidFill>
                  <a:srgbClr val="0070C0"/>
                </a:solidFill>
              </a:rPr>
              <a:t>Année de rattachement - S21.G00.34.003 : </a:t>
            </a:r>
            <a:r>
              <a:rPr lang="fr-FR" sz="1000" dirty="0" smtClean="0">
                <a:solidFill>
                  <a:srgbClr val="FF0000"/>
                </a:solidFill>
              </a:rPr>
              <a:t>2015</a:t>
            </a:r>
          </a:p>
        </p:txBody>
      </p:sp>
      <p:cxnSp>
        <p:nvCxnSpPr>
          <p:cNvPr id="18" name="Connecteur en angle 27"/>
          <p:cNvCxnSpPr>
            <a:endCxn id="14" idx="1"/>
          </p:cNvCxnSpPr>
          <p:nvPr/>
        </p:nvCxnSpPr>
        <p:spPr bwMode="auto">
          <a:xfrm rot="16200000" flipH="1">
            <a:off x="409847" y="1470471"/>
            <a:ext cx="259408" cy="144018"/>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31" name="Rectangle à coins arrondis 30"/>
          <p:cNvSpPr/>
          <p:nvPr/>
        </p:nvSpPr>
        <p:spPr bwMode="auto">
          <a:xfrm>
            <a:off x="4716016" y="1268760"/>
            <a:ext cx="4104456" cy="144000"/>
          </a:xfrm>
          <a:prstGeom prst="roundRect">
            <a:avLst/>
          </a:prstGeom>
          <a:solidFill>
            <a:srgbClr val="FF99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S21.G00.34 – Pénibilité</a:t>
            </a:r>
          </a:p>
        </p:txBody>
      </p:sp>
      <p:sp>
        <p:nvSpPr>
          <p:cNvPr id="32" name="Rectangle 31"/>
          <p:cNvSpPr/>
          <p:nvPr/>
        </p:nvSpPr>
        <p:spPr>
          <a:xfrm>
            <a:off x="5076056" y="1441351"/>
            <a:ext cx="3744416" cy="461665"/>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Facteur d’exposition - S21.G00.34.001 :  </a:t>
            </a:r>
            <a:r>
              <a:rPr lang="fr-FR" sz="1000" dirty="0" smtClean="0">
                <a:solidFill>
                  <a:srgbClr val="FF0000"/>
                </a:solidFill>
              </a:rPr>
              <a:t>99 – annulation</a:t>
            </a:r>
          </a:p>
          <a:p>
            <a:r>
              <a:rPr lang="fr-FR" sz="1000" dirty="0" smtClean="0">
                <a:solidFill>
                  <a:srgbClr val="0070C0"/>
                </a:solidFill>
              </a:rPr>
              <a:t>Numéro de contrat - S21.G00.34.002 : </a:t>
            </a:r>
            <a:r>
              <a:rPr lang="fr-FR" sz="1000" dirty="0" smtClean="0">
                <a:solidFill>
                  <a:srgbClr val="FF0000"/>
                </a:solidFill>
              </a:rPr>
              <a:t>012345</a:t>
            </a:r>
          </a:p>
          <a:p>
            <a:r>
              <a:rPr lang="fr-FR" sz="1000" dirty="0" smtClean="0">
                <a:solidFill>
                  <a:srgbClr val="0070C0"/>
                </a:solidFill>
              </a:rPr>
              <a:t>Année de rattachement - S21.G00.34.003 : </a:t>
            </a:r>
            <a:r>
              <a:rPr lang="fr-FR" sz="1000" dirty="0" smtClean="0">
                <a:solidFill>
                  <a:srgbClr val="FF0000"/>
                </a:solidFill>
              </a:rPr>
              <a:t>2015</a:t>
            </a:r>
          </a:p>
        </p:txBody>
      </p:sp>
      <p:cxnSp>
        <p:nvCxnSpPr>
          <p:cNvPr id="33" name="Connecteur en angle 27"/>
          <p:cNvCxnSpPr>
            <a:endCxn id="32" idx="1"/>
          </p:cNvCxnSpPr>
          <p:nvPr/>
        </p:nvCxnSpPr>
        <p:spPr bwMode="auto">
          <a:xfrm rot="16200000" flipH="1">
            <a:off x="4874343" y="1470471"/>
            <a:ext cx="259408" cy="144018"/>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56" name="ZoneTexte 55"/>
          <p:cNvSpPr txBox="1"/>
          <p:nvPr/>
        </p:nvSpPr>
        <p:spPr>
          <a:xfrm>
            <a:off x="2610036" y="548680"/>
            <a:ext cx="3923928" cy="769441"/>
          </a:xfrm>
          <a:prstGeom prst="rect">
            <a:avLst/>
          </a:prstGeom>
          <a:noFill/>
        </p:spPr>
        <p:txBody>
          <a:bodyPr wrap="square" rtlCol="0">
            <a:spAutoFit/>
          </a:bodyPr>
          <a:lstStyle/>
          <a:p>
            <a:pPr algn="ctr"/>
            <a:r>
              <a:rPr lang="fr-FR" sz="1100" b="1" dirty="0" smtClean="0">
                <a:solidFill>
                  <a:schemeClr val="tx2"/>
                </a:solidFill>
                <a:latin typeface="Arial" pitchFamily="34" charset="0"/>
                <a:cs typeface="Arial" pitchFamily="34" charset="0"/>
              </a:rPr>
              <a:t>Cas n°2 : facteur X déclaré, or il n’y avait pas de pénibilité à déclarer – correction de la déclaration du facteur et de la cotisation</a:t>
            </a:r>
          </a:p>
          <a:p>
            <a:pPr algn="ctr"/>
            <a:r>
              <a:rPr lang="fr-FR" sz="1100" b="1" dirty="0" smtClean="0">
                <a:solidFill>
                  <a:schemeClr val="tx2"/>
                </a:solidFill>
                <a:latin typeface="Arial" pitchFamily="34" charset="0"/>
              </a:rPr>
              <a:t>CORRECTION EN MODE ANNULE ET REMPLACE</a:t>
            </a:r>
            <a:endParaRPr lang="fr-FR" sz="1100" b="1" dirty="0">
              <a:solidFill>
                <a:schemeClr val="tx2"/>
              </a:solidFill>
              <a:latin typeface="Arial" pitchFamily="34" charset="0"/>
              <a:cs typeface="Arial" pitchFamily="34" charset="0"/>
            </a:endParaRPr>
          </a:p>
        </p:txBody>
      </p:sp>
      <p:cxnSp>
        <p:nvCxnSpPr>
          <p:cNvPr id="61" name="Connecteur droit 60"/>
          <p:cNvCxnSpPr/>
          <p:nvPr/>
        </p:nvCxnSpPr>
        <p:spPr>
          <a:xfrm flipH="1">
            <a:off x="4553998" y="0"/>
            <a:ext cx="36004" cy="685800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useBgFill="1">
        <p:nvSpPr>
          <p:cNvPr id="49" name="Rectangle à coins arrondis 48"/>
          <p:cNvSpPr/>
          <p:nvPr/>
        </p:nvSpPr>
        <p:spPr bwMode="auto">
          <a:xfrm>
            <a:off x="251520" y="1916832"/>
            <a:ext cx="4104456" cy="144000"/>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S21.G00.78 – Base assujettie</a:t>
            </a:r>
          </a:p>
        </p:txBody>
      </p:sp>
      <p:sp>
        <p:nvSpPr>
          <p:cNvPr id="62" name="Rectangle 61"/>
          <p:cNvSpPr/>
          <p:nvPr/>
        </p:nvSpPr>
        <p:spPr>
          <a:xfrm>
            <a:off x="611560" y="2089423"/>
            <a:ext cx="3744416" cy="1077218"/>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base assujettie - S21.G00.78.001 :  </a:t>
            </a:r>
            <a:r>
              <a:rPr lang="fr-FR" sz="1000" dirty="0" smtClean="0">
                <a:solidFill>
                  <a:srgbClr val="FF0000"/>
                </a:solidFill>
              </a:rPr>
              <a:t>37 – assiette de pénibilité</a:t>
            </a:r>
          </a:p>
          <a:p>
            <a:r>
              <a:rPr lang="fr-FR" sz="1000" dirty="0" smtClean="0">
                <a:solidFill>
                  <a:srgbClr val="0070C0"/>
                </a:solidFill>
              </a:rPr>
              <a:t>Date de début de période de rattachement - S21.G00.78.002 :  </a:t>
            </a:r>
            <a:r>
              <a:rPr lang="fr-FR" sz="1000" dirty="0" smtClean="0">
                <a:solidFill>
                  <a:srgbClr val="FF0000"/>
                </a:solidFill>
              </a:rPr>
              <a:t>01122015</a:t>
            </a:r>
          </a:p>
          <a:p>
            <a:r>
              <a:rPr lang="fr-FR" sz="1000" dirty="0" smtClean="0">
                <a:solidFill>
                  <a:srgbClr val="0070C0"/>
                </a:solidFill>
              </a:rPr>
              <a:t>Date de fin de période de rattachement - S21.G00.78.003 :  </a:t>
            </a:r>
            <a:r>
              <a:rPr lang="fr-FR" sz="1000" dirty="0" smtClean="0">
                <a:solidFill>
                  <a:srgbClr val="FF0000"/>
                </a:solidFill>
              </a:rPr>
              <a:t>31122015</a:t>
            </a:r>
          </a:p>
          <a:p>
            <a:r>
              <a:rPr lang="fr-FR" sz="1000" dirty="0" smtClean="0">
                <a:solidFill>
                  <a:srgbClr val="0070C0"/>
                </a:solidFill>
              </a:rPr>
              <a:t>Montant - S21.G00.78.004 : </a:t>
            </a:r>
            <a:r>
              <a:rPr lang="fr-FR" sz="1000" dirty="0" smtClean="0">
                <a:solidFill>
                  <a:srgbClr val="FF0000"/>
                </a:solidFill>
              </a:rPr>
              <a:t>17600,00</a:t>
            </a:r>
          </a:p>
        </p:txBody>
      </p:sp>
      <p:cxnSp>
        <p:nvCxnSpPr>
          <p:cNvPr id="63" name="Connecteur en angle 27"/>
          <p:cNvCxnSpPr>
            <a:endCxn id="62" idx="1"/>
          </p:cNvCxnSpPr>
          <p:nvPr/>
        </p:nvCxnSpPr>
        <p:spPr bwMode="auto">
          <a:xfrm rot="16200000" flipH="1">
            <a:off x="255960" y="2272432"/>
            <a:ext cx="567184"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64" name="Rectangle à coins arrondis 63"/>
          <p:cNvSpPr/>
          <p:nvPr/>
        </p:nvSpPr>
        <p:spPr bwMode="auto">
          <a:xfrm>
            <a:off x="251520" y="3212976"/>
            <a:ext cx="4104456" cy="144000"/>
          </a:xfrm>
          <a:prstGeom prst="roundRect">
            <a:avLst/>
          </a:prstGeom>
          <a:solidFill>
            <a:srgbClr val="FFCC66"/>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S21.G00.81 – Cotisation individuelle</a:t>
            </a:r>
          </a:p>
        </p:txBody>
      </p:sp>
      <p:sp>
        <p:nvSpPr>
          <p:cNvPr id="65" name="Rectangle 64"/>
          <p:cNvSpPr/>
          <p:nvPr/>
        </p:nvSpPr>
        <p:spPr>
          <a:xfrm>
            <a:off x="611560" y="3389511"/>
            <a:ext cx="3744416" cy="615553"/>
          </a:xfrm>
          <a:prstGeom prst="rect">
            <a:avLst/>
          </a:prstGeom>
          <a:noFill/>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cotisation - S21.G00.81.001 :  </a:t>
            </a:r>
            <a:r>
              <a:rPr lang="fr-FR" sz="1000" dirty="0" smtClean="0">
                <a:solidFill>
                  <a:srgbClr val="FF0000"/>
                </a:solidFill>
              </a:rPr>
              <a:t>086 – cotisation pénibilité mono-exposition</a:t>
            </a:r>
          </a:p>
          <a:p>
            <a:r>
              <a:rPr lang="fr-FR" sz="1000" dirty="0" smtClean="0">
                <a:solidFill>
                  <a:srgbClr val="0070C0"/>
                </a:solidFill>
              </a:rPr>
              <a:t>Montant d’assiette - S21.G00.81.003 : </a:t>
            </a:r>
            <a:r>
              <a:rPr lang="fr-FR" sz="1000" dirty="0" smtClean="0">
                <a:solidFill>
                  <a:srgbClr val="FF0000"/>
                </a:solidFill>
              </a:rPr>
              <a:t>17600,00</a:t>
            </a:r>
          </a:p>
          <a:p>
            <a:r>
              <a:rPr lang="fr-FR" sz="1000" dirty="0" smtClean="0">
                <a:solidFill>
                  <a:srgbClr val="0070C0"/>
                </a:solidFill>
              </a:rPr>
              <a:t>Montant de cotisation - S21.G00.81.004 : </a:t>
            </a:r>
            <a:r>
              <a:rPr lang="fr-FR" sz="1000" dirty="0" smtClean="0">
                <a:solidFill>
                  <a:srgbClr val="FF0000"/>
                </a:solidFill>
              </a:rPr>
              <a:t>3520,00</a:t>
            </a:r>
          </a:p>
        </p:txBody>
      </p:sp>
      <p:sp useBgFill="1">
        <p:nvSpPr>
          <p:cNvPr id="67" name="Rectangle à coins arrondis 66"/>
          <p:cNvSpPr/>
          <p:nvPr/>
        </p:nvSpPr>
        <p:spPr bwMode="auto">
          <a:xfrm>
            <a:off x="4716016" y="1916832"/>
            <a:ext cx="4104456" cy="144000"/>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S21.G00.78 – Base assujettie</a:t>
            </a:r>
          </a:p>
        </p:txBody>
      </p:sp>
      <p:sp>
        <p:nvSpPr>
          <p:cNvPr id="68" name="Rectangle 67"/>
          <p:cNvSpPr/>
          <p:nvPr/>
        </p:nvSpPr>
        <p:spPr>
          <a:xfrm>
            <a:off x="5076056" y="2089423"/>
            <a:ext cx="3744416" cy="1077218"/>
          </a:xfrm>
          <a:prstGeom prst="rect">
            <a:avLst/>
          </a:prstGeom>
          <a:noFill/>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base assujettie - S21.G00.78.001 :  </a:t>
            </a:r>
            <a:r>
              <a:rPr lang="fr-FR" sz="1000" dirty="0" smtClean="0">
                <a:solidFill>
                  <a:srgbClr val="FF0000"/>
                </a:solidFill>
              </a:rPr>
              <a:t>37 – assiette de pénibilité</a:t>
            </a:r>
          </a:p>
          <a:p>
            <a:r>
              <a:rPr lang="fr-FR" sz="1000" dirty="0" smtClean="0">
                <a:solidFill>
                  <a:srgbClr val="0070C0"/>
                </a:solidFill>
              </a:rPr>
              <a:t>Date de début de période de rattachement - S21.G00.78.002 :  </a:t>
            </a:r>
            <a:r>
              <a:rPr lang="fr-FR" sz="1000" dirty="0" smtClean="0">
                <a:solidFill>
                  <a:srgbClr val="FF0000"/>
                </a:solidFill>
              </a:rPr>
              <a:t>01122015</a:t>
            </a:r>
          </a:p>
          <a:p>
            <a:r>
              <a:rPr lang="fr-FR" sz="1000" dirty="0" smtClean="0">
                <a:solidFill>
                  <a:srgbClr val="0070C0"/>
                </a:solidFill>
              </a:rPr>
              <a:t>Date de fin de période de rattachement - S21.G00.78.003 :  </a:t>
            </a:r>
            <a:r>
              <a:rPr lang="fr-FR" sz="1000" dirty="0" smtClean="0">
                <a:solidFill>
                  <a:srgbClr val="FF0000"/>
                </a:solidFill>
              </a:rPr>
              <a:t>31122015</a:t>
            </a:r>
          </a:p>
          <a:p>
            <a:r>
              <a:rPr lang="fr-FR" sz="1000" dirty="0" smtClean="0">
                <a:solidFill>
                  <a:srgbClr val="0070C0"/>
                </a:solidFill>
              </a:rPr>
              <a:t>Montant - S21.G00.78.004 : </a:t>
            </a:r>
            <a:r>
              <a:rPr lang="fr-FR" sz="1000" dirty="0" smtClean="0">
                <a:solidFill>
                  <a:srgbClr val="FF0000"/>
                </a:solidFill>
              </a:rPr>
              <a:t>-17600,00</a:t>
            </a:r>
          </a:p>
        </p:txBody>
      </p:sp>
      <p:cxnSp>
        <p:nvCxnSpPr>
          <p:cNvPr id="69" name="Connecteur en angle 27"/>
          <p:cNvCxnSpPr>
            <a:endCxn id="68" idx="1"/>
          </p:cNvCxnSpPr>
          <p:nvPr/>
        </p:nvCxnSpPr>
        <p:spPr bwMode="auto">
          <a:xfrm rot="16200000" flipH="1">
            <a:off x="4720457" y="2272432"/>
            <a:ext cx="567183"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70" name="Rectangle à coins arrondis 69"/>
          <p:cNvSpPr/>
          <p:nvPr/>
        </p:nvSpPr>
        <p:spPr bwMode="auto">
          <a:xfrm>
            <a:off x="4716016" y="3212976"/>
            <a:ext cx="4104456" cy="144000"/>
          </a:xfrm>
          <a:prstGeom prst="roundRect">
            <a:avLst/>
          </a:prstGeom>
          <a:solidFill>
            <a:srgbClr val="FFCC66"/>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S21.G00.81 – Cotisation individuelle</a:t>
            </a:r>
          </a:p>
        </p:txBody>
      </p:sp>
      <p:sp>
        <p:nvSpPr>
          <p:cNvPr id="71" name="Rectangle 70"/>
          <p:cNvSpPr/>
          <p:nvPr/>
        </p:nvSpPr>
        <p:spPr>
          <a:xfrm>
            <a:off x="5076056" y="3385567"/>
            <a:ext cx="3744416" cy="615553"/>
          </a:xfrm>
          <a:prstGeom prst="rect">
            <a:avLst/>
          </a:prstGeom>
          <a:noFill/>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cotisation - S21.G00.81.001 : </a:t>
            </a:r>
            <a:r>
              <a:rPr lang="fr-FR" sz="1000" dirty="0" smtClean="0">
                <a:solidFill>
                  <a:srgbClr val="FF0000"/>
                </a:solidFill>
              </a:rPr>
              <a:t>086 – cotisation pénibilité mono-exposition</a:t>
            </a:r>
          </a:p>
          <a:p>
            <a:r>
              <a:rPr lang="fr-FR" sz="1000" dirty="0" smtClean="0">
                <a:solidFill>
                  <a:srgbClr val="0070C0"/>
                </a:solidFill>
              </a:rPr>
              <a:t>Montant d’assiette - S21.G00.81.003 : </a:t>
            </a:r>
            <a:r>
              <a:rPr lang="fr-FR" sz="1000" dirty="0" smtClean="0">
                <a:solidFill>
                  <a:srgbClr val="FF0000"/>
                </a:solidFill>
              </a:rPr>
              <a:t>-17600,00</a:t>
            </a:r>
          </a:p>
          <a:p>
            <a:r>
              <a:rPr lang="fr-FR" sz="1000" dirty="0" smtClean="0">
                <a:solidFill>
                  <a:srgbClr val="0070C0"/>
                </a:solidFill>
              </a:rPr>
              <a:t>Montant de cotisation - S21.G00.81.004 : </a:t>
            </a:r>
            <a:r>
              <a:rPr lang="fr-FR" sz="1000" dirty="0" smtClean="0">
                <a:solidFill>
                  <a:srgbClr val="FF0000"/>
                </a:solidFill>
              </a:rPr>
              <a:t>-3520,00</a:t>
            </a:r>
          </a:p>
        </p:txBody>
      </p:sp>
      <p:sp>
        <p:nvSpPr>
          <p:cNvPr id="24" name="Espace réservé du numéro de diapositive 3"/>
          <p:cNvSpPr txBox="1">
            <a:spLocks/>
          </p:cNvSpPr>
          <p:nvPr/>
        </p:nvSpPr>
        <p:spPr bwMode="auto">
          <a:xfrm>
            <a:off x="0" y="6610350"/>
            <a:ext cx="395288" cy="247650"/>
          </a:xfrm>
          <a:prstGeom prst="rect">
            <a:avLst/>
          </a:prstGeom>
          <a:solidFill>
            <a:schemeClr val="bg1">
              <a:lumMod val="50000"/>
            </a:schemeClr>
          </a:solidFill>
          <a:ln w="9525">
            <a:noFill/>
            <a:miter lim="800000"/>
            <a:headEnd/>
            <a:tailEnd/>
          </a:ln>
          <a:effectLst/>
        </p:spPr>
        <p:txBody>
          <a:bodyPr vert="horz" wrap="square" lIns="18105" tIns="45984" rIns="18105" bIns="45984"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FR" sz="1000" b="1" i="0" u="none" strike="noStrike" kern="1200" cap="none" spc="0" normalizeH="0" baseline="0" noProof="0" dirty="0" smtClean="0">
                <a:ln>
                  <a:noFill/>
                </a:ln>
                <a:solidFill>
                  <a:schemeClr val="bg1"/>
                </a:solidFill>
                <a:effectLst/>
                <a:uLnTx/>
                <a:uFillTx/>
                <a:latin typeface="Arial" charset="0"/>
                <a:ea typeface="+mn-ea"/>
                <a:cs typeface="Arial" charset="0"/>
              </a:rPr>
              <a:t>15</a:t>
            </a:r>
            <a:endParaRPr kumimoji="0" lang="fr-FR" sz="1000" b="1" i="0" u="none" strike="noStrike" kern="1200" cap="none" spc="0" normalizeH="0" baseline="0" noProof="0" dirty="0">
              <a:ln>
                <a:noFill/>
              </a:ln>
              <a:solidFill>
                <a:schemeClr val="bg1"/>
              </a:solidFill>
              <a:effectLst/>
              <a:uLnTx/>
              <a:uFillTx/>
              <a:latin typeface="Arial" charset="0"/>
              <a:ea typeface="+mn-ea"/>
              <a:cs typeface="Arial" charset="0"/>
            </a:endParaRPr>
          </a:p>
        </p:txBody>
      </p:sp>
      <p:sp useBgFill="1">
        <p:nvSpPr>
          <p:cNvPr id="25" name="Rectangle à coins arrondis 24"/>
          <p:cNvSpPr/>
          <p:nvPr/>
        </p:nvSpPr>
        <p:spPr bwMode="auto">
          <a:xfrm>
            <a:off x="4716016" y="4005064"/>
            <a:ext cx="4104456" cy="144000"/>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S21.G00.78 – Base assujettie</a:t>
            </a:r>
          </a:p>
        </p:txBody>
      </p:sp>
      <p:sp>
        <p:nvSpPr>
          <p:cNvPr id="26" name="Rectangle 25"/>
          <p:cNvSpPr/>
          <p:nvPr/>
        </p:nvSpPr>
        <p:spPr>
          <a:xfrm>
            <a:off x="5076056" y="4177655"/>
            <a:ext cx="3744416" cy="1077218"/>
          </a:xfrm>
          <a:prstGeom prst="rect">
            <a:avLst/>
          </a:prstGeom>
          <a:noFill/>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base assujettie - S21.G00.78.001 :  </a:t>
            </a:r>
            <a:r>
              <a:rPr lang="fr-FR" sz="1000" dirty="0" smtClean="0">
                <a:solidFill>
                  <a:srgbClr val="FF0000"/>
                </a:solidFill>
              </a:rPr>
              <a:t>37 – assiette de pénibilité</a:t>
            </a:r>
          </a:p>
          <a:p>
            <a:r>
              <a:rPr lang="fr-FR" sz="1000" dirty="0" smtClean="0">
                <a:solidFill>
                  <a:srgbClr val="0070C0"/>
                </a:solidFill>
              </a:rPr>
              <a:t>Date de début de période de rattachement - S21.G00.78.002 :  </a:t>
            </a:r>
            <a:r>
              <a:rPr lang="fr-FR" sz="1000" dirty="0" smtClean="0">
                <a:solidFill>
                  <a:srgbClr val="FF0000"/>
                </a:solidFill>
              </a:rPr>
              <a:t>01122015</a:t>
            </a:r>
          </a:p>
          <a:p>
            <a:r>
              <a:rPr lang="fr-FR" sz="1000" dirty="0" smtClean="0">
                <a:solidFill>
                  <a:srgbClr val="0070C0"/>
                </a:solidFill>
              </a:rPr>
              <a:t>Date de fin de période de rattachement - S21.G00.78.003 :  </a:t>
            </a:r>
            <a:r>
              <a:rPr lang="fr-FR" sz="1000" dirty="0" smtClean="0">
                <a:solidFill>
                  <a:srgbClr val="FF0000"/>
                </a:solidFill>
              </a:rPr>
              <a:t>31122015</a:t>
            </a:r>
          </a:p>
          <a:p>
            <a:r>
              <a:rPr lang="fr-FR" sz="1000" dirty="0" smtClean="0">
                <a:solidFill>
                  <a:srgbClr val="0070C0"/>
                </a:solidFill>
              </a:rPr>
              <a:t>Montant - S21.G00.78.004 : </a:t>
            </a:r>
            <a:r>
              <a:rPr lang="fr-FR" sz="1000" dirty="0" smtClean="0">
                <a:solidFill>
                  <a:srgbClr val="FF0000"/>
                </a:solidFill>
              </a:rPr>
              <a:t>0,00</a:t>
            </a:r>
          </a:p>
        </p:txBody>
      </p:sp>
      <p:cxnSp>
        <p:nvCxnSpPr>
          <p:cNvPr id="27" name="Connecteur en angle 27"/>
          <p:cNvCxnSpPr>
            <a:endCxn id="26" idx="1"/>
          </p:cNvCxnSpPr>
          <p:nvPr/>
        </p:nvCxnSpPr>
        <p:spPr bwMode="auto">
          <a:xfrm rot="16200000" flipH="1">
            <a:off x="4720453" y="4360661"/>
            <a:ext cx="567188" cy="144018"/>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29" name="Rectangle 28"/>
          <p:cNvSpPr/>
          <p:nvPr/>
        </p:nvSpPr>
        <p:spPr>
          <a:xfrm>
            <a:off x="5076056" y="5473799"/>
            <a:ext cx="3744416" cy="615553"/>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cotisation - S21.G00.81.001 : </a:t>
            </a:r>
            <a:r>
              <a:rPr lang="fr-FR" sz="1000" dirty="0" smtClean="0">
                <a:solidFill>
                  <a:srgbClr val="FF0000"/>
                </a:solidFill>
              </a:rPr>
              <a:t>086 – cotisation pénibilité mono-exposition</a:t>
            </a:r>
          </a:p>
          <a:p>
            <a:r>
              <a:rPr lang="fr-FR" sz="1000" dirty="0" smtClean="0">
                <a:solidFill>
                  <a:srgbClr val="0070C0"/>
                </a:solidFill>
              </a:rPr>
              <a:t>Montant d’assiette- S21.G00.81.003 : </a:t>
            </a:r>
            <a:r>
              <a:rPr lang="fr-FR" sz="1000" dirty="0" smtClean="0">
                <a:solidFill>
                  <a:srgbClr val="FF0000"/>
                </a:solidFill>
              </a:rPr>
              <a:t>0,00</a:t>
            </a:r>
          </a:p>
          <a:p>
            <a:r>
              <a:rPr lang="fr-FR" sz="1000" dirty="0" smtClean="0">
                <a:solidFill>
                  <a:srgbClr val="0070C0"/>
                </a:solidFill>
              </a:rPr>
              <a:t>Montant de cotisation - S21.G00.81.004 : </a:t>
            </a:r>
            <a:r>
              <a:rPr lang="fr-FR" sz="1000" dirty="0" smtClean="0">
                <a:solidFill>
                  <a:srgbClr val="FF0000"/>
                </a:solidFill>
              </a:rPr>
              <a:t>0,00</a:t>
            </a:r>
          </a:p>
        </p:txBody>
      </p:sp>
      <p:cxnSp>
        <p:nvCxnSpPr>
          <p:cNvPr id="35" name="Connecteur en angle 27"/>
          <p:cNvCxnSpPr>
            <a:endCxn id="65" idx="1"/>
          </p:cNvCxnSpPr>
          <p:nvPr/>
        </p:nvCxnSpPr>
        <p:spPr bwMode="auto">
          <a:xfrm rot="16200000" flipH="1">
            <a:off x="374920" y="3460648"/>
            <a:ext cx="329264"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cxnSp>
        <p:nvCxnSpPr>
          <p:cNvPr id="39" name="Connecteur en angle 27"/>
          <p:cNvCxnSpPr>
            <a:endCxn id="71" idx="1"/>
          </p:cNvCxnSpPr>
          <p:nvPr/>
        </p:nvCxnSpPr>
        <p:spPr bwMode="auto">
          <a:xfrm rot="16200000" flipH="1">
            <a:off x="4839415" y="3456703"/>
            <a:ext cx="329264" cy="144018"/>
          </a:xfrm>
          <a:prstGeom prst="bentConnector2">
            <a:avLst/>
          </a:prstGeom>
          <a:solidFill>
            <a:schemeClr val="accent1"/>
          </a:solidFill>
          <a:ln w="19050" cap="flat" cmpd="sng" algn="ctr">
            <a:solidFill>
              <a:srgbClr val="0070C0"/>
            </a:solidFill>
            <a:prstDash val="solid"/>
            <a:round/>
            <a:headEnd type="none" w="med" len="med"/>
            <a:tailEnd type="arrow"/>
          </a:ln>
          <a:effectLst/>
        </p:spPr>
      </p:cxnSp>
      <p:cxnSp>
        <p:nvCxnSpPr>
          <p:cNvPr id="42" name="Connecteur en angle 27"/>
          <p:cNvCxnSpPr>
            <a:endCxn id="29" idx="1"/>
          </p:cNvCxnSpPr>
          <p:nvPr/>
        </p:nvCxnSpPr>
        <p:spPr bwMode="auto">
          <a:xfrm rot="16200000" flipH="1">
            <a:off x="4826051" y="5531571"/>
            <a:ext cx="355992" cy="144018"/>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28" name="Rectangle à coins arrondis 27"/>
          <p:cNvSpPr/>
          <p:nvPr/>
        </p:nvSpPr>
        <p:spPr bwMode="auto">
          <a:xfrm>
            <a:off x="4716016" y="5301208"/>
            <a:ext cx="4104456" cy="144000"/>
          </a:xfrm>
          <a:prstGeom prst="roundRect">
            <a:avLst/>
          </a:prstGeom>
          <a:solidFill>
            <a:srgbClr val="FFCC66"/>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S21.G00.81 – Cotisation individuelle</a:t>
            </a:r>
          </a:p>
        </p:txBody>
      </p:sp>
      <p:sp>
        <p:nvSpPr>
          <p:cNvPr id="36" name="ZoneTexte 35"/>
          <p:cNvSpPr txBox="1"/>
          <p:nvPr/>
        </p:nvSpPr>
        <p:spPr>
          <a:xfrm>
            <a:off x="1547664" y="6021288"/>
            <a:ext cx="6048672" cy="461665"/>
          </a:xfrm>
          <a:prstGeom prst="rect">
            <a:avLst/>
          </a:prstGeom>
          <a:noFill/>
        </p:spPr>
        <p:txBody>
          <a:bodyPr wrap="square" rtlCol="0">
            <a:spAutoFit/>
          </a:bodyPr>
          <a:lstStyle/>
          <a:p>
            <a:pPr marL="285750" indent="-285750">
              <a:buFont typeface="Wingdings" panose="05000000000000000000" pitchFamily="2" charset="2"/>
              <a:buChar char="à"/>
            </a:pPr>
            <a:r>
              <a:rPr lang="fr-FR" sz="1200" i="1" dirty="0" smtClean="0">
                <a:solidFill>
                  <a:schemeClr val="tx1">
                    <a:lumMod val="60000"/>
                    <a:lumOff val="40000"/>
                  </a:schemeClr>
                </a:solidFill>
                <a:sym typeface="Wingdings" panose="05000000000000000000" pitchFamily="2" charset="2"/>
              </a:rPr>
              <a:t>Pour l’ACOSS, déclarer également les éléments de cotisation à la maille agrégée, en bloc « Cotisation agrégée – S21.G00.23  » (cf. consigne </a:t>
            </a:r>
            <a:r>
              <a:rPr lang="fr-FR" sz="1200" i="1" dirty="0" err="1" smtClean="0">
                <a:solidFill>
                  <a:schemeClr val="tx1">
                    <a:lumMod val="60000"/>
                    <a:lumOff val="40000"/>
                  </a:schemeClr>
                </a:solidFill>
                <a:sym typeface="Wingdings" panose="05000000000000000000" pitchFamily="2" charset="2"/>
              </a:rPr>
              <a:t>slide</a:t>
            </a:r>
            <a:r>
              <a:rPr lang="fr-FR" sz="1200" i="1" dirty="0" smtClean="0">
                <a:solidFill>
                  <a:schemeClr val="tx1">
                    <a:lumMod val="60000"/>
                    <a:lumOff val="40000"/>
                  </a:schemeClr>
                </a:solidFill>
                <a:sym typeface="Wingdings" panose="05000000000000000000" pitchFamily="2" charset="2"/>
              </a:rPr>
              <a:t> 6)</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p:cNvSpPr txBox="1"/>
          <p:nvPr/>
        </p:nvSpPr>
        <p:spPr>
          <a:xfrm>
            <a:off x="539552" y="138118"/>
            <a:ext cx="3312368" cy="584775"/>
          </a:xfrm>
          <a:prstGeom prst="rect">
            <a:avLst/>
          </a:prstGeom>
          <a:noFill/>
        </p:spPr>
        <p:txBody>
          <a:bodyPr wrap="square" rtlCol="0">
            <a:spAutoFit/>
          </a:bodyPr>
          <a:lstStyle/>
          <a:p>
            <a:pPr algn="ctr"/>
            <a:r>
              <a:rPr lang="fr-FR" sz="1600" b="1" u="sng" dirty="0" smtClean="0">
                <a:solidFill>
                  <a:schemeClr val="tx2"/>
                </a:solidFill>
                <a:latin typeface="Arial" pitchFamily="34" charset="0"/>
                <a:cs typeface="Arial" pitchFamily="34" charset="0"/>
              </a:rPr>
              <a:t>Déclaration pénibilité en DSN initiale</a:t>
            </a:r>
            <a:endParaRPr lang="fr-FR" sz="1600" b="1" u="sng" dirty="0">
              <a:solidFill>
                <a:schemeClr val="tx2"/>
              </a:solidFill>
              <a:latin typeface="Arial" pitchFamily="34" charset="0"/>
              <a:cs typeface="Arial" pitchFamily="34" charset="0"/>
            </a:endParaRPr>
          </a:p>
        </p:txBody>
      </p:sp>
      <p:sp>
        <p:nvSpPr>
          <p:cNvPr id="13" name="ZoneTexte 12"/>
          <p:cNvSpPr txBox="1"/>
          <p:nvPr/>
        </p:nvSpPr>
        <p:spPr>
          <a:xfrm>
            <a:off x="4860032" y="138118"/>
            <a:ext cx="4032448" cy="584775"/>
          </a:xfrm>
          <a:prstGeom prst="rect">
            <a:avLst/>
          </a:prstGeom>
          <a:noFill/>
        </p:spPr>
        <p:txBody>
          <a:bodyPr wrap="square" rtlCol="0">
            <a:spAutoFit/>
          </a:bodyPr>
          <a:lstStyle/>
          <a:p>
            <a:pPr algn="ctr"/>
            <a:r>
              <a:rPr lang="fr-FR" sz="1600" b="1" u="sng" dirty="0" smtClean="0">
                <a:solidFill>
                  <a:schemeClr val="tx2"/>
                </a:solidFill>
                <a:latin typeface="Arial" pitchFamily="34" charset="0"/>
                <a:cs typeface="Arial" pitchFamily="34" charset="0"/>
              </a:rPr>
              <a:t>Correction déclaration en DSN ultérieure</a:t>
            </a:r>
            <a:endParaRPr lang="fr-FR" sz="1600" b="1" u="sng" dirty="0">
              <a:solidFill>
                <a:schemeClr val="tx2"/>
              </a:solidFill>
              <a:latin typeface="Arial" pitchFamily="34" charset="0"/>
              <a:cs typeface="Arial" pitchFamily="34" charset="0"/>
            </a:endParaRPr>
          </a:p>
        </p:txBody>
      </p:sp>
      <p:sp>
        <p:nvSpPr>
          <p:cNvPr id="34" name="Rectangle à coins arrondis 33"/>
          <p:cNvSpPr/>
          <p:nvPr/>
        </p:nvSpPr>
        <p:spPr bwMode="auto">
          <a:xfrm>
            <a:off x="4716016" y="1340768"/>
            <a:ext cx="4248472" cy="123111"/>
          </a:xfrm>
          <a:prstGeom prst="roundRect">
            <a:avLst/>
          </a:prstGeom>
          <a:solidFill>
            <a:srgbClr val="FF99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S21.G00.34 – Pénibilité</a:t>
            </a:r>
          </a:p>
        </p:txBody>
      </p:sp>
      <p:sp>
        <p:nvSpPr>
          <p:cNvPr id="35" name="Rectangle 34"/>
          <p:cNvSpPr/>
          <p:nvPr/>
        </p:nvSpPr>
        <p:spPr>
          <a:xfrm>
            <a:off x="5076056" y="1484784"/>
            <a:ext cx="3888432" cy="461665"/>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Facteur d’exposition - S21.G00.34.001 :  </a:t>
            </a:r>
            <a:r>
              <a:rPr lang="fr-FR" sz="1000" dirty="0" smtClean="0">
                <a:solidFill>
                  <a:srgbClr val="FF0000"/>
                </a:solidFill>
              </a:rPr>
              <a:t>08 - le travail de nuit</a:t>
            </a:r>
          </a:p>
          <a:p>
            <a:r>
              <a:rPr lang="fr-FR" sz="1000" dirty="0" smtClean="0">
                <a:solidFill>
                  <a:srgbClr val="0070C0"/>
                </a:solidFill>
              </a:rPr>
              <a:t>Numéro de contrat - S21.G00.34.002 : </a:t>
            </a:r>
            <a:r>
              <a:rPr lang="fr-FR" sz="1000" dirty="0" smtClean="0">
                <a:solidFill>
                  <a:srgbClr val="FF0000"/>
                </a:solidFill>
              </a:rPr>
              <a:t>012345</a:t>
            </a:r>
          </a:p>
          <a:p>
            <a:r>
              <a:rPr lang="fr-FR" sz="1000" dirty="0" smtClean="0">
                <a:solidFill>
                  <a:srgbClr val="0070C0"/>
                </a:solidFill>
              </a:rPr>
              <a:t>Année de rattachement - S21.G00.34.003 :  </a:t>
            </a:r>
            <a:r>
              <a:rPr lang="fr-FR" sz="1000" dirty="0" smtClean="0">
                <a:solidFill>
                  <a:srgbClr val="FF0000"/>
                </a:solidFill>
              </a:rPr>
              <a:t>2015</a:t>
            </a:r>
          </a:p>
        </p:txBody>
      </p:sp>
      <p:cxnSp>
        <p:nvCxnSpPr>
          <p:cNvPr id="36" name="Connecteur en angle 27"/>
          <p:cNvCxnSpPr>
            <a:endCxn id="35" idx="1"/>
          </p:cNvCxnSpPr>
          <p:nvPr/>
        </p:nvCxnSpPr>
        <p:spPr bwMode="auto">
          <a:xfrm rot="16200000" flipH="1">
            <a:off x="4888631" y="1528192"/>
            <a:ext cx="230834"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54" name="ZoneTexte 53"/>
          <p:cNvSpPr txBox="1"/>
          <p:nvPr/>
        </p:nvSpPr>
        <p:spPr>
          <a:xfrm>
            <a:off x="827584" y="2801833"/>
            <a:ext cx="2448272" cy="523220"/>
          </a:xfrm>
          <a:prstGeom prst="rect">
            <a:avLst/>
          </a:prstGeom>
          <a:noFill/>
        </p:spPr>
        <p:txBody>
          <a:bodyPr wrap="square" rtlCol="0">
            <a:spAutoFit/>
          </a:bodyPr>
          <a:lstStyle/>
          <a:p>
            <a:pPr algn="ctr"/>
            <a:r>
              <a:rPr lang="fr-FR" sz="1400" b="1" dirty="0" smtClean="0">
                <a:solidFill>
                  <a:srgbClr val="FF0000"/>
                </a:solidFill>
                <a:latin typeface="Arial" pitchFamily="34" charset="0"/>
                <a:cs typeface="Arial" pitchFamily="34" charset="0"/>
              </a:rPr>
              <a:t>Pas de déclaration donc pas de bloc Pénibilité</a:t>
            </a:r>
            <a:endParaRPr lang="fr-FR" sz="1400" b="1" dirty="0">
              <a:solidFill>
                <a:srgbClr val="FF0000"/>
              </a:solidFill>
              <a:latin typeface="Arial" pitchFamily="34" charset="0"/>
              <a:cs typeface="Arial" pitchFamily="34" charset="0"/>
            </a:endParaRPr>
          </a:p>
        </p:txBody>
      </p:sp>
      <p:sp>
        <p:nvSpPr>
          <p:cNvPr id="57" name="ZoneTexte 56"/>
          <p:cNvSpPr txBox="1"/>
          <p:nvPr/>
        </p:nvSpPr>
        <p:spPr>
          <a:xfrm>
            <a:off x="1979712" y="764704"/>
            <a:ext cx="5076056" cy="430887"/>
          </a:xfrm>
          <a:prstGeom prst="rect">
            <a:avLst/>
          </a:prstGeom>
          <a:noFill/>
        </p:spPr>
        <p:txBody>
          <a:bodyPr wrap="square" rtlCol="0">
            <a:spAutoFit/>
          </a:bodyPr>
          <a:lstStyle/>
          <a:p>
            <a:pPr algn="ctr"/>
            <a:r>
              <a:rPr lang="fr-FR" sz="1100" b="1" dirty="0" smtClean="0">
                <a:solidFill>
                  <a:schemeClr val="tx2"/>
                </a:solidFill>
                <a:latin typeface="Arial" pitchFamily="34" charset="0"/>
                <a:cs typeface="Arial" pitchFamily="34" charset="0"/>
              </a:rPr>
              <a:t>Cas n°3 : pas de pénibilité déclarée : or un facteur X devait être déclaré, ainsi que la cotisation associée</a:t>
            </a:r>
            <a:endParaRPr lang="fr-FR" sz="1100" b="1" dirty="0">
              <a:solidFill>
                <a:schemeClr val="tx2"/>
              </a:solidFill>
              <a:latin typeface="Arial" pitchFamily="34" charset="0"/>
              <a:cs typeface="Arial" pitchFamily="34" charset="0"/>
            </a:endParaRPr>
          </a:p>
        </p:txBody>
      </p:sp>
      <p:cxnSp>
        <p:nvCxnSpPr>
          <p:cNvPr id="61" name="Connecteur droit 60"/>
          <p:cNvCxnSpPr/>
          <p:nvPr/>
        </p:nvCxnSpPr>
        <p:spPr>
          <a:xfrm flipH="1">
            <a:off x="4553998" y="0"/>
            <a:ext cx="36004" cy="685800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60" name="Espace réservé du numéro de diapositive 3"/>
          <p:cNvSpPr txBox="1">
            <a:spLocks/>
          </p:cNvSpPr>
          <p:nvPr/>
        </p:nvSpPr>
        <p:spPr bwMode="auto">
          <a:xfrm>
            <a:off x="0" y="6610350"/>
            <a:ext cx="395288" cy="247650"/>
          </a:xfrm>
          <a:prstGeom prst="rect">
            <a:avLst/>
          </a:prstGeom>
          <a:solidFill>
            <a:schemeClr val="bg1">
              <a:lumMod val="50000"/>
            </a:schemeClr>
          </a:solidFill>
          <a:ln w="9525">
            <a:noFill/>
            <a:miter lim="800000"/>
            <a:headEnd/>
            <a:tailEnd/>
          </a:ln>
          <a:effectLst/>
        </p:spPr>
        <p:txBody>
          <a:bodyPr vert="horz" wrap="square" lIns="18105" tIns="45984" rIns="18105" bIns="45984"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fr-FR" sz="1000" b="1" dirty="0" smtClean="0">
                <a:solidFill>
                  <a:schemeClr val="bg1"/>
                </a:solidFill>
                <a:latin typeface="Arial" charset="0"/>
                <a:cs typeface="Arial" charset="0"/>
              </a:rPr>
              <a:t>16</a:t>
            </a:r>
            <a:endParaRPr kumimoji="0" lang="fr-FR" sz="1000" b="1" i="0" u="none" strike="noStrike" kern="1200" cap="none" spc="0" normalizeH="0" baseline="0" noProof="0" dirty="0">
              <a:ln>
                <a:noFill/>
              </a:ln>
              <a:solidFill>
                <a:schemeClr val="bg1"/>
              </a:solidFill>
              <a:effectLst/>
              <a:uLnTx/>
              <a:uFillTx/>
              <a:latin typeface="Arial" charset="0"/>
              <a:ea typeface="+mn-ea"/>
              <a:cs typeface="Arial" charset="0"/>
            </a:endParaRPr>
          </a:p>
        </p:txBody>
      </p:sp>
      <p:sp useBgFill="1">
        <p:nvSpPr>
          <p:cNvPr id="67" name="Rectangle à coins arrondis 66"/>
          <p:cNvSpPr/>
          <p:nvPr/>
        </p:nvSpPr>
        <p:spPr bwMode="auto">
          <a:xfrm>
            <a:off x="4716016" y="2924944"/>
            <a:ext cx="4248472" cy="127038"/>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S21.G00.78 – Base assujettie</a:t>
            </a:r>
          </a:p>
        </p:txBody>
      </p:sp>
      <p:sp>
        <p:nvSpPr>
          <p:cNvPr id="68" name="Rectangle 67"/>
          <p:cNvSpPr/>
          <p:nvPr/>
        </p:nvSpPr>
        <p:spPr>
          <a:xfrm>
            <a:off x="5076056" y="3080573"/>
            <a:ext cx="3888432" cy="1077218"/>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base assujettie - S21.G00.78.001 :  </a:t>
            </a:r>
            <a:r>
              <a:rPr lang="fr-FR" sz="1000" dirty="0" smtClean="0">
                <a:solidFill>
                  <a:srgbClr val="FF0000"/>
                </a:solidFill>
              </a:rPr>
              <a:t>37 – assiette de pénibilité</a:t>
            </a:r>
          </a:p>
          <a:p>
            <a:r>
              <a:rPr lang="fr-FR" sz="1000" dirty="0" smtClean="0">
                <a:solidFill>
                  <a:srgbClr val="0070C0"/>
                </a:solidFill>
              </a:rPr>
              <a:t>Date de début de période de rattachement - S21.G00.78.002 :  </a:t>
            </a:r>
            <a:r>
              <a:rPr lang="fr-FR" sz="1000" dirty="0" smtClean="0">
                <a:solidFill>
                  <a:srgbClr val="FF0000"/>
                </a:solidFill>
              </a:rPr>
              <a:t>01122015</a:t>
            </a:r>
          </a:p>
          <a:p>
            <a:r>
              <a:rPr lang="fr-FR" sz="1000" dirty="0" smtClean="0">
                <a:solidFill>
                  <a:srgbClr val="0070C0"/>
                </a:solidFill>
              </a:rPr>
              <a:t>Date de fin de période de rattachement - S21.G00.78.003 :  </a:t>
            </a:r>
            <a:r>
              <a:rPr lang="fr-FR" sz="1000" dirty="0" smtClean="0">
                <a:solidFill>
                  <a:srgbClr val="FF0000"/>
                </a:solidFill>
              </a:rPr>
              <a:t>31122015</a:t>
            </a:r>
          </a:p>
          <a:p>
            <a:r>
              <a:rPr lang="fr-FR" sz="1000" dirty="0" smtClean="0">
                <a:solidFill>
                  <a:srgbClr val="0070C0"/>
                </a:solidFill>
              </a:rPr>
              <a:t>Montant - S21.G00.78.004 : </a:t>
            </a:r>
            <a:r>
              <a:rPr lang="fr-FR" sz="1000" dirty="0" smtClean="0">
                <a:solidFill>
                  <a:srgbClr val="FF0000"/>
                </a:solidFill>
              </a:rPr>
              <a:t>1457,00</a:t>
            </a:r>
          </a:p>
        </p:txBody>
      </p:sp>
      <p:cxnSp>
        <p:nvCxnSpPr>
          <p:cNvPr id="69" name="Connecteur en angle 27"/>
          <p:cNvCxnSpPr>
            <a:endCxn id="68" idx="1"/>
          </p:cNvCxnSpPr>
          <p:nvPr/>
        </p:nvCxnSpPr>
        <p:spPr bwMode="auto">
          <a:xfrm rot="16200000" flipH="1">
            <a:off x="4720454" y="3263580"/>
            <a:ext cx="567188"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70" name="Rectangle à coins arrondis 69"/>
          <p:cNvSpPr/>
          <p:nvPr/>
        </p:nvSpPr>
        <p:spPr bwMode="auto">
          <a:xfrm>
            <a:off x="4716016" y="4293096"/>
            <a:ext cx="4248472" cy="144016"/>
          </a:xfrm>
          <a:prstGeom prst="roundRect">
            <a:avLst/>
          </a:prstGeom>
          <a:solidFill>
            <a:srgbClr val="FFCC66"/>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S21.G00.81 – Cotisation individuelle</a:t>
            </a:r>
          </a:p>
        </p:txBody>
      </p:sp>
      <p:sp>
        <p:nvSpPr>
          <p:cNvPr id="71" name="Rectangle 70"/>
          <p:cNvSpPr/>
          <p:nvPr/>
        </p:nvSpPr>
        <p:spPr>
          <a:xfrm>
            <a:off x="5076056" y="4465687"/>
            <a:ext cx="3888432" cy="615553"/>
          </a:xfrm>
          <a:prstGeom prst="rect">
            <a:avLst/>
          </a:prstGeom>
          <a:noFill/>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cotisation - S21.G00.81.001 : </a:t>
            </a:r>
            <a:r>
              <a:rPr lang="fr-FR" sz="1000" dirty="0" smtClean="0">
                <a:solidFill>
                  <a:srgbClr val="FF0000"/>
                </a:solidFill>
              </a:rPr>
              <a:t>086 – cotisation pénibilité mono-exposition</a:t>
            </a:r>
          </a:p>
          <a:p>
            <a:r>
              <a:rPr lang="fr-FR" sz="1000" dirty="0" smtClean="0">
                <a:solidFill>
                  <a:srgbClr val="0070C0"/>
                </a:solidFill>
              </a:rPr>
              <a:t>Montant d’assiette - S21.G00.81.003 : </a:t>
            </a:r>
            <a:r>
              <a:rPr lang="fr-FR" sz="1000" dirty="0" smtClean="0">
                <a:solidFill>
                  <a:srgbClr val="FF0000"/>
                </a:solidFill>
              </a:rPr>
              <a:t>1457,00</a:t>
            </a:r>
          </a:p>
          <a:p>
            <a:r>
              <a:rPr lang="fr-FR" sz="1000" dirty="0" smtClean="0">
                <a:solidFill>
                  <a:srgbClr val="0070C0"/>
                </a:solidFill>
              </a:rPr>
              <a:t>Montant de cotisation - S21.G00.81.004 : </a:t>
            </a:r>
            <a:r>
              <a:rPr lang="fr-FR" sz="1000" dirty="0" smtClean="0">
                <a:solidFill>
                  <a:srgbClr val="FF0000"/>
                </a:solidFill>
              </a:rPr>
              <a:t>291,40</a:t>
            </a:r>
          </a:p>
        </p:txBody>
      </p:sp>
      <p:cxnSp>
        <p:nvCxnSpPr>
          <p:cNvPr id="72" name="Connecteur en angle 27"/>
          <p:cNvCxnSpPr>
            <a:endCxn id="71" idx="1"/>
          </p:cNvCxnSpPr>
          <p:nvPr/>
        </p:nvCxnSpPr>
        <p:spPr bwMode="auto">
          <a:xfrm rot="16200000" flipH="1">
            <a:off x="4835872" y="4533280"/>
            <a:ext cx="336352"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18" name="ZoneTexte 17"/>
          <p:cNvSpPr txBox="1"/>
          <p:nvPr/>
        </p:nvSpPr>
        <p:spPr>
          <a:xfrm>
            <a:off x="2521815" y="5373216"/>
            <a:ext cx="4066409" cy="646331"/>
          </a:xfrm>
          <a:prstGeom prst="rect">
            <a:avLst/>
          </a:prstGeom>
          <a:noFill/>
        </p:spPr>
        <p:txBody>
          <a:bodyPr wrap="square" rtlCol="0">
            <a:spAutoFit/>
          </a:bodyPr>
          <a:lstStyle/>
          <a:p>
            <a:pPr marL="285750" indent="-285750">
              <a:buFont typeface="Wingdings" panose="05000000000000000000" pitchFamily="2" charset="2"/>
              <a:buChar char="à"/>
            </a:pPr>
            <a:r>
              <a:rPr lang="fr-FR" sz="1200" i="1" dirty="0" smtClean="0">
                <a:solidFill>
                  <a:schemeClr val="tx1">
                    <a:lumMod val="60000"/>
                    <a:lumOff val="40000"/>
                  </a:schemeClr>
                </a:solidFill>
                <a:sym typeface="Wingdings" panose="05000000000000000000" pitchFamily="2" charset="2"/>
              </a:rPr>
              <a:t>Pour l’ACOSS, déclarer également les éléments de cotisation à la maille agrégée, en bloc « Cotisation agrégée – S21.G00.23  » (cf. consigne </a:t>
            </a:r>
            <a:r>
              <a:rPr lang="fr-FR" sz="1200" i="1" dirty="0" err="1" smtClean="0">
                <a:solidFill>
                  <a:schemeClr val="tx1">
                    <a:lumMod val="60000"/>
                    <a:lumOff val="40000"/>
                  </a:schemeClr>
                </a:solidFill>
                <a:sym typeface="Wingdings" panose="05000000000000000000" pitchFamily="2" charset="2"/>
              </a:rPr>
              <a:t>slide</a:t>
            </a:r>
            <a:r>
              <a:rPr lang="fr-FR" sz="1200" i="1" dirty="0" smtClean="0">
                <a:solidFill>
                  <a:schemeClr val="tx1">
                    <a:lumMod val="60000"/>
                    <a:lumOff val="40000"/>
                  </a:schemeClr>
                </a:solidFill>
                <a:sym typeface="Wingdings" panose="05000000000000000000" pitchFamily="2" charset="2"/>
              </a:rPr>
              <a:t> 6)</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p:cNvSpPr txBox="1"/>
          <p:nvPr/>
        </p:nvSpPr>
        <p:spPr>
          <a:xfrm>
            <a:off x="179512" y="138118"/>
            <a:ext cx="4176464" cy="338554"/>
          </a:xfrm>
          <a:prstGeom prst="rect">
            <a:avLst/>
          </a:prstGeom>
          <a:noFill/>
        </p:spPr>
        <p:txBody>
          <a:bodyPr wrap="square" rtlCol="0">
            <a:spAutoFit/>
          </a:bodyPr>
          <a:lstStyle/>
          <a:p>
            <a:pPr algn="ctr"/>
            <a:r>
              <a:rPr lang="fr-FR" sz="1600" b="1" u="sng" dirty="0" smtClean="0">
                <a:solidFill>
                  <a:schemeClr val="tx2"/>
                </a:solidFill>
                <a:latin typeface="Arial" pitchFamily="34" charset="0"/>
                <a:cs typeface="Arial" pitchFamily="34" charset="0"/>
              </a:rPr>
              <a:t>Déclaration pénibilité en DSN initiale</a:t>
            </a:r>
            <a:endParaRPr lang="fr-FR" sz="1600" b="1" u="sng" dirty="0">
              <a:solidFill>
                <a:schemeClr val="tx2"/>
              </a:solidFill>
              <a:latin typeface="Arial" pitchFamily="34" charset="0"/>
              <a:cs typeface="Arial" pitchFamily="34" charset="0"/>
            </a:endParaRPr>
          </a:p>
        </p:txBody>
      </p:sp>
      <p:sp>
        <p:nvSpPr>
          <p:cNvPr id="13" name="ZoneTexte 12"/>
          <p:cNvSpPr txBox="1"/>
          <p:nvPr/>
        </p:nvSpPr>
        <p:spPr>
          <a:xfrm>
            <a:off x="4499992" y="138118"/>
            <a:ext cx="4392488" cy="338554"/>
          </a:xfrm>
          <a:prstGeom prst="rect">
            <a:avLst/>
          </a:prstGeom>
          <a:noFill/>
        </p:spPr>
        <p:txBody>
          <a:bodyPr wrap="square" rtlCol="0">
            <a:spAutoFit/>
          </a:bodyPr>
          <a:lstStyle/>
          <a:p>
            <a:pPr algn="ctr"/>
            <a:r>
              <a:rPr lang="fr-FR" sz="1600" b="1" u="sng" dirty="0" smtClean="0">
                <a:solidFill>
                  <a:schemeClr val="tx2"/>
                </a:solidFill>
                <a:latin typeface="Arial" pitchFamily="34" charset="0"/>
                <a:cs typeface="Arial" pitchFamily="34" charset="0"/>
              </a:rPr>
              <a:t>Correction déclaration en DSN ultérieure</a:t>
            </a:r>
            <a:endParaRPr lang="fr-FR" sz="1600" b="1" u="sng" dirty="0">
              <a:solidFill>
                <a:schemeClr val="tx2"/>
              </a:solidFill>
              <a:latin typeface="Arial" pitchFamily="34" charset="0"/>
              <a:cs typeface="Arial" pitchFamily="34" charset="0"/>
            </a:endParaRPr>
          </a:p>
        </p:txBody>
      </p:sp>
      <p:sp>
        <p:nvSpPr>
          <p:cNvPr id="25" name="Rectangle à coins arrondis 24"/>
          <p:cNvSpPr/>
          <p:nvPr/>
        </p:nvSpPr>
        <p:spPr bwMode="auto">
          <a:xfrm>
            <a:off x="251520" y="1278850"/>
            <a:ext cx="4104456" cy="122400"/>
          </a:xfrm>
          <a:prstGeom prst="roundRect">
            <a:avLst/>
          </a:prstGeom>
          <a:solidFill>
            <a:srgbClr val="FF99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S21.G00.34 – Pénibilité</a:t>
            </a:r>
          </a:p>
        </p:txBody>
      </p:sp>
      <p:sp>
        <p:nvSpPr>
          <p:cNvPr id="26" name="Rectangle 25"/>
          <p:cNvSpPr/>
          <p:nvPr/>
        </p:nvSpPr>
        <p:spPr>
          <a:xfrm>
            <a:off x="611560" y="1451441"/>
            <a:ext cx="3744416" cy="461665"/>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Facteur d’exposition - S21.G00.34.001 : </a:t>
            </a:r>
            <a:r>
              <a:rPr lang="fr-FR" sz="1000" dirty="0">
                <a:solidFill>
                  <a:srgbClr val="FF0000"/>
                </a:solidFill>
              </a:rPr>
              <a:t>08 - le travail de nuit</a:t>
            </a:r>
            <a:endParaRPr lang="fr-FR" sz="1000" dirty="0" smtClean="0">
              <a:solidFill>
                <a:srgbClr val="FF0000"/>
              </a:solidFill>
            </a:endParaRPr>
          </a:p>
          <a:p>
            <a:r>
              <a:rPr lang="fr-FR" sz="1000" dirty="0" smtClean="0">
                <a:solidFill>
                  <a:srgbClr val="0070C0"/>
                </a:solidFill>
              </a:rPr>
              <a:t>Numéro de contrat - S21.G00.34.002 : </a:t>
            </a:r>
            <a:r>
              <a:rPr lang="fr-FR" sz="1000" dirty="0" smtClean="0">
                <a:solidFill>
                  <a:srgbClr val="FF0000"/>
                </a:solidFill>
              </a:rPr>
              <a:t>012345</a:t>
            </a:r>
          </a:p>
          <a:p>
            <a:r>
              <a:rPr lang="fr-FR" sz="1000" dirty="0" smtClean="0">
                <a:solidFill>
                  <a:srgbClr val="0070C0"/>
                </a:solidFill>
              </a:rPr>
              <a:t>Année de rattachement - S21.G00.34.003 :  </a:t>
            </a:r>
            <a:r>
              <a:rPr lang="fr-FR" sz="1000" dirty="0" smtClean="0">
                <a:solidFill>
                  <a:srgbClr val="FF0000"/>
                </a:solidFill>
              </a:rPr>
              <a:t>2015</a:t>
            </a:r>
          </a:p>
        </p:txBody>
      </p:sp>
      <p:cxnSp>
        <p:nvCxnSpPr>
          <p:cNvPr id="27" name="Connecteur en angle 27"/>
          <p:cNvCxnSpPr>
            <a:endCxn id="26" idx="1"/>
          </p:cNvCxnSpPr>
          <p:nvPr/>
        </p:nvCxnSpPr>
        <p:spPr bwMode="auto">
          <a:xfrm rot="16200000" flipH="1">
            <a:off x="404803" y="1475517"/>
            <a:ext cx="269498"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useBgFill="1">
        <p:nvSpPr>
          <p:cNvPr id="28" name="Rectangle à coins arrondis 27"/>
          <p:cNvSpPr/>
          <p:nvPr/>
        </p:nvSpPr>
        <p:spPr bwMode="auto">
          <a:xfrm>
            <a:off x="251520" y="2708920"/>
            <a:ext cx="4104456" cy="122400"/>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S21.G00.78 – Base assujettie</a:t>
            </a:r>
          </a:p>
        </p:txBody>
      </p:sp>
      <p:sp>
        <p:nvSpPr>
          <p:cNvPr id="29" name="Rectangle 28"/>
          <p:cNvSpPr/>
          <p:nvPr/>
        </p:nvSpPr>
        <p:spPr>
          <a:xfrm>
            <a:off x="611560" y="2881511"/>
            <a:ext cx="3744416" cy="1077218"/>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base assujettie - S21.G00.78.001 :  </a:t>
            </a:r>
            <a:r>
              <a:rPr lang="fr-FR" sz="1000" dirty="0" smtClean="0">
                <a:solidFill>
                  <a:srgbClr val="FF0000"/>
                </a:solidFill>
              </a:rPr>
              <a:t>37 – assiette de pénibilité</a:t>
            </a:r>
          </a:p>
          <a:p>
            <a:r>
              <a:rPr lang="fr-FR" sz="1000" dirty="0" smtClean="0">
                <a:solidFill>
                  <a:srgbClr val="0070C0"/>
                </a:solidFill>
              </a:rPr>
              <a:t>Date de début de période de rattachement - S21.G00.78.002 :  </a:t>
            </a:r>
            <a:r>
              <a:rPr lang="fr-FR" sz="1000" dirty="0" smtClean="0">
                <a:solidFill>
                  <a:srgbClr val="FF0000"/>
                </a:solidFill>
              </a:rPr>
              <a:t>01122015</a:t>
            </a:r>
          </a:p>
          <a:p>
            <a:r>
              <a:rPr lang="fr-FR" sz="1000" dirty="0" smtClean="0">
                <a:solidFill>
                  <a:srgbClr val="0070C0"/>
                </a:solidFill>
              </a:rPr>
              <a:t>Date de fin de période de rattachement - S21.G00.78.003 :  </a:t>
            </a:r>
            <a:r>
              <a:rPr lang="fr-FR" sz="1000" dirty="0" smtClean="0">
                <a:solidFill>
                  <a:srgbClr val="FF0000"/>
                </a:solidFill>
              </a:rPr>
              <a:t>31122015</a:t>
            </a:r>
          </a:p>
          <a:p>
            <a:r>
              <a:rPr lang="fr-FR" sz="1000" dirty="0" smtClean="0">
                <a:solidFill>
                  <a:srgbClr val="0070C0"/>
                </a:solidFill>
              </a:rPr>
              <a:t>Montant - S21.G00.78.004 : </a:t>
            </a:r>
            <a:r>
              <a:rPr lang="fr-FR" sz="1000" dirty="0" smtClean="0">
                <a:solidFill>
                  <a:srgbClr val="FF0000"/>
                </a:solidFill>
              </a:rPr>
              <a:t>1457,00</a:t>
            </a:r>
          </a:p>
        </p:txBody>
      </p:sp>
      <p:cxnSp>
        <p:nvCxnSpPr>
          <p:cNvPr id="30" name="Connecteur en angle 27"/>
          <p:cNvCxnSpPr>
            <a:endCxn id="29" idx="1"/>
          </p:cNvCxnSpPr>
          <p:nvPr/>
        </p:nvCxnSpPr>
        <p:spPr bwMode="auto">
          <a:xfrm rot="16200000" flipH="1">
            <a:off x="255960" y="3064520"/>
            <a:ext cx="567184"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37" name="Rectangle à coins arrondis 36"/>
          <p:cNvSpPr/>
          <p:nvPr/>
        </p:nvSpPr>
        <p:spPr bwMode="auto">
          <a:xfrm>
            <a:off x="4788024" y="1278850"/>
            <a:ext cx="4176464" cy="122400"/>
          </a:xfrm>
          <a:prstGeom prst="roundRect">
            <a:avLst/>
          </a:prstGeom>
          <a:solidFill>
            <a:srgbClr val="FF99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S21.G00.34 – Pénibilité</a:t>
            </a:r>
          </a:p>
        </p:txBody>
      </p:sp>
      <p:sp>
        <p:nvSpPr>
          <p:cNvPr id="38" name="Rectangle 37"/>
          <p:cNvSpPr/>
          <p:nvPr/>
        </p:nvSpPr>
        <p:spPr>
          <a:xfrm>
            <a:off x="5148064" y="1451441"/>
            <a:ext cx="3816424" cy="461665"/>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Facteur d’exposition - S21.G00.34.001 :  </a:t>
            </a:r>
            <a:r>
              <a:rPr lang="fr-FR" sz="1000" dirty="0" smtClean="0">
                <a:solidFill>
                  <a:srgbClr val="FF0000"/>
                </a:solidFill>
              </a:rPr>
              <a:t>07 - le bruit</a:t>
            </a:r>
          </a:p>
          <a:p>
            <a:r>
              <a:rPr lang="fr-FR" sz="1000" dirty="0" smtClean="0">
                <a:solidFill>
                  <a:srgbClr val="0070C0"/>
                </a:solidFill>
              </a:rPr>
              <a:t>Numéro de contrat - S21.G00.34.002 : </a:t>
            </a:r>
            <a:r>
              <a:rPr lang="fr-FR" sz="1000" dirty="0" smtClean="0">
                <a:solidFill>
                  <a:srgbClr val="FF0000"/>
                </a:solidFill>
              </a:rPr>
              <a:t>012345</a:t>
            </a:r>
          </a:p>
          <a:p>
            <a:r>
              <a:rPr lang="fr-FR" sz="1000" dirty="0" smtClean="0">
                <a:solidFill>
                  <a:srgbClr val="0070C0"/>
                </a:solidFill>
              </a:rPr>
              <a:t>Année de rattachement - S21.G00.34.003 :  </a:t>
            </a:r>
            <a:r>
              <a:rPr lang="fr-FR" sz="1000" dirty="0" smtClean="0">
                <a:solidFill>
                  <a:srgbClr val="FF0000"/>
                </a:solidFill>
              </a:rPr>
              <a:t>2015</a:t>
            </a:r>
          </a:p>
        </p:txBody>
      </p:sp>
      <p:cxnSp>
        <p:nvCxnSpPr>
          <p:cNvPr id="39" name="Connecteur en angle 27"/>
          <p:cNvCxnSpPr>
            <a:endCxn id="38" idx="1"/>
          </p:cNvCxnSpPr>
          <p:nvPr/>
        </p:nvCxnSpPr>
        <p:spPr bwMode="auto">
          <a:xfrm rot="16200000" flipH="1">
            <a:off x="4941307" y="1475517"/>
            <a:ext cx="269498"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43" name="Rectangle à coins arrondis 42"/>
          <p:cNvSpPr/>
          <p:nvPr/>
        </p:nvSpPr>
        <p:spPr bwMode="auto">
          <a:xfrm>
            <a:off x="251520" y="2002656"/>
            <a:ext cx="4104456" cy="122400"/>
          </a:xfrm>
          <a:prstGeom prst="roundRect">
            <a:avLst/>
          </a:prstGeom>
          <a:solidFill>
            <a:srgbClr val="FF99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S21.G00.34 – Pénibilité</a:t>
            </a:r>
          </a:p>
        </p:txBody>
      </p:sp>
      <p:sp>
        <p:nvSpPr>
          <p:cNvPr id="44" name="Rectangle 43"/>
          <p:cNvSpPr/>
          <p:nvPr/>
        </p:nvSpPr>
        <p:spPr>
          <a:xfrm>
            <a:off x="611560" y="2175247"/>
            <a:ext cx="3744416" cy="461665"/>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Facteur d’exposition - S21.G00.34.001 :  </a:t>
            </a:r>
            <a:r>
              <a:rPr lang="fr-FR" sz="1000" dirty="0" smtClean="0">
                <a:solidFill>
                  <a:srgbClr val="FF0000"/>
                </a:solidFill>
              </a:rPr>
              <a:t>07 - le bruit</a:t>
            </a:r>
          </a:p>
          <a:p>
            <a:r>
              <a:rPr lang="fr-FR" sz="1000" dirty="0" smtClean="0">
                <a:solidFill>
                  <a:srgbClr val="0070C0"/>
                </a:solidFill>
              </a:rPr>
              <a:t>Numéro de contrat - S21.G00.34.002 : </a:t>
            </a:r>
            <a:r>
              <a:rPr lang="fr-FR" sz="1000" dirty="0" smtClean="0">
                <a:solidFill>
                  <a:srgbClr val="FF0000"/>
                </a:solidFill>
              </a:rPr>
              <a:t>012345</a:t>
            </a:r>
          </a:p>
          <a:p>
            <a:r>
              <a:rPr lang="fr-FR" sz="1000" dirty="0" smtClean="0">
                <a:solidFill>
                  <a:srgbClr val="0070C0"/>
                </a:solidFill>
              </a:rPr>
              <a:t>Année de rattachement - S21.G00.34.003 :  </a:t>
            </a:r>
            <a:r>
              <a:rPr lang="fr-FR" sz="1000" dirty="0" smtClean="0">
                <a:solidFill>
                  <a:srgbClr val="FF0000"/>
                </a:solidFill>
              </a:rPr>
              <a:t>2015</a:t>
            </a:r>
          </a:p>
        </p:txBody>
      </p:sp>
      <p:cxnSp>
        <p:nvCxnSpPr>
          <p:cNvPr id="45" name="Connecteur en angle 27"/>
          <p:cNvCxnSpPr>
            <a:endCxn id="44" idx="1"/>
          </p:cNvCxnSpPr>
          <p:nvPr/>
        </p:nvCxnSpPr>
        <p:spPr bwMode="auto">
          <a:xfrm rot="16200000" flipH="1">
            <a:off x="438944" y="2233464"/>
            <a:ext cx="201216"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58" name="ZoneTexte 57"/>
          <p:cNvSpPr txBox="1"/>
          <p:nvPr/>
        </p:nvSpPr>
        <p:spPr>
          <a:xfrm>
            <a:off x="2033972" y="548680"/>
            <a:ext cx="5076056" cy="769441"/>
          </a:xfrm>
          <a:prstGeom prst="rect">
            <a:avLst/>
          </a:prstGeom>
          <a:noFill/>
        </p:spPr>
        <p:txBody>
          <a:bodyPr wrap="square" rtlCol="0">
            <a:spAutoFit/>
          </a:bodyPr>
          <a:lstStyle/>
          <a:p>
            <a:pPr algn="ctr"/>
            <a:r>
              <a:rPr lang="fr-FR" sz="1100" b="1" dirty="0" smtClean="0">
                <a:solidFill>
                  <a:schemeClr val="tx2"/>
                </a:solidFill>
                <a:latin typeface="Arial" pitchFamily="34" charset="0"/>
                <a:cs typeface="Arial" pitchFamily="34" charset="0"/>
              </a:rPr>
              <a:t>Cas n°4 : 2 facteurs ou plus ont été déclarés. Or 1 seul facteur devait être déclaré – correction des facteurs et de la cotisation, qui devient mono exposition et non plus multi exposition</a:t>
            </a:r>
          </a:p>
          <a:p>
            <a:pPr algn="ctr"/>
            <a:r>
              <a:rPr lang="fr-FR" sz="1100" b="1" dirty="0" smtClean="0">
                <a:solidFill>
                  <a:schemeClr val="tx2"/>
                </a:solidFill>
                <a:latin typeface="Arial" pitchFamily="34" charset="0"/>
              </a:rPr>
              <a:t>CORRECTION EN MODE DIFFERENTIEL</a:t>
            </a:r>
          </a:p>
        </p:txBody>
      </p:sp>
      <p:cxnSp>
        <p:nvCxnSpPr>
          <p:cNvPr id="61" name="Connecteur droit 60"/>
          <p:cNvCxnSpPr/>
          <p:nvPr/>
        </p:nvCxnSpPr>
        <p:spPr>
          <a:xfrm flipH="1">
            <a:off x="4553998" y="0"/>
            <a:ext cx="36004" cy="685800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60" name="Espace réservé du numéro de diapositive 3"/>
          <p:cNvSpPr txBox="1">
            <a:spLocks/>
          </p:cNvSpPr>
          <p:nvPr/>
        </p:nvSpPr>
        <p:spPr bwMode="auto">
          <a:xfrm>
            <a:off x="0" y="6610350"/>
            <a:ext cx="395288" cy="247650"/>
          </a:xfrm>
          <a:prstGeom prst="rect">
            <a:avLst/>
          </a:prstGeom>
          <a:solidFill>
            <a:schemeClr val="bg1">
              <a:lumMod val="50000"/>
            </a:schemeClr>
          </a:solidFill>
          <a:ln w="9525">
            <a:noFill/>
            <a:miter lim="800000"/>
            <a:headEnd/>
            <a:tailEnd/>
          </a:ln>
          <a:effectLst/>
        </p:spPr>
        <p:txBody>
          <a:bodyPr vert="horz" wrap="square" lIns="18105" tIns="45984" rIns="18105" bIns="45984"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fr-FR" sz="1000" b="1" dirty="0" smtClean="0">
                <a:solidFill>
                  <a:schemeClr val="bg1"/>
                </a:solidFill>
                <a:latin typeface="Arial" charset="0"/>
                <a:cs typeface="Arial" charset="0"/>
              </a:rPr>
              <a:t>17</a:t>
            </a:r>
            <a:endParaRPr kumimoji="0" lang="fr-FR" sz="1000" b="1" i="0" u="none" strike="noStrike" kern="1200" cap="none" spc="0" normalizeH="0" baseline="0" noProof="0" dirty="0">
              <a:ln>
                <a:noFill/>
              </a:ln>
              <a:solidFill>
                <a:schemeClr val="bg1"/>
              </a:solidFill>
              <a:effectLst/>
              <a:uLnTx/>
              <a:uFillTx/>
              <a:latin typeface="Arial" charset="0"/>
              <a:ea typeface="+mn-ea"/>
              <a:cs typeface="Arial" charset="0"/>
            </a:endParaRPr>
          </a:p>
        </p:txBody>
      </p:sp>
      <p:sp useBgFill="1">
        <p:nvSpPr>
          <p:cNvPr id="49" name="Rectangle à coins arrondis 48"/>
          <p:cNvSpPr/>
          <p:nvPr/>
        </p:nvSpPr>
        <p:spPr bwMode="auto">
          <a:xfrm>
            <a:off x="251520" y="4025388"/>
            <a:ext cx="4104456" cy="123692"/>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S21.G00.81 – Cotisation individuelle</a:t>
            </a:r>
          </a:p>
        </p:txBody>
      </p:sp>
      <p:sp>
        <p:nvSpPr>
          <p:cNvPr id="62" name="Rectangle 61"/>
          <p:cNvSpPr/>
          <p:nvPr/>
        </p:nvSpPr>
        <p:spPr>
          <a:xfrm>
            <a:off x="611560" y="4197980"/>
            <a:ext cx="3744416" cy="615553"/>
          </a:xfrm>
          <a:prstGeom prst="rect">
            <a:avLst/>
          </a:prstGeom>
          <a:noFill/>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cotisation - S21.G00.81.001 :  </a:t>
            </a:r>
            <a:r>
              <a:rPr lang="fr-FR" sz="1000" dirty="0" smtClean="0">
                <a:solidFill>
                  <a:srgbClr val="FF0000"/>
                </a:solidFill>
              </a:rPr>
              <a:t>087 – cotisation pénibilité multi-exposition</a:t>
            </a:r>
          </a:p>
          <a:p>
            <a:r>
              <a:rPr lang="fr-FR" sz="1000" dirty="0" smtClean="0">
                <a:solidFill>
                  <a:srgbClr val="0070C0"/>
                </a:solidFill>
              </a:rPr>
              <a:t>Montant d’assiette - S21.G00.81.003 : </a:t>
            </a:r>
            <a:r>
              <a:rPr lang="fr-FR" sz="1000" dirty="0" smtClean="0">
                <a:solidFill>
                  <a:srgbClr val="FF0000"/>
                </a:solidFill>
              </a:rPr>
              <a:t>1457,00</a:t>
            </a:r>
          </a:p>
          <a:p>
            <a:r>
              <a:rPr lang="fr-FR" sz="1000" dirty="0" smtClean="0">
                <a:solidFill>
                  <a:srgbClr val="0070C0"/>
                </a:solidFill>
              </a:rPr>
              <a:t>Montant de cotisation - S21.G00.81.004  : </a:t>
            </a:r>
            <a:r>
              <a:rPr lang="fr-FR" sz="1000" dirty="0" smtClean="0">
                <a:solidFill>
                  <a:srgbClr val="FF0000"/>
                </a:solidFill>
              </a:rPr>
              <a:t>5,82</a:t>
            </a:r>
          </a:p>
        </p:txBody>
      </p:sp>
      <p:cxnSp>
        <p:nvCxnSpPr>
          <p:cNvPr id="63" name="Connecteur en angle 27"/>
          <p:cNvCxnSpPr>
            <a:endCxn id="62" idx="1"/>
          </p:cNvCxnSpPr>
          <p:nvPr/>
        </p:nvCxnSpPr>
        <p:spPr bwMode="auto">
          <a:xfrm rot="16200000" flipH="1">
            <a:off x="361214" y="4255410"/>
            <a:ext cx="356677"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useBgFill="1">
        <p:nvSpPr>
          <p:cNvPr id="64" name="Rectangle à coins arrondis 63"/>
          <p:cNvSpPr/>
          <p:nvPr/>
        </p:nvSpPr>
        <p:spPr bwMode="auto">
          <a:xfrm>
            <a:off x="4716016" y="2715428"/>
            <a:ext cx="4248472" cy="122400"/>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S21.G00.78 – Base assujettie</a:t>
            </a:r>
          </a:p>
        </p:txBody>
      </p:sp>
      <p:sp>
        <p:nvSpPr>
          <p:cNvPr id="65" name="Rectangle 64"/>
          <p:cNvSpPr/>
          <p:nvPr/>
        </p:nvSpPr>
        <p:spPr>
          <a:xfrm>
            <a:off x="5076056" y="2881511"/>
            <a:ext cx="3888432" cy="1077218"/>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base assujettie - S21.G00.78.001 :  </a:t>
            </a:r>
            <a:r>
              <a:rPr lang="fr-FR" sz="1000" dirty="0" smtClean="0">
                <a:solidFill>
                  <a:srgbClr val="FF0000"/>
                </a:solidFill>
              </a:rPr>
              <a:t>37 – assiette de pénibilité</a:t>
            </a:r>
          </a:p>
          <a:p>
            <a:r>
              <a:rPr lang="fr-FR" sz="1000" dirty="0" smtClean="0">
                <a:solidFill>
                  <a:srgbClr val="0070C0"/>
                </a:solidFill>
              </a:rPr>
              <a:t>Date de début de période de rattachement - S21.G00.78.002 :  </a:t>
            </a:r>
            <a:r>
              <a:rPr lang="fr-FR" sz="1000" dirty="0" smtClean="0">
                <a:solidFill>
                  <a:srgbClr val="FF0000"/>
                </a:solidFill>
              </a:rPr>
              <a:t>01122015</a:t>
            </a:r>
          </a:p>
          <a:p>
            <a:r>
              <a:rPr lang="fr-FR" sz="1000" dirty="0" smtClean="0">
                <a:solidFill>
                  <a:srgbClr val="0070C0"/>
                </a:solidFill>
              </a:rPr>
              <a:t>Date de fin de période de rattachement - S21.G00.78.003 :  </a:t>
            </a:r>
            <a:r>
              <a:rPr lang="fr-FR" sz="1000" dirty="0" smtClean="0">
                <a:solidFill>
                  <a:srgbClr val="FF0000"/>
                </a:solidFill>
              </a:rPr>
              <a:t>31122015</a:t>
            </a:r>
          </a:p>
          <a:p>
            <a:r>
              <a:rPr lang="fr-FR" sz="1000" dirty="0" smtClean="0">
                <a:solidFill>
                  <a:srgbClr val="0070C0"/>
                </a:solidFill>
              </a:rPr>
              <a:t>Montant - S21.G00.78.004 : </a:t>
            </a:r>
            <a:r>
              <a:rPr lang="fr-FR" sz="1000" dirty="0" smtClean="0">
                <a:solidFill>
                  <a:srgbClr val="FF0000"/>
                </a:solidFill>
              </a:rPr>
              <a:t>0,00</a:t>
            </a:r>
          </a:p>
        </p:txBody>
      </p:sp>
      <p:cxnSp>
        <p:nvCxnSpPr>
          <p:cNvPr id="66" name="Connecteur en angle 27"/>
          <p:cNvCxnSpPr>
            <a:endCxn id="65" idx="1"/>
          </p:cNvCxnSpPr>
          <p:nvPr/>
        </p:nvCxnSpPr>
        <p:spPr bwMode="auto">
          <a:xfrm rot="16200000" flipH="1">
            <a:off x="4720456" y="3064520"/>
            <a:ext cx="567184"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useBgFill="1">
        <p:nvSpPr>
          <p:cNvPr id="67" name="Rectangle à coins arrondis 66"/>
          <p:cNvSpPr/>
          <p:nvPr/>
        </p:nvSpPr>
        <p:spPr bwMode="auto">
          <a:xfrm>
            <a:off x="4716016" y="4025389"/>
            <a:ext cx="4248472" cy="122400"/>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S21.G00.81 – Cotisation individuelle</a:t>
            </a:r>
          </a:p>
        </p:txBody>
      </p:sp>
      <p:sp>
        <p:nvSpPr>
          <p:cNvPr id="68" name="Rectangle 67"/>
          <p:cNvSpPr/>
          <p:nvPr/>
        </p:nvSpPr>
        <p:spPr>
          <a:xfrm>
            <a:off x="5076056" y="4197980"/>
            <a:ext cx="3888432" cy="615553"/>
          </a:xfrm>
          <a:prstGeom prst="rect">
            <a:avLst/>
          </a:prstGeom>
          <a:noFill/>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cotisation - S21.G00.81.001 : </a:t>
            </a:r>
            <a:r>
              <a:rPr lang="fr-FR" sz="1000" dirty="0" smtClean="0">
                <a:solidFill>
                  <a:srgbClr val="FF0000"/>
                </a:solidFill>
              </a:rPr>
              <a:t>087 – cotisation pénibilité multi-exposition</a:t>
            </a:r>
          </a:p>
          <a:p>
            <a:r>
              <a:rPr lang="fr-FR" sz="1000" dirty="0" smtClean="0">
                <a:solidFill>
                  <a:srgbClr val="0070C0"/>
                </a:solidFill>
              </a:rPr>
              <a:t>Montant d’assiette - S21.G00.81.003 : </a:t>
            </a:r>
            <a:r>
              <a:rPr lang="fr-FR" sz="1000" dirty="0" smtClean="0">
                <a:solidFill>
                  <a:srgbClr val="FF0000"/>
                </a:solidFill>
              </a:rPr>
              <a:t>-1457,00</a:t>
            </a:r>
          </a:p>
          <a:p>
            <a:r>
              <a:rPr lang="fr-FR" sz="1000" dirty="0" smtClean="0">
                <a:solidFill>
                  <a:srgbClr val="0070C0"/>
                </a:solidFill>
              </a:rPr>
              <a:t>Montant de cotisation - S21.G00.81.004  : </a:t>
            </a:r>
            <a:r>
              <a:rPr lang="fr-FR" sz="1000" dirty="0" smtClean="0">
                <a:solidFill>
                  <a:srgbClr val="FF0000"/>
                </a:solidFill>
              </a:rPr>
              <a:t>-5,82</a:t>
            </a:r>
          </a:p>
        </p:txBody>
      </p:sp>
      <p:cxnSp>
        <p:nvCxnSpPr>
          <p:cNvPr id="69" name="Connecteur en angle 27"/>
          <p:cNvCxnSpPr>
            <a:endCxn id="68" idx="1"/>
          </p:cNvCxnSpPr>
          <p:nvPr/>
        </p:nvCxnSpPr>
        <p:spPr bwMode="auto">
          <a:xfrm rot="16200000" flipH="1">
            <a:off x="4825709" y="4255410"/>
            <a:ext cx="356678" cy="144015"/>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useBgFill="1">
        <p:nvSpPr>
          <p:cNvPr id="73" name="Rectangle à coins arrondis 72"/>
          <p:cNvSpPr/>
          <p:nvPr/>
        </p:nvSpPr>
        <p:spPr bwMode="auto">
          <a:xfrm>
            <a:off x="4716016" y="4941168"/>
            <a:ext cx="4248472" cy="122400"/>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S21.G00.81 – Cotisation individuelle</a:t>
            </a:r>
          </a:p>
        </p:txBody>
      </p:sp>
      <p:sp>
        <p:nvSpPr>
          <p:cNvPr id="74" name="Rectangle 73"/>
          <p:cNvSpPr/>
          <p:nvPr/>
        </p:nvSpPr>
        <p:spPr>
          <a:xfrm>
            <a:off x="5076056" y="5113759"/>
            <a:ext cx="3888432" cy="615553"/>
          </a:xfrm>
          <a:prstGeom prst="rect">
            <a:avLst/>
          </a:prstGeom>
          <a:noFill/>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cotisation - S21.G00.81.001 : </a:t>
            </a:r>
            <a:r>
              <a:rPr lang="fr-FR" sz="1000" dirty="0" smtClean="0">
                <a:solidFill>
                  <a:srgbClr val="FF0000"/>
                </a:solidFill>
              </a:rPr>
              <a:t>086 – cotisation pénibilité mono-exposition</a:t>
            </a:r>
          </a:p>
          <a:p>
            <a:r>
              <a:rPr lang="fr-FR" sz="1000" dirty="0" smtClean="0">
                <a:solidFill>
                  <a:srgbClr val="0070C0"/>
                </a:solidFill>
              </a:rPr>
              <a:t>Montant d’assiette - S21.G00.81.003 : </a:t>
            </a:r>
            <a:r>
              <a:rPr lang="fr-FR" sz="1000" dirty="0" smtClean="0">
                <a:solidFill>
                  <a:srgbClr val="FF0000"/>
                </a:solidFill>
              </a:rPr>
              <a:t>1457,00</a:t>
            </a:r>
          </a:p>
          <a:p>
            <a:r>
              <a:rPr lang="fr-FR" sz="1000" dirty="0" smtClean="0">
                <a:solidFill>
                  <a:srgbClr val="0070C0"/>
                </a:solidFill>
              </a:rPr>
              <a:t>Montant de cotisation - S21.G00.81.004  : </a:t>
            </a:r>
            <a:r>
              <a:rPr lang="fr-FR" sz="1000" dirty="0" smtClean="0">
                <a:solidFill>
                  <a:srgbClr val="FF0000"/>
                </a:solidFill>
              </a:rPr>
              <a:t>2,91</a:t>
            </a:r>
          </a:p>
        </p:txBody>
      </p:sp>
      <p:cxnSp>
        <p:nvCxnSpPr>
          <p:cNvPr id="75" name="Connecteur en angle 27"/>
          <p:cNvCxnSpPr>
            <a:endCxn id="74" idx="1"/>
          </p:cNvCxnSpPr>
          <p:nvPr/>
        </p:nvCxnSpPr>
        <p:spPr bwMode="auto">
          <a:xfrm rot="16200000" flipH="1">
            <a:off x="4833900" y="5179380"/>
            <a:ext cx="340296"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32" name="ZoneTexte 31"/>
          <p:cNvSpPr txBox="1"/>
          <p:nvPr/>
        </p:nvSpPr>
        <p:spPr>
          <a:xfrm>
            <a:off x="323528" y="6063679"/>
            <a:ext cx="8424936" cy="461665"/>
          </a:xfrm>
          <a:prstGeom prst="rect">
            <a:avLst/>
          </a:prstGeom>
          <a:noFill/>
        </p:spPr>
        <p:txBody>
          <a:bodyPr wrap="square" rtlCol="0">
            <a:spAutoFit/>
          </a:bodyPr>
          <a:lstStyle/>
          <a:p>
            <a:pPr marL="285750" indent="-285750" algn="ctr">
              <a:buFont typeface="Wingdings" panose="05000000000000000000" pitchFamily="2" charset="2"/>
              <a:buChar char="à"/>
            </a:pPr>
            <a:r>
              <a:rPr lang="fr-FR" sz="1200" i="1" dirty="0" smtClean="0">
                <a:solidFill>
                  <a:schemeClr val="tx1">
                    <a:lumMod val="60000"/>
                    <a:lumOff val="40000"/>
                  </a:schemeClr>
                </a:solidFill>
                <a:sym typeface="Wingdings" panose="05000000000000000000" pitchFamily="2" charset="2"/>
              </a:rPr>
              <a:t>Pour l’ACOSS, déclarer également les éléments de cotisation à la maille agrégée, en bloc « Cotisation agrégée – S21.G00.23  » (cf. consigne </a:t>
            </a:r>
            <a:r>
              <a:rPr lang="fr-FR" sz="1200" i="1" dirty="0" err="1" smtClean="0">
                <a:solidFill>
                  <a:schemeClr val="tx1">
                    <a:lumMod val="60000"/>
                    <a:lumOff val="40000"/>
                  </a:schemeClr>
                </a:solidFill>
                <a:sym typeface="Wingdings" panose="05000000000000000000" pitchFamily="2" charset="2"/>
              </a:rPr>
              <a:t>slide</a:t>
            </a:r>
            <a:r>
              <a:rPr lang="fr-FR" sz="1200" i="1" dirty="0" smtClean="0">
                <a:solidFill>
                  <a:schemeClr val="tx1">
                    <a:lumMod val="60000"/>
                    <a:lumOff val="40000"/>
                  </a:schemeClr>
                </a:solidFill>
                <a:sym typeface="Wingdings" panose="05000000000000000000" pitchFamily="2" charset="2"/>
              </a:rPr>
              <a:t> 6)</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0" name="Connecteur en angle 27"/>
          <p:cNvCxnSpPr>
            <a:endCxn id="36" idx="1"/>
          </p:cNvCxnSpPr>
          <p:nvPr/>
        </p:nvCxnSpPr>
        <p:spPr bwMode="auto">
          <a:xfrm rot="16200000" flipH="1">
            <a:off x="4720456" y="5124177"/>
            <a:ext cx="567184"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12" name="ZoneTexte 11"/>
          <p:cNvSpPr txBox="1"/>
          <p:nvPr/>
        </p:nvSpPr>
        <p:spPr>
          <a:xfrm>
            <a:off x="179512" y="138118"/>
            <a:ext cx="4176464" cy="338554"/>
          </a:xfrm>
          <a:prstGeom prst="rect">
            <a:avLst/>
          </a:prstGeom>
          <a:noFill/>
        </p:spPr>
        <p:txBody>
          <a:bodyPr wrap="square" rtlCol="0">
            <a:spAutoFit/>
          </a:bodyPr>
          <a:lstStyle/>
          <a:p>
            <a:pPr algn="ctr"/>
            <a:r>
              <a:rPr lang="fr-FR" sz="1600" b="1" u="sng" dirty="0" smtClean="0">
                <a:solidFill>
                  <a:schemeClr val="tx2"/>
                </a:solidFill>
                <a:latin typeface="Arial" pitchFamily="34" charset="0"/>
                <a:cs typeface="Arial" pitchFamily="34" charset="0"/>
              </a:rPr>
              <a:t>Déclaration pénibilité en DSN initiale</a:t>
            </a:r>
            <a:endParaRPr lang="fr-FR" sz="1600" b="1" u="sng" dirty="0">
              <a:solidFill>
                <a:schemeClr val="tx2"/>
              </a:solidFill>
              <a:latin typeface="Arial" pitchFamily="34" charset="0"/>
              <a:cs typeface="Arial" pitchFamily="34" charset="0"/>
            </a:endParaRPr>
          </a:p>
        </p:txBody>
      </p:sp>
      <p:sp>
        <p:nvSpPr>
          <p:cNvPr id="13" name="ZoneTexte 12"/>
          <p:cNvSpPr txBox="1"/>
          <p:nvPr/>
        </p:nvSpPr>
        <p:spPr>
          <a:xfrm>
            <a:off x="4499992" y="138118"/>
            <a:ext cx="4392488" cy="338554"/>
          </a:xfrm>
          <a:prstGeom prst="rect">
            <a:avLst/>
          </a:prstGeom>
          <a:noFill/>
        </p:spPr>
        <p:txBody>
          <a:bodyPr wrap="square" rtlCol="0">
            <a:spAutoFit/>
          </a:bodyPr>
          <a:lstStyle/>
          <a:p>
            <a:pPr algn="ctr"/>
            <a:r>
              <a:rPr lang="fr-FR" sz="1600" b="1" u="sng" dirty="0" smtClean="0">
                <a:solidFill>
                  <a:schemeClr val="tx2"/>
                </a:solidFill>
                <a:latin typeface="Arial" pitchFamily="34" charset="0"/>
                <a:cs typeface="Arial" pitchFamily="34" charset="0"/>
              </a:rPr>
              <a:t>Correction déclaration en DSN ultérieure</a:t>
            </a:r>
            <a:endParaRPr lang="fr-FR" sz="1600" b="1" u="sng" dirty="0">
              <a:solidFill>
                <a:schemeClr val="tx2"/>
              </a:solidFill>
              <a:latin typeface="Arial" pitchFamily="34" charset="0"/>
              <a:cs typeface="Arial" pitchFamily="34" charset="0"/>
            </a:endParaRPr>
          </a:p>
        </p:txBody>
      </p:sp>
      <p:sp>
        <p:nvSpPr>
          <p:cNvPr id="25" name="Rectangle à coins arrondis 24"/>
          <p:cNvSpPr/>
          <p:nvPr/>
        </p:nvSpPr>
        <p:spPr bwMode="auto">
          <a:xfrm>
            <a:off x="251520" y="1268760"/>
            <a:ext cx="4104456" cy="144000"/>
          </a:xfrm>
          <a:prstGeom prst="roundRect">
            <a:avLst/>
          </a:prstGeom>
          <a:solidFill>
            <a:srgbClr val="FF99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S21.G00.34 – Pénibilité</a:t>
            </a:r>
          </a:p>
        </p:txBody>
      </p:sp>
      <p:sp>
        <p:nvSpPr>
          <p:cNvPr id="26" name="Rectangle 25"/>
          <p:cNvSpPr/>
          <p:nvPr/>
        </p:nvSpPr>
        <p:spPr>
          <a:xfrm>
            <a:off x="611560" y="1441351"/>
            <a:ext cx="3744416" cy="461665"/>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Facteur d’exposition - S21.G00.34.001 : </a:t>
            </a:r>
            <a:r>
              <a:rPr lang="fr-FR" sz="1000" dirty="0">
                <a:solidFill>
                  <a:srgbClr val="FF0000"/>
                </a:solidFill>
              </a:rPr>
              <a:t>08 - le travail de nuit</a:t>
            </a:r>
            <a:endParaRPr lang="fr-FR" sz="1000" dirty="0" smtClean="0">
              <a:solidFill>
                <a:srgbClr val="FF0000"/>
              </a:solidFill>
            </a:endParaRPr>
          </a:p>
          <a:p>
            <a:r>
              <a:rPr lang="fr-FR" sz="1000" dirty="0" smtClean="0">
                <a:solidFill>
                  <a:srgbClr val="0070C0"/>
                </a:solidFill>
              </a:rPr>
              <a:t>Numéro de contrat - S21.G00.34.002 : </a:t>
            </a:r>
            <a:r>
              <a:rPr lang="fr-FR" sz="1000" dirty="0" smtClean="0">
                <a:solidFill>
                  <a:srgbClr val="FF0000"/>
                </a:solidFill>
              </a:rPr>
              <a:t>012345</a:t>
            </a:r>
          </a:p>
          <a:p>
            <a:r>
              <a:rPr lang="fr-FR" sz="1000" dirty="0" smtClean="0">
                <a:solidFill>
                  <a:srgbClr val="0070C0"/>
                </a:solidFill>
              </a:rPr>
              <a:t>Année de rattachement - S21.G00.34.003 :  </a:t>
            </a:r>
            <a:r>
              <a:rPr lang="fr-FR" sz="1000" dirty="0" smtClean="0">
                <a:solidFill>
                  <a:srgbClr val="FF0000"/>
                </a:solidFill>
              </a:rPr>
              <a:t>2015</a:t>
            </a:r>
          </a:p>
        </p:txBody>
      </p:sp>
      <p:cxnSp>
        <p:nvCxnSpPr>
          <p:cNvPr id="27" name="Connecteur en angle 27"/>
          <p:cNvCxnSpPr>
            <a:endCxn id="26" idx="1"/>
          </p:cNvCxnSpPr>
          <p:nvPr/>
        </p:nvCxnSpPr>
        <p:spPr bwMode="auto">
          <a:xfrm rot="16200000" flipH="1">
            <a:off x="409848" y="1470472"/>
            <a:ext cx="259408"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useBgFill="1">
        <p:nvSpPr>
          <p:cNvPr id="28" name="Rectangle à coins arrondis 27"/>
          <p:cNvSpPr/>
          <p:nvPr/>
        </p:nvSpPr>
        <p:spPr bwMode="auto">
          <a:xfrm>
            <a:off x="251520" y="2692539"/>
            <a:ext cx="4104456" cy="144000"/>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S21.G00.78 – Base assujettie</a:t>
            </a:r>
          </a:p>
        </p:txBody>
      </p:sp>
      <p:sp>
        <p:nvSpPr>
          <p:cNvPr id="29" name="Rectangle 28"/>
          <p:cNvSpPr/>
          <p:nvPr/>
        </p:nvSpPr>
        <p:spPr>
          <a:xfrm>
            <a:off x="611560" y="2865130"/>
            <a:ext cx="3744416" cy="1077218"/>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base assujettie - S21.G00.78.001 :  </a:t>
            </a:r>
            <a:r>
              <a:rPr lang="fr-FR" sz="1000" dirty="0" smtClean="0">
                <a:solidFill>
                  <a:srgbClr val="FF0000"/>
                </a:solidFill>
              </a:rPr>
              <a:t>37 – assiette de pénibilité</a:t>
            </a:r>
          </a:p>
          <a:p>
            <a:r>
              <a:rPr lang="fr-FR" sz="1000" dirty="0" smtClean="0">
                <a:solidFill>
                  <a:srgbClr val="0070C0"/>
                </a:solidFill>
              </a:rPr>
              <a:t>Date de début de période de rattachement - S21.G00.78.002 :  </a:t>
            </a:r>
            <a:r>
              <a:rPr lang="fr-FR" sz="1000" dirty="0" smtClean="0">
                <a:solidFill>
                  <a:srgbClr val="FF0000"/>
                </a:solidFill>
              </a:rPr>
              <a:t>01122015</a:t>
            </a:r>
          </a:p>
          <a:p>
            <a:r>
              <a:rPr lang="fr-FR" sz="1000" dirty="0" smtClean="0">
                <a:solidFill>
                  <a:srgbClr val="0070C0"/>
                </a:solidFill>
              </a:rPr>
              <a:t>Date de fin de période de rattachement - S21.G00.78.003 :  </a:t>
            </a:r>
            <a:r>
              <a:rPr lang="fr-FR" sz="1000" dirty="0" smtClean="0">
                <a:solidFill>
                  <a:srgbClr val="FF0000"/>
                </a:solidFill>
              </a:rPr>
              <a:t>31122015</a:t>
            </a:r>
          </a:p>
          <a:p>
            <a:r>
              <a:rPr lang="fr-FR" sz="1000" dirty="0" smtClean="0">
                <a:solidFill>
                  <a:srgbClr val="0070C0"/>
                </a:solidFill>
              </a:rPr>
              <a:t>Montant - S21.G00.78.004 : </a:t>
            </a:r>
            <a:r>
              <a:rPr lang="fr-FR" sz="1000" dirty="0" smtClean="0">
                <a:solidFill>
                  <a:srgbClr val="FF0000"/>
                </a:solidFill>
              </a:rPr>
              <a:t>1457,00</a:t>
            </a:r>
          </a:p>
        </p:txBody>
      </p:sp>
      <p:cxnSp>
        <p:nvCxnSpPr>
          <p:cNvPr id="30" name="Connecteur en angle 27"/>
          <p:cNvCxnSpPr>
            <a:endCxn id="29" idx="1"/>
          </p:cNvCxnSpPr>
          <p:nvPr/>
        </p:nvCxnSpPr>
        <p:spPr bwMode="auto">
          <a:xfrm rot="16200000" flipH="1">
            <a:off x="255960" y="3048139"/>
            <a:ext cx="567184"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37" name="Rectangle à coins arrondis 36"/>
          <p:cNvSpPr/>
          <p:nvPr/>
        </p:nvSpPr>
        <p:spPr bwMode="auto">
          <a:xfrm>
            <a:off x="4788024" y="1268760"/>
            <a:ext cx="4176464" cy="144000"/>
          </a:xfrm>
          <a:prstGeom prst="roundRect">
            <a:avLst/>
          </a:prstGeom>
          <a:solidFill>
            <a:srgbClr val="FF99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S21.G00.34 – Pénibilité</a:t>
            </a:r>
          </a:p>
        </p:txBody>
      </p:sp>
      <p:sp>
        <p:nvSpPr>
          <p:cNvPr id="38" name="Rectangle 37"/>
          <p:cNvSpPr/>
          <p:nvPr/>
        </p:nvSpPr>
        <p:spPr>
          <a:xfrm>
            <a:off x="5148064" y="1441351"/>
            <a:ext cx="3816424" cy="461665"/>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Facteur d’exposition - S21.G00.34.001 :  </a:t>
            </a:r>
            <a:r>
              <a:rPr lang="fr-FR" sz="1000" dirty="0" smtClean="0">
                <a:solidFill>
                  <a:srgbClr val="FF0000"/>
                </a:solidFill>
              </a:rPr>
              <a:t>07 - le bruit</a:t>
            </a:r>
          </a:p>
          <a:p>
            <a:r>
              <a:rPr lang="fr-FR" sz="1000" dirty="0" smtClean="0">
                <a:solidFill>
                  <a:srgbClr val="0070C0"/>
                </a:solidFill>
              </a:rPr>
              <a:t>Numéro de contrat - S21.G00.34.002 : </a:t>
            </a:r>
            <a:r>
              <a:rPr lang="fr-FR" sz="1000" dirty="0" smtClean="0">
                <a:solidFill>
                  <a:srgbClr val="FF0000"/>
                </a:solidFill>
              </a:rPr>
              <a:t>012345</a:t>
            </a:r>
          </a:p>
          <a:p>
            <a:r>
              <a:rPr lang="fr-FR" sz="1000" dirty="0" smtClean="0">
                <a:solidFill>
                  <a:srgbClr val="0070C0"/>
                </a:solidFill>
              </a:rPr>
              <a:t>Année de rattachement - S21.G00.34.003 :  </a:t>
            </a:r>
            <a:r>
              <a:rPr lang="fr-FR" sz="1000" dirty="0" smtClean="0">
                <a:solidFill>
                  <a:srgbClr val="FF0000"/>
                </a:solidFill>
              </a:rPr>
              <a:t>2015</a:t>
            </a:r>
          </a:p>
        </p:txBody>
      </p:sp>
      <p:cxnSp>
        <p:nvCxnSpPr>
          <p:cNvPr id="39" name="Connecteur en angle 27"/>
          <p:cNvCxnSpPr>
            <a:endCxn id="38" idx="1"/>
          </p:cNvCxnSpPr>
          <p:nvPr/>
        </p:nvCxnSpPr>
        <p:spPr bwMode="auto">
          <a:xfrm rot="16200000" flipH="1">
            <a:off x="4946352" y="1470472"/>
            <a:ext cx="259408"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43" name="Rectangle à coins arrondis 42"/>
          <p:cNvSpPr/>
          <p:nvPr/>
        </p:nvSpPr>
        <p:spPr bwMode="auto">
          <a:xfrm>
            <a:off x="251520" y="1988840"/>
            <a:ext cx="4104456" cy="144000"/>
          </a:xfrm>
          <a:prstGeom prst="roundRect">
            <a:avLst/>
          </a:prstGeom>
          <a:solidFill>
            <a:srgbClr val="FF99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S21.G00.34 – Pénibilité</a:t>
            </a:r>
          </a:p>
        </p:txBody>
      </p:sp>
      <p:sp>
        <p:nvSpPr>
          <p:cNvPr id="44" name="Rectangle 43"/>
          <p:cNvSpPr/>
          <p:nvPr/>
        </p:nvSpPr>
        <p:spPr>
          <a:xfrm>
            <a:off x="611560" y="2161431"/>
            <a:ext cx="3744416" cy="461665"/>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Facteur d’exposition - S21.G00.34.001 :  </a:t>
            </a:r>
            <a:r>
              <a:rPr lang="fr-FR" sz="1000" dirty="0" smtClean="0">
                <a:solidFill>
                  <a:srgbClr val="FF0000"/>
                </a:solidFill>
              </a:rPr>
              <a:t>07 - le bruit</a:t>
            </a:r>
          </a:p>
          <a:p>
            <a:r>
              <a:rPr lang="fr-FR" sz="1000" dirty="0" smtClean="0">
                <a:solidFill>
                  <a:srgbClr val="0070C0"/>
                </a:solidFill>
              </a:rPr>
              <a:t>Numéro de contrat - S21.G00.34.002 : </a:t>
            </a:r>
            <a:r>
              <a:rPr lang="fr-FR" sz="1000" dirty="0" smtClean="0">
                <a:solidFill>
                  <a:srgbClr val="FF0000"/>
                </a:solidFill>
              </a:rPr>
              <a:t>012345</a:t>
            </a:r>
          </a:p>
          <a:p>
            <a:r>
              <a:rPr lang="fr-FR" sz="1000" dirty="0" smtClean="0">
                <a:solidFill>
                  <a:srgbClr val="0070C0"/>
                </a:solidFill>
              </a:rPr>
              <a:t>Année de rattachement - S21.G00.34.003 :  </a:t>
            </a:r>
            <a:r>
              <a:rPr lang="fr-FR" sz="1000" dirty="0" smtClean="0">
                <a:solidFill>
                  <a:srgbClr val="FF0000"/>
                </a:solidFill>
              </a:rPr>
              <a:t>2015</a:t>
            </a:r>
          </a:p>
        </p:txBody>
      </p:sp>
      <p:cxnSp>
        <p:nvCxnSpPr>
          <p:cNvPr id="45" name="Connecteur en angle 27"/>
          <p:cNvCxnSpPr>
            <a:endCxn id="44" idx="1"/>
          </p:cNvCxnSpPr>
          <p:nvPr/>
        </p:nvCxnSpPr>
        <p:spPr bwMode="auto">
          <a:xfrm rot="16200000" flipH="1">
            <a:off x="409848" y="2190552"/>
            <a:ext cx="259408"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58" name="ZoneTexte 57"/>
          <p:cNvSpPr txBox="1"/>
          <p:nvPr/>
        </p:nvSpPr>
        <p:spPr>
          <a:xfrm>
            <a:off x="2033972" y="548680"/>
            <a:ext cx="5076056" cy="769441"/>
          </a:xfrm>
          <a:prstGeom prst="rect">
            <a:avLst/>
          </a:prstGeom>
          <a:noFill/>
        </p:spPr>
        <p:txBody>
          <a:bodyPr wrap="square" rtlCol="0">
            <a:spAutoFit/>
          </a:bodyPr>
          <a:lstStyle/>
          <a:p>
            <a:pPr algn="ctr"/>
            <a:r>
              <a:rPr lang="fr-FR" sz="1100" b="1" dirty="0" smtClean="0">
                <a:solidFill>
                  <a:schemeClr val="tx2"/>
                </a:solidFill>
                <a:latin typeface="Arial" pitchFamily="34" charset="0"/>
                <a:cs typeface="Arial" pitchFamily="34" charset="0"/>
              </a:rPr>
              <a:t>Cas n°4 : 2 facteurs ou plus ont été déclarés. Or 1 seul facteur devait être déclaré – correction des facteurs et de la cotisation, qui devient mono exposition et non plus multi exposition</a:t>
            </a:r>
          </a:p>
          <a:p>
            <a:pPr algn="ctr"/>
            <a:r>
              <a:rPr lang="fr-FR" sz="1100" b="1" dirty="0" smtClean="0">
                <a:solidFill>
                  <a:schemeClr val="tx2"/>
                </a:solidFill>
                <a:latin typeface="Arial" pitchFamily="34" charset="0"/>
              </a:rPr>
              <a:t>CORRECTION EN MODE ANNULE ET REMPLACE</a:t>
            </a:r>
          </a:p>
        </p:txBody>
      </p:sp>
      <p:cxnSp>
        <p:nvCxnSpPr>
          <p:cNvPr id="61" name="Connecteur droit 60"/>
          <p:cNvCxnSpPr/>
          <p:nvPr/>
        </p:nvCxnSpPr>
        <p:spPr>
          <a:xfrm flipH="1">
            <a:off x="4553998" y="0"/>
            <a:ext cx="36004" cy="685800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62" name="Rectangle 61"/>
          <p:cNvSpPr/>
          <p:nvPr/>
        </p:nvSpPr>
        <p:spPr>
          <a:xfrm>
            <a:off x="611560" y="4149080"/>
            <a:ext cx="3744416" cy="615553"/>
          </a:xfrm>
          <a:prstGeom prst="rect">
            <a:avLst/>
          </a:prstGeom>
          <a:noFill/>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cotisation - S21.G00.81.001 :  </a:t>
            </a:r>
            <a:r>
              <a:rPr lang="fr-FR" sz="1000" dirty="0" smtClean="0">
                <a:solidFill>
                  <a:srgbClr val="FF0000"/>
                </a:solidFill>
              </a:rPr>
              <a:t>087 – cotisation pénibilité multi-exposition</a:t>
            </a:r>
          </a:p>
          <a:p>
            <a:r>
              <a:rPr lang="fr-FR" sz="1000" dirty="0" smtClean="0">
                <a:solidFill>
                  <a:srgbClr val="0070C0"/>
                </a:solidFill>
              </a:rPr>
              <a:t>Montant d’assiette - S21.G00.81.003 : </a:t>
            </a:r>
            <a:r>
              <a:rPr lang="fr-FR" sz="1000" dirty="0" smtClean="0">
                <a:solidFill>
                  <a:srgbClr val="FF0000"/>
                </a:solidFill>
              </a:rPr>
              <a:t>1457,00</a:t>
            </a:r>
          </a:p>
          <a:p>
            <a:r>
              <a:rPr lang="fr-FR" sz="1000" dirty="0" smtClean="0">
                <a:solidFill>
                  <a:srgbClr val="0070C0"/>
                </a:solidFill>
              </a:rPr>
              <a:t>Montant de cotisation - S21.G00.81.004  : </a:t>
            </a:r>
            <a:r>
              <a:rPr lang="fr-FR" sz="1000" dirty="0" smtClean="0">
                <a:solidFill>
                  <a:srgbClr val="FF0000"/>
                </a:solidFill>
              </a:rPr>
              <a:t>5,82</a:t>
            </a:r>
          </a:p>
        </p:txBody>
      </p:sp>
      <p:cxnSp>
        <p:nvCxnSpPr>
          <p:cNvPr id="63" name="Connecteur en angle 27"/>
          <p:cNvCxnSpPr>
            <a:endCxn id="62" idx="1"/>
          </p:cNvCxnSpPr>
          <p:nvPr/>
        </p:nvCxnSpPr>
        <p:spPr bwMode="auto">
          <a:xfrm rot="16200000" flipH="1">
            <a:off x="361215" y="4206512"/>
            <a:ext cx="356676" cy="144014"/>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useBgFill="1">
        <p:nvSpPr>
          <p:cNvPr id="64" name="Rectangle à coins arrondis 63"/>
          <p:cNvSpPr/>
          <p:nvPr/>
        </p:nvSpPr>
        <p:spPr bwMode="auto">
          <a:xfrm>
            <a:off x="4716016" y="2708920"/>
            <a:ext cx="4248472" cy="144016"/>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S21.G00.78 – Base assujettie</a:t>
            </a:r>
          </a:p>
        </p:txBody>
      </p:sp>
      <p:sp>
        <p:nvSpPr>
          <p:cNvPr id="65" name="Rectangle 64"/>
          <p:cNvSpPr/>
          <p:nvPr/>
        </p:nvSpPr>
        <p:spPr>
          <a:xfrm>
            <a:off x="5076056" y="2881511"/>
            <a:ext cx="3888432" cy="1077218"/>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base assujettie - S21.G00.78.001 :  </a:t>
            </a:r>
            <a:r>
              <a:rPr lang="fr-FR" sz="1000" dirty="0" smtClean="0">
                <a:solidFill>
                  <a:srgbClr val="FF0000"/>
                </a:solidFill>
              </a:rPr>
              <a:t>37 – assiette de pénibilité</a:t>
            </a:r>
          </a:p>
          <a:p>
            <a:r>
              <a:rPr lang="fr-FR" sz="1000" dirty="0" smtClean="0">
                <a:solidFill>
                  <a:srgbClr val="0070C0"/>
                </a:solidFill>
              </a:rPr>
              <a:t>Date de début de période de rattachement - S21.G00.78.002 :  </a:t>
            </a:r>
            <a:r>
              <a:rPr lang="fr-FR" sz="1000" dirty="0" smtClean="0">
                <a:solidFill>
                  <a:srgbClr val="FF0000"/>
                </a:solidFill>
              </a:rPr>
              <a:t>01122015</a:t>
            </a:r>
          </a:p>
          <a:p>
            <a:r>
              <a:rPr lang="fr-FR" sz="1000" dirty="0" smtClean="0">
                <a:solidFill>
                  <a:srgbClr val="0070C0"/>
                </a:solidFill>
              </a:rPr>
              <a:t>Date de fin de période de rattachement - S21.G00.78.003 :  </a:t>
            </a:r>
            <a:r>
              <a:rPr lang="fr-FR" sz="1000" dirty="0" smtClean="0">
                <a:solidFill>
                  <a:srgbClr val="FF0000"/>
                </a:solidFill>
              </a:rPr>
              <a:t>31122015</a:t>
            </a:r>
          </a:p>
          <a:p>
            <a:r>
              <a:rPr lang="fr-FR" sz="1000" dirty="0" smtClean="0">
                <a:solidFill>
                  <a:srgbClr val="0070C0"/>
                </a:solidFill>
              </a:rPr>
              <a:t>Montant - S21.G00.78.004 : </a:t>
            </a:r>
            <a:r>
              <a:rPr lang="fr-FR" sz="1000" dirty="0" smtClean="0">
                <a:solidFill>
                  <a:srgbClr val="FF0000"/>
                </a:solidFill>
              </a:rPr>
              <a:t>-1457,00</a:t>
            </a:r>
          </a:p>
        </p:txBody>
      </p:sp>
      <p:cxnSp>
        <p:nvCxnSpPr>
          <p:cNvPr id="66" name="Connecteur en angle 27"/>
          <p:cNvCxnSpPr>
            <a:endCxn id="65" idx="1"/>
          </p:cNvCxnSpPr>
          <p:nvPr/>
        </p:nvCxnSpPr>
        <p:spPr bwMode="auto">
          <a:xfrm rot="16200000" flipH="1">
            <a:off x="4720454" y="3064518"/>
            <a:ext cx="567188"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73" name="Rectangle à coins arrondis 72"/>
          <p:cNvSpPr/>
          <p:nvPr/>
        </p:nvSpPr>
        <p:spPr bwMode="auto">
          <a:xfrm>
            <a:off x="4716016" y="6021288"/>
            <a:ext cx="4248472" cy="144016"/>
          </a:xfrm>
          <a:prstGeom prst="roundRect">
            <a:avLst/>
          </a:prstGeom>
          <a:solidFill>
            <a:srgbClr val="FFCC66"/>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S21.G00.81 – Cotisation individuelle</a:t>
            </a:r>
          </a:p>
        </p:txBody>
      </p:sp>
      <p:sp>
        <p:nvSpPr>
          <p:cNvPr id="74" name="Rectangle 73"/>
          <p:cNvSpPr/>
          <p:nvPr/>
        </p:nvSpPr>
        <p:spPr>
          <a:xfrm>
            <a:off x="5076056" y="6197823"/>
            <a:ext cx="3888432" cy="615553"/>
          </a:xfrm>
          <a:prstGeom prst="rect">
            <a:avLst/>
          </a:prstGeom>
          <a:noFill/>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cotisation - S21.G00.81.001 : </a:t>
            </a:r>
            <a:r>
              <a:rPr lang="fr-FR" sz="1000" dirty="0" smtClean="0">
                <a:solidFill>
                  <a:srgbClr val="FF0000"/>
                </a:solidFill>
              </a:rPr>
              <a:t>086 – cotisation pénibilité mono-exposition</a:t>
            </a:r>
          </a:p>
          <a:p>
            <a:r>
              <a:rPr lang="fr-FR" sz="1000" dirty="0" smtClean="0">
                <a:solidFill>
                  <a:srgbClr val="0070C0"/>
                </a:solidFill>
              </a:rPr>
              <a:t>Montant d’assiette - S21.G00.81.003 : </a:t>
            </a:r>
            <a:r>
              <a:rPr lang="fr-FR" sz="1000" dirty="0" smtClean="0">
                <a:solidFill>
                  <a:srgbClr val="FF0000"/>
                </a:solidFill>
              </a:rPr>
              <a:t>1457,00</a:t>
            </a:r>
          </a:p>
          <a:p>
            <a:r>
              <a:rPr lang="fr-FR" sz="1000" dirty="0" smtClean="0">
                <a:solidFill>
                  <a:srgbClr val="0070C0"/>
                </a:solidFill>
              </a:rPr>
              <a:t>Montant de cotisation - S21.G00.81.004  : </a:t>
            </a:r>
            <a:r>
              <a:rPr lang="fr-FR" sz="1000" dirty="0" smtClean="0">
                <a:solidFill>
                  <a:srgbClr val="FF0000"/>
                </a:solidFill>
              </a:rPr>
              <a:t>2,91</a:t>
            </a:r>
          </a:p>
        </p:txBody>
      </p:sp>
      <p:cxnSp>
        <p:nvCxnSpPr>
          <p:cNvPr id="75" name="Connecteur en angle 27"/>
          <p:cNvCxnSpPr>
            <a:endCxn id="74" idx="1"/>
          </p:cNvCxnSpPr>
          <p:nvPr/>
        </p:nvCxnSpPr>
        <p:spPr bwMode="auto">
          <a:xfrm rot="16200000" flipH="1">
            <a:off x="4843773" y="6273317"/>
            <a:ext cx="320550"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32" name="Rectangle à coins arrondis 31"/>
          <p:cNvSpPr/>
          <p:nvPr/>
        </p:nvSpPr>
        <p:spPr bwMode="auto">
          <a:xfrm>
            <a:off x="4727358" y="4005064"/>
            <a:ext cx="4237130" cy="122661"/>
          </a:xfrm>
          <a:prstGeom prst="roundRect">
            <a:avLst/>
          </a:prstGeom>
          <a:solidFill>
            <a:srgbClr val="FFCC66"/>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S21.G00.81 – Cotisation individuelle</a:t>
            </a:r>
          </a:p>
        </p:txBody>
      </p:sp>
      <p:sp>
        <p:nvSpPr>
          <p:cNvPr id="33" name="Rectangle 32"/>
          <p:cNvSpPr/>
          <p:nvPr/>
        </p:nvSpPr>
        <p:spPr>
          <a:xfrm>
            <a:off x="5076056" y="4149080"/>
            <a:ext cx="3888432" cy="615553"/>
          </a:xfrm>
          <a:prstGeom prst="rect">
            <a:avLst/>
          </a:prstGeom>
          <a:noFill/>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cotisation - S21.G00.81.001 :  </a:t>
            </a:r>
            <a:r>
              <a:rPr lang="fr-FR" sz="1000" dirty="0" smtClean="0">
                <a:solidFill>
                  <a:srgbClr val="FF0000"/>
                </a:solidFill>
              </a:rPr>
              <a:t>087 – cotisation pénibilité multi-exposition</a:t>
            </a:r>
          </a:p>
          <a:p>
            <a:r>
              <a:rPr lang="fr-FR" sz="1000" dirty="0" smtClean="0">
                <a:solidFill>
                  <a:srgbClr val="0070C0"/>
                </a:solidFill>
              </a:rPr>
              <a:t>Montant d’assiette - S21.G00.81.003 : </a:t>
            </a:r>
            <a:r>
              <a:rPr lang="fr-FR" sz="1000" dirty="0" smtClean="0">
                <a:solidFill>
                  <a:srgbClr val="FF0000"/>
                </a:solidFill>
              </a:rPr>
              <a:t>-1457,00</a:t>
            </a:r>
          </a:p>
          <a:p>
            <a:r>
              <a:rPr lang="fr-FR" sz="1000" dirty="0" smtClean="0">
                <a:solidFill>
                  <a:srgbClr val="0070C0"/>
                </a:solidFill>
              </a:rPr>
              <a:t>Montant de cotisation - S21.G00.81.004  : </a:t>
            </a:r>
            <a:r>
              <a:rPr lang="fr-FR" sz="1000" dirty="0" smtClean="0">
                <a:solidFill>
                  <a:srgbClr val="FF0000"/>
                </a:solidFill>
              </a:rPr>
              <a:t>-5,82</a:t>
            </a:r>
          </a:p>
        </p:txBody>
      </p:sp>
      <p:cxnSp>
        <p:nvCxnSpPr>
          <p:cNvPr id="34" name="Connecteur en angle 27"/>
          <p:cNvCxnSpPr>
            <a:endCxn id="33" idx="1"/>
          </p:cNvCxnSpPr>
          <p:nvPr/>
        </p:nvCxnSpPr>
        <p:spPr bwMode="auto">
          <a:xfrm rot="16200000" flipH="1">
            <a:off x="4835872" y="4216673"/>
            <a:ext cx="336352"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35" name="Rectangle à coins arrondis 34"/>
          <p:cNvSpPr/>
          <p:nvPr/>
        </p:nvSpPr>
        <p:spPr bwMode="auto">
          <a:xfrm>
            <a:off x="4716016" y="4808098"/>
            <a:ext cx="4248472" cy="133070"/>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S21.G00.78 – Base assujettie</a:t>
            </a:r>
          </a:p>
        </p:txBody>
      </p:sp>
      <p:sp>
        <p:nvSpPr>
          <p:cNvPr id="36" name="Rectangle 35"/>
          <p:cNvSpPr/>
          <p:nvPr/>
        </p:nvSpPr>
        <p:spPr>
          <a:xfrm>
            <a:off x="5076056" y="4941168"/>
            <a:ext cx="3888432" cy="1077218"/>
          </a:xfrm>
          <a:prstGeom prst="rect">
            <a:avLst/>
          </a:prstGeom>
          <a:noFill/>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base assujettie - S21.G00.78.001 :  </a:t>
            </a:r>
            <a:r>
              <a:rPr lang="fr-FR" sz="1000" dirty="0" smtClean="0">
                <a:solidFill>
                  <a:srgbClr val="FF0000"/>
                </a:solidFill>
              </a:rPr>
              <a:t>37 – assiette de pénibilité</a:t>
            </a:r>
          </a:p>
          <a:p>
            <a:r>
              <a:rPr lang="fr-FR" sz="1000" dirty="0" smtClean="0">
                <a:solidFill>
                  <a:srgbClr val="0070C0"/>
                </a:solidFill>
              </a:rPr>
              <a:t>Date de début de période de rattachement - S21.G00.78.002 :  </a:t>
            </a:r>
            <a:r>
              <a:rPr lang="fr-FR" sz="1000" dirty="0" smtClean="0">
                <a:solidFill>
                  <a:srgbClr val="FF0000"/>
                </a:solidFill>
              </a:rPr>
              <a:t>01122015</a:t>
            </a:r>
          </a:p>
          <a:p>
            <a:r>
              <a:rPr lang="fr-FR" sz="1000" dirty="0" smtClean="0">
                <a:solidFill>
                  <a:srgbClr val="0070C0"/>
                </a:solidFill>
              </a:rPr>
              <a:t>Date de fin de période de rattachement - S21.G00.78.003 :  </a:t>
            </a:r>
            <a:r>
              <a:rPr lang="fr-FR" sz="1000" dirty="0" smtClean="0">
                <a:solidFill>
                  <a:srgbClr val="FF0000"/>
                </a:solidFill>
              </a:rPr>
              <a:t>31122015</a:t>
            </a:r>
          </a:p>
          <a:p>
            <a:r>
              <a:rPr lang="fr-FR" sz="1000" dirty="0" smtClean="0">
                <a:solidFill>
                  <a:srgbClr val="0070C0"/>
                </a:solidFill>
              </a:rPr>
              <a:t>Montant - S21.G00.78.004 : </a:t>
            </a:r>
            <a:r>
              <a:rPr lang="fr-FR" sz="1000" dirty="0" smtClean="0">
                <a:solidFill>
                  <a:srgbClr val="FF0000"/>
                </a:solidFill>
              </a:rPr>
              <a:t>1457,00</a:t>
            </a:r>
          </a:p>
        </p:txBody>
      </p:sp>
      <p:sp>
        <p:nvSpPr>
          <p:cNvPr id="42" name="ZoneTexte 41"/>
          <p:cNvSpPr txBox="1"/>
          <p:nvPr/>
        </p:nvSpPr>
        <p:spPr>
          <a:xfrm>
            <a:off x="1259632" y="5589240"/>
            <a:ext cx="3672408" cy="646331"/>
          </a:xfrm>
          <a:prstGeom prst="rect">
            <a:avLst/>
          </a:prstGeom>
          <a:noFill/>
        </p:spPr>
        <p:txBody>
          <a:bodyPr wrap="square" rtlCol="0">
            <a:spAutoFit/>
          </a:bodyPr>
          <a:lstStyle/>
          <a:p>
            <a:pPr marL="285750" indent="-285750">
              <a:buFont typeface="Wingdings" panose="05000000000000000000" pitchFamily="2" charset="2"/>
              <a:buChar char="à"/>
            </a:pPr>
            <a:r>
              <a:rPr lang="fr-FR" sz="1200" i="1" dirty="0" smtClean="0">
                <a:solidFill>
                  <a:schemeClr val="tx1">
                    <a:lumMod val="60000"/>
                    <a:lumOff val="40000"/>
                  </a:schemeClr>
                </a:solidFill>
                <a:sym typeface="Wingdings" panose="05000000000000000000" pitchFamily="2" charset="2"/>
              </a:rPr>
              <a:t>Pour l’ACOSS, déclarer également les éléments de cotisation à la maille agrégée, en bloc « Cotisation agrégée – S21.G00.23  » (cf. consigne </a:t>
            </a:r>
            <a:r>
              <a:rPr lang="fr-FR" sz="1200" i="1" dirty="0" err="1" smtClean="0">
                <a:solidFill>
                  <a:schemeClr val="tx1">
                    <a:lumMod val="60000"/>
                    <a:lumOff val="40000"/>
                  </a:schemeClr>
                </a:solidFill>
                <a:sym typeface="Wingdings" panose="05000000000000000000" pitchFamily="2" charset="2"/>
              </a:rPr>
              <a:t>slide</a:t>
            </a:r>
            <a:r>
              <a:rPr lang="fr-FR" sz="1200" i="1" dirty="0" smtClean="0">
                <a:solidFill>
                  <a:schemeClr val="tx1">
                    <a:lumMod val="60000"/>
                    <a:lumOff val="40000"/>
                  </a:schemeClr>
                </a:solidFill>
                <a:sym typeface="Wingdings" panose="05000000000000000000" pitchFamily="2" charset="2"/>
              </a:rPr>
              <a:t> 6)</a:t>
            </a:r>
          </a:p>
        </p:txBody>
      </p:sp>
      <p:sp>
        <p:nvSpPr>
          <p:cNvPr id="46" name="Espace réservé du numéro de diapositive 3"/>
          <p:cNvSpPr txBox="1">
            <a:spLocks/>
          </p:cNvSpPr>
          <p:nvPr/>
        </p:nvSpPr>
        <p:spPr bwMode="auto">
          <a:xfrm>
            <a:off x="0" y="6610798"/>
            <a:ext cx="395288" cy="246754"/>
          </a:xfrm>
          <a:prstGeom prst="rect">
            <a:avLst/>
          </a:prstGeom>
          <a:solidFill>
            <a:schemeClr val="bg1">
              <a:lumMod val="50000"/>
            </a:schemeClr>
          </a:solidFill>
          <a:ln w="9525">
            <a:noFill/>
            <a:miter lim="800000"/>
            <a:headEnd/>
            <a:tailEnd/>
          </a:ln>
          <a:effectLst/>
        </p:spPr>
        <p:txBody>
          <a:bodyPr vert="horz" wrap="square" lIns="18105" tIns="45984" rIns="18105" bIns="45984"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fr-FR" sz="1000" b="1" dirty="0" smtClean="0">
                <a:solidFill>
                  <a:schemeClr val="bg1"/>
                </a:solidFill>
                <a:latin typeface="Arial" charset="0"/>
                <a:cs typeface="Arial" charset="0"/>
              </a:rPr>
              <a:t>18</a:t>
            </a:r>
          </a:p>
        </p:txBody>
      </p:sp>
      <p:sp>
        <p:nvSpPr>
          <p:cNvPr id="49" name="Rectangle à coins arrondis 48"/>
          <p:cNvSpPr/>
          <p:nvPr/>
        </p:nvSpPr>
        <p:spPr bwMode="auto">
          <a:xfrm>
            <a:off x="251520" y="4005064"/>
            <a:ext cx="4104456" cy="122400"/>
          </a:xfrm>
          <a:prstGeom prst="roundRect">
            <a:avLst/>
          </a:prstGeom>
          <a:solidFill>
            <a:srgbClr val="FFCC66"/>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S21.G00.81 – Cotisation individuelle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p:cNvSpPr txBox="1"/>
          <p:nvPr/>
        </p:nvSpPr>
        <p:spPr>
          <a:xfrm>
            <a:off x="179512" y="138118"/>
            <a:ext cx="4176464" cy="338554"/>
          </a:xfrm>
          <a:prstGeom prst="rect">
            <a:avLst/>
          </a:prstGeom>
          <a:noFill/>
        </p:spPr>
        <p:txBody>
          <a:bodyPr wrap="square" rtlCol="0">
            <a:spAutoFit/>
          </a:bodyPr>
          <a:lstStyle/>
          <a:p>
            <a:pPr algn="ctr"/>
            <a:r>
              <a:rPr lang="fr-FR" sz="1600" b="1" u="sng" dirty="0" smtClean="0">
                <a:solidFill>
                  <a:schemeClr val="tx2"/>
                </a:solidFill>
                <a:latin typeface="Arial" pitchFamily="34" charset="0"/>
                <a:cs typeface="Arial" pitchFamily="34" charset="0"/>
              </a:rPr>
              <a:t>Déclaration pénibilité en DSN initiale</a:t>
            </a:r>
            <a:endParaRPr lang="fr-FR" sz="1600" b="1" u="sng" dirty="0">
              <a:solidFill>
                <a:schemeClr val="tx2"/>
              </a:solidFill>
              <a:latin typeface="Arial" pitchFamily="34" charset="0"/>
              <a:cs typeface="Arial" pitchFamily="34" charset="0"/>
            </a:endParaRPr>
          </a:p>
        </p:txBody>
      </p:sp>
      <p:sp>
        <p:nvSpPr>
          <p:cNvPr id="13" name="ZoneTexte 12"/>
          <p:cNvSpPr txBox="1"/>
          <p:nvPr/>
        </p:nvSpPr>
        <p:spPr>
          <a:xfrm>
            <a:off x="4499992" y="138118"/>
            <a:ext cx="4392488" cy="338554"/>
          </a:xfrm>
          <a:prstGeom prst="rect">
            <a:avLst/>
          </a:prstGeom>
          <a:noFill/>
        </p:spPr>
        <p:txBody>
          <a:bodyPr wrap="square" rtlCol="0">
            <a:spAutoFit/>
          </a:bodyPr>
          <a:lstStyle/>
          <a:p>
            <a:pPr algn="ctr"/>
            <a:r>
              <a:rPr lang="fr-FR" sz="1600" b="1" u="sng" dirty="0" smtClean="0">
                <a:solidFill>
                  <a:schemeClr val="tx2"/>
                </a:solidFill>
                <a:latin typeface="Arial" pitchFamily="34" charset="0"/>
                <a:cs typeface="Arial" pitchFamily="34" charset="0"/>
              </a:rPr>
              <a:t>Correction déclaration en DSN ultérieure</a:t>
            </a:r>
            <a:endParaRPr lang="fr-FR" sz="1600" b="1" u="sng" dirty="0">
              <a:solidFill>
                <a:schemeClr val="tx2"/>
              </a:solidFill>
              <a:latin typeface="Arial" pitchFamily="34" charset="0"/>
              <a:cs typeface="Arial" pitchFamily="34" charset="0"/>
            </a:endParaRPr>
          </a:p>
        </p:txBody>
      </p:sp>
      <p:sp>
        <p:nvSpPr>
          <p:cNvPr id="25" name="Rectangle à coins arrondis 24"/>
          <p:cNvSpPr/>
          <p:nvPr/>
        </p:nvSpPr>
        <p:spPr bwMode="auto">
          <a:xfrm>
            <a:off x="251520" y="1350858"/>
            <a:ext cx="4104456" cy="122400"/>
          </a:xfrm>
          <a:prstGeom prst="roundRect">
            <a:avLst/>
          </a:prstGeom>
          <a:solidFill>
            <a:srgbClr val="FF99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S21.G00.34 – Pénibilité</a:t>
            </a:r>
          </a:p>
        </p:txBody>
      </p:sp>
      <p:sp>
        <p:nvSpPr>
          <p:cNvPr id="26" name="Rectangle 25"/>
          <p:cNvSpPr/>
          <p:nvPr/>
        </p:nvSpPr>
        <p:spPr>
          <a:xfrm>
            <a:off x="611560" y="1523449"/>
            <a:ext cx="3744416" cy="461665"/>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Facteur d’exposition - S21.G00.34.001 : </a:t>
            </a:r>
            <a:r>
              <a:rPr lang="fr-FR" sz="1000" dirty="0">
                <a:solidFill>
                  <a:srgbClr val="FF0000"/>
                </a:solidFill>
              </a:rPr>
              <a:t>08 - le travail de nuit</a:t>
            </a:r>
            <a:endParaRPr lang="fr-FR" sz="1000" dirty="0" smtClean="0">
              <a:solidFill>
                <a:srgbClr val="FF0000"/>
              </a:solidFill>
            </a:endParaRPr>
          </a:p>
          <a:p>
            <a:r>
              <a:rPr lang="fr-FR" sz="1000" dirty="0" smtClean="0">
                <a:solidFill>
                  <a:srgbClr val="0070C0"/>
                </a:solidFill>
              </a:rPr>
              <a:t>Numéro de contrat - S21.G00.34.002 : </a:t>
            </a:r>
            <a:r>
              <a:rPr lang="fr-FR" sz="1000" dirty="0" smtClean="0">
                <a:solidFill>
                  <a:srgbClr val="FF0000"/>
                </a:solidFill>
              </a:rPr>
              <a:t>012345</a:t>
            </a:r>
          </a:p>
          <a:p>
            <a:r>
              <a:rPr lang="fr-FR" sz="1000" dirty="0" smtClean="0">
                <a:solidFill>
                  <a:srgbClr val="0070C0"/>
                </a:solidFill>
              </a:rPr>
              <a:t>Année de rattachement - S21.G00.34.003 :  </a:t>
            </a:r>
            <a:r>
              <a:rPr lang="fr-FR" sz="1000" dirty="0" smtClean="0">
                <a:solidFill>
                  <a:srgbClr val="FF0000"/>
                </a:solidFill>
              </a:rPr>
              <a:t>2015</a:t>
            </a:r>
          </a:p>
        </p:txBody>
      </p:sp>
      <p:cxnSp>
        <p:nvCxnSpPr>
          <p:cNvPr id="27" name="Connecteur en angle 27"/>
          <p:cNvCxnSpPr>
            <a:endCxn id="26" idx="1"/>
          </p:cNvCxnSpPr>
          <p:nvPr/>
        </p:nvCxnSpPr>
        <p:spPr bwMode="auto">
          <a:xfrm rot="16200000" flipH="1">
            <a:off x="409847" y="1552569"/>
            <a:ext cx="259410"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useBgFill="1">
        <p:nvSpPr>
          <p:cNvPr id="28" name="Rectangle à coins arrondis 27"/>
          <p:cNvSpPr/>
          <p:nvPr/>
        </p:nvSpPr>
        <p:spPr bwMode="auto">
          <a:xfrm>
            <a:off x="251520" y="3861048"/>
            <a:ext cx="4104456" cy="122400"/>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S21.G00.78 – Base assujettie</a:t>
            </a:r>
          </a:p>
        </p:txBody>
      </p:sp>
      <p:sp>
        <p:nvSpPr>
          <p:cNvPr id="29" name="Rectangle 28"/>
          <p:cNvSpPr/>
          <p:nvPr/>
        </p:nvSpPr>
        <p:spPr>
          <a:xfrm>
            <a:off x="611560" y="4033639"/>
            <a:ext cx="3744416" cy="1077218"/>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base assujettie - S21.G00.78.001 :  </a:t>
            </a:r>
            <a:r>
              <a:rPr lang="fr-FR" sz="1000" dirty="0" smtClean="0">
                <a:solidFill>
                  <a:srgbClr val="FF0000"/>
                </a:solidFill>
              </a:rPr>
              <a:t>37 – assiette de pénibilité</a:t>
            </a:r>
          </a:p>
          <a:p>
            <a:r>
              <a:rPr lang="fr-FR" sz="1000" dirty="0" smtClean="0">
                <a:solidFill>
                  <a:srgbClr val="0070C0"/>
                </a:solidFill>
              </a:rPr>
              <a:t>Date de début de période de rattachement - S21.G00.78.002 :  </a:t>
            </a:r>
            <a:r>
              <a:rPr lang="fr-FR" sz="1000" dirty="0" smtClean="0">
                <a:solidFill>
                  <a:srgbClr val="FF0000"/>
                </a:solidFill>
              </a:rPr>
              <a:t>01122015</a:t>
            </a:r>
          </a:p>
          <a:p>
            <a:r>
              <a:rPr lang="fr-FR" sz="1000" dirty="0" smtClean="0">
                <a:solidFill>
                  <a:srgbClr val="0070C0"/>
                </a:solidFill>
              </a:rPr>
              <a:t>Date de fin de période de rattachement - S21.G00.78.003 :  </a:t>
            </a:r>
            <a:r>
              <a:rPr lang="fr-FR" sz="1000" dirty="0" smtClean="0">
                <a:solidFill>
                  <a:srgbClr val="FF0000"/>
                </a:solidFill>
              </a:rPr>
              <a:t>31122015</a:t>
            </a:r>
          </a:p>
          <a:p>
            <a:r>
              <a:rPr lang="fr-FR" sz="1000" dirty="0" smtClean="0">
                <a:solidFill>
                  <a:srgbClr val="0070C0"/>
                </a:solidFill>
              </a:rPr>
              <a:t>Montant - S21.G00.78.004 : </a:t>
            </a:r>
            <a:r>
              <a:rPr lang="fr-FR" sz="1000" dirty="0" smtClean="0">
                <a:solidFill>
                  <a:srgbClr val="FF0000"/>
                </a:solidFill>
              </a:rPr>
              <a:t>1457,00</a:t>
            </a:r>
          </a:p>
        </p:txBody>
      </p:sp>
      <p:cxnSp>
        <p:nvCxnSpPr>
          <p:cNvPr id="30" name="Connecteur en angle 27"/>
          <p:cNvCxnSpPr>
            <a:endCxn id="29" idx="1"/>
          </p:cNvCxnSpPr>
          <p:nvPr/>
        </p:nvCxnSpPr>
        <p:spPr bwMode="auto">
          <a:xfrm rot="16200000" flipH="1">
            <a:off x="255958" y="4216646"/>
            <a:ext cx="567188"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43" name="Rectangle à coins arrondis 42"/>
          <p:cNvSpPr/>
          <p:nvPr/>
        </p:nvSpPr>
        <p:spPr bwMode="auto">
          <a:xfrm>
            <a:off x="251520" y="2132856"/>
            <a:ext cx="4104456" cy="122400"/>
          </a:xfrm>
          <a:prstGeom prst="roundRect">
            <a:avLst/>
          </a:prstGeom>
          <a:solidFill>
            <a:srgbClr val="FF99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S21.G00.34 – Pénibilité</a:t>
            </a:r>
          </a:p>
        </p:txBody>
      </p:sp>
      <p:sp>
        <p:nvSpPr>
          <p:cNvPr id="44" name="Rectangle 43"/>
          <p:cNvSpPr/>
          <p:nvPr/>
        </p:nvSpPr>
        <p:spPr>
          <a:xfrm>
            <a:off x="611560" y="2305447"/>
            <a:ext cx="3744416" cy="461665"/>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Facteur d’exposition - S21.G00.34.001 :  </a:t>
            </a:r>
            <a:r>
              <a:rPr lang="fr-FR" sz="1000" dirty="0" smtClean="0">
                <a:solidFill>
                  <a:srgbClr val="FF0000"/>
                </a:solidFill>
              </a:rPr>
              <a:t>07 - le bruit</a:t>
            </a:r>
          </a:p>
          <a:p>
            <a:r>
              <a:rPr lang="fr-FR" sz="1000" dirty="0" smtClean="0">
                <a:solidFill>
                  <a:srgbClr val="0070C0"/>
                </a:solidFill>
              </a:rPr>
              <a:t>Numéro de contrat - S21.G00.34.002 : </a:t>
            </a:r>
            <a:r>
              <a:rPr lang="fr-FR" sz="1000" dirty="0" smtClean="0">
                <a:solidFill>
                  <a:srgbClr val="FF0000"/>
                </a:solidFill>
              </a:rPr>
              <a:t>012345</a:t>
            </a:r>
          </a:p>
          <a:p>
            <a:r>
              <a:rPr lang="fr-FR" sz="1000" dirty="0" smtClean="0">
                <a:solidFill>
                  <a:srgbClr val="0070C0"/>
                </a:solidFill>
              </a:rPr>
              <a:t>Année de rattachement - S21.G00.34.003 :  </a:t>
            </a:r>
            <a:r>
              <a:rPr lang="fr-FR" sz="1000" dirty="0" smtClean="0">
                <a:solidFill>
                  <a:srgbClr val="FF0000"/>
                </a:solidFill>
              </a:rPr>
              <a:t>2015</a:t>
            </a:r>
          </a:p>
        </p:txBody>
      </p:sp>
      <p:cxnSp>
        <p:nvCxnSpPr>
          <p:cNvPr id="45" name="Connecteur en angle 27"/>
          <p:cNvCxnSpPr>
            <a:endCxn id="44" idx="1"/>
          </p:cNvCxnSpPr>
          <p:nvPr/>
        </p:nvCxnSpPr>
        <p:spPr bwMode="auto">
          <a:xfrm rot="16200000" flipH="1">
            <a:off x="409848" y="2334568"/>
            <a:ext cx="259408"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58" name="ZoneTexte 57"/>
          <p:cNvSpPr txBox="1"/>
          <p:nvPr/>
        </p:nvSpPr>
        <p:spPr>
          <a:xfrm>
            <a:off x="2033972" y="548680"/>
            <a:ext cx="5076056" cy="769441"/>
          </a:xfrm>
          <a:prstGeom prst="rect">
            <a:avLst/>
          </a:prstGeom>
          <a:noFill/>
        </p:spPr>
        <p:txBody>
          <a:bodyPr wrap="square" rtlCol="0">
            <a:spAutoFit/>
          </a:bodyPr>
          <a:lstStyle/>
          <a:p>
            <a:pPr algn="ctr"/>
            <a:r>
              <a:rPr lang="fr-FR" sz="1100" b="1" dirty="0" smtClean="0">
                <a:solidFill>
                  <a:schemeClr val="tx2"/>
                </a:solidFill>
                <a:latin typeface="Arial" pitchFamily="34" charset="0"/>
                <a:cs typeface="Arial" pitchFamily="34" charset="0"/>
              </a:rPr>
              <a:t>Cas n°5 : 3 facteurs ou plus ont été déclarés. Or 2 facteurs devaient être déclarés – correction des facteurs mais pas de la cotisation, qui rest</a:t>
            </a:r>
            <a:r>
              <a:rPr lang="fr-FR" sz="1100" b="1" dirty="0" smtClean="0">
                <a:solidFill>
                  <a:schemeClr val="tx2"/>
                </a:solidFill>
                <a:latin typeface="Arial" pitchFamily="34" charset="0"/>
              </a:rPr>
              <a:t>e </a:t>
            </a:r>
          </a:p>
          <a:p>
            <a:pPr algn="ctr"/>
            <a:r>
              <a:rPr lang="fr-FR" sz="1100" b="1" dirty="0" smtClean="0">
                <a:solidFill>
                  <a:schemeClr val="tx2"/>
                </a:solidFill>
                <a:latin typeface="Arial" pitchFamily="34" charset="0"/>
                <a:cs typeface="Arial" pitchFamily="34" charset="0"/>
              </a:rPr>
              <a:t>multi exposition</a:t>
            </a:r>
          </a:p>
          <a:p>
            <a:pPr algn="ctr"/>
            <a:r>
              <a:rPr lang="fr-FR" sz="1100" b="1" dirty="0" smtClean="0">
                <a:solidFill>
                  <a:schemeClr val="tx2"/>
                </a:solidFill>
                <a:latin typeface="Arial" pitchFamily="34" charset="0"/>
              </a:rPr>
              <a:t>CORRECTION EN MODE DIFFERENTIEL</a:t>
            </a:r>
          </a:p>
        </p:txBody>
      </p:sp>
      <p:cxnSp>
        <p:nvCxnSpPr>
          <p:cNvPr id="61" name="Connecteur droit 60"/>
          <p:cNvCxnSpPr/>
          <p:nvPr/>
        </p:nvCxnSpPr>
        <p:spPr>
          <a:xfrm flipH="1">
            <a:off x="4553998" y="0"/>
            <a:ext cx="36004" cy="685800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60" name="Espace réservé du numéro de diapositive 3"/>
          <p:cNvSpPr txBox="1">
            <a:spLocks/>
          </p:cNvSpPr>
          <p:nvPr/>
        </p:nvSpPr>
        <p:spPr bwMode="auto">
          <a:xfrm>
            <a:off x="0" y="6610798"/>
            <a:ext cx="395288" cy="246754"/>
          </a:xfrm>
          <a:prstGeom prst="rect">
            <a:avLst/>
          </a:prstGeom>
          <a:solidFill>
            <a:schemeClr val="bg1">
              <a:lumMod val="50000"/>
            </a:schemeClr>
          </a:solidFill>
          <a:ln w="9525">
            <a:noFill/>
            <a:miter lim="800000"/>
            <a:headEnd/>
            <a:tailEnd/>
          </a:ln>
          <a:effectLst/>
        </p:spPr>
        <p:txBody>
          <a:bodyPr vert="horz" wrap="square" lIns="18105" tIns="45984" rIns="18105" bIns="45984"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fr-FR" sz="1000" b="1" dirty="0" smtClean="0">
                <a:solidFill>
                  <a:schemeClr val="bg1"/>
                </a:solidFill>
                <a:latin typeface="Arial" charset="0"/>
                <a:cs typeface="Arial" charset="0"/>
              </a:rPr>
              <a:t>19</a:t>
            </a:r>
          </a:p>
        </p:txBody>
      </p:sp>
      <p:sp>
        <p:nvSpPr>
          <p:cNvPr id="49" name="Rectangle à coins arrondis 48"/>
          <p:cNvSpPr/>
          <p:nvPr/>
        </p:nvSpPr>
        <p:spPr bwMode="auto">
          <a:xfrm>
            <a:off x="251520" y="5177517"/>
            <a:ext cx="4104456" cy="122400"/>
          </a:xfrm>
          <a:prstGeom prst="roundRect">
            <a:avLst/>
          </a:prstGeom>
          <a:solidFill>
            <a:srgbClr val="FFCC66"/>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S21.G00.81 – Cotisation individuelle</a:t>
            </a:r>
          </a:p>
        </p:txBody>
      </p:sp>
      <p:sp>
        <p:nvSpPr>
          <p:cNvPr id="62" name="Rectangle 61"/>
          <p:cNvSpPr/>
          <p:nvPr/>
        </p:nvSpPr>
        <p:spPr>
          <a:xfrm>
            <a:off x="611560" y="5350108"/>
            <a:ext cx="3744416" cy="615553"/>
          </a:xfrm>
          <a:prstGeom prst="rect">
            <a:avLst/>
          </a:prstGeom>
          <a:noFill/>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cotisation - S21.G00.81.001 :  </a:t>
            </a:r>
            <a:r>
              <a:rPr lang="fr-FR" sz="1000" dirty="0" smtClean="0">
                <a:solidFill>
                  <a:srgbClr val="FF0000"/>
                </a:solidFill>
              </a:rPr>
              <a:t>087 – cotisation pénibilité multi-exposition</a:t>
            </a:r>
          </a:p>
          <a:p>
            <a:r>
              <a:rPr lang="fr-FR" sz="1000" dirty="0" smtClean="0">
                <a:solidFill>
                  <a:srgbClr val="0070C0"/>
                </a:solidFill>
              </a:rPr>
              <a:t>Montant d’assiette - S21.G00.81.003 : </a:t>
            </a:r>
            <a:r>
              <a:rPr lang="fr-FR" sz="1000" dirty="0" smtClean="0">
                <a:solidFill>
                  <a:srgbClr val="FF0000"/>
                </a:solidFill>
              </a:rPr>
              <a:t>1457,00</a:t>
            </a:r>
          </a:p>
          <a:p>
            <a:r>
              <a:rPr lang="fr-FR" sz="1000" dirty="0" smtClean="0">
                <a:solidFill>
                  <a:srgbClr val="0070C0"/>
                </a:solidFill>
              </a:rPr>
              <a:t>Montant de cotisation - S21.G00.81.004  : </a:t>
            </a:r>
            <a:r>
              <a:rPr lang="fr-FR" sz="1000" dirty="0" smtClean="0">
                <a:solidFill>
                  <a:srgbClr val="FF0000"/>
                </a:solidFill>
              </a:rPr>
              <a:t>5,82</a:t>
            </a:r>
          </a:p>
        </p:txBody>
      </p:sp>
      <p:cxnSp>
        <p:nvCxnSpPr>
          <p:cNvPr id="63" name="Connecteur en angle 27"/>
          <p:cNvCxnSpPr>
            <a:endCxn id="62" idx="1"/>
          </p:cNvCxnSpPr>
          <p:nvPr/>
        </p:nvCxnSpPr>
        <p:spPr bwMode="auto">
          <a:xfrm rot="16200000" flipH="1">
            <a:off x="371376" y="5417701"/>
            <a:ext cx="336352"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useBgFill="1">
        <p:nvSpPr>
          <p:cNvPr id="64" name="Rectangle à coins arrondis 63"/>
          <p:cNvSpPr/>
          <p:nvPr/>
        </p:nvSpPr>
        <p:spPr bwMode="auto">
          <a:xfrm>
            <a:off x="4729062" y="3867556"/>
            <a:ext cx="4163417" cy="122400"/>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S21.G00.78 – Base assujettie</a:t>
            </a:r>
          </a:p>
        </p:txBody>
      </p:sp>
      <p:sp>
        <p:nvSpPr>
          <p:cNvPr id="65" name="Rectangle 64"/>
          <p:cNvSpPr/>
          <p:nvPr/>
        </p:nvSpPr>
        <p:spPr>
          <a:xfrm>
            <a:off x="5076056" y="4033639"/>
            <a:ext cx="3816424" cy="1077218"/>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base assujettie - S21.G00.78.001 :  </a:t>
            </a:r>
            <a:r>
              <a:rPr lang="fr-FR" sz="1000" dirty="0" smtClean="0">
                <a:solidFill>
                  <a:srgbClr val="FF0000"/>
                </a:solidFill>
              </a:rPr>
              <a:t>37 – assiette de pénibilité</a:t>
            </a:r>
          </a:p>
          <a:p>
            <a:r>
              <a:rPr lang="fr-FR" sz="1000" dirty="0" smtClean="0">
                <a:solidFill>
                  <a:srgbClr val="0070C0"/>
                </a:solidFill>
              </a:rPr>
              <a:t>Date de début de période de rattachement - S21.G00.78.002 :  </a:t>
            </a:r>
            <a:r>
              <a:rPr lang="fr-FR" sz="1000" dirty="0" smtClean="0">
                <a:solidFill>
                  <a:srgbClr val="FF0000"/>
                </a:solidFill>
              </a:rPr>
              <a:t>01122015</a:t>
            </a:r>
          </a:p>
          <a:p>
            <a:r>
              <a:rPr lang="fr-FR" sz="1000" dirty="0" smtClean="0">
                <a:solidFill>
                  <a:srgbClr val="0070C0"/>
                </a:solidFill>
              </a:rPr>
              <a:t>Date de fin de période de rattachement - S21.G00.78.003 :  </a:t>
            </a:r>
            <a:r>
              <a:rPr lang="fr-FR" sz="1000" dirty="0" smtClean="0">
                <a:solidFill>
                  <a:srgbClr val="FF0000"/>
                </a:solidFill>
              </a:rPr>
              <a:t>31122015</a:t>
            </a:r>
          </a:p>
          <a:p>
            <a:r>
              <a:rPr lang="fr-FR" sz="1000" dirty="0" smtClean="0">
                <a:solidFill>
                  <a:srgbClr val="0070C0"/>
                </a:solidFill>
              </a:rPr>
              <a:t>Montant - S21.G00.78.004 : </a:t>
            </a:r>
            <a:r>
              <a:rPr lang="fr-FR" sz="1000" dirty="0" smtClean="0">
                <a:solidFill>
                  <a:srgbClr val="FF0000"/>
                </a:solidFill>
              </a:rPr>
              <a:t>0,00</a:t>
            </a:r>
          </a:p>
        </p:txBody>
      </p:sp>
      <p:cxnSp>
        <p:nvCxnSpPr>
          <p:cNvPr id="66" name="Connecteur en angle 27"/>
          <p:cNvCxnSpPr>
            <a:endCxn id="65" idx="1"/>
          </p:cNvCxnSpPr>
          <p:nvPr/>
        </p:nvCxnSpPr>
        <p:spPr bwMode="auto">
          <a:xfrm rot="16200000" flipH="1">
            <a:off x="4720453" y="4216645"/>
            <a:ext cx="567188" cy="144018"/>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42" name="Rectangle à coins arrondis 41"/>
          <p:cNvSpPr/>
          <p:nvPr/>
        </p:nvSpPr>
        <p:spPr bwMode="auto">
          <a:xfrm>
            <a:off x="251520" y="2924944"/>
            <a:ext cx="4104456" cy="122400"/>
          </a:xfrm>
          <a:prstGeom prst="roundRect">
            <a:avLst/>
          </a:prstGeom>
          <a:solidFill>
            <a:srgbClr val="FF99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S21.G00.34 – Pénibilité</a:t>
            </a:r>
          </a:p>
        </p:txBody>
      </p:sp>
      <p:sp>
        <p:nvSpPr>
          <p:cNvPr id="46" name="Rectangle 45"/>
          <p:cNvSpPr/>
          <p:nvPr/>
        </p:nvSpPr>
        <p:spPr>
          <a:xfrm>
            <a:off x="611560" y="3097535"/>
            <a:ext cx="3744416" cy="615553"/>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Facteur d’exposition - S21.G00.34.001 :  </a:t>
            </a:r>
            <a:r>
              <a:rPr lang="fr-FR" sz="1000" dirty="0" smtClean="0">
                <a:solidFill>
                  <a:srgbClr val="FF0000"/>
                </a:solidFill>
              </a:rPr>
              <a:t>03 - les vibrations mécaniques</a:t>
            </a:r>
          </a:p>
          <a:p>
            <a:r>
              <a:rPr lang="fr-FR" sz="1000" dirty="0" smtClean="0">
                <a:solidFill>
                  <a:srgbClr val="0070C0"/>
                </a:solidFill>
              </a:rPr>
              <a:t>Numéro de contrat - S21.G00.34.002 : </a:t>
            </a:r>
            <a:r>
              <a:rPr lang="fr-FR" sz="1000" dirty="0" smtClean="0">
                <a:solidFill>
                  <a:srgbClr val="FF0000"/>
                </a:solidFill>
              </a:rPr>
              <a:t>012345</a:t>
            </a:r>
          </a:p>
          <a:p>
            <a:r>
              <a:rPr lang="fr-FR" sz="1000" dirty="0" smtClean="0">
                <a:solidFill>
                  <a:srgbClr val="0070C0"/>
                </a:solidFill>
              </a:rPr>
              <a:t>Année de rattachement - S21.G00.34.003 :  </a:t>
            </a:r>
            <a:r>
              <a:rPr lang="fr-FR" sz="1000" dirty="0" smtClean="0">
                <a:solidFill>
                  <a:srgbClr val="FF0000"/>
                </a:solidFill>
              </a:rPr>
              <a:t>2015</a:t>
            </a:r>
          </a:p>
        </p:txBody>
      </p:sp>
      <p:cxnSp>
        <p:nvCxnSpPr>
          <p:cNvPr id="47" name="Connecteur en angle 27"/>
          <p:cNvCxnSpPr>
            <a:endCxn id="46" idx="1"/>
          </p:cNvCxnSpPr>
          <p:nvPr/>
        </p:nvCxnSpPr>
        <p:spPr bwMode="auto">
          <a:xfrm rot="16200000" flipH="1">
            <a:off x="371376" y="3165128"/>
            <a:ext cx="336352"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52" name="Rectangle à coins arrondis 51"/>
          <p:cNvSpPr/>
          <p:nvPr/>
        </p:nvSpPr>
        <p:spPr bwMode="auto">
          <a:xfrm>
            <a:off x="4732608" y="1340768"/>
            <a:ext cx="4159872" cy="122400"/>
          </a:xfrm>
          <a:prstGeom prst="roundRect">
            <a:avLst/>
          </a:prstGeom>
          <a:solidFill>
            <a:srgbClr val="FF99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S21.G00.34 – Pénibilité</a:t>
            </a:r>
          </a:p>
        </p:txBody>
      </p:sp>
      <p:sp>
        <p:nvSpPr>
          <p:cNvPr id="53" name="Rectangle 52"/>
          <p:cNvSpPr/>
          <p:nvPr/>
        </p:nvSpPr>
        <p:spPr>
          <a:xfrm>
            <a:off x="5076056" y="1521131"/>
            <a:ext cx="3816424" cy="461665"/>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Facteur d’exposition - S21.G00.34.001 : </a:t>
            </a:r>
            <a:r>
              <a:rPr lang="fr-FR" sz="1000" dirty="0">
                <a:solidFill>
                  <a:srgbClr val="FF0000"/>
                </a:solidFill>
              </a:rPr>
              <a:t>08 - le travail de nuit</a:t>
            </a:r>
            <a:endParaRPr lang="fr-FR" sz="1000" dirty="0" smtClean="0">
              <a:solidFill>
                <a:srgbClr val="FF0000"/>
              </a:solidFill>
            </a:endParaRPr>
          </a:p>
          <a:p>
            <a:r>
              <a:rPr lang="fr-FR" sz="1000" dirty="0" smtClean="0">
                <a:solidFill>
                  <a:srgbClr val="0070C0"/>
                </a:solidFill>
              </a:rPr>
              <a:t>Numéro de contrat - S21.G00.34.002 : </a:t>
            </a:r>
            <a:r>
              <a:rPr lang="fr-FR" sz="1000" dirty="0" smtClean="0">
                <a:solidFill>
                  <a:srgbClr val="FF0000"/>
                </a:solidFill>
              </a:rPr>
              <a:t>012345</a:t>
            </a:r>
          </a:p>
          <a:p>
            <a:r>
              <a:rPr lang="fr-FR" sz="1000" dirty="0" smtClean="0">
                <a:solidFill>
                  <a:srgbClr val="0070C0"/>
                </a:solidFill>
              </a:rPr>
              <a:t>Année de rattachement - S21.G00.34.003 :  </a:t>
            </a:r>
            <a:r>
              <a:rPr lang="fr-FR" sz="1000" dirty="0" smtClean="0">
                <a:solidFill>
                  <a:srgbClr val="FF0000"/>
                </a:solidFill>
              </a:rPr>
              <a:t>2015</a:t>
            </a:r>
          </a:p>
        </p:txBody>
      </p:sp>
      <p:cxnSp>
        <p:nvCxnSpPr>
          <p:cNvPr id="54" name="Connecteur en angle 27"/>
          <p:cNvCxnSpPr>
            <a:endCxn id="53" idx="1"/>
          </p:cNvCxnSpPr>
          <p:nvPr/>
        </p:nvCxnSpPr>
        <p:spPr bwMode="auto">
          <a:xfrm rot="16200000" flipH="1">
            <a:off x="4874343" y="1550251"/>
            <a:ext cx="259410"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55" name="Rectangle à coins arrondis 54"/>
          <p:cNvSpPr/>
          <p:nvPr/>
        </p:nvSpPr>
        <p:spPr bwMode="auto">
          <a:xfrm>
            <a:off x="4732608" y="2132856"/>
            <a:ext cx="4159872" cy="122400"/>
          </a:xfrm>
          <a:prstGeom prst="roundRect">
            <a:avLst/>
          </a:prstGeom>
          <a:solidFill>
            <a:srgbClr val="FF99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S21.G00.34 – Pénibilité</a:t>
            </a:r>
          </a:p>
        </p:txBody>
      </p:sp>
      <p:sp>
        <p:nvSpPr>
          <p:cNvPr id="56" name="Rectangle 55"/>
          <p:cNvSpPr/>
          <p:nvPr/>
        </p:nvSpPr>
        <p:spPr>
          <a:xfrm>
            <a:off x="5076056" y="2316945"/>
            <a:ext cx="3816424" cy="461665"/>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Facteur d’exposition - S21.G00.34.001 :  </a:t>
            </a:r>
            <a:r>
              <a:rPr lang="fr-FR" sz="1000" dirty="0" smtClean="0">
                <a:solidFill>
                  <a:srgbClr val="FF0000"/>
                </a:solidFill>
              </a:rPr>
              <a:t>07 - le bruit</a:t>
            </a:r>
          </a:p>
          <a:p>
            <a:r>
              <a:rPr lang="fr-FR" sz="1000" dirty="0" smtClean="0">
                <a:solidFill>
                  <a:srgbClr val="0070C0"/>
                </a:solidFill>
              </a:rPr>
              <a:t>Numéro de contrat - S21.G00.34.002 : </a:t>
            </a:r>
            <a:r>
              <a:rPr lang="fr-FR" sz="1000" dirty="0" smtClean="0">
                <a:solidFill>
                  <a:srgbClr val="FF0000"/>
                </a:solidFill>
              </a:rPr>
              <a:t>012345</a:t>
            </a:r>
          </a:p>
          <a:p>
            <a:r>
              <a:rPr lang="fr-FR" sz="1000" dirty="0" smtClean="0">
                <a:solidFill>
                  <a:srgbClr val="0070C0"/>
                </a:solidFill>
              </a:rPr>
              <a:t>Année de rattachement - S21.G00.34.003 :  </a:t>
            </a:r>
            <a:r>
              <a:rPr lang="fr-FR" sz="1000" dirty="0" smtClean="0">
                <a:solidFill>
                  <a:srgbClr val="FF0000"/>
                </a:solidFill>
              </a:rPr>
              <a:t>2015</a:t>
            </a:r>
          </a:p>
        </p:txBody>
      </p:sp>
      <p:cxnSp>
        <p:nvCxnSpPr>
          <p:cNvPr id="57" name="Connecteur en angle 27"/>
          <p:cNvCxnSpPr>
            <a:endCxn id="56" idx="1"/>
          </p:cNvCxnSpPr>
          <p:nvPr/>
        </p:nvCxnSpPr>
        <p:spPr bwMode="auto">
          <a:xfrm rot="16200000" flipH="1">
            <a:off x="4874344" y="2346066"/>
            <a:ext cx="259408"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35" name="ZoneTexte 34"/>
          <p:cNvSpPr txBox="1"/>
          <p:nvPr/>
        </p:nvSpPr>
        <p:spPr>
          <a:xfrm>
            <a:off x="1475656" y="5991671"/>
            <a:ext cx="6192688" cy="461665"/>
          </a:xfrm>
          <a:prstGeom prst="rect">
            <a:avLst/>
          </a:prstGeom>
          <a:noFill/>
        </p:spPr>
        <p:txBody>
          <a:bodyPr wrap="square" rtlCol="0">
            <a:spAutoFit/>
          </a:bodyPr>
          <a:lstStyle/>
          <a:p>
            <a:pPr marL="285750" indent="-285750" algn="ctr">
              <a:buFont typeface="Wingdings" panose="05000000000000000000" pitchFamily="2" charset="2"/>
              <a:buChar char="à"/>
            </a:pPr>
            <a:r>
              <a:rPr lang="fr-FR" sz="1200" i="1" dirty="0" smtClean="0">
                <a:solidFill>
                  <a:schemeClr val="tx1">
                    <a:lumMod val="60000"/>
                    <a:lumOff val="40000"/>
                  </a:schemeClr>
                </a:solidFill>
                <a:sym typeface="Wingdings" panose="05000000000000000000" pitchFamily="2" charset="2"/>
              </a:rPr>
              <a:t>Pour l’ACOSS, déclarer également les éléments de cotisation à la maille agrégée, en bloc « Cotisation agrégée – S21.G00.23  » (cf. consigne </a:t>
            </a:r>
            <a:r>
              <a:rPr lang="fr-FR" sz="1200" i="1" dirty="0" err="1" smtClean="0">
                <a:solidFill>
                  <a:schemeClr val="tx1">
                    <a:lumMod val="60000"/>
                    <a:lumOff val="40000"/>
                  </a:schemeClr>
                </a:solidFill>
                <a:sym typeface="Wingdings" panose="05000000000000000000" pitchFamily="2" charset="2"/>
              </a:rPr>
              <a:t>slide</a:t>
            </a:r>
            <a:r>
              <a:rPr lang="fr-FR" sz="1200" i="1" dirty="0" smtClean="0">
                <a:solidFill>
                  <a:schemeClr val="tx1">
                    <a:lumMod val="60000"/>
                    <a:lumOff val="40000"/>
                  </a:schemeClr>
                </a:solidFill>
                <a:sym typeface="Wingdings" panose="05000000000000000000" pitchFamily="2" charset="2"/>
              </a:rPr>
              <a:t> 6)</a:t>
            </a:r>
          </a:p>
        </p:txBody>
      </p:sp>
      <p:sp>
        <p:nvSpPr>
          <p:cNvPr id="33" name="Rectangle à coins arrondis 32"/>
          <p:cNvSpPr/>
          <p:nvPr/>
        </p:nvSpPr>
        <p:spPr bwMode="auto">
          <a:xfrm>
            <a:off x="4716016" y="5163700"/>
            <a:ext cx="4176464" cy="137507"/>
          </a:xfrm>
          <a:prstGeom prst="roundRect">
            <a:avLst/>
          </a:prstGeom>
          <a:solidFill>
            <a:srgbClr val="FFCC66"/>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S21.G00.81 – Cotisation individuelle</a:t>
            </a:r>
          </a:p>
        </p:txBody>
      </p:sp>
      <p:sp>
        <p:nvSpPr>
          <p:cNvPr id="34" name="Rectangle 33"/>
          <p:cNvSpPr/>
          <p:nvPr/>
        </p:nvSpPr>
        <p:spPr>
          <a:xfrm>
            <a:off x="5076056" y="5336292"/>
            <a:ext cx="3816424" cy="615553"/>
          </a:xfrm>
          <a:prstGeom prst="rect">
            <a:avLst/>
          </a:prstGeom>
          <a:noFill/>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cotisation - S21.G00.81.001 :  </a:t>
            </a:r>
            <a:r>
              <a:rPr lang="fr-FR" sz="1000" dirty="0" smtClean="0">
                <a:solidFill>
                  <a:srgbClr val="FF0000"/>
                </a:solidFill>
              </a:rPr>
              <a:t>087 – cotisation pénibilité multi-exposition</a:t>
            </a:r>
          </a:p>
          <a:p>
            <a:r>
              <a:rPr lang="fr-FR" sz="1000" dirty="0" smtClean="0">
                <a:solidFill>
                  <a:srgbClr val="0070C0"/>
                </a:solidFill>
              </a:rPr>
              <a:t>Montant d’assiette - S21.G00.81.003 : </a:t>
            </a:r>
            <a:r>
              <a:rPr lang="fr-FR" sz="1000" dirty="0" smtClean="0">
                <a:solidFill>
                  <a:srgbClr val="FF0000"/>
                </a:solidFill>
              </a:rPr>
              <a:t>0,00</a:t>
            </a:r>
          </a:p>
          <a:p>
            <a:r>
              <a:rPr lang="fr-FR" sz="1000" dirty="0" smtClean="0">
                <a:solidFill>
                  <a:srgbClr val="0070C0"/>
                </a:solidFill>
              </a:rPr>
              <a:t>Montant de cotisation - S21.G00.81.004 : </a:t>
            </a:r>
            <a:r>
              <a:rPr lang="fr-FR" sz="1000" dirty="0" smtClean="0">
                <a:solidFill>
                  <a:srgbClr val="FF0000"/>
                </a:solidFill>
              </a:rPr>
              <a:t>0,00</a:t>
            </a:r>
          </a:p>
        </p:txBody>
      </p:sp>
      <p:cxnSp>
        <p:nvCxnSpPr>
          <p:cNvPr id="36" name="Connecteur en angle 27"/>
          <p:cNvCxnSpPr>
            <a:endCxn id="34" idx="1"/>
          </p:cNvCxnSpPr>
          <p:nvPr/>
        </p:nvCxnSpPr>
        <p:spPr bwMode="auto">
          <a:xfrm rot="16200000" flipH="1">
            <a:off x="4832618" y="5400630"/>
            <a:ext cx="342861"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Tree>
    <p:extLst>
      <p:ext uri="{BB962C8B-B14F-4D97-AF65-F5344CB8AC3E}">
        <p14:creationId xmlns="" xmlns:p14="http://schemas.microsoft.com/office/powerpoint/2010/main" val="14798922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Sommaire</a:t>
            </a:r>
            <a:endParaRPr lang="fr-FR" dirty="0"/>
          </a:p>
        </p:txBody>
      </p:sp>
      <p:sp>
        <p:nvSpPr>
          <p:cNvPr id="3" name="Espace réservé du contenu 2"/>
          <p:cNvSpPr>
            <a:spLocks noGrp="1"/>
          </p:cNvSpPr>
          <p:nvPr>
            <p:ph idx="1"/>
          </p:nvPr>
        </p:nvSpPr>
        <p:spPr/>
        <p:txBody>
          <a:bodyPr/>
          <a:lstStyle/>
          <a:p>
            <a:r>
              <a:rPr lang="fr-FR" sz="2400" dirty="0" smtClean="0"/>
              <a:t>Pénibilité au travail : déclaration en DSN</a:t>
            </a:r>
          </a:p>
          <a:p>
            <a:pPr lvl="1"/>
            <a:r>
              <a:rPr lang="fr-FR" sz="2000" dirty="0" smtClean="0"/>
              <a:t>Vecteur déclaratif des facteurs d’exposition à la pénibilité</a:t>
            </a:r>
          </a:p>
          <a:p>
            <a:pPr lvl="1"/>
            <a:r>
              <a:rPr lang="fr-FR" sz="2000" dirty="0" smtClean="0"/>
              <a:t>Principes de la déclaration de la pénibilité en DSN</a:t>
            </a:r>
          </a:p>
          <a:p>
            <a:pPr lvl="1"/>
            <a:r>
              <a:rPr lang="fr-FR" sz="2000" dirty="0" smtClean="0"/>
              <a:t>Dates de déclaration des facteurs d’exposition à la pénibilité</a:t>
            </a:r>
          </a:p>
          <a:p>
            <a:pPr lvl="1"/>
            <a:r>
              <a:rPr lang="fr-FR" sz="2000" dirty="0" smtClean="0"/>
              <a:t>Déclaration en DSN des facteurs d’exposition à la pénibilité en « S21.G00.34 – Pénibilité »</a:t>
            </a:r>
          </a:p>
          <a:p>
            <a:pPr lvl="1"/>
            <a:r>
              <a:rPr lang="fr-FR" sz="2000" dirty="0" smtClean="0"/>
              <a:t>Datation des éléments de cotisation</a:t>
            </a:r>
          </a:p>
          <a:p>
            <a:pPr lvl="1"/>
            <a:r>
              <a:rPr lang="fr-FR" sz="2000" dirty="0" smtClean="0"/>
              <a:t>Possibilité de correction du facteur déclaré et de la cotisation spécifique</a:t>
            </a:r>
          </a:p>
          <a:p>
            <a:pPr lvl="1"/>
            <a:r>
              <a:rPr lang="fr-FR" sz="2000" dirty="0" smtClean="0"/>
              <a:t>Cas de correction en DSN de déclaration d’exposition à la pénibilité</a:t>
            </a:r>
          </a:p>
          <a:p>
            <a:pPr lvl="1"/>
            <a:endParaRPr lang="fr-FR" dirty="0" smtClean="0"/>
          </a:p>
          <a:p>
            <a:pPr lvl="1"/>
            <a:endParaRPr lang="fr-FR" dirty="0" smtClean="0"/>
          </a:p>
          <a:p>
            <a:pPr lvl="1"/>
            <a:endParaRPr lang="fr-FR" dirty="0" smtClean="0"/>
          </a:p>
          <a:p>
            <a:endParaRPr lang="fr-FR" dirty="0" smtClean="0"/>
          </a:p>
          <a:p>
            <a:pPr lvl="1"/>
            <a:endParaRPr lang="fr-FR" dirty="0" smtClean="0"/>
          </a:p>
          <a:p>
            <a:pPr lvl="1"/>
            <a:endParaRPr lang="fr-FR" dirty="0" smtClean="0"/>
          </a:p>
          <a:p>
            <a:pPr lvl="1"/>
            <a:endParaRPr lang="fr-FR" dirty="0" smtClean="0"/>
          </a:p>
          <a:p>
            <a:pPr lvl="1"/>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pPr>
              <a:defRPr/>
            </a:pPr>
            <a:fld id="{A92B06A2-C593-49B5-9FD3-9DA954964C83}" type="slidenum">
              <a:rPr lang="fr-FR" smtClean="0"/>
              <a:pPr>
                <a:defRPr/>
              </a:pPr>
              <a:t>2</a:t>
            </a:fld>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p:cNvSpPr txBox="1"/>
          <p:nvPr/>
        </p:nvSpPr>
        <p:spPr>
          <a:xfrm>
            <a:off x="539552" y="138118"/>
            <a:ext cx="4032448" cy="338554"/>
          </a:xfrm>
          <a:prstGeom prst="rect">
            <a:avLst/>
          </a:prstGeom>
          <a:noFill/>
        </p:spPr>
        <p:txBody>
          <a:bodyPr wrap="square" rtlCol="0">
            <a:spAutoFit/>
          </a:bodyPr>
          <a:lstStyle/>
          <a:p>
            <a:pPr algn="ctr"/>
            <a:r>
              <a:rPr lang="fr-FR" sz="1600" b="1" u="sng" dirty="0" smtClean="0">
                <a:solidFill>
                  <a:schemeClr val="tx2"/>
                </a:solidFill>
                <a:latin typeface="Arial" pitchFamily="34" charset="0"/>
                <a:cs typeface="Arial" pitchFamily="34" charset="0"/>
              </a:rPr>
              <a:t>Déclaration pénibilité en DSN initiale</a:t>
            </a:r>
            <a:endParaRPr lang="fr-FR" sz="1600" b="1" u="sng" dirty="0">
              <a:solidFill>
                <a:schemeClr val="tx2"/>
              </a:solidFill>
              <a:latin typeface="Arial" pitchFamily="34" charset="0"/>
              <a:cs typeface="Arial" pitchFamily="34" charset="0"/>
            </a:endParaRPr>
          </a:p>
        </p:txBody>
      </p:sp>
      <p:sp>
        <p:nvSpPr>
          <p:cNvPr id="13" name="ZoneTexte 12"/>
          <p:cNvSpPr txBox="1"/>
          <p:nvPr/>
        </p:nvSpPr>
        <p:spPr>
          <a:xfrm>
            <a:off x="4572000" y="138118"/>
            <a:ext cx="4320480" cy="338554"/>
          </a:xfrm>
          <a:prstGeom prst="rect">
            <a:avLst/>
          </a:prstGeom>
          <a:noFill/>
        </p:spPr>
        <p:txBody>
          <a:bodyPr wrap="square" rtlCol="0">
            <a:spAutoFit/>
          </a:bodyPr>
          <a:lstStyle/>
          <a:p>
            <a:pPr algn="ctr"/>
            <a:r>
              <a:rPr lang="fr-FR" sz="1600" b="1" u="sng" dirty="0" smtClean="0">
                <a:solidFill>
                  <a:schemeClr val="tx2"/>
                </a:solidFill>
                <a:latin typeface="Arial" pitchFamily="34" charset="0"/>
                <a:cs typeface="Arial" pitchFamily="34" charset="0"/>
              </a:rPr>
              <a:t>Correction déclaration en DSN ultérieure</a:t>
            </a:r>
            <a:endParaRPr lang="fr-FR" sz="1600" b="1" u="sng" dirty="0">
              <a:solidFill>
                <a:schemeClr val="tx2"/>
              </a:solidFill>
              <a:latin typeface="Arial" pitchFamily="34" charset="0"/>
              <a:cs typeface="Arial" pitchFamily="34" charset="0"/>
            </a:endParaRPr>
          </a:p>
        </p:txBody>
      </p:sp>
      <p:sp>
        <p:nvSpPr>
          <p:cNvPr id="28" name="Rectangle à coins arrondis 27"/>
          <p:cNvSpPr/>
          <p:nvPr/>
        </p:nvSpPr>
        <p:spPr bwMode="auto">
          <a:xfrm>
            <a:off x="251520" y="1340768"/>
            <a:ext cx="4104456" cy="122400"/>
          </a:xfrm>
          <a:prstGeom prst="roundRect">
            <a:avLst/>
          </a:prstGeom>
          <a:solidFill>
            <a:srgbClr val="FF99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S21.G00.34 – Pénibilité</a:t>
            </a:r>
          </a:p>
        </p:txBody>
      </p:sp>
      <p:sp>
        <p:nvSpPr>
          <p:cNvPr id="29" name="Rectangle 28"/>
          <p:cNvSpPr/>
          <p:nvPr/>
        </p:nvSpPr>
        <p:spPr>
          <a:xfrm>
            <a:off x="611560" y="1513359"/>
            <a:ext cx="3744416" cy="461665"/>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Facteur d’exposition - S21.G00.34.001 :  </a:t>
            </a:r>
            <a:r>
              <a:rPr lang="fr-FR" sz="1000" dirty="0" smtClean="0">
                <a:solidFill>
                  <a:srgbClr val="FF0000"/>
                </a:solidFill>
              </a:rPr>
              <a:t>10 - le travail répétitif</a:t>
            </a:r>
          </a:p>
          <a:p>
            <a:r>
              <a:rPr lang="fr-FR" sz="1000" dirty="0" smtClean="0">
                <a:solidFill>
                  <a:srgbClr val="0070C0"/>
                </a:solidFill>
              </a:rPr>
              <a:t>Numéro de contrat - S21.G00.34.002 : </a:t>
            </a:r>
            <a:r>
              <a:rPr lang="fr-FR" sz="1000" dirty="0" smtClean="0">
                <a:solidFill>
                  <a:srgbClr val="FF0000"/>
                </a:solidFill>
              </a:rPr>
              <a:t>012345</a:t>
            </a:r>
          </a:p>
          <a:p>
            <a:r>
              <a:rPr lang="fr-FR" sz="1000" dirty="0" smtClean="0">
                <a:solidFill>
                  <a:srgbClr val="0070C0"/>
                </a:solidFill>
              </a:rPr>
              <a:t>Année de rattachement - S21.G00.34.003 :  </a:t>
            </a:r>
            <a:r>
              <a:rPr lang="fr-FR" sz="1000" dirty="0" smtClean="0">
                <a:solidFill>
                  <a:srgbClr val="FF0000"/>
                </a:solidFill>
              </a:rPr>
              <a:t>2015</a:t>
            </a:r>
          </a:p>
        </p:txBody>
      </p:sp>
      <p:cxnSp>
        <p:nvCxnSpPr>
          <p:cNvPr id="30" name="Connecteur en angle 27"/>
          <p:cNvCxnSpPr>
            <a:endCxn id="29" idx="1"/>
          </p:cNvCxnSpPr>
          <p:nvPr/>
        </p:nvCxnSpPr>
        <p:spPr bwMode="auto">
          <a:xfrm rot="16200000" flipH="1">
            <a:off x="409847" y="1542479"/>
            <a:ext cx="259408" cy="144018"/>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40" name="Rectangle à coins arrondis 39"/>
          <p:cNvSpPr/>
          <p:nvPr/>
        </p:nvSpPr>
        <p:spPr bwMode="auto">
          <a:xfrm>
            <a:off x="4788024" y="1340768"/>
            <a:ext cx="4104456" cy="122400"/>
          </a:xfrm>
          <a:prstGeom prst="roundRect">
            <a:avLst/>
          </a:prstGeom>
          <a:solidFill>
            <a:srgbClr val="FF99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S21.G00.34 – Pénibilité</a:t>
            </a:r>
          </a:p>
        </p:txBody>
      </p:sp>
      <p:sp>
        <p:nvSpPr>
          <p:cNvPr id="41" name="Rectangle 40"/>
          <p:cNvSpPr/>
          <p:nvPr/>
        </p:nvSpPr>
        <p:spPr>
          <a:xfrm>
            <a:off x="5148064" y="1513359"/>
            <a:ext cx="3744416" cy="461665"/>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Facteur d’exposition - S21.G00.34.001 :  </a:t>
            </a:r>
            <a:r>
              <a:rPr lang="fr-FR" sz="1000" dirty="0" smtClean="0">
                <a:solidFill>
                  <a:srgbClr val="FF0000"/>
                </a:solidFill>
              </a:rPr>
              <a:t>10 - le travail répétitif</a:t>
            </a:r>
          </a:p>
          <a:p>
            <a:r>
              <a:rPr lang="fr-FR" sz="1000" dirty="0" smtClean="0">
                <a:solidFill>
                  <a:srgbClr val="0070C0"/>
                </a:solidFill>
              </a:rPr>
              <a:t>Numéro de contrat - S21.G00.34.002 : </a:t>
            </a:r>
            <a:r>
              <a:rPr lang="fr-FR" sz="1000" dirty="0" smtClean="0">
                <a:solidFill>
                  <a:srgbClr val="FF0000"/>
                </a:solidFill>
              </a:rPr>
              <a:t>012345</a:t>
            </a:r>
          </a:p>
          <a:p>
            <a:r>
              <a:rPr lang="fr-FR" sz="1000" dirty="0" smtClean="0">
                <a:solidFill>
                  <a:srgbClr val="0070C0"/>
                </a:solidFill>
              </a:rPr>
              <a:t>Année de rattachement - S21.G00.34.003 :  </a:t>
            </a:r>
            <a:r>
              <a:rPr lang="fr-FR" sz="1000" dirty="0" smtClean="0">
                <a:solidFill>
                  <a:srgbClr val="FF0000"/>
                </a:solidFill>
              </a:rPr>
              <a:t>2015</a:t>
            </a:r>
          </a:p>
        </p:txBody>
      </p:sp>
      <p:cxnSp>
        <p:nvCxnSpPr>
          <p:cNvPr id="42" name="Connecteur en angle 27"/>
          <p:cNvCxnSpPr>
            <a:endCxn id="41" idx="1"/>
          </p:cNvCxnSpPr>
          <p:nvPr/>
        </p:nvCxnSpPr>
        <p:spPr bwMode="auto">
          <a:xfrm rot="16200000" flipH="1">
            <a:off x="4946352" y="1542480"/>
            <a:ext cx="259408"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46" name="Rectangle à coins arrondis 45"/>
          <p:cNvSpPr/>
          <p:nvPr/>
        </p:nvSpPr>
        <p:spPr bwMode="auto">
          <a:xfrm>
            <a:off x="4788024" y="2132856"/>
            <a:ext cx="4104456" cy="122400"/>
          </a:xfrm>
          <a:prstGeom prst="roundRect">
            <a:avLst/>
          </a:prstGeom>
          <a:solidFill>
            <a:srgbClr val="FF99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S21.G00.34 – Pénibilité</a:t>
            </a:r>
          </a:p>
        </p:txBody>
      </p:sp>
      <p:sp>
        <p:nvSpPr>
          <p:cNvPr id="47" name="Rectangle 46"/>
          <p:cNvSpPr/>
          <p:nvPr/>
        </p:nvSpPr>
        <p:spPr>
          <a:xfrm>
            <a:off x="5148064" y="2305447"/>
            <a:ext cx="3744416" cy="615553"/>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Facteur d’exposition - S21.G00.34.001 :  </a:t>
            </a:r>
            <a:r>
              <a:rPr lang="fr-FR" sz="1000" dirty="0" smtClean="0">
                <a:solidFill>
                  <a:srgbClr val="FF0000"/>
                </a:solidFill>
              </a:rPr>
              <a:t>03 - les vibrations mécaniques</a:t>
            </a:r>
          </a:p>
          <a:p>
            <a:r>
              <a:rPr lang="fr-FR" sz="1000" dirty="0" smtClean="0">
                <a:solidFill>
                  <a:srgbClr val="0070C0"/>
                </a:solidFill>
              </a:rPr>
              <a:t>Numéro de contrat - S21.G00.34.002 : </a:t>
            </a:r>
            <a:r>
              <a:rPr lang="fr-FR" sz="1000" dirty="0" smtClean="0">
                <a:solidFill>
                  <a:srgbClr val="FF0000"/>
                </a:solidFill>
              </a:rPr>
              <a:t>012345</a:t>
            </a:r>
          </a:p>
          <a:p>
            <a:r>
              <a:rPr lang="fr-FR" sz="1000" dirty="0" smtClean="0">
                <a:solidFill>
                  <a:srgbClr val="0070C0"/>
                </a:solidFill>
              </a:rPr>
              <a:t>Année de rattachement - S21.G00.34.003 :  </a:t>
            </a:r>
            <a:r>
              <a:rPr lang="fr-FR" sz="1000" dirty="0" smtClean="0">
                <a:solidFill>
                  <a:srgbClr val="FF0000"/>
                </a:solidFill>
              </a:rPr>
              <a:t>2015</a:t>
            </a:r>
          </a:p>
        </p:txBody>
      </p:sp>
      <p:cxnSp>
        <p:nvCxnSpPr>
          <p:cNvPr id="48" name="Connecteur en angle 27"/>
          <p:cNvCxnSpPr>
            <a:endCxn id="47" idx="1"/>
          </p:cNvCxnSpPr>
          <p:nvPr/>
        </p:nvCxnSpPr>
        <p:spPr bwMode="auto">
          <a:xfrm rot="16200000" flipH="1">
            <a:off x="4907880" y="2373040"/>
            <a:ext cx="336352"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59" name="ZoneTexte 58"/>
          <p:cNvSpPr txBox="1"/>
          <p:nvPr/>
        </p:nvSpPr>
        <p:spPr>
          <a:xfrm>
            <a:off x="2033972" y="548680"/>
            <a:ext cx="5076056" cy="769441"/>
          </a:xfrm>
          <a:prstGeom prst="rect">
            <a:avLst/>
          </a:prstGeom>
          <a:noFill/>
        </p:spPr>
        <p:txBody>
          <a:bodyPr wrap="square" rtlCol="0">
            <a:spAutoFit/>
          </a:bodyPr>
          <a:lstStyle/>
          <a:p>
            <a:pPr algn="ctr"/>
            <a:r>
              <a:rPr lang="fr-FR" sz="1100" b="1" dirty="0" smtClean="0">
                <a:solidFill>
                  <a:schemeClr val="tx2"/>
                </a:solidFill>
                <a:latin typeface="Arial" pitchFamily="34" charset="0"/>
                <a:cs typeface="Arial" pitchFamily="34" charset="0"/>
              </a:rPr>
              <a:t>Cas n°6 : 1 facteur a été déclaré. Or 2 facteurs devaient être déclarés – correction du facteur et de la cotisation, qui devient multi exposition et non plus mono exposition</a:t>
            </a:r>
          </a:p>
          <a:p>
            <a:pPr algn="ctr"/>
            <a:r>
              <a:rPr lang="fr-FR" sz="1100" b="1" dirty="0" smtClean="0">
                <a:solidFill>
                  <a:schemeClr val="tx2"/>
                </a:solidFill>
                <a:latin typeface="Arial" pitchFamily="34" charset="0"/>
              </a:rPr>
              <a:t>CORRECTION EN MODE DIFFERENTIEL</a:t>
            </a:r>
          </a:p>
        </p:txBody>
      </p:sp>
      <p:cxnSp>
        <p:nvCxnSpPr>
          <p:cNvPr id="61" name="Connecteur droit 60"/>
          <p:cNvCxnSpPr/>
          <p:nvPr/>
        </p:nvCxnSpPr>
        <p:spPr>
          <a:xfrm flipH="1">
            <a:off x="4553998" y="0"/>
            <a:ext cx="36004" cy="685800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60" name="Espace réservé du numéro de diapositive 3"/>
          <p:cNvSpPr txBox="1">
            <a:spLocks/>
          </p:cNvSpPr>
          <p:nvPr/>
        </p:nvSpPr>
        <p:spPr bwMode="auto">
          <a:xfrm>
            <a:off x="0" y="6610350"/>
            <a:ext cx="395288" cy="247650"/>
          </a:xfrm>
          <a:prstGeom prst="rect">
            <a:avLst/>
          </a:prstGeom>
          <a:solidFill>
            <a:schemeClr val="bg1">
              <a:lumMod val="50000"/>
            </a:schemeClr>
          </a:solidFill>
          <a:ln w="9525">
            <a:noFill/>
            <a:miter lim="800000"/>
            <a:headEnd/>
            <a:tailEnd/>
          </a:ln>
          <a:effectLst/>
        </p:spPr>
        <p:txBody>
          <a:bodyPr vert="horz" wrap="square" lIns="18105" tIns="45984" rIns="18105" bIns="45984"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fr-FR" sz="1000" b="1" noProof="0" dirty="0" smtClean="0">
                <a:solidFill>
                  <a:schemeClr val="bg1"/>
                </a:solidFill>
                <a:latin typeface="Arial" charset="0"/>
                <a:cs typeface="Arial" charset="0"/>
              </a:rPr>
              <a:t>20</a:t>
            </a:r>
            <a:endParaRPr kumimoji="0" lang="fr-FR" sz="1000" b="1" i="0" u="none" strike="noStrike" kern="1200" cap="none" spc="0" normalizeH="0" baseline="0" noProof="0" dirty="0">
              <a:ln>
                <a:noFill/>
              </a:ln>
              <a:solidFill>
                <a:schemeClr val="bg1"/>
              </a:solidFill>
              <a:effectLst/>
              <a:uLnTx/>
              <a:uFillTx/>
              <a:latin typeface="Arial" charset="0"/>
              <a:ea typeface="+mn-ea"/>
              <a:cs typeface="Arial" charset="0"/>
            </a:endParaRPr>
          </a:p>
        </p:txBody>
      </p:sp>
      <p:sp useBgFill="1">
        <p:nvSpPr>
          <p:cNvPr id="49" name="Rectangle à coins arrondis 48"/>
          <p:cNvSpPr/>
          <p:nvPr/>
        </p:nvSpPr>
        <p:spPr bwMode="auto">
          <a:xfrm>
            <a:off x="251520" y="3134459"/>
            <a:ext cx="4104456" cy="122400"/>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S21.G00.78 – Base assujettie</a:t>
            </a:r>
          </a:p>
        </p:txBody>
      </p:sp>
      <p:sp>
        <p:nvSpPr>
          <p:cNvPr id="62" name="Rectangle 61"/>
          <p:cNvSpPr/>
          <p:nvPr/>
        </p:nvSpPr>
        <p:spPr>
          <a:xfrm>
            <a:off x="611560" y="3307050"/>
            <a:ext cx="3744416" cy="1077218"/>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base assujettie - S21.G00.78.001 :  </a:t>
            </a:r>
            <a:r>
              <a:rPr lang="fr-FR" sz="1000" dirty="0" smtClean="0">
                <a:solidFill>
                  <a:srgbClr val="FF0000"/>
                </a:solidFill>
              </a:rPr>
              <a:t>37 – assiette de pénibilité</a:t>
            </a:r>
          </a:p>
          <a:p>
            <a:r>
              <a:rPr lang="fr-FR" sz="1000" dirty="0" smtClean="0">
                <a:solidFill>
                  <a:srgbClr val="0070C0"/>
                </a:solidFill>
              </a:rPr>
              <a:t>Date de début de période de rattachement - S21.G00.78.002 :  </a:t>
            </a:r>
            <a:r>
              <a:rPr lang="fr-FR" sz="1000" dirty="0" smtClean="0">
                <a:solidFill>
                  <a:srgbClr val="FF0000"/>
                </a:solidFill>
              </a:rPr>
              <a:t>01122015</a:t>
            </a:r>
          </a:p>
          <a:p>
            <a:r>
              <a:rPr lang="fr-FR" sz="1000" dirty="0" smtClean="0">
                <a:solidFill>
                  <a:srgbClr val="0070C0"/>
                </a:solidFill>
              </a:rPr>
              <a:t>Date de fin de période de rattachement - S21.G00.78.003 :  </a:t>
            </a:r>
            <a:r>
              <a:rPr lang="fr-FR" sz="1000" dirty="0" smtClean="0">
                <a:solidFill>
                  <a:srgbClr val="FF0000"/>
                </a:solidFill>
              </a:rPr>
              <a:t>31122015</a:t>
            </a:r>
          </a:p>
          <a:p>
            <a:r>
              <a:rPr lang="fr-FR" sz="1000" dirty="0" smtClean="0">
                <a:solidFill>
                  <a:srgbClr val="0070C0"/>
                </a:solidFill>
              </a:rPr>
              <a:t>Montant - S21.G00.78.004 : </a:t>
            </a:r>
            <a:r>
              <a:rPr lang="fr-FR" sz="1000" dirty="0" smtClean="0">
                <a:solidFill>
                  <a:srgbClr val="FF0000"/>
                </a:solidFill>
              </a:rPr>
              <a:t>16800,00</a:t>
            </a:r>
          </a:p>
        </p:txBody>
      </p:sp>
      <p:cxnSp>
        <p:nvCxnSpPr>
          <p:cNvPr id="63" name="Connecteur en angle 27"/>
          <p:cNvCxnSpPr>
            <a:endCxn id="62" idx="1"/>
          </p:cNvCxnSpPr>
          <p:nvPr/>
        </p:nvCxnSpPr>
        <p:spPr bwMode="auto">
          <a:xfrm rot="16200000" flipH="1">
            <a:off x="255958" y="3490057"/>
            <a:ext cx="567188"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64" name="Rectangle à coins arrondis 63"/>
          <p:cNvSpPr/>
          <p:nvPr/>
        </p:nvSpPr>
        <p:spPr bwMode="auto">
          <a:xfrm>
            <a:off x="251520" y="4450928"/>
            <a:ext cx="4104456" cy="122400"/>
          </a:xfrm>
          <a:prstGeom prst="roundRect">
            <a:avLst/>
          </a:prstGeom>
          <a:solidFill>
            <a:srgbClr val="FFCC66"/>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S21.G00.81 – Cotisation individuelle</a:t>
            </a:r>
          </a:p>
        </p:txBody>
      </p:sp>
      <p:sp>
        <p:nvSpPr>
          <p:cNvPr id="65" name="Rectangle 64"/>
          <p:cNvSpPr/>
          <p:nvPr/>
        </p:nvSpPr>
        <p:spPr>
          <a:xfrm>
            <a:off x="611560" y="4623519"/>
            <a:ext cx="3744416" cy="615553"/>
          </a:xfrm>
          <a:prstGeom prst="rect">
            <a:avLst/>
          </a:prstGeom>
          <a:noFill/>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cotisation - S21.G00.81.001 :  </a:t>
            </a:r>
            <a:r>
              <a:rPr lang="fr-FR" sz="1000" dirty="0" smtClean="0">
                <a:solidFill>
                  <a:srgbClr val="FF0000"/>
                </a:solidFill>
              </a:rPr>
              <a:t>086 – cotisation pénibilité mono-exposition</a:t>
            </a:r>
          </a:p>
          <a:p>
            <a:r>
              <a:rPr lang="fr-FR" sz="1000" dirty="0" smtClean="0">
                <a:solidFill>
                  <a:srgbClr val="0070C0"/>
                </a:solidFill>
              </a:rPr>
              <a:t>Montant d’assiette - S21.G00.81.003 : </a:t>
            </a:r>
            <a:r>
              <a:rPr lang="fr-FR" sz="1000" dirty="0" smtClean="0">
                <a:solidFill>
                  <a:srgbClr val="FF0000"/>
                </a:solidFill>
              </a:rPr>
              <a:t>16800,00</a:t>
            </a:r>
          </a:p>
          <a:p>
            <a:r>
              <a:rPr lang="fr-FR" sz="1000" dirty="0" smtClean="0">
                <a:solidFill>
                  <a:srgbClr val="0070C0"/>
                </a:solidFill>
              </a:rPr>
              <a:t>Montant de cotisation - S21.G00.81.004  : </a:t>
            </a:r>
            <a:r>
              <a:rPr lang="fr-FR" sz="1000" dirty="0" smtClean="0">
                <a:solidFill>
                  <a:srgbClr val="FF0000"/>
                </a:solidFill>
              </a:rPr>
              <a:t>33,60</a:t>
            </a:r>
          </a:p>
        </p:txBody>
      </p:sp>
      <p:cxnSp>
        <p:nvCxnSpPr>
          <p:cNvPr id="66" name="Connecteur en angle 27"/>
          <p:cNvCxnSpPr>
            <a:endCxn id="65" idx="1"/>
          </p:cNvCxnSpPr>
          <p:nvPr/>
        </p:nvCxnSpPr>
        <p:spPr bwMode="auto">
          <a:xfrm rot="16200000" flipH="1">
            <a:off x="376312" y="4696048"/>
            <a:ext cx="326480"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useBgFill="1">
        <p:nvSpPr>
          <p:cNvPr id="67" name="Rectangle à coins arrondis 66"/>
          <p:cNvSpPr/>
          <p:nvPr/>
        </p:nvSpPr>
        <p:spPr bwMode="auto">
          <a:xfrm>
            <a:off x="4716016" y="3140967"/>
            <a:ext cx="4176464" cy="115891"/>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S21.G00.78 – Base assujettie</a:t>
            </a:r>
          </a:p>
        </p:txBody>
      </p:sp>
      <p:sp>
        <p:nvSpPr>
          <p:cNvPr id="68" name="Rectangle 67"/>
          <p:cNvSpPr/>
          <p:nvPr/>
        </p:nvSpPr>
        <p:spPr>
          <a:xfrm>
            <a:off x="5148064" y="3307050"/>
            <a:ext cx="3744416" cy="1077218"/>
          </a:xfrm>
          <a:prstGeom prst="rect">
            <a:avLst/>
          </a:prstGeom>
          <a:noFill/>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base assujettie - S21.G00.78.001 :  </a:t>
            </a:r>
            <a:r>
              <a:rPr lang="fr-FR" sz="1000" dirty="0" smtClean="0">
                <a:solidFill>
                  <a:srgbClr val="FF0000"/>
                </a:solidFill>
              </a:rPr>
              <a:t>37 – assiette de pénibilité</a:t>
            </a:r>
          </a:p>
          <a:p>
            <a:r>
              <a:rPr lang="fr-FR" sz="1000" dirty="0" smtClean="0">
                <a:solidFill>
                  <a:srgbClr val="0070C0"/>
                </a:solidFill>
              </a:rPr>
              <a:t>Date de début de période de rattachement - S21.G00.78.002 :  </a:t>
            </a:r>
            <a:r>
              <a:rPr lang="fr-FR" sz="1000" dirty="0" smtClean="0">
                <a:solidFill>
                  <a:srgbClr val="FF0000"/>
                </a:solidFill>
              </a:rPr>
              <a:t>01122015</a:t>
            </a:r>
          </a:p>
          <a:p>
            <a:r>
              <a:rPr lang="fr-FR" sz="1000" dirty="0" smtClean="0">
                <a:solidFill>
                  <a:srgbClr val="0070C0"/>
                </a:solidFill>
              </a:rPr>
              <a:t>Date de fin de période de rattachement - S21.G00.78.003 :  </a:t>
            </a:r>
            <a:r>
              <a:rPr lang="fr-FR" sz="1000" dirty="0" smtClean="0">
                <a:solidFill>
                  <a:srgbClr val="FF0000"/>
                </a:solidFill>
              </a:rPr>
              <a:t>31122015</a:t>
            </a:r>
          </a:p>
          <a:p>
            <a:r>
              <a:rPr lang="fr-FR" sz="1000" dirty="0" smtClean="0">
                <a:solidFill>
                  <a:srgbClr val="0070C0"/>
                </a:solidFill>
              </a:rPr>
              <a:t>Montant - S21.G00.78.004 : </a:t>
            </a:r>
            <a:r>
              <a:rPr lang="fr-FR" sz="1000" dirty="0" smtClean="0">
                <a:solidFill>
                  <a:srgbClr val="FF0000"/>
                </a:solidFill>
              </a:rPr>
              <a:t>0,00</a:t>
            </a:r>
          </a:p>
        </p:txBody>
      </p:sp>
      <p:cxnSp>
        <p:nvCxnSpPr>
          <p:cNvPr id="69" name="Connecteur en angle 27"/>
          <p:cNvCxnSpPr>
            <a:endCxn id="68" idx="1"/>
          </p:cNvCxnSpPr>
          <p:nvPr/>
        </p:nvCxnSpPr>
        <p:spPr bwMode="auto">
          <a:xfrm rot="16200000" flipH="1">
            <a:off x="4792462" y="3490057"/>
            <a:ext cx="567188"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73" name="Rectangle à coins arrondis 72"/>
          <p:cNvSpPr/>
          <p:nvPr/>
        </p:nvSpPr>
        <p:spPr bwMode="auto">
          <a:xfrm>
            <a:off x="4788024" y="4450928"/>
            <a:ext cx="4104456" cy="122400"/>
          </a:xfrm>
          <a:prstGeom prst="roundRect">
            <a:avLst/>
          </a:prstGeom>
          <a:solidFill>
            <a:srgbClr val="FFCC66"/>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S21.G00.81 – Cotisation individuelle</a:t>
            </a:r>
          </a:p>
        </p:txBody>
      </p:sp>
      <p:sp>
        <p:nvSpPr>
          <p:cNvPr id="74" name="Rectangle 73"/>
          <p:cNvSpPr/>
          <p:nvPr/>
        </p:nvSpPr>
        <p:spPr>
          <a:xfrm>
            <a:off x="5148064" y="4623519"/>
            <a:ext cx="3744416" cy="615553"/>
          </a:xfrm>
          <a:prstGeom prst="rect">
            <a:avLst/>
          </a:prstGeom>
          <a:noFill/>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cotisation - S21.G00.81.001 : </a:t>
            </a:r>
            <a:r>
              <a:rPr lang="fr-FR" sz="1000" dirty="0">
                <a:solidFill>
                  <a:srgbClr val="FF0000"/>
                </a:solidFill>
              </a:rPr>
              <a:t>086 – cotisation pénibilité </a:t>
            </a:r>
            <a:r>
              <a:rPr lang="fr-FR" sz="1000" dirty="0" smtClean="0">
                <a:solidFill>
                  <a:srgbClr val="FF0000"/>
                </a:solidFill>
              </a:rPr>
              <a:t>mono-exposition</a:t>
            </a:r>
          </a:p>
          <a:p>
            <a:r>
              <a:rPr lang="fr-FR" sz="1000" dirty="0" smtClean="0">
                <a:solidFill>
                  <a:srgbClr val="0070C0"/>
                </a:solidFill>
              </a:rPr>
              <a:t>Montant d’assiette - S21.G00.81.003 : </a:t>
            </a:r>
            <a:r>
              <a:rPr lang="fr-FR" sz="1000" dirty="0" smtClean="0">
                <a:solidFill>
                  <a:srgbClr val="FF0000"/>
                </a:solidFill>
              </a:rPr>
              <a:t>-16800,00</a:t>
            </a:r>
          </a:p>
          <a:p>
            <a:r>
              <a:rPr lang="fr-FR" sz="1000" dirty="0" smtClean="0">
                <a:solidFill>
                  <a:srgbClr val="0070C0"/>
                </a:solidFill>
              </a:rPr>
              <a:t>Montant de cotisation - S21.G00.81.004 : </a:t>
            </a:r>
            <a:r>
              <a:rPr lang="fr-FR" sz="1000" dirty="0" smtClean="0">
                <a:solidFill>
                  <a:srgbClr val="FF0000"/>
                </a:solidFill>
              </a:rPr>
              <a:t>-33,60</a:t>
            </a:r>
          </a:p>
        </p:txBody>
      </p:sp>
      <p:cxnSp>
        <p:nvCxnSpPr>
          <p:cNvPr id="75" name="Connecteur en angle 27"/>
          <p:cNvCxnSpPr>
            <a:endCxn id="74" idx="1"/>
          </p:cNvCxnSpPr>
          <p:nvPr/>
        </p:nvCxnSpPr>
        <p:spPr bwMode="auto">
          <a:xfrm rot="16200000" flipH="1">
            <a:off x="4907879" y="4691111"/>
            <a:ext cx="336354"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32" name="Rectangle à coins arrondis 31"/>
          <p:cNvSpPr/>
          <p:nvPr/>
        </p:nvSpPr>
        <p:spPr bwMode="auto">
          <a:xfrm>
            <a:off x="4772744" y="5305152"/>
            <a:ext cx="4104456" cy="122400"/>
          </a:xfrm>
          <a:prstGeom prst="roundRect">
            <a:avLst/>
          </a:prstGeom>
          <a:solidFill>
            <a:srgbClr val="FFCC66"/>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S21.G00.81 – Cotisation individuelle</a:t>
            </a:r>
          </a:p>
        </p:txBody>
      </p:sp>
      <p:sp>
        <p:nvSpPr>
          <p:cNvPr id="33" name="Rectangle 32"/>
          <p:cNvSpPr/>
          <p:nvPr/>
        </p:nvSpPr>
        <p:spPr>
          <a:xfrm>
            <a:off x="5148064" y="5477743"/>
            <a:ext cx="3744416" cy="615553"/>
          </a:xfrm>
          <a:prstGeom prst="rect">
            <a:avLst/>
          </a:prstGeom>
          <a:noFill/>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cotisation - S21.G00.81.001 : </a:t>
            </a:r>
            <a:r>
              <a:rPr lang="fr-FR" sz="1000" dirty="0" smtClean="0">
                <a:solidFill>
                  <a:srgbClr val="FF0000"/>
                </a:solidFill>
              </a:rPr>
              <a:t>087 </a:t>
            </a:r>
            <a:r>
              <a:rPr lang="fr-FR" sz="1000" dirty="0">
                <a:solidFill>
                  <a:srgbClr val="FF0000"/>
                </a:solidFill>
              </a:rPr>
              <a:t>– cotisation </a:t>
            </a:r>
            <a:r>
              <a:rPr lang="fr-FR" sz="1000" dirty="0" smtClean="0">
                <a:solidFill>
                  <a:srgbClr val="FF0000"/>
                </a:solidFill>
              </a:rPr>
              <a:t>pénibilité multi-exposition</a:t>
            </a:r>
          </a:p>
          <a:p>
            <a:r>
              <a:rPr lang="fr-FR" sz="1000" dirty="0" smtClean="0">
                <a:solidFill>
                  <a:srgbClr val="0070C0"/>
                </a:solidFill>
              </a:rPr>
              <a:t>Montant d’assiette - S21.G00.81.003 : </a:t>
            </a:r>
            <a:r>
              <a:rPr lang="fr-FR" sz="1000" dirty="0" smtClean="0">
                <a:solidFill>
                  <a:srgbClr val="FF0000"/>
                </a:solidFill>
              </a:rPr>
              <a:t>16800,00</a:t>
            </a:r>
          </a:p>
          <a:p>
            <a:r>
              <a:rPr lang="fr-FR" sz="1000" dirty="0" smtClean="0">
                <a:solidFill>
                  <a:srgbClr val="0070C0"/>
                </a:solidFill>
              </a:rPr>
              <a:t>Montant de cotisation - S21.G00.81.004 : </a:t>
            </a:r>
            <a:r>
              <a:rPr lang="fr-FR" sz="1000" dirty="0" smtClean="0">
                <a:solidFill>
                  <a:srgbClr val="FF0000"/>
                </a:solidFill>
              </a:rPr>
              <a:t>67,20</a:t>
            </a:r>
          </a:p>
        </p:txBody>
      </p:sp>
      <p:cxnSp>
        <p:nvCxnSpPr>
          <p:cNvPr id="34" name="Connecteur en angle 27"/>
          <p:cNvCxnSpPr>
            <a:endCxn id="33" idx="1"/>
          </p:cNvCxnSpPr>
          <p:nvPr/>
        </p:nvCxnSpPr>
        <p:spPr bwMode="auto">
          <a:xfrm rot="16200000" flipH="1">
            <a:off x="4907879" y="5545335"/>
            <a:ext cx="336354"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35" name="ZoneTexte 34"/>
          <p:cNvSpPr txBox="1"/>
          <p:nvPr/>
        </p:nvSpPr>
        <p:spPr>
          <a:xfrm>
            <a:off x="1286762" y="6063679"/>
            <a:ext cx="6570476" cy="461665"/>
          </a:xfrm>
          <a:prstGeom prst="rect">
            <a:avLst/>
          </a:prstGeom>
          <a:noFill/>
        </p:spPr>
        <p:txBody>
          <a:bodyPr wrap="square" rtlCol="0">
            <a:spAutoFit/>
          </a:bodyPr>
          <a:lstStyle/>
          <a:p>
            <a:pPr marL="285750" indent="-285750" algn="ctr">
              <a:buFont typeface="Wingdings" panose="05000000000000000000" pitchFamily="2" charset="2"/>
              <a:buChar char="à"/>
            </a:pPr>
            <a:r>
              <a:rPr lang="fr-FR" sz="1200" i="1" dirty="0" smtClean="0">
                <a:solidFill>
                  <a:schemeClr val="tx1">
                    <a:lumMod val="60000"/>
                    <a:lumOff val="40000"/>
                  </a:schemeClr>
                </a:solidFill>
                <a:sym typeface="Wingdings" panose="05000000000000000000" pitchFamily="2" charset="2"/>
              </a:rPr>
              <a:t>Pour l’ACOSS, déclarer également les éléments de cotisation à la maille agrégée, en bloc « Cotisation agrégée – S21.G00.23  » (cf. consigne </a:t>
            </a:r>
            <a:r>
              <a:rPr lang="fr-FR" sz="1200" i="1" dirty="0" err="1" smtClean="0">
                <a:solidFill>
                  <a:schemeClr val="tx1">
                    <a:lumMod val="60000"/>
                    <a:lumOff val="40000"/>
                  </a:schemeClr>
                </a:solidFill>
                <a:sym typeface="Wingdings" panose="05000000000000000000" pitchFamily="2" charset="2"/>
              </a:rPr>
              <a:t>slide</a:t>
            </a:r>
            <a:r>
              <a:rPr lang="fr-FR" sz="1200" i="1" dirty="0" smtClean="0">
                <a:solidFill>
                  <a:schemeClr val="tx1">
                    <a:lumMod val="60000"/>
                    <a:lumOff val="40000"/>
                  </a:schemeClr>
                </a:solidFill>
                <a:sym typeface="Wingdings" panose="05000000000000000000" pitchFamily="2" charset="2"/>
              </a:rPr>
              <a:t> 6)</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Connecteur en angle 27"/>
          <p:cNvCxnSpPr>
            <a:endCxn id="71" idx="1"/>
          </p:cNvCxnSpPr>
          <p:nvPr/>
        </p:nvCxnSpPr>
        <p:spPr bwMode="auto">
          <a:xfrm rot="16200000" flipH="1">
            <a:off x="4907880" y="4216673"/>
            <a:ext cx="336352"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cxnSp>
        <p:nvCxnSpPr>
          <p:cNvPr id="69" name="Connecteur en angle 27"/>
          <p:cNvCxnSpPr>
            <a:endCxn id="68" idx="1"/>
          </p:cNvCxnSpPr>
          <p:nvPr/>
        </p:nvCxnSpPr>
        <p:spPr bwMode="auto">
          <a:xfrm rot="16200000" flipH="1">
            <a:off x="4812207" y="3091108"/>
            <a:ext cx="527699"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12" name="ZoneTexte 11"/>
          <p:cNvSpPr txBox="1"/>
          <p:nvPr/>
        </p:nvSpPr>
        <p:spPr>
          <a:xfrm>
            <a:off x="539552" y="138118"/>
            <a:ext cx="4032448" cy="338554"/>
          </a:xfrm>
          <a:prstGeom prst="rect">
            <a:avLst/>
          </a:prstGeom>
          <a:noFill/>
        </p:spPr>
        <p:txBody>
          <a:bodyPr wrap="square" rtlCol="0">
            <a:spAutoFit/>
          </a:bodyPr>
          <a:lstStyle/>
          <a:p>
            <a:pPr algn="ctr"/>
            <a:r>
              <a:rPr lang="fr-FR" sz="1600" b="1" u="sng" dirty="0" smtClean="0">
                <a:solidFill>
                  <a:schemeClr val="tx2"/>
                </a:solidFill>
                <a:latin typeface="Arial" pitchFamily="34" charset="0"/>
                <a:cs typeface="Arial" pitchFamily="34" charset="0"/>
              </a:rPr>
              <a:t>Déclaration pénibilité en DSN initiale</a:t>
            </a:r>
            <a:endParaRPr lang="fr-FR" sz="1600" b="1" u="sng" dirty="0">
              <a:solidFill>
                <a:schemeClr val="tx2"/>
              </a:solidFill>
              <a:latin typeface="Arial" pitchFamily="34" charset="0"/>
              <a:cs typeface="Arial" pitchFamily="34" charset="0"/>
            </a:endParaRPr>
          </a:p>
        </p:txBody>
      </p:sp>
      <p:sp>
        <p:nvSpPr>
          <p:cNvPr id="13" name="ZoneTexte 12"/>
          <p:cNvSpPr txBox="1"/>
          <p:nvPr/>
        </p:nvSpPr>
        <p:spPr>
          <a:xfrm>
            <a:off x="4572000" y="138118"/>
            <a:ext cx="4320480" cy="338554"/>
          </a:xfrm>
          <a:prstGeom prst="rect">
            <a:avLst/>
          </a:prstGeom>
          <a:noFill/>
        </p:spPr>
        <p:txBody>
          <a:bodyPr wrap="square" rtlCol="0">
            <a:spAutoFit/>
          </a:bodyPr>
          <a:lstStyle/>
          <a:p>
            <a:pPr algn="ctr"/>
            <a:r>
              <a:rPr lang="fr-FR" sz="1600" b="1" u="sng" dirty="0" smtClean="0">
                <a:solidFill>
                  <a:schemeClr val="tx2"/>
                </a:solidFill>
                <a:latin typeface="Arial" pitchFamily="34" charset="0"/>
                <a:cs typeface="Arial" pitchFamily="34" charset="0"/>
              </a:rPr>
              <a:t>Correction déclaration en DSN ultérieure</a:t>
            </a:r>
            <a:endParaRPr lang="fr-FR" sz="1600" b="1" u="sng" dirty="0">
              <a:solidFill>
                <a:schemeClr val="tx2"/>
              </a:solidFill>
              <a:latin typeface="Arial" pitchFamily="34" charset="0"/>
              <a:cs typeface="Arial" pitchFamily="34" charset="0"/>
            </a:endParaRPr>
          </a:p>
        </p:txBody>
      </p:sp>
      <p:sp>
        <p:nvSpPr>
          <p:cNvPr id="28" name="Rectangle à coins arrondis 27"/>
          <p:cNvSpPr/>
          <p:nvPr/>
        </p:nvSpPr>
        <p:spPr bwMode="auto">
          <a:xfrm>
            <a:off x="251520" y="1268760"/>
            <a:ext cx="4104456" cy="122400"/>
          </a:xfrm>
          <a:prstGeom prst="roundRect">
            <a:avLst/>
          </a:prstGeom>
          <a:solidFill>
            <a:srgbClr val="FF99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S21.G00.34 – Pénibilité</a:t>
            </a:r>
          </a:p>
        </p:txBody>
      </p:sp>
      <p:sp>
        <p:nvSpPr>
          <p:cNvPr id="29" name="Rectangle 28"/>
          <p:cNvSpPr/>
          <p:nvPr/>
        </p:nvSpPr>
        <p:spPr>
          <a:xfrm>
            <a:off x="611560" y="1441351"/>
            <a:ext cx="3744416" cy="461665"/>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Facteur d’exposition - S21.G00.34.001 :  </a:t>
            </a:r>
            <a:r>
              <a:rPr lang="fr-FR" sz="1000" dirty="0" smtClean="0">
                <a:solidFill>
                  <a:srgbClr val="FF0000"/>
                </a:solidFill>
              </a:rPr>
              <a:t>10 - le travail répétitif</a:t>
            </a:r>
          </a:p>
          <a:p>
            <a:r>
              <a:rPr lang="fr-FR" sz="1000" dirty="0" smtClean="0">
                <a:solidFill>
                  <a:srgbClr val="0070C0"/>
                </a:solidFill>
              </a:rPr>
              <a:t>Numéro de contrat - S21.G00.34.002 : </a:t>
            </a:r>
            <a:r>
              <a:rPr lang="fr-FR" sz="1000" dirty="0" smtClean="0">
                <a:solidFill>
                  <a:srgbClr val="FF0000"/>
                </a:solidFill>
              </a:rPr>
              <a:t>012345</a:t>
            </a:r>
          </a:p>
          <a:p>
            <a:r>
              <a:rPr lang="fr-FR" sz="1000" dirty="0" smtClean="0">
                <a:solidFill>
                  <a:srgbClr val="0070C0"/>
                </a:solidFill>
              </a:rPr>
              <a:t>Année de rattachement - S21.G00.34.003 :  </a:t>
            </a:r>
            <a:r>
              <a:rPr lang="fr-FR" sz="1000" dirty="0" smtClean="0">
                <a:solidFill>
                  <a:srgbClr val="FF0000"/>
                </a:solidFill>
              </a:rPr>
              <a:t>2015</a:t>
            </a:r>
          </a:p>
        </p:txBody>
      </p:sp>
      <p:cxnSp>
        <p:nvCxnSpPr>
          <p:cNvPr id="30" name="Connecteur en angle 27"/>
          <p:cNvCxnSpPr>
            <a:endCxn id="29" idx="1"/>
          </p:cNvCxnSpPr>
          <p:nvPr/>
        </p:nvCxnSpPr>
        <p:spPr bwMode="auto">
          <a:xfrm rot="16200000" flipH="1">
            <a:off x="402541" y="1463165"/>
            <a:ext cx="274022"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40" name="Rectangle à coins arrondis 39"/>
          <p:cNvSpPr/>
          <p:nvPr/>
        </p:nvSpPr>
        <p:spPr bwMode="auto">
          <a:xfrm>
            <a:off x="4788024" y="1268760"/>
            <a:ext cx="4176464" cy="122400"/>
          </a:xfrm>
          <a:prstGeom prst="roundRect">
            <a:avLst/>
          </a:prstGeom>
          <a:solidFill>
            <a:srgbClr val="FF99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S21.G00.34 – Pénibilité</a:t>
            </a:r>
          </a:p>
        </p:txBody>
      </p:sp>
      <p:sp>
        <p:nvSpPr>
          <p:cNvPr id="41" name="Rectangle 40"/>
          <p:cNvSpPr/>
          <p:nvPr/>
        </p:nvSpPr>
        <p:spPr>
          <a:xfrm>
            <a:off x="5148064" y="1441351"/>
            <a:ext cx="3816424" cy="461665"/>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Facteur d’exposition - S21.G00.34.001 :  </a:t>
            </a:r>
            <a:r>
              <a:rPr lang="fr-FR" sz="1000" dirty="0" smtClean="0">
                <a:solidFill>
                  <a:srgbClr val="FF0000"/>
                </a:solidFill>
              </a:rPr>
              <a:t>10 - le travail répétitif</a:t>
            </a:r>
          </a:p>
          <a:p>
            <a:r>
              <a:rPr lang="fr-FR" sz="1000" dirty="0" smtClean="0">
                <a:solidFill>
                  <a:srgbClr val="0070C0"/>
                </a:solidFill>
              </a:rPr>
              <a:t>Numéro de contrat - S21.G00.34.002 : </a:t>
            </a:r>
            <a:r>
              <a:rPr lang="fr-FR" sz="1000" dirty="0" smtClean="0">
                <a:solidFill>
                  <a:srgbClr val="FF0000"/>
                </a:solidFill>
              </a:rPr>
              <a:t>012345</a:t>
            </a:r>
          </a:p>
          <a:p>
            <a:r>
              <a:rPr lang="fr-FR" sz="1000" dirty="0" smtClean="0">
                <a:solidFill>
                  <a:srgbClr val="0070C0"/>
                </a:solidFill>
              </a:rPr>
              <a:t>Année de rattachement - S21.G00.34.003 :  </a:t>
            </a:r>
            <a:r>
              <a:rPr lang="fr-FR" sz="1000" dirty="0" smtClean="0">
                <a:solidFill>
                  <a:srgbClr val="FF0000"/>
                </a:solidFill>
              </a:rPr>
              <a:t>2015</a:t>
            </a:r>
          </a:p>
        </p:txBody>
      </p:sp>
      <p:cxnSp>
        <p:nvCxnSpPr>
          <p:cNvPr id="42" name="Connecteur en angle 27"/>
          <p:cNvCxnSpPr>
            <a:endCxn id="41" idx="1"/>
          </p:cNvCxnSpPr>
          <p:nvPr/>
        </p:nvCxnSpPr>
        <p:spPr bwMode="auto">
          <a:xfrm rot="16200000" flipH="1">
            <a:off x="4946352" y="1470472"/>
            <a:ext cx="259408"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46" name="Rectangle à coins arrondis 45"/>
          <p:cNvSpPr/>
          <p:nvPr/>
        </p:nvSpPr>
        <p:spPr bwMode="auto">
          <a:xfrm>
            <a:off x="4788024" y="1916832"/>
            <a:ext cx="4176464" cy="122400"/>
          </a:xfrm>
          <a:prstGeom prst="roundRect">
            <a:avLst/>
          </a:prstGeom>
          <a:solidFill>
            <a:srgbClr val="FF99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S21.G00.34 – Pénibilité</a:t>
            </a:r>
          </a:p>
        </p:txBody>
      </p:sp>
      <p:sp>
        <p:nvSpPr>
          <p:cNvPr id="47" name="Rectangle 46"/>
          <p:cNvSpPr/>
          <p:nvPr/>
        </p:nvSpPr>
        <p:spPr>
          <a:xfrm>
            <a:off x="5148064" y="2090802"/>
            <a:ext cx="3816424" cy="615553"/>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Facteur d’exposition - S21.G00.34.001 :  </a:t>
            </a:r>
            <a:r>
              <a:rPr lang="fr-FR" sz="1000" dirty="0" smtClean="0">
                <a:solidFill>
                  <a:srgbClr val="FF0000"/>
                </a:solidFill>
              </a:rPr>
              <a:t>03 - les vibrations mécaniques</a:t>
            </a:r>
          </a:p>
          <a:p>
            <a:r>
              <a:rPr lang="fr-FR" sz="1000" dirty="0" smtClean="0">
                <a:solidFill>
                  <a:srgbClr val="0070C0"/>
                </a:solidFill>
              </a:rPr>
              <a:t>Numéro de contrat - S21.G00.34.002 : </a:t>
            </a:r>
            <a:r>
              <a:rPr lang="fr-FR" sz="1000" dirty="0" smtClean="0">
                <a:solidFill>
                  <a:srgbClr val="FF0000"/>
                </a:solidFill>
              </a:rPr>
              <a:t>012345</a:t>
            </a:r>
          </a:p>
          <a:p>
            <a:r>
              <a:rPr lang="fr-FR" sz="1000" dirty="0" smtClean="0">
                <a:solidFill>
                  <a:srgbClr val="0070C0"/>
                </a:solidFill>
              </a:rPr>
              <a:t>Année de rattachement - S21.G00.34.003 :  </a:t>
            </a:r>
            <a:r>
              <a:rPr lang="fr-FR" sz="1000" dirty="0" smtClean="0">
                <a:solidFill>
                  <a:srgbClr val="FF0000"/>
                </a:solidFill>
              </a:rPr>
              <a:t>2015</a:t>
            </a:r>
          </a:p>
        </p:txBody>
      </p:sp>
      <p:cxnSp>
        <p:nvCxnSpPr>
          <p:cNvPr id="48" name="Connecteur en angle 27"/>
          <p:cNvCxnSpPr>
            <a:endCxn id="47" idx="1"/>
          </p:cNvCxnSpPr>
          <p:nvPr/>
        </p:nvCxnSpPr>
        <p:spPr bwMode="auto">
          <a:xfrm rot="16200000" flipH="1">
            <a:off x="4907880" y="2158395"/>
            <a:ext cx="336352"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59" name="ZoneTexte 58"/>
          <p:cNvSpPr txBox="1"/>
          <p:nvPr/>
        </p:nvSpPr>
        <p:spPr>
          <a:xfrm>
            <a:off x="2033972" y="548680"/>
            <a:ext cx="5076056" cy="769441"/>
          </a:xfrm>
          <a:prstGeom prst="rect">
            <a:avLst/>
          </a:prstGeom>
          <a:noFill/>
        </p:spPr>
        <p:txBody>
          <a:bodyPr wrap="square" rtlCol="0">
            <a:spAutoFit/>
          </a:bodyPr>
          <a:lstStyle/>
          <a:p>
            <a:pPr algn="ctr"/>
            <a:r>
              <a:rPr lang="fr-FR" sz="1100" b="1" dirty="0" smtClean="0">
                <a:solidFill>
                  <a:schemeClr val="tx2"/>
                </a:solidFill>
                <a:latin typeface="Arial" pitchFamily="34" charset="0"/>
                <a:cs typeface="Arial" pitchFamily="34" charset="0"/>
              </a:rPr>
              <a:t>Cas n°6 : 1 facteur a été déclaré. Or 2 facteurs devaient être déclarés – correction du facteur et de la cotisation, qui devient multi exposition et non plus mono exposition</a:t>
            </a:r>
          </a:p>
          <a:p>
            <a:pPr algn="ctr"/>
            <a:r>
              <a:rPr lang="fr-FR" sz="1100" b="1" dirty="0" smtClean="0">
                <a:solidFill>
                  <a:schemeClr val="tx2"/>
                </a:solidFill>
                <a:latin typeface="Arial" pitchFamily="34" charset="0"/>
              </a:rPr>
              <a:t>CORRECTION EN MODE ANNULE ET REMPLACE</a:t>
            </a:r>
          </a:p>
        </p:txBody>
      </p:sp>
      <p:cxnSp>
        <p:nvCxnSpPr>
          <p:cNvPr id="61" name="Connecteur droit 60"/>
          <p:cNvCxnSpPr/>
          <p:nvPr/>
        </p:nvCxnSpPr>
        <p:spPr>
          <a:xfrm flipH="1">
            <a:off x="4553998" y="0"/>
            <a:ext cx="36004" cy="685800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useBgFill="1">
        <p:nvSpPr>
          <p:cNvPr id="49" name="Rectangle à coins arrondis 48"/>
          <p:cNvSpPr/>
          <p:nvPr/>
        </p:nvSpPr>
        <p:spPr bwMode="auto">
          <a:xfrm>
            <a:off x="251520" y="2741439"/>
            <a:ext cx="4104456" cy="122400"/>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S21.G00.78 – Base assujettie</a:t>
            </a:r>
          </a:p>
        </p:txBody>
      </p:sp>
      <p:sp>
        <p:nvSpPr>
          <p:cNvPr id="62" name="Rectangle 61"/>
          <p:cNvSpPr/>
          <p:nvPr/>
        </p:nvSpPr>
        <p:spPr>
          <a:xfrm>
            <a:off x="611560" y="2888357"/>
            <a:ext cx="3744416" cy="1077218"/>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base assujettie - S21.G00.78.001 :  </a:t>
            </a:r>
            <a:r>
              <a:rPr lang="fr-FR" sz="1000" dirty="0" smtClean="0">
                <a:solidFill>
                  <a:srgbClr val="FF0000"/>
                </a:solidFill>
              </a:rPr>
              <a:t>37 – assiette de pénibilité</a:t>
            </a:r>
          </a:p>
          <a:p>
            <a:r>
              <a:rPr lang="fr-FR" sz="1000" dirty="0" smtClean="0">
                <a:solidFill>
                  <a:srgbClr val="0070C0"/>
                </a:solidFill>
              </a:rPr>
              <a:t>Date de début de période de rattachement - S21.G00.78.002 :  </a:t>
            </a:r>
            <a:r>
              <a:rPr lang="fr-FR" sz="1000" dirty="0" smtClean="0">
                <a:solidFill>
                  <a:srgbClr val="FF0000"/>
                </a:solidFill>
              </a:rPr>
              <a:t>01122015</a:t>
            </a:r>
          </a:p>
          <a:p>
            <a:r>
              <a:rPr lang="fr-FR" sz="1000" dirty="0" smtClean="0">
                <a:solidFill>
                  <a:srgbClr val="0070C0"/>
                </a:solidFill>
              </a:rPr>
              <a:t>Date de fin de période de rattachement - S21.G00.78.003 :  </a:t>
            </a:r>
            <a:r>
              <a:rPr lang="fr-FR" sz="1000" dirty="0" smtClean="0">
                <a:solidFill>
                  <a:srgbClr val="FF0000"/>
                </a:solidFill>
              </a:rPr>
              <a:t>31122015</a:t>
            </a:r>
          </a:p>
          <a:p>
            <a:r>
              <a:rPr lang="fr-FR" sz="1000" dirty="0" smtClean="0">
                <a:solidFill>
                  <a:srgbClr val="0070C0"/>
                </a:solidFill>
              </a:rPr>
              <a:t>Montant - S21.G00.78.004 : </a:t>
            </a:r>
            <a:r>
              <a:rPr lang="fr-FR" sz="1000" dirty="0" smtClean="0">
                <a:solidFill>
                  <a:srgbClr val="FF0000"/>
                </a:solidFill>
              </a:rPr>
              <a:t>16800,00</a:t>
            </a:r>
          </a:p>
        </p:txBody>
      </p:sp>
      <p:cxnSp>
        <p:nvCxnSpPr>
          <p:cNvPr id="63" name="Connecteur en angle 27"/>
          <p:cNvCxnSpPr>
            <a:endCxn id="62" idx="1"/>
          </p:cNvCxnSpPr>
          <p:nvPr/>
        </p:nvCxnSpPr>
        <p:spPr bwMode="auto">
          <a:xfrm rot="16200000" flipH="1">
            <a:off x="255960" y="3071366"/>
            <a:ext cx="567184"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64" name="Rectangle à coins arrondis 63"/>
          <p:cNvSpPr/>
          <p:nvPr/>
        </p:nvSpPr>
        <p:spPr bwMode="auto">
          <a:xfrm>
            <a:off x="251520" y="4005064"/>
            <a:ext cx="4104456" cy="122400"/>
          </a:xfrm>
          <a:prstGeom prst="roundRect">
            <a:avLst/>
          </a:prstGeom>
          <a:solidFill>
            <a:srgbClr val="FFCC66"/>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S21.G00.81 – Cotisation individuelle</a:t>
            </a:r>
          </a:p>
        </p:txBody>
      </p:sp>
      <p:sp>
        <p:nvSpPr>
          <p:cNvPr id="65" name="Rectangle 64"/>
          <p:cNvSpPr/>
          <p:nvPr/>
        </p:nvSpPr>
        <p:spPr>
          <a:xfrm>
            <a:off x="755576" y="4145136"/>
            <a:ext cx="3600400" cy="615553"/>
          </a:xfrm>
          <a:prstGeom prst="rect">
            <a:avLst/>
          </a:prstGeom>
          <a:noFill/>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cotisation - S21.G00.81.001 :  </a:t>
            </a:r>
            <a:r>
              <a:rPr lang="fr-FR" sz="1000" dirty="0" smtClean="0">
                <a:solidFill>
                  <a:srgbClr val="FF0000"/>
                </a:solidFill>
              </a:rPr>
              <a:t>086 – cotisation pénibilité mono-exposition</a:t>
            </a:r>
          </a:p>
          <a:p>
            <a:r>
              <a:rPr lang="fr-FR" sz="1000" dirty="0" smtClean="0">
                <a:solidFill>
                  <a:srgbClr val="0070C0"/>
                </a:solidFill>
              </a:rPr>
              <a:t>Montant d’assiette - S21.G00.81.003 : </a:t>
            </a:r>
            <a:r>
              <a:rPr lang="fr-FR" sz="1000" dirty="0" smtClean="0">
                <a:solidFill>
                  <a:srgbClr val="FF0000"/>
                </a:solidFill>
              </a:rPr>
              <a:t>16800,00</a:t>
            </a:r>
          </a:p>
          <a:p>
            <a:r>
              <a:rPr lang="fr-FR" sz="1000" dirty="0" smtClean="0">
                <a:solidFill>
                  <a:srgbClr val="0070C0"/>
                </a:solidFill>
              </a:rPr>
              <a:t>Montant de cotisation - S21.G00.81.004 : </a:t>
            </a:r>
            <a:r>
              <a:rPr lang="fr-FR" sz="1000" dirty="0" smtClean="0">
                <a:solidFill>
                  <a:srgbClr val="FF0000"/>
                </a:solidFill>
              </a:rPr>
              <a:t>33,60</a:t>
            </a:r>
          </a:p>
        </p:txBody>
      </p:sp>
      <p:cxnSp>
        <p:nvCxnSpPr>
          <p:cNvPr id="66" name="Connecteur en angle 27"/>
          <p:cNvCxnSpPr>
            <a:endCxn id="65" idx="1"/>
          </p:cNvCxnSpPr>
          <p:nvPr/>
        </p:nvCxnSpPr>
        <p:spPr bwMode="auto">
          <a:xfrm rot="16200000" flipH="1">
            <a:off x="457672" y="4155008"/>
            <a:ext cx="307777" cy="288032"/>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useBgFill="1">
        <p:nvSpPr>
          <p:cNvPr id="67" name="Rectangle à coins arrondis 66"/>
          <p:cNvSpPr/>
          <p:nvPr/>
        </p:nvSpPr>
        <p:spPr bwMode="auto">
          <a:xfrm>
            <a:off x="4788024" y="2741439"/>
            <a:ext cx="4176464" cy="122400"/>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S21.G00.78 – Base assujettie</a:t>
            </a:r>
          </a:p>
        </p:txBody>
      </p:sp>
      <p:sp>
        <p:nvSpPr>
          <p:cNvPr id="68" name="Rectangle 67"/>
          <p:cNvSpPr/>
          <p:nvPr/>
        </p:nvSpPr>
        <p:spPr>
          <a:xfrm>
            <a:off x="5148064" y="2888357"/>
            <a:ext cx="3816424" cy="1077218"/>
          </a:xfrm>
          <a:prstGeom prst="rect">
            <a:avLst/>
          </a:prstGeom>
          <a:noFill/>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base assujettie - S21.G00.78.001 :  </a:t>
            </a:r>
            <a:r>
              <a:rPr lang="fr-FR" sz="1000" dirty="0" smtClean="0">
                <a:solidFill>
                  <a:srgbClr val="FF0000"/>
                </a:solidFill>
              </a:rPr>
              <a:t>37 – assiette de pénibilité</a:t>
            </a:r>
          </a:p>
          <a:p>
            <a:r>
              <a:rPr lang="fr-FR" sz="1000" dirty="0" smtClean="0">
                <a:solidFill>
                  <a:srgbClr val="0070C0"/>
                </a:solidFill>
              </a:rPr>
              <a:t>Date de début de période de rattachement - S21.G00.78.002 :  </a:t>
            </a:r>
            <a:r>
              <a:rPr lang="fr-FR" sz="1000" dirty="0" smtClean="0">
                <a:solidFill>
                  <a:srgbClr val="FF0000"/>
                </a:solidFill>
              </a:rPr>
              <a:t>01122015</a:t>
            </a:r>
          </a:p>
          <a:p>
            <a:r>
              <a:rPr lang="fr-FR" sz="1000" dirty="0" smtClean="0">
                <a:solidFill>
                  <a:srgbClr val="0070C0"/>
                </a:solidFill>
              </a:rPr>
              <a:t>Date de fin de période de rattachement - S21.G00.78.003 :  </a:t>
            </a:r>
            <a:r>
              <a:rPr lang="fr-FR" sz="1000" dirty="0" smtClean="0">
                <a:solidFill>
                  <a:srgbClr val="FF0000"/>
                </a:solidFill>
              </a:rPr>
              <a:t>31122015</a:t>
            </a:r>
          </a:p>
          <a:p>
            <a:r>
              <a:rPr lang="fr-FR" sz="1000" dirty="0" smtClean="0">
                <a:solidFill>
                  <a:srgbClr val="0070C0"/>
                </a:solidFill>
              </a:rPr>
              <a:t>Montant - S21.G00.78.004 : </a:t>
            </a:r>
            <a:r>
              <a:rPr lang="fr-FR" sz="1000" dirty="0" smtClean="0">
                <a:solidFill>
                  <a:srgbClr val="FF0000"/>
                </a:solidFill>
              </a:rPr>
              <a:t>- 16800,00</a:t>
            </a:r>
          </a:p>
        </p:txBody>
      </p:sp>
      <p:sp>
        <p:nvSpPr>
          <p:cNvPr id="70" name="Rectangle à coins arrondis 69"/>
          <p:cNvSpPr/>
          <p:nvPr/>
        </p:nvSpPr>
        <p:spPr bwMode="auto">
          <a:xfrm>
            <a:off x="4788024" y="4005064"/>
            <a:ext cx="4176464" cy="122400"/>
          </a:xfrm>
          <a:prstGeom prst="roundRect">
            <a:avLst/>
          </a:prstGeom>
          <a:solidFill>
            <a:srgbClr val="FFCC66"/>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S21.G00.81 – Cotisation individuelle</a:t>
            </a:r>
          </a:p>
        </p:txBody>
      </p:sp>
      <p:sp>
        <p:nvSpPr>
          <p:cNvPr id="71" name="Rectangle 70"/>
          <p:cNvSpPr/>
          <p:nvPr/>
        </p:nvSpPr>
        <p:spPr>
          <a:xfrm>
            <a:off x="5148064" y="4149080"/>
            <a:ext cx="3816424" cy="615553"/>
          </a:xfrm>
          <a:prstGeom prst="rect">
            <a:avLst/>
          </a:prstGeom>
          <a:noFill/>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cotisation - S21.G00.81.001 :  </a:t>
            </a:r>
            <a:r>
              <a:rPr lang="fr-FR" sz="1000" dirty="0" smtClean="0">
                <a:solidFill>
                  <a:srgbClr val="FF0000"/>
                </a:solidFill>
              </a:rPr>
              <a:t>086 – cotisation pénibilité mono-exposition</a:t>
            </a:r>
          </a:p>
          <a:p>
            <a:r>
              <a:rPr lang="fr-FR" sz="1000" dirty="0" smtClean="0">
                <a:solidFill>
                  <a:srgbClr val="0070C0"/>
                </a:solidFill>
              </a:rPr>
              <a:t>Montant d’assiette - S21.G00.81.003 : </a:t>
            </a:r>
            <a:r>
              <a:rPr lang="fr-FR" sz="1000" dirty="0" smtClean="0">
                <a:solidFill>
                  <a:srgbClr val="FF0000"/>
                </a:solidFill>
              </a:rPr>
              <a:t>-16800,00</a:t>
            </a:r>
          </a:p>
          <a:p>
            <a:r>
              <a:rPr lang="fr-FR" sz="1000" dirty="0" smtClean="0">
                <a:solidFill>
                  <a:srgbClr val="0070C0"/>
                </a:solidFill>
              </a:rPr>
              <a:t>Montant de cotisation - </a:t>
            </a:r>
            <a:r>
              <a:rPr lang="fr-FR" sz="1000" smtClean="0">
                <a:solidFill>
                  <a:srgbClr val="0070C0"/>
                </a:solidFill>
              </a:rPr>
              <a:t>S21.G00.81.004  </a:t>
            </a:r>
            <a:r>
              <a:rPr lang="fr-FR" sz="1000" dirty="0" smtClean="0">
                <a:solidFill>
                  <a:srgbClr val="0070C0"/>
                </a:solidFill>
              </a:rPr>
              <a:t>: </a:t>
            </a:r>
            <a:r>
              <a:rPr lang="fr-FR" sz="1000" dirty="0" smtClean="0">
                <a:solidFill>
                  <a:srgbClr val="FF0000"/>
                </a:solidFill>
              </a:rPr>
              <a:t>-33,60</a:t>
            </a:r>
          </a:p>
        </p:txBody>
      </p:sp>
      <p:sp>
        <p:nvSpPr>
          <p:cNvPr id="73" name="Rectangle à coins arrondis 72"/>
          <p:cNvSpPr/>
          <p:nvPr/>
        </p:nvSpPr>
        <p:spPr bwMode="auto">
          <a:xfrm>
            <a:off x="4860032" y="6042904"/>
            <a:ext cx="4104456" cy="122400"/>
          </a:xfrm>
          <a:prstGeom prst="roundRect">
            <a:avLst/>
          </a:prstGeom>
          <a:solidFill>
            <a:srgbClr val="FFCC66"/>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S21.G00.81 – Cotisation individuelle</a:t>
            </a:r>
          </a:p>
        </p:txBody>
      </p:sp>
      <p:sp>
        <p:nvSpPr>
          <p:cNvPr id="74" name="Rectangle 73"/>
          <p:cNvSpPr/>
          <p:nvPr/>
        </p:nvSpPr>
        <p:spPr>
          <a:xfrm>
            <a:off x="5148064" y="6197823"/>
            <a:ext cx="3816424" cy="615553"/>
          </a:xfrm>
          <a:prstGeom prst="rect">
            <a:avLst/>
          </a:prstGeom>
          <a:noFill/>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cotisation - S21.G00.81.001 : </a:t>
            </a:r>
            <a:r>
              <a:rPr lang="fr-FR" sz="1000" dirty="0" smtClean="0">
                <a:solidFill>
                  <a:srgbClr val="FF0000"/>
                </a:solidFill>
              </a:rPr>
              <a:t>087 – cotisation pénibilité multi-exposition</a:t>
            </a:r>
          </a:p>
          <a:p>
            <a:r>
              <a:rPr lang="fr-FR" sz="1000" dirty="0" smtClean="0">
                <a:solidFill>
                  <a:srgbClr val="0070C0"/>
                </a:solidFill>
              </a:rPr>
              <a:t>Montant d’assiette - S21.G00.81.003 : </a:t>
            </a:r>
            <a:r>
              <a:rPr lang="fr-FR" sz="1000" dirty="0" smtClean="0">
                <a:solidFill>
                  <a:srgbClr val="FF0000"/>
                </a:solidFill>
              </a:rPr>
              <a:t>16800,00</a:t>
            </a:r>
          </a:p>
          <a:p>
            <a:r>
              <a:rPr lang="fr-FR" sz="1000" dirty="0" smtClean="0">
                <a:solidFill>
                  <a:srgbClr val="0070C0"/>
                </a:solidFill>
              </a:rPr>
              <a:t>Montant de cotisation - S21.G00.81.004: </a:t>
            </a:r>
            <a:r>
              <a:rPr lang="fr-FR" sz="1000" dirty="0" smtClean="0">
                <a:solidFill>
                  <a:srgbClr val="FF0000"/>
                </a:solidFill>
              </a:rPr>
              <a:t>67,20</a:t>
            </a:r>
          </a:p>
        </p:txBody>
      </p:sp>
      <p:cxnSp>
        <p:nvCxnSpPr>
          <p:cNvPr id="75" name="Connecteur en angle 27"/>
          <p:cNvCxnSpPr>
            <a:endCxn id="74" idx="1"/>
          </p:cNvCxnSpPr>
          <p:nvPr/>
        </p:nvCxnSpPr>
        <p:spPr bwMode="auto">
          <a:xfrm rot="16200000" flipH="1">
            <a:off x="4907879" y="6265415"/>
            <a:ext cx="336354" cy="144016"/>
          </a:xfrm>
          <a:prstGeom prst="bentConnector2">
            <a:avLst/>
          </a:prstGeom>
          <a:solidFill>
            <a:schemeClr val="accent1"/>
          </a:solidFill>
          <a:ln w="19050" cap="flat" cmpd="sng" algn="ctr">
            <a:solidFill>
              <a:srgbClr val="0070C0"/>
            </a:solidFill>
            <a:prstDash val="solid"/>
            <a:round/>
            <a:headEnd type="none" w="med" len="med"/>
            <a:tailEnd type="arrow"/>
          </a:ln>
          <a:effectLst/>
        </p:spPr>
      </p:cxnSp>
      <p:sp>
        <p:nvSpPr>
          <p:cNvPr id="35" name="ZoneTexte 34"/>
          <p:cNvSpPr txBox="1"/>
          <p:nvPr/>
        </p:nvSpPr>
        <p:spPr>
          <a:xfrm>
            <a:off x="1259632" y="5807005"/>
            <a:ext cx="4066409" cy="646331"/>
          </a:xfrm>
          <a:prstGeom prst="rect">
            <a:avLst/>
          </a:prstGeom>
          <a:noFill/>
        </p:spPr>
        <p:txBody>
          <a:bodyPr wrap="square" rtlCol="0">
            <a:spAutoFit/>
          </a:bodyPr>
          <a:lstStyle/>
          <a:p>
            <a:pPr marL="285750" indent="-285750">
              <a:buFont typeface="Wingdings" panose="05000000000000000000" pitchFamily="2" charset="2"/>
              <a:buChar char="à"/>
            </a:pPr>
            <a:r>
              <a:rPr lang="fr-FR" sz="1200" i="1" dirty="0" smtClean="0">
                <a:solidFill>
                  <a:schemeClr val="tx1">
                    <a:lumMod val="60000"/>
                    <a:lumOff val="40000"/>
                  </a:schemeClr>
                </a:solidFill>
                <a:sym typeface="Wingdings" panose="05000000000000000000" pitchFamily="2" charset="2"/>
              </a:rPr>
              <a:t>Pour l’ACOSS, déclarer également les éléments de cotisation à la maille agrégée, en bloc « Cotisation agrégée – S21.G00.23  » (cf. consigne </a:t>
            </a:r>
            <a:r>
              <a:rPr lang="fr-FR" sz="1200" i="1" dirty="0" err="1" smtClean="0">
                <a:solidFill>
                  <a:schemeClr val="tx1">
                    <a:lumMod val="60000"/>
                    <a:lumOff val="40000"/>
                  </a:schemeClr>
                </a:solidFill>
                <a:sym typeface="Wingdings" panose="05000000000000000000" pitchFamily="2" charset="2"/>
              </a:rPr>
              <a:t>slide</a:t>
            </a:r>
            <a:r>
              <a:rPr lang="fr-FR" sz="1200" i="1" dirty="0" smtClean="0">
                <a:solidFill>
                  <a:schemeClr val="tx1">
                    <a:lumMod val="60000"/>
                    <a:lumOff val="40000"/>
                  </a:schemeClr>
                </a:solidFill>
                <a:sym typeface="Wingdings" panose="05000000000000000000" pitchFamily="2" charset="2"/>
              </a:rPr>
              <a:t> 6)</a:t>
            </a:r>
          </a:p>
        </p:txBody>
      </p:sp>
      <p:sp>
        <p:nvSpPr>
          <p:cNvPr id="37" name="Espace réservé du numéro de diapositive 3"/>
          <p:cNvSpPr txBox="1">
            <a:spLocks/>
          </p:cNvSpPr>
          <p:nvPr/>
        </p:nvSpPr>
        <p:spPr bwMode="auto">
          <a:xfrm>
            <a:off x="0" y="6610350"/>
            <a:ext cx="395288" cy="247650"/>
          </a:xfrm>
          <a:prstGeom prst="rect">
            <a:avLst/>
          </a:prstGeom>
          <a:solidFill>
            <a:schemeClr val="bg1">
              <a:lumMod val="50000"/>
            </a:schemeClr>
          </a:solidFill>
          <a:ln w="9525">
            <a:noFill/>
            <a:miter lim="800000"/>
            <a:headEnd/>
            <a:tailEnd/>
          </a:ln>
          <a:effectLst/>
        </p:spPr>
        <p:txBody>
          <a:bodyPr vert="horz" wrap="square" lIns="18105" tIns="45984" rIns="18105" bIns="45984"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fr-FR" sz="1000" b="1" noProof="0" dirty="0" smtClean="0">
                <a:solidFill>
                  <a:schemeClr val="bg1"/>
                </a:solidFill>
                <a:latin typeface="Arial" charset="0"/>
                <a:cs typeface="Arial" charset="0"/>
              </a:rPr>
              <a:t>21</a:t>
            </a:r>
            <a:endParaRPr kumimoji="0" lang="fr-FR" sz="1000" b="1" i="0" u="none" strike="noStrike" kern="1200" cap="none" spc="0" normalizeH="0" baseline="0" noProof="0" dirty="0">
              <a:ln>
                <a:noFill/>
              </a:ln>
              <a:solidFill>
                <a:schemeClr val="bg1"/>
              </a:solidFill>
              <a:effectLst/>
              <a:uLnTx/>
              <a:uFillTx/>
              <a:latin typeface="Arial" charset="0"/>
              <a:ea typeface="+mn-ea"/>
              <a:cs typeface="Arial" charset="0"/>
            </a:endParaRPr>
          </a:p>
        </p:txBody>
      </p:sp>
      <p:sp useBgFill="1">
        <p:nvSpPr>
          <p:cNvPr id="79" name="Rectangle à coins arrondis 78"/>
          <p:cNvSpPr/>
          <p:nvPr/>
        </p:nvSpPr>
        <p:spPr bwMode="auto">
          <a:xfrm>
            <a:off x="4788024" y="4797152"/>
            <a:ext cx="4176464" cy="122400"/>
          </a:xfrm>
          <a:prstGeom prst="roundRect">
            <a:avLst/>
          </a:prstGeom>
          <a:solidFill>
            <a:srgbClr val="FFC000"/>
          </a:solidFill>
          <a:ln w="3175" cap="flat" cmpd="sng" algn="ctr">
            <a:solidFill>
              <a:schemeClr val="accent6">
                <a:lumMod val="20000"/>
                <a:lumOff val="8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fr-FR" sz="1400" b="1" dirty="0" smtClean="0">
                <a:solidFill>
                  <a:srgbClr val="FFFFFF"/>
                </a:solidFill>
                <a:latin typeface="Calibri" pitchFamily="34" charset="0"/>
              </a:rPr>
              <a:t>S21.G00.78 – Base assujettie</a:t>
            </a:r>
          </a:p>
        </p:txBody>
      </p:sp>
      <p:sp>
        <p:nvSpPr>
          <p:cNvPr id="80" name="Rectangle 79"/>
          <p:cNvSpPr/>
          <p:nvPr/>
        </p:nvSpPr>
        <p:spPr>
          <a:xfrm>
            <a:off x="5148064" y="4944069"/>
            <a:ext cx="3816424" cy="1077218"/>
          </a:xfrm>
          <a:prstGeom prst="rect">
            <a:avLst/>
          </a:prstGeom>
          <a:ln w="12700"/>
        </p:spPr>
        <p:style>
          <a:lnRef idx="2">
            <a:schemeClr val="dk1"/>
          </a:lnRef>
          <a:fillRef idx="1">
            <a:schemeClr val="lt1"/>
          </a:fillRef>
          <a:effectRef idx="0">
            <a:schemeClr val="dk1"/>
          </a:effectRef>
          <a:fontRef idx="minor">
            <a:schemeClr val="dk1"/>
          </a:fontRef>
        </p:style>
        <p:txBody>
          <a:bodyPr wrap="square" lIns="36000" tIns="0" rIns="36000" bIns="0">
            <a:spAutoFit/>
          </a:bodyPr>
          <a:lstStyle/>
          <a:p>
            <a:r>
              <a:rPr lang="fr-FR" sz="1000" dirty="0" smtClean="0">
                <a:solidFill>
                  <a:srgbClr val="0070C0"/>
                </a:solidFill>
              </a:rPr>
              <a:t>Code de base assujettie - S21.G00.78.001 :  </a:t>
            </a:r>
            <a:r>
              <a:rPr lang="fr-FR" sz="1000" dirty="0" smtClean="0">
                <a:solidFill>
                  <a:srgbClr val="FF0000"/>
                </a:solidFill>
              </a:rPr>
              <a:t>37 – assiette de pénibilité</a:t>
            </a:r>
          </a:p>
          <a:p>
            <a:r>
              <a:rPr lang="fr-FR" sz="1000" dirty="0" smtClean="0">
                <a:solidFill>
                  <a:srgbClr val="0070C0"/>
                </a:solidFill>
              </a:rPr>
              <a:t>Date de début de période de rattachement - S21.G00.78.002 :  </a:t>
            </a:r>
            <a:r>
              <a:rPr lang="fr-FR" sz="1000" dirty="0" smtClean="0">
                <a:solidFill>
                  <a:srgbClr val="FF0000"/>
                </a:solidFill>
              </a:rPr>
              <a:t>01122015</a:t>
            </a:r>
          </a:p>
          <a:p>
            <a:r>
              <a:rPr lang="fr-FR" sz="1000" dirty="0" smtClean="0">
                <a:solidFill>
                  <a:srgbClr val="0070C0"/>
                </a:solidFill>
              </a:rPr>
              <a:t>Date de fin de période de rattachement - S21.G00.78.003 :  </a:t>
            </a:r>
            <a:r>
              <a:rPr lang="fr-FR" sz="1000" dirty="0" smtClean="0">
                <a:solidFill>
                  <a:srgbClr val="FF0000"/>
                </a:solidFill>
              </a:rPr>
              <a:t>31122015</a:t>
            </a:r>
          </a:p>
          <a:p>
            <a:r>
              <a:rPr lang="fr-FR" sz="1000" dirty="0" smtClean="0">
                <a:solidFill>
                  <a:srgbClr val="0070C0"/>
                </a:solidFill>
              </a:rPr>
              <a:t>Montant - S21.G00.78.004 : </a:t>
            </a:r>
            <a:r>
              <a:rPr lang="fr-FR" sz="1000" dirty="0" smtClean="0">
                <a:solidFill>
                  <a:srgbClr val="FF0000"/>
                </a:solidFill>
              </a:rPr>
              <a:t>16800,00</a:t>
            </a:r>
          </a:p>
        </p:txBody>
      </p:sp>
      <p:cxnSp>
        <p:nvCxnSpPr>
          <p:cNvPr id="81" name="Connecteur en angle 27"/>
          <p:cNvCxnSpPr>
            <a:endCxn id="80" idx="1"/>
          </p:cNvCxnSpPr>
          <p:nvPr/>
        </p:nvCxnSpPr>
        <p:spPr bwMode="auto">
          <a:xfrm rot="16200000" flipH="1">
            <a:off x="4805303" y="5139916"/>
            <a:ext cx="541509" cy="144014"/>
          </a:xfrm>
          <a:prstGeom prst="bentConnector2">
            <a:avLst/>
          </a:prstGeom>
          <a:solidFill>
            <a:schemeClr val="accent1"/>
          </a:solidFill>
          <a:ln w="19050" cap="flat" cmpd="sng" algn="ctr">
            <a:solidFill>
              <a:srgbClr val="0070C0"/>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Pénibilité au travail : déclaration en DSN</a:t>
            </a:r>
            <a:endParaRPr lang="fr-FR" dirty="0"/>
          </a:p>
        </p:txBody>
      </p:sp>
      <p:sp>
        <p:nvSpPr>
          <p:cNvPr id="3" name="Espace réservé du contenu 2"/>
          <p:cNvSpPr>
            <a:spLocks noGrp="1"/>
          </p:cNvSpPr>
          <p:nvPr>
            <p:ph idx="1"/>
          </p:nvPr>
        </p:nvSpPr>
        <p:spPr>
          <a:xfrm>
            <a:off x="468313" y="1525588"/>
            <a:ext cx="8207375" cy="4799012"/>
          </a:xfrm>
        </p:spPr>
        <p:txBody>
          <a:bodyPr/>
          <a:lstStyle/>
          <a:p>
            <a:r>
              <a:rPr lang="fr-FR" sz="1800" dirty="0" smtClean="0"/>
              <a:t>Vecteur déclaratif des facteurs d’exposition à la pénibilité</a:t>
            </a:r>
          </a:p>
          <a:p>
            <a:pPr lvl="1"/>
            <a:r>
              <a:rPr lang="fr-FR" sz="1600" dirty="0" smtClean="0"/>
              <a:t>Les expositions concernant les </a:t>
            </a:r>
            <a:r>
              <a:rPr lang="fr-FR" sz="1600" b="1" dirty="0" smtClean="0">
                <a:solidFill>
                  <a:srgbClr val="FF0000"/>
                </a:solidFill>
              </a:rPr>
              <a:t>années 2015 et 2016</a:t>
            </a:r>
            <a:r>
              <a:rPr lang="fr-FR" sz="1600" dirty="0" smtClean="0"/>
              <a:t> sont déclarées en </a:t>
            </a:r>
            <a:r>
              <a:rPr lang="fr-FR" sz="1600" dirty="0" smtClean="0">
                <a:solidFill>
                  <a:srgbClr val="FF0000"/>
                </a:solidFill>
              </a:rPr>
              <a:t>DADS, ou en DTS</a:t>
            </a:r>
            <a:r>
              <a:rPr lang="fr-FR" sz="1600" dirty="0" smtClean="0"/>
              <a:t> pour le régime agricole</a:t>
            </a:r>
          </a:p>
          <a:p>
            <a:pPr lvl="1"/>
            <a:r>
              <a:rPr lang="fr-FR" sz="1600" dirty="0" smtClean="0"/>
              <a:t>Les expositions à la pénibilité débutant </a:t>
            </a:r>
            <a:r>
              <a:rPr lang="fr-FR" sz="1600" dirty="0" smtClean="0">
                <a:solidFill>
                  <a:srgbClr val="FF0000"/>
                </a:solidFill>
              </a:rPr>
              <a:t>à compter du 1</a:t>
            </a:r>
            <a:r>
              <a:rPr lang="fr-FR" sz="1600" baseline="30000" dirty="0" smtClean="0">
                <a:solidFill>
                  <a:srgbClr val="FF0000"/>
                </a:solidFill>
              </a:rPr>
              <a:t>er</a:t>
            </a:r>
            <a:r>
              <a:rPr lang="fr-FR" sz="1600" dirty="0" smtClean="0">
                <a:solidFill>
                  <a:srgbClr val="FF0000"/>
                </a:solidFill>
              </a:rPr>
              <a:t> janvier 2017</a:t>
            </a:r>
            <a:r>
              <a:rPr lang="fr-FR" sz="1600" dirty="0" smtClean="0"/>
              <a:t> :</a:t>
            </a:r>
          </a:p>
          <a:p>
            <a:pPr lvl="2"/>
            <a:r>
              <a:rPr lang="fr-FR" sz="1400" dirty="0" smtClean="0"/>
              <a:t>Sont déclarées </a:t>
            </a:r>
            <a:r>
              <a:rPr lang="fr-FR" sz="1400" u="sng" dirty="0" smtClean="0"/>
              <a:t>en DSN</a:t>
            </a:r>
            <a:r>
              <a:rPr lang="fr-FR" sz="1400" dirty="0" smtClean="0"/>
              <a:t> pour les entreprises qui, à la date du 1</a:t>
            </a:r>
            <a:r>
              <a:rPr lang="fr-FR" sz="1400" baseline="30000" dirty="0" smtClean="0"/>
              <a:t>er</a:t>
            </a:r>
            <a:r>
              <a:rPr lang="fr-FR" sz="1400" dirty="0" smtClean="0"/>
              <a:t> janvier 2017 sont en DSN phase 3, c’est-à-dire dans la phase de généralisation de la DSN qui intègre la DADS et la DTS ;</a:t>
            </a:r>
          </a:p>
          <a:p>
            <a:pPr lvl="2"/>
            <a:r>
              <a:rPr lang="fr-FR" sz="1400" dirty="0" smtClean="0"/>
              <a:t>Seront déclarées </a:t>
            </a:r>
            <a:r>
              <a:rPr lang="fr-FR" sz="1400" u="sng" dirty="0" smtClean="0"/>
              <a:t>en DADS/DTS</a:t>
            </a:r>
            <a:r>
              <a:rPr lang="fr-FR" sz="1400" dirty="0" smtClean="0"/>
              <a:t> (en janvier 2018 pour la DADS U) pour les entreprises qui à la date du 1</a:t>
            </a:r>
            <a:r>
              <a:rPr lang="fr-FR" sz="1400" baseline="30000" dirty="0" smtClean="0"/>
              <a:t>er</a:t>
            </a:r>
            <a:r>
              <a:rPr lang="fr-FR" sz="1400" dirty="0" smtClean="0"/>
              <a:t> janvier 2017 ne sont pas en DSN phase 3.</a:t>
            </a:r>
          </a:p>
          <a:p>
            <a:pPr lvl="2"/>
            <a:endParaRPr lang="fr-FR" sz="1400" dirty="0" smtClean="0"/>
          </a:p>
          <a:p>
            <a:pPr marL="0" indent="0">
              <a:buFont typeface="Wingdings"/>
              <a:buChar char="Ø"/>
            </a:pPr>
            <a:endParaRPr lang="fr-FR" sz="1600" b="0" dirty="0" smtClean="0"/>
          </a:p>
          <a:p>
            <a:pPr indent="0">
              <a:buNone/>
            </a:pPr>
            <a:endParaRPr lang="fr-FR" sz="1600" b="0" dirty="0" smtClean="0"/>
          </a:p>
          <a:p>
            <a:pPr indent="0">
              <a:lnSpc>
                <a:spcPct val="100000"/>
              </a:lnSpc>
              <a:spcBef>
                <a:spcPts val="0"/>
              </a:spcBef>
              <a:buNone/>
            </a:pPr>
            <a:endParaRPr lang="fr-FR" sz="1600" b="0" dirty="0" smtClean="0"/>
          </a:p>
          <a:p>
            <a:endParaRPr lang="fr-FR" sz="1600" dirty="0"/>
          </a:p>
        </p:txBody>
      </p:sp>
      <p:sp>
        <p:nvSpPr>
          <p:cNvPr id="4" name="Espace réservé du numéro de diapositive 3"/>
          <p:cNvSpPr>
            <a:spLocks noGrp="1"/>
          </p:cNvSpPr>
          <p:nvPr>
            <p:ph type="sldNum" sz="quarter" idx="10"/>
          </p:nvPr>
        </p:nvSpPr>
        <p:spPr/>
        <p:txBody>
          <a:bodyPr/>
          <a:lstStyle/>
          <a:p>
            <a:pPr>
              <a:defRPr/>
            </a:pPr>
            <a:fld id="{A92B06A2-C593-49B5-9FD3-9DA954964C83}" type="slidenum">
              <a:rPr lang="fr-FR" smtClean="0"/>
              <a:pPr>
                <a:defRPr/>
              </a:pPr>
              <a:t>3</a:t>
            </a:fld>
            <a:endParaRPr lang="fr-FR" dirty="0"/>
          </a:p>
        </p:txBody>
      </p:sp>
      <p:graphicFrame>
        <p:nvGraphicFramePr>
          <p:cNvPr id="8" name="Tableau 7"/>
          <p:cNvGraphicFramePr>
            <a:graphicFrameLocks noGrp="1"/>
          </p:cNvGraphicFramePr>
          <p:nvPr/>
        </p:nvGraphicFramePr>
        <p:xfrm>
          <a:off x="1524000" y="4361264"/>
          <a:ext cx="5784304" cy="2316480"/>
        </p:xfrm>
        <a:graphic>
          <a:graphicData uri="http://schemas.openxmlformats.org/drawingml/2006/table">
            <a:tbl>
              <a:tblPr firstRow="1" bandRow="1">
                <a:tableStyleId>{5C22544A-7EE6-4342-B048-85BDC9FD1C3A}</a:tableStyleId>
              </a:tblPr>
              <a:tblGrid>
                <a:gridCol w="1446076"/>
                <a:gridCol w="1446076"/>
                <a:gridCol w="1446076"/>
                <a:gridCol w="1446076"/>
              </a:tblGrid>
              <a:tr h="370840">
                <a:tc>
                  <a:txBody>
                    <a:bodyPr/>
                    <a:lstStyle/>
                    <a:p>
                      <a:pPr algn="ctr"/>
                      <a:r>
                        <a:rPr lang="fr-FR" sz="1000" dirty="0" smtClean="0"/>
                        <a:t>Année d’exposition au facteur de pénibilité</a:t>
                      </a:r>
                      <a:endParaRPr lang="fr-FR" sz="1000" dirty="0"/>
                    </a:p>
                  </a:txBody>
                  <a:tcPr/>
                </a:tc>
                <a:tc>
                  <a:txBody>
                    <a:bodyPr/>
                    <a:lstStyle/>
                    <a:p>
                      <a:pPr algn="ctr"/>
                      <a:r>
                        <a:rPr lang="fr-FR" sz="1000" dirty="0" smtClean="0"/>
                        <a:t>2015</a:t>
                      </a:r>
                      <a:endParaRPr lang="fr-FR" sz="1000" dirty="0"/>
                    </a:p>
                  </a:txBody>
                  <a:tcPr/>
                </a:tc>
                <a:tc>
                  <a:txBody>
                    <a:bodyPr/>
                    <a:lstStyle/>
                    <a:p>
                      <a:pPr algn="ctr"/>
                      <a:r>
                        <a:rPr lang="fr-FR" sz="1000" dirty="0" smtClean="0"/>
                        <a:t>2016</a:t>
                      </a:r>
                      <a:endParaRPr lang="fr-FR" sz="1000" dirty="0"/>
                    </a:p>
                  </a:txBody>
                  <a:tcPr/>
                </a:tc>
                <a:tc>
                  <a:txBody>
                    <a:bodyPr/>
                    <a:lstStyle/>
                    <a:p>
                      <a:pPr algn="ctr"/>
                      <a:r>
                        <a:rPr lang="fr-FR" sz="1000" dirty="0" smtClean="0"/>
                        <a:t>2017</a:t>
                      </a:r>
                      <a:endParaRPr lang="fr-FR" sz="1000" dirty="0"/>
                    </a:p>
                  </a:txBody>
                  <a:tcPr/>
                </a:tc>
              </a:tr>
              <a:tr h="370840">
                <a:tc>
                  <a:txBody>
                    <a:bodyPr/>
                    <a:lstStyle/>
                    <a:p>
                      <a:pPr marL="0" algn="ctr" defTabSz="914400" rtl="0" eaLnBrk="1" latinLnBrk="0" hangingPunct="1"/>
                      <a:r>
                        <a:rPr lang="fr-FR" sz="1000" b="1" kern="1200" dirty="0" smtClean="0">
                          <a:solidFill>
                            <a:schemeClr val="lt1"/>
                          </a:solidFill>
                          <a:latin typeface="+mn-lt"/>
                          <a:ea typeface="+mn-ea"/>
                          <a:cs typeface="+mn-cs"/>
                        </a:rPr>
                        <a:t>Vecteur déclaratif du facteur d’exposition</a:t>
                      </a:r>
                    </a:p>
                  </a:txBody>
                  <a:tcPr>
                    <a:solidFill>
                      <a:schemeClr val="accent1"/>
                    </a:solidFill>
                  </a:tcPr>
                </a:tc>
                <a:tc>
                  <a:txBody>
                    <a:bodyPr/>
                    <a:lstStyle/>
                    <a:p>
                      <a:r>
                        <a:rPr lang="fr-FR" sz="1000" b="1" dirty="0" smtClean="0"/>
                        <a:t>DADS ou DTS</a:t>
                      </a:r>
                      <a:r>
                        <a:rPr lang="fr-FR" sz="1000" baseline="0" dirty="0" smtClean="0"/>
                        <a:t> pour les entreprises du régime agricole</a:t>
                      </a:r>
                    </a:p>
                    <a:p>
                      <a:endParaRPr lang="fr-FR" sz="1000" baseline="0" dirty="0" smtClean="0"/>
                    </a:p>
                    <a:p>
                      <a:r>
                        <a:rPr lang="fr-FR" sz="1000" b="1" baseline="0" dirty="0" smtClean="0"/>
                        <a:t>Ou titres simplifiés</a:t>
                      </a:r>
                      <a:r>
                        <a:rPr lang="fr-FR" sz="1000" baseline="0" dirty="0" smtClean="0"/>
                        <a:t> (TESE, CEA ou TESA)</a:t>
                      </a:r>
                      <a:endParaRPr lang="fr-FR" sz="1000" dirty="0"/>
                    </a:p>
                  </a:txBody>
                  <a:tcPr/>
                </a:tc>
                <a:tc>
                  <a:txBody>
                    <a:bodyPr/>
                    <a:lstStyle/>
                    <a:p>
                      <a:r>
                        <a:rPr lang="fr-FR" sz="1000" b="1" dirty="0" smtClean="0"/>
                        <a:t>DADS ou DTS</a:t>
                      </a:r>
                      <a:r>
                        <a:rPr lang="fr-FR" sz="1000" dirty="0" smtClean="0"/>
                        <a:t> pour</a:t>
                      </a:r>
                      <a:r>
                        <a:rPr lang="fr-FR" sz="1000" baseline="0" dirty="0" smtClean="0"/>
                        <a:t> les entreprises du régime agricole</a:t>
                      </a:r>
                    </a:p>
                    <a:p>
                      <a:endParaRPr lang="fr-FR" sz="1000" baseline="0" dirty="0" smtClean="0"/>
                    </a:p>
                    <a:p>
                      <a:r>
                        <a:rPr lang="fr-FR" sz="1000" b="1" baseline="0" dirty="0" smtClean="0"/>
                        <a:t>Ou titres simplifiés</a:t>
                      </a:r>
                      <a:r>
                        <a:rPr lang="fr-FR" sz="1000" baseline="0" dirty="0" smtClean="0"/>
                        <a:t> (TESE, CEA ou TESA)</a:t>
                      </a:r>
                      <a:endParaRPr lang="fr-FR" sz="1000" dirty="0"/>
                    </a:p>
                  </a:txBody>
                  <a:tcPr/>
                </a:tc>
                <a:tc>
                  <a:txBody>
                    <a:bodyPr/>
                    <a:lstStyle/>
                    <a:p>
                      <a:r>
                        <a:rPr lang="fr-FR" sz="1000" dirty="0" smtClean="0"/>
                        <a:t>2 cas de figure :</a:t>
                      </a:r>
                    </a:p>
                    <a:p>
                      <a:endParaRPr lang="fr-FR" sz="1000" dirty="0" smtClean="0"/>
                    </a:p>
                    <a:p>
                      <a:pPr>
                        <a:buFontTx/>
                        <a:buChar char="-"/>
                      </a:pPr>
                      <a:r>
                        <a:rPr lang="fr-FR" sz="1000" dirty="0" smtClean="0"/>
                        <a:t> Si au</a:t>
                      </a:r>
                      <a:r>
                        <a:rPr lang="fr-FR" sz="1000" baseline="0" dirty="0" smtClean="0"/>
                        <a:t> 1</a:t>
                      </a:r>
                      <a:r>
                        <a:rPr lang="fr-FR" sz="1000" baseline="30000" dirty="0" smtClean="0"/>
                        <a:t>er</a:t>
                      </a:r>
                      <a:r>
                        <a:rPr lang="fr-FR" sz="1000" baseline="0" dirty="0" smtClean="0"/>
                        <a:t> janvier 2017 l’entreprise est en DSN phase 3 : </a:t>
                      </a:r>
                      <a:r>
                        <a:rPr lang="fr-FR" sz="1000" b="1" baseline="0" dirty="0" smtClean="0"/>
                        <a:t>DSN</a:t>
                      </a:r>
                    </a:p>
                    <a:p>
                      <a:pPr>
                        <a:buFontTx/>
                        <a:buChar char="-"/>
                      </a:pPr>
                      <a:endParaRPr lang="fr-FR" sz="1000" baseline="0" dirty="0" smtClean="0"/>
                    </a:p>
                    <a:p>
                      <a:pPr>
                        <a:buFontTx/>
                        <a:buChar char="-"/>
                      </a:pPr>
                      <a:r>
                        <a:rPr lang="fr-FR" sz="1000" baseline="0" dirty="0" smtClean="0"/>
                        <a:t> Si au 1</a:t>
                      </a:r>
                      <a:r>
                        <a:rPr lang="fr-FR" sz="1000" baseline="30000" dirty="0" smtClean="0"/>
                        <a:t>er</a:t>
                      </a:r>
                      <a:r>
                        <a:rPr lang="fr-FR" sz="1000" baseline="0" dirty="0" smtClean="0"/>
                        <a:t> janvier l’entreprise n’est pas encore en DSN phase 3 : </a:t>
                      </a:r>
                      <a:r>
                        <a:rPr lang="fr-FR" sz="1000" b="1" baseline="0" dirty="0" smtClean="0"/>
                        <a:t>DADS ou DTS</a:t>
                      </a:r>
                      <a:endParaRPr lang="fr-FR" sz="1000" b="1"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Pénibilité au travail : déclaration en DSN</a:t>
            </a:r>
            <a:endParaRPr lang="fr-FR" dirty="0"/>
          </a:p>
        </p:txBody>
      </p:sp>
      <p:sp>
        <p:nvSpPr>
          <p:cNvPr id="3" name="Espace réservé du contenu 2"/>
          <p:cNvSpPr>
            <a:spLocks noGrp="1"/>
          </p:cNvSpPr>
          <p:nvPr>
            <p:ph idx="1"/>
          </p:nvPr>
        </p:nvSpPr>
        <p:spPr>
          <a:xfrm>
            <a:off x="468313" y="1525588"/>
            <a:ext cx="8207375" cy="4799012"/>
          </a:xfrm>
        </p:spPr>
        <p:txBody>
          <a:bodyPr/>
          <a:lstStyle/>
          <a:p>
            <a:r>
              <a:rPr lang="fr-FR" sz="1800" dirty="0" smtClean="0"/>
              <a:t>Principes de la déclaration de la pénibilité en DSN</a:t>
            </a:r>
          </a:p>
          <a:p>
            <a:pPr lvl="1"/>
            <a:r>
              <a:rPr lang="fr-FR" sz="1600" dirty="0" smtClean="0"/>
              <a:t>Si au cours de la </a:t>
            </a:r>
            <a:r>
              <a:rPr lang="fr-FR" sz="1600" b="1" dirty="0" smtClean="0"/>
              <a:t>période d’exposition (= bornée a minima par la durée du contrat s’il est infra-annuel et d’une durée supérieure ou égale à un mois, et au maximum par les dates de début et de fin d’exercice civil)</a:t>
            </a:r>
            <a:r>
              <a:rPr lang="fr-FR" sz="1600" dirty="0" smtClean="0"/>
              <a:t> les seuils d’exposition aux facteurs de pénibilité réglementés par l’article D.4161-2 du code du travail sont atteints, l’employeur devra déclarer son salarié comme ayant été exposé à la pénibilité. </a:t>
            </a:r>
          </a:p>
          <a:p>
            <a:pPr lvl="1"/>
            <a:r>
              <a:rPr lang="fr-FR" sz="1600" dirty="0" smtClean="0"/>
              <a:t>L’employeur qui déclare une exposition à la pénibilité en DSN doit déclarer le ou les facteur(s) caractérisant l’exposition et dans la DSN du même mois, </a:t>
            </a:r>
            <a:r>
              <a:rPr lang="fr-FR" sz="1600" b="1" dirty="0" smtClean="0"/>
              <a:t>une cotisation mono exposition ou une cotisation multi exposition de pénibilité</a:t>
            </a:r>
            <a:r>
              <a:rPr lang="fr-FR" sz="1600" dirty="0" smtClean="0"/>
              <a:t>, en fonction du nombre de facteurs de pénibilité auxquels il a exposé son salarié.</a:t>
            </a:r>
          </a:p>
          <a:p>
            <a:pPr lvl="1"/>
            <a:r>
              <a:rPr lang="fr-FR" sz="1600" dirty="0" smtClean="0"/>
              <a:t> La déclaration des </a:t>
            </a:r>
            <a:r>
              <a:rPr lang="fr-FR" sz="1600" b="1" dirty="0" smtClean="0"/>
              <a:t>facteurs</a:t>
            </a:r>
            <a:r>
              <a:rPr lang="fr-FR" sz="1600" dirty="0" smtClean="0"/>
              <a:t> d’exposition à la pénibilité en DSN ne suit pas le rythme mensuel de la déclaration :</a:t>
            </a:r>
          </a:p>
          <a:p>
            <a:pPr lvl="2"/>
            <a:r>
              <a:rPr lang="fr-FR" sz="1400" dirty="0" smtClean="0"/>
              <a:t>Pour les </a:t>
            </a:r>
            <a:r>
              <a:rPr lang="fr-FR" sz="1400" dirty="0" smtClean="0">
                <a:solidFill>
                  <a:srgbClr val="FF0000"/>
                </a:solidFill>
              </a:rPr>
              <a:t>contrats demeurant en cours à la fin de l’année civile</a:t>
            </a:r>
            <a:r>
              <a:rPr lang="fr-FR" sz="1400" dirty="0" smtClean="0"/>
              <a:t> : la déclaration des facteurs intervient au terme de l’année</a:t>
            </a:r>
          </a:p>
          <a:p>
            <a:pPr lvl="2"/>
            <a:r>
              <a:rPr lang="fr-FR" sz="1400" dirty="0" smtClean="0"/>
              <a:t>Pour les </a:t>
            </a:r>
            <a:r>
              <a:rPr lang="fr-FR" sz="1400" dirty="0" smtClean="0">
                <a:solidFill>
                  <a:srgbClr val="FF0000"/>
                </a:solidFill>
              </a:rPr>
              <a:t>contrats s’achevant au cours de l’année civile</a:t>
            </a:r>
            <a:r>
              <a:rPr lang="fr-FR" sz="1400" dirty="0" smtClean="0"/>
              <a:t> :  la déclaration des facteurs est portée dans la DSN du mois de départ</a:t>
            </a:r>
          </a:p>
          <a:p>
            <a:pPr lvl="2">
              <a:buNone/>
            </a:pPr>
            <a:endParaRPr lang="fr-FR" sz="1200" dirty="0" smtClean="0"/>
          </a:p>
          <a:p>
            <a:pPr indent="0">
              <a:lnSpc>
                <a:spcPct val="100000"/>
              </a:lnSpc>
              <a:spcBef>
                <a:spcPts val="0"/>
              </a:spcBef>
              <a:buNone/>
            </a:pPr>
            <a:endParaRPr lang="fr-FR" sz="1400" b="0" dirty="0" smtClean="0"/>
          </a:p>
          <a:p>
            <a:endParaRPr lang="fr-FR" sz="1400" dirty="0"/>
          </a:p>
        </p:txBody>
      </p:sp>
      <p:sp>
        <p:nvSpPr>
          <p:cNvPr id="4" name="Espace réservé du numéro de diapositive 3"/>
          <p:cNvSpPr>
            <a:spLocks noGrp="1"/>
          </p:cNvSpPr>
          <p:nvPr>
            <p:ph type="sldNum" sz="quarter" idx="10"/>
          </p:nvPr>
        </p:nvSpPr>
        <p:spPr/>
        <p:txBody>
          <a:bodyPr/>
          <a:lstStyle/>
          <a:p>
            <a:pPr>
              <a:defRPr/>
            </a:pPr>
            <a:fld id="{A92B06A2-C593-49B5-9FD3-9DA954964C83}" type="slidenum">
              <a:rPr lang="fr-FR" smtClean="0"/>
              <a:pPr>
                <a:defRPr/>
              </a:pPr>
              <a:t>4</a:t>
            </a:fld>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Pénibilité au travail : déclaration en DSN</a:t>
            </a:r>
            <a:endParaRPr lang="fr-FR" dirty="0"/>
          </a:p>
        </p:txBody>
      </p:sp>
      <p:sp>
        <p:nvSpPr>
          <p:cNvPr id="3" name="Espace réservé du contenu 2"/>
          <p:cNvSpPr>
            <a:spLocks noGrp="1"/>
          </p:cNvSpPr>
          <p:nvPr>
            <p:ph idx="1"/>
          </p:nvPr>
        </p:nvSpPr>
        <p:spPr/>
        <p:txBody>
          <a:bodyPr/>
          <a:lstStyle/>
          <a:p>
            <a:r>
              <a:rPr lang="fr-FR" sz="1800" dirty="0" smtClean="0"/>
              <a:t>Délimitation de la période d’exposition à la pénibilité dans le cadre du contrat et dates de déclaration de l’exposition à la pénibilité</a:t>
            </a:r>
          </a:p>
          <a:p>
            <a:pPr marL="360000" indent="0">
              <a:buNone/>
            </a:pPr>
            <a:endParaRPr lang="fr-FR" sz="1050" b="0" i="1" dirty="0" smtClean="0"/>
          </a:p>
          <a:p>
            <a:pPr marL="0" indent="0" algn="ctr">
              <a:lnSpc>
                <a:spcPct val="100000"/>
              </a:lnSpc>
              <a:spcBef>
                <a:spcPts val="0"/>
              </a:spcBef>
              <a:buNone/>
            </a:pPr>
            <a:endParaRPr lang="fr-FR" sz="1050" b="0" i="1" dirty="0" smtClean="0"/>
          </a:p>
          <a:p>
            <a:pPr marL="0" indent="0" algn="ctr">
              <a:lnSpc>
                <a:spcPct val="100000"/>
              </a:lnSpc>
              <a:spcBef>
                <a:spcPts val="0"/>
              </a:spcBef>
              <a:buNone/>
            </a:pPr>
            <a:endParaRPr lang="fr-FR" sz="1050" b="0" i="1" dirty="0" smtClean="0"/>
          </a:p>
          <a:p>
            <a:pPr marL="0" indent="0" algn="ctr">
              <a:lnSpc>
                <a:spcPct val="100000"/>
              </a:lnSpc>
              <a:spcBef>
                <a:spcPts val="0"/>
              </a:spcBef>
              <a:buNone/>
            </a:pPr>
            <a:endParaRPr lang="fr-FR" sz="1050" b="0" dirty="0" smtClean="0"/>
          </a:p>
          <a:p>
            <a:pPr marL="0" indent="0" algn="ctr">
              <a:lnSpc>
                <a:spcPct val="100000"/>
              </a:lnSpc>
              <a:spcBef>
                <a:spcPts val="0"/>
              </a:spcBef>
              <a:buNone/>
            </a:pPr>
            <a:endParaRPr lang="fr-FR" sz="1400" dirty="0" smtClean="0">
              <a:solidFill>
                <a:srgbClr val="FF0000"/>
              </a:solidFill>
            </a:endParaRPr>
          </a:p>
          <a:p>
            <a:pPr marL="0" indent="0" algn="ctr">
              <a:lnSpc>
                <a:spcPct val="100000"/>
              </a:lnSpc>
              <a:spcBef>
                <a:spcPts val="0"/>
              </a:spcBef>
              <a:buNone/>
            </a:pPr>
            <a:endParaRPr lang="fr-FR" sz="1400" dirty="0" smtClean="0">
              <a:solidFill>
                <a:srgbClr val="FF0000"/>
              </a:solidFill>
            </a:endParaRPr>
          </a:p>
          <a:p>
            <a:pPr marL="0" indent="0" algn="ctr">
              <a:lnSpc>
                <a:spcPct val="100000"/>
              </a:lnSpc>
              <a:spcBef>
                <a:spcPts val="0"/>
              </a:spcBef>
              <a:buNone/>
            </a:pPr>
            <a:endParaRPr lang="fr-FR" sz="1400" dirty="0" smtClean="0">
              <a:solidFill>
                <a:srgbClr val="FF0000"/>
              </a:solidFill>
            </a:endParaRPr>
          </a:p>
          <a:p>
            <a:pPr marL="0" indent="0" algn="ctr">
              <a:lnSpc>
                <a:spcPct val="100000"/>
              </a:lnSpc>
              <a:spcBef>
                <a:spcPts val="0"/>
              </a:spcBef>
              <a:buNone/>
            </a:pPr>
            <a:endParaRPr lang="fr-FR" sz="1400" dirty="0" smtClean="0">
              <a:solidFill>
                <a:srgbClr val="FF0000"/>
              </a:solidFill>
            </a:endParaRPr>
          </a:p>
          <a:p>
            <a:pPr marL="0" indent="0" algn="ctr">
              <a:lnSpc>
                <a:spcPct val="100000"/>
              </a:lnSpc>
              <a:spcBef>
                <a:spcPts val="0"/>
              </a:spcBef>
              <a:buNone/>
            </a:pPr>
            <a:endParaRPr lang="fr-FR" sz="1400" dirty="0" smtClean="0">
              <a:solidFill>
                <a:srgbClr val="FF0000"/>
              </a:solidFill>
            </a:endParaRPr>
          </a:p>
          <a:p>
            <a:pPr marL="0" indent="0" algn="ctr">
              <a:lnSpc>
                <a:spcPct val="100000"/>
              </a:lnSpc>
              <a:spcBef>
                <a:spcPts val="0"/>
              </a:spcBef>
              <a:buNone/>
            </a:pPr>
            <a:endParaRPr lang="fr-FR" sz="1400" dirty="0" smtClean="0">
              <a:solidFill>
                <a:srgbClr val="FF0000"/>
              </a:solidFill>
            </a:endParaRPr>
          </a:p>
          <a:p>
            <a:pPr marL="0" indent="0" algn="ctr">
              <a:lnSpc>
                <a:spcPct val="100000"/>
              </a:lnSpc>
              <a:spcBef>
                <a:spcPts val="0"/>
              </a:spcBef>
              <a:buNone/>
            </a:pPr>
            <a:endParaRPr lang="fr-FR" sz="1400" dirty="0" smtClean="0">
              <a:solidFill>
                <a:srgbClr val="FF0000"/>
              </a:solidFill>
            </a:endParaRPr>
          </a:p>
          <a:p>
            <a:pPr marL="0" indent="0">
              <a:lnSpc>
                <a:spcPct val="100000"/>
              </a:lnSpc>
              <a:spcBef>
                <a:spcPts val="0"/>
              </a:spcBef>
              <a:buNone/>
            </a:pPr>
            <a:endParaRPr lang="fr-FR" sz="1200" b="0" dirty="0" smtClean="0"/>
          </a:p>
          <a:p>
            <a:pPr marL="0" indent="0">
              <a:lnSpc>
                <a:spcPct val="100000"/>
              </a:lnSpc>
              <a:spcBef>
                <a:spcPts val="0"/>
              </a:spcBef>
              <a:buNone/>
            </a:pPr>
            <a:endParaRPr lang="fr-FR" sz="1600" b="0" dirty="0" smtClean="0"/>
          </a:p>
          <a:p>
            <a:pPr indent="0">
              <a:lnSpc>
                <a:spcPct val="100000"/>
              </a:lnSpc>
              <a:spcBef>
                <a:spcPts val="0"/>
              </a:spcBef>
              <a:buNone/>
            </a:pPr>
            <a:endParaRPr lang="fr-FR" sz="1600" b="0" dirty="0" smtClean="0"/>
          </a:p>
          <a:p>
            <a:endParaRPr lang="fr-FR" dirty="0"/>
          </a:p>
        </p:txBody>
      </p:sp>
      <p:sp>
        <p:nvSpPr>
          <p:cNvPr id="4" name="Espace réservé du numéro de diapositive 3"/>
          <p:cNvSpPr>
            <a:spLocks noGrp="1"/>
          </p:cNvSpPr>
          <p:nvPr>
            <p:ph type="sldNum" sz="quarter" idx="10"/>
          </p:nvPr>
        </p:nvSpPr>
        <p:spPr/>
        <p:txBody>
          <a:bodyPr/>
          <a:lstStyle/>
          <a:p>
            <a:pPr>
              <a:defRPr/>
            </a:pPr>
            <a:fld id="{A92B06A2-C593-49B5-9FD3-9DA954964C83}" type="slidenum">
              <a:rPr lang="fr-FR" smtClean="0"/>
              <a:pPr>
                <a:defRPr/>
              </a:pPr>
              <a:t>5</a:t>
            </a:fld>
            <a:endParaRPr lang="fr-FR" dirty="0"/>
          </a:p>
        </p:txBody>
      </p:sp>
      <p:graphicFrame>
        <p:nvGraphicFramePr>
          <p:cNvPr id="17" name="Tableau 16"/>
          <p:cNvGraphicFramePr>
            <a:graphicFrameLocks noGrp="1"/>
          </p:cNvGraphicFramePr>
          <p:nvPr/>
        </p:nvGraphicFramePr>
        <p:xfrm>
          <a:off x="107500" y="2032786"/>
          <a:ext cx="8928998" cy="4564565"/>
        </p:xfrm>
        <a:graphic>
          <a:graphicData uri="http://schemas.openxmlformats.org/drawingml/2006/table">
            <a:tbl>
              <a:tblPr firstRow="1" bandRow="1">
                <a:tableStyleId>{5C22544A-7EE6-4342-B048-85BDC9FD1C3A}</a:tableStyleId>
              </a:tblPr>
              <a:tblGrid>
                <a:gridCol w="686846"/>
                <a:gridCol w="686846"/>
                <a:gridCol w="686846"/>
                <a:gridCol w="686846"/>
                <a:gridCol w="686846"/>
                <a:gridCol w="686846"/>
                <a:gridCol w="686846"/>
                <a:gridCol w="686846"/>
                <a:gridCol w="686846"/>
                <a:gridCol w="686846"/>
                <a:gridCol w="686846"/>
                <a:gridCol w="686846"/>
                <a:gridCol w="686846"/>
              </a:tblGrid>
              <a:tr h="308849">
                <a:tc gridSpan="12">
                  <a:txBody>
                    <a:bodyPr/>
                    <a:lstStyle/>
                    <a:p>
                      <a:pPr algn="ctr"/>
                      <a:r>
                        <a:rPr lang="fr-FR" sz="1400" dirty="0" smtClean="0"/>
                        <a:t>Année</a:t>
                      </a:r>
                      <a:r>
                        <a:rPr lang="fr-FR" sz="1400" baseline="0" dirty="0" smtClean="0"/>
                        <a:t> </a:t>
                      </a:r>
                      <a:r>
                        <a:rPr lang="fr-FR" sz="1400" dirty="0" smtClean="0"/>
                        <a:t>N</a:t>
                      </a:r>
                      <a:endParaRPr lang="fr-FR" sz="1400" dirty="0"/>
                    </a:p>
                  </a:txBody>
                  <a:tcPr>
                    <a:lnL w="38100" cap="flat" cmpd="sng" algn="ctr">
                      <a:solidFill>
                        <a:srgbClr val="00B050"/>
                      </a:solidFill>
                      <a:prstDash val="solid"/>
                      <a:round/>
                      <a:headEnd type="none" w="med" len="med"/>
                      <a:tailEnd type="none" w="med" len="med"/>
                    </a:lnL>
                    <a:lnR w="38100" cap="flat" cmpd="sng" algn="ctr">
                      <a:solidFill>
                        <a:srgbClr val="00B050"/>
                      </a:solidFill>
                      <a:prstDash val="solid"/>
                      <a:round/>
                      <a:headEnd type="none" w="med" len="med"/>
                      <a:tailEnd type="none" w="med" len="med"/>
                    </a:lnR>
                    <a:solidFill>
                      <a:schemeClr val="accent5"/>
                    </a:solidFill>
                  </a:tcPr>
                </a:tc>
                <a:tc hMerge="1">
                  <a:txBody>
                    <a:bodyPr/>
                    <a:lstStyle/>
                    <a:p>
                      <a:pPr algn="ctr"/>
                      <a:endParaRPr lang="fr-FR" sz="1400" dirty="0"/>
                    </a:p>
                  </a:txBody>
                  <a:tcPr/>
                </a:tc>
                <a:tc hMerge="1">
                  <a:txBody>
                    <a:bodyPr/>
                    <a:lstStyle/>
                    <a:p>
                      <a:pPr algn="ctr"/>
                      <a:endParaRPr lang="fr-FR" sz="1400" dirty="0"/>
                    </a:p>
                  </a:txBody>
                  <a:tcPr/>
                </a:tc>
                <a:tc hMerge="1">
                  <a:txBody>
                    <a:bodyPr/>
                    <a:lstStyle/>
                    <a:p>
                      <a:pPr algn="ctr"/>
                      <a:endParaRPr lang="fr-FR" sz="1400" dirty="0"/>
                    </a:p>
                  </a:txBody>
                  <a:tcPr/>
                </a:tc>
                <a:tc hMerge="1">
                  <a:txBody>
                    <a:bodyPr/>
                    <a:lstStyle/>
                    <a:p>
                      <a:pPr algn="ctr"/>
                      <a:endParaRPr lang="fr-FR" sz="1400" dirty="0"/>
                    </a:p>
                  </a:txBody>
                  <a:tcPr/>
                </a:tc>
                <a:tc hMerge="1">
                  <a:txBody>
                    <a:bodyPr/>
                    <a:lstStyle/>
                    <a:p>
                      <a:pPr algn="ctr"/>
                      <a:endParaRPr lang="fr-FR" sz="1400" dirty="0"/>
                    </a:p>
                  </a:txBody>
                  <a:tcPr/>
                </a:tc>
                <a:tc hMerge="1">
                  <a:txBody>
                    <a:bodyPr/>
                    <a:lstStyle/>
                    <a:p>
                      <a:pPr algn="ctr"/>
                      <a:endParaRPr lang="fr-FR" sz="1400" dirty="0"/>
                    </a:p>
                  </a:txBody>
                  <a:tcPr/>
                </a:tc>
                <a:tc hMerge="1">
                  <a:txBody>
                    <a:bodyPr/>
                    <a:lstStyle/>
                    <a:p>
                      <a:pPr algn="ctr"/>
                      <a:endParaRPr lang="fr-FR" sz="1400" dirty="0"/>
                    </a:p>
                  </a:txBody>
                  <a:tcPr/>
                </a:tc>
                <a:tc hMerge="1">
                  <a:txBody>
                    <a:bodyPr/>
                    <a:lstStyle/>
                    <a:p>
                      <a:pPr algn="ctr"/>
                      <a:endParaRPr lang="fr-FR" sz="1400" dirty="0"/>
                    </a:p>
                  </a:txBody>
                  <a:tcPr/>
                </a:tc>
                <a:tc hMerge="1">
                  <a:txBody>
                    <a:bodyPr/>
                    <a:lstStyle/>
                    <a:p>
                      <a:pPr algn="ctr"/>
                      <a:endParaRPr lang="fr-FR" sz="1400" dirty="0"/>
                    </a:p>
                  </a:txBody>
                  <a:tcPr/>
                </a:tc>
                <a:tc hMerge="1">
                  <a:txBody>
                    <a:bodyPr/>
                    <a:lstStyle/>
                    <a:p>
                      <a:pPr algn="ctr"/>
                      <a:endParaRPr lang="fr-FR" sz="1400" dirty="0"/>
                    </a:p>
                  </a:txBody>
                  <a:tcPr/>
                </a:tc>
                <a:tc hMerge="1">
                  <a:txBody>
                    <a:bodyPr/>
                    <a:lstStyle/>
                    <a:p>
                      <a:pPr algn="ctr"/>
                      <a:endParaRPr lang="fr-FR" sz="1400" dirty="0"/>
                    </a:p>
                  </a:txBody>
                  <a:tcPr>
                    <a:lnR w="38100" cap="flat" cmpd="sng" algn="ctr">
                      <a:solidFill>
                        <a:schemeClr val="tx1"/>
                      </a:solidFill>
                      <a:prstDash val="solid"/>
                      <a:round/>
                      <a:headEnd type="none" w="med" len="med"/>
                      <a:tailEnd type="none" w="med" len="med"/>
                    </a:lnR>
                  </a:tcPr>
                </a:tc>
                <a:tc>
                  <a:txBody>
                    <a:bodyPr/>
                    <a:lstStyle/>
                    <a:p>
                      <a:pPr algn="ctr"/>
                      <a:r>
                        <a:rPr lang="fr-FR" sz="1400" dirty="0" smtClean="0"/>
                        <a:t>N+1</a:t>
                      </a:r>
                      <a:endParaRPr lang="fr-FR" sz="1400" dirty="0"/>
                    </a:p>
                  </a:txBody>
                  <a:tcPr>
                    <a:lnL w="38100" cap="flat" cmpd="sng" algn="ctr">
                      <a:solidFill>
                        <a:srgbClr val="00B050"/>
                      </a:solidFill>
                      <a:prstDash val="solid"/>
                      <a:round/>
                      <a:headEnd type="none" w="med" len="med"/>
                      <a:tailEnd type="none" w="med" len="med"/>
                    </a:lnL>
                    <a:solidFill>
                      <a:schemeClr val="accent5"/>
                    </a:solidFill>
                  </a:tcPr>
                </a:tc>
              </a:tr>
              <a:tr h="308849">
                <a:tc>
                  <a:txBody>
                    <a:bodyPr/>
                    <a:lstStyle/>
                    <a:p>
                      <a:pPr algn="ctr"/>
                      <a:r>
                        <a:rPr lang="fr-FR" sz="1400" dirty="0" smtClean="0"/>
                        <a:t>J</a:t>
                      </a:r>
                      <a:endParaRPr lang="fr-FR" sz="1400" dirty="0"/>
                    </a:p>
                  </a:txBody>
                  <a:tcPr>
                    <a:lnL w="38100" cap="flat" cmpd="sng" algn="ctr">
                      <a:solidFill>
                        <a:srgbClr val="00B050"/>
                      </a:solidFill>
                      <a:prstDash val="solid"/>
                      <a:round/>
                      <a:headEnd type="none" w="med" len="med"/>
                      <a:tailEnd type="none" w="med" len="med"/>
                    </a:lnL>
                  </a:tcPr>
                </a:tc>
                <a:tc>
                  <a:txBody>
                    <a:bodyPr/>
                    <a:lstStyle/>
                    <a:p>
                      <a:pPr algn="ctr"/>
                      <a:r>
                        <a:rPr lang="fr-FR" sz="1400" dirty="0" smtClean="0"/>
                        <a:t>F</a:t>
                      </a:r>
                      <a:endParaRPr lang="fr-FR" sz="1400" dirty="0"/>
                    </a:p>
                  </a:txBody>
                  <a:tcPr/>
                </a:tc>
                <a:tc>
                  <a:txBody>
                    <a:bodyPr/>
                    <a:lstStyle/>
                    <a:p>
                      <a:pPr algn="ctr"/>
                      <a:r>
                        <a:rPr lang="fr-FR" sz="1400" dirty="0" smtClean="0"/>
                        <a:t>M</a:t>
                      </a:r>
                      <a:endParaRPr lang="fr-FR" sz="1400" dirty="0"/>
                    </a:p>
                  </a:txBody>
                  <a:tcPr/>
                </a:tc>
                <a:tc>
                  <a:txBody>
                    <a:bodyPr/>
                    <a:lstStyle/>
                    <a:p>
                      <a:pPr algn="ctr"/>
                      <a:r>
                        <a:rPr lang="fr-FR" sz="1400" dirty="0" smtClean="0"/>
                        <a:t>A</a:t>
                      </a:r>
                      <a:endParaRPr lang="fr-FR" sz="1400" dirty="0"/>
                    </a:p>
                  </a:txBody>
                  <a:tcPr/>
                </a:tc>
                <a:tc>
                  <a:txBody>
                    <a:bodyPr/>
                    <a:lstStyle/>
                    <a:p>
                      <a:pPr algn="ctr"/>
                      <a:r>
                        <a:rPr lang="fr-FR" sz="1400" dirty="0" smtClean="0"/>
                        <a:t>M</a:t>
                      </a:r>
                      <a:endParaRPr lang="fr-FR" sz="1400" dirty="0"/>
                    </a:p>
                  </a:txBody>
                  <a:tcPr/>
                </a:tc>
                <a:tc>
                  <a:txBody>
                    <a:bodyPr/>
                    <a:lstStyle/>
                    <a:p>
                      <a:pPr algn="ctr"/>
                      <a:r>
                        <a:rPr lang="fr-FR" sz="1400" dirty="0" smtClean="0"/>
                        <a:t>J</a:t>
                      </a:r>
                      <a:endParaRPr lang="fr-FR" sz="1400" dirty="0"/>
                    </a:p>
                  </a:txBody>
                  <a:tcPr/>
                </a:tc>
                <a:tc>
                  <a:txBody>
                    <a:bodyPr/>
                    <a:lstStyle/>
                    <a:p>
                      <a:pPr algn="ctr"/>
                      <a:r>
                        <a:rPr lang="fr-FR" sz="1400" dirty="0" smtClean="0"/>
                        <a:t>J</a:t>
                      </a:r>
                      <a:endParaRPr lang="fr-FR" sz="1400" dirty="0"/>
                    </a:p>
                  </a:txBody>
                  <a:tcPr/>
                </a:tc>
                <a:tc>
                  <a:txBody>
                    <a:bodyPr/>
                    <a:lstStyle/>
                    <a:p>
                      <a:pPr algn="ctr"/>
                      <a:r>
                        <a:rPr lang="fr-FR" sz="1400" dirty="0" smtClean="0"/>
                        <a:t>A</a:t>
                      </a:r>
                      <a:endParaRPr lang="fr-FR" sz="1400" dirty="0"/>
                    </a:p>
                  </a:txBody>
                  <a:tcPr/>
                </a:tc>
                <a:tc>
                  <a:txBody>
                    <a:bodyPr/>
                    <a:lstStyle/>
                    <a:p>
                      <a:pPr algn="ctr"/>
                      <a:r>
                        <a:rPr lang="fr-FR" sz="1400" dirty="0" smtClean="0"/>
                        <a:t>S</a:t>
                      </a:r>
                      <a:endParaRPr lang="fr-FR" sz="1400" dirty="0"/>
                    </a:p>
                  </a:txBody>
                  <a:tcPr/>
                </a:tc>
                <a:tc>
                  <a:txBody>
                    <a:bodyPr/>
                    <a:lstStyle/>
                    <a:p>
                      <a:pPr algn="ctr"/>
                      <a:r>
                        <a:rPr lang="fr-FR" sz="1400" dirty="0" smtClean="0"/>
                        <a:t>O</a:t>
                      </a:r>
                      <a:endParaRPr lang="fr-FR" sz="1400" dirty="0"/>
                    </a:p>
                  </a:txBody>
                  <a:tcPr/>
                </a:tc>
                <a:tc>
                  <a:txBody>
                    <a:bodyPr/>
                    <a:lstStyle/>
                    <a:p>
                      <a:pPr algn="ctr"/>
                      <a:r>
                        <a:rPr lang="fr-FR" sz="1400" dirty="0" smtClean="0"/>
                        <a:t>N</a:t>
                      </a:r>
                      <a:endParaRPr lang="fr-FR" sz="1400" dirty="0"/>
                    </a:p>
                  </a:txBody>
                  <a:tcPr/>
                </a:tc>
                <a:tc>
                  <a:txBody>
                    <a:bodyPr/>
                    <a:lstStyle/>
                    <a:p>
                      <a:pPr algn="ctr"/>
                      <a:r>
                        <a:rPr lang="fr-FR" sz="1400" dirty="0" smtClean="0"/>
                        <a:t>D</a:t>
                      </a:r>
                      <a:endParaRPr lang="fr-FR" sz="1400" dirty="0"/>
                    </a:p>
                  </a:txBody>
                  <a:tcPr>
                    <a:lnR w="38100" cap="flat" cmpd="sng" algn="ctr">
                      <a:solidFill>
                        <a:srgbClr val="00B050"/>
                      </a:solidFill>
                      <a:prstDash val="solid"/>
                      <a:round/>
                      <a:headEnd type="none" w="med" len="med"/>
                      <a:tailEnd type="none" w="med" len="med"/>
                    </a:lnR>
                  </a:tcPr>
                </a:tc>
                <a:tc>
                  <a:txBody>
                    <a:bodyPr/>
                    <a:lstStyle/>
                    <a:p>
                      <a:pPr algn="ctr"/>
                      <a:r>
                        <a:rPr lang="fr-FR" sz="1400" dirty="0" smtClean="0"/>
                        <a:t>J</a:t>
                      </a:r>
                      <a:endParaRPr lang="fr-FR" sz="1400" dirty="0"/>
                    </a:p>
                  </a:txBody>
                  <a:tcPr>
                    <a:lnL w="38100" cap="flat" cmpd="sng" algn="ctr">
                      <a:solidFill>
                        <a:srgbClr val="00B050"/>
                      </a:solidFill>
                      <a:prstDash val="solid"/>
                      <a:round/>
                      <a:headEnd type="none" w="med" len="med"/>
                      <a:tailEnd type="none" w="med" len="med"/>
                    </a:lnL>
                  </a:tcPr>
                </a:tc>
              </a:tr>
              <a:tr h="3946867">
                <a:tc>
                  <a:txBody>
                    <a:bodyPr/>
                    <a:lstStyle/>
                    <a:p>
                      <a:endParaRPr lang="fr-FR" dirty="0"/>
                    </a:p>
                  </a:txBody>
                  <a:tcPr>
                    <a:lnL w="38100" cap="flat" cmpd="sng" algn="ctr">
                      <a:solidFill>
                        <a:srgbClr val="00B050"/>
                      </a:solidFill>
                      <a:prstDash val="solid"/>
                      <a:round/>
                      <a:headEnd type="none" w="med" len="med"/>
                      <a:tailEnd type="none" w="med" len="med"/>
                    </a:lnL>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lnR w="38100" cap="flat" cmpd="sng" algn="ctr">
                      <a:solidFill>
                        <a:srgbClr val="00B050"/>
                      </a:solidFill>
                      <a:prstDash val="solid"/>
                      <a:round/>
                      <a:headEnd type="none" w="med" len="med"/>
                      <a:tailEnd type="none" w="med" len="med"/>
                    </a:lnR>
                  </a:tcPr>
                </a:tc>
                <a:tc>
                  <a:txBody>
                    <a:bodyPr/>
                    <a:lstStyle/>
                    <a:p>
                      <a:endParaRPr lang="fr-FR" dirty="0"/>
                    </a:p>
                  </a:txBody>
                  <a:tcPr>
                    <a:lnL w="38100" cap="flat" cmpd="sng" algn="ctr">
                      <a:solidFill>
                        <a:srgbClr val="00B050"/>
                      </a:solidFill>
                      <a:prstDash val="solid"/>
                      <a:round/>
                      <a:headEnd type="none" w="med" len="med"/>
                      <a:tailEnd type="none" w="med" len="med"/>
                    </a:lnL>
                  </a:tcPr>
                </a:tc>
              </a:tr>
            </a:tbl>
          </a:graphicData>
        </a:graphic>
      </p:graphicFrame>
      <p:sp>
        <p:nvSpPr>
          <p:cNvPr id="19" name="Double flèche horizontale 18"/>
          <p:cNvSpPr/>
          <p:nvPr/>
        </p:nvSpPr>
        <p:spPr bwMode="auto">
          <a:xfrm>
            <a:off x="107504" y="4365104"/>
            <a:ext cx="8208912" cy="324000"/>
          </a:xfrm>
          <a:prstGeom prst="leftRightArrow">
            <a:avLst/>
          </a:prstGeom>
          <a:solidFill>
            <a:srgbClr val="FF6699"/>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100" b="1" i="0" u="none" strike="noStrike" cap="none" normalizeH="0" baseline="0" dirty="0" smtClean="0">
                <a:ln>
                  <a:noFill/>
                </a:ln>
                <a:solidFill>
                  <a:schemeClr val="tx1"/>
                </a:solidFill>
                <a:effectLst/>
                <a:latin typeface="+mn-lt"/>
              </a:rPr>
              <a:t>CDD couvrant l’année civile =</a:t>
            </a:r>
            <a:r>
              <a:rPr kumimoji="0" lang="fr-FR" sz="1100" b="1" i="0" u="none" strike="noStrike" cap="none" normalizeH="0" dirty="0" smtClean="0">
                <a:ln>
                  <a:noFill/>
                </a:ln>
                <a:solidFill>
                  <a:schemeClr val="tx1"/>
                </a:solidFill>
                <a:effectLst/>
                <a:latin typeface="+mn-lt"/>
              </a:rPr>
              <a:t> seuils doivent être atteints</a:t>
            </a:r>
            <a:endParaRPr kumimoji="0" lang="fr-FR" sz="1200" b="1" i="0" u="none" strike="noStrike" cap="none" normalizeH="0" baseline="0" dirty="0" smtClean="0">
              <a:ln>
                <a:noFill/>
              </a:ln>
              <a:solidFill>
                <a:schemeClr val="tx1"/>
              </a:solidFill>
              <a:effectLst/>
              <a:latin typeface="+mn-lt"/>
            </a:endParaRPr>
          </a:p>
        </p:txBody>
      </p:sp>
      <p:sp>
        <p:nvSpPr>
          <p:cNvPr id="20" name="Double flèche horizontale 19"/>
          <p:cNvSpPr/>
          <p:nvPr/>
        </p:nvSpPr>
        <p:spPr bwMode="auto">
          <a:xfrm>
            <a:off x="2411760" y="2734181"/>
            <a:ext cx="432048" cy="252000"/>
          </a:xfrm>
          <a:prstGeom prst="leftRightArrow">
            <a:avLst/>
          </a:prstGeom>
          <a:solidFill>
            <a:srgbClr val="FF66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21" name="Double flèche horizontale 20"/>
          <p:cNvSpPr/>
          <p:nvPr/>
        </p:nvSpPr>
        <p:spPr bwMode="auto">
          <a:xfrm>
            <a:off x="1835696" y="3542565"/>
            <a:ext cx="4464496" cy="324000"/>
          </a:xfrm>
          <a:prstGeom prst="leftRightArrow">
            <a:avLst/>
          </a:prstGeom>
          <a:solidFill>
            <a:srgbClr val="9999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100" b="1" i="0" u="none" strike="noStrike" cap="none" normalizeH="0" baseline="0" dirty="0" smtClean="0">
                <a:ln>
                  <a:noFill/>
                </a:ln>
                <a:solidFill>
                  <a:schemeClr val="tx1"/>
                </a:solidFill>
                <a:effectLst/>
                <a:latin typeface="+mn-lt"/>
              </a:rPr>
              <a:t>Contrat</a:t>
            </a:r>
            <a:r>
              <a:rPr kumimoji="0" lang="fr-FR" sz="1100" b="1" i="0" u="none" strike="noStrike" cap="none" normalizeH="0" dirty="0" smtClean="0">
                <a:ln>
                  <a:noFill/>
                </a:ln>
                <a:solidFill>
                  <a:schemeClr val="tx1"/>
                </a:solidFill>
                <a:effectLst/>
                <a:latin typeface="+mn-lt"/>
              </a:rPr>
              <a:t> infra-annuel ≥ à 1 mois = extrapolation</a:t>
            </a:r>
            <a:endParaRPr kumimoji="0" lang="fr-FR" sz="1200" b="1" i="0" u="none" strike="sngStrike" cap="none" normalizeH="0" dirty="0" smtClean="0">
              <a:ln>
                <a:noFill/>
              </a:ln>
              <a:solidFill>
                <a:schemeClr val="tx1"/>
              </a:solidFill>
              <a:effectLst/>
              <a:latin typeface="+mn-lt"/>
            </a:endParaRPr>
          </a:p>
        </p:txBody>
      </p:sp>
      <p:sp>
        <p:nvSpPr>
          <p:cNvPr id="24" name="Forme libre 23"/>
          <p:cNvSpPr/>
          <p:nvPr/>
        </p:nvSpPr>
        <p:spPr bwMode="auto">
          <a:xfrm>
            <a:off x="204337" y="4653136"/>
            <a:ext cx="8027377" cy="144016"/>
          </a:xfrm>
          <a:custGeom>
            <a:avLst/>
            <a:gdLst>
              <a:gd name="connsiteX0" fmla="*/ 0 w 8027377"/>
              <a:gd name="connsiteY0" fmla="*/ 8793 h 309197"/>
              <a:gd name="connsiteX1" fmla="*/ 4044462 w 8027377"/>
              <a:gd name="connsiteY1" fmla="*/ 307731 h 309197"/>
              <a:gd name="connsiteX2" fmla="*/ 8027377 w 8027377"/>
              <a:gd name="connsiteY2" fmla="*/ 0 h 309197"/>
            </a:gdLst>
            <a:ahLst/>
            <a:cxnLst>
              <a:cxn ang="0">
                <a:pos x="connsiteX0" y="connsiteY0"/>
              </a:cxn>
              <a:cxn ang="0">
                <a:pos x="connsiteX1" y="connsiteY1"/>
              </a:cxn>
              <a:cxn ang="0">
                <a:pos x="connsiteX2" y="connsiteY2"/>
              </a:cxn>
            </a:cxnLst>
            <a:rect l="l" t="t" r="r" b="b"/>
            <a:pathLst>
              <a:path w="8027377" h="309197">
                <a:moveTo>
                  <a:pt x="0" y="8793"/>
                </a:moveTo>
                <a:cubicBezTo>
                  <a:pt x="1353283" y="158995"/>
                  <a:pt x="2706566" y="309197"/>
                  <a:pt x="4044462" y="307731"/>
                </a:cubicBezTo>
                <a:cubicBezTo>
                  <a:pt x="5382358" y="306266"/>
                  <a:pt x="7341577" y="51288"/>
                  <a:pt x="8027377" y="0"/>
                </a:cubicBezTo>
              </a:path>
            </a:pathLst>
          </a:custGeom>
          <a:noFill/>
          <a:ln w="19050" cap="flat" cmpd="sng" algn="ctr">
            <a:solidFill>
              <a:schemeClr val="tx1"/>
            </a:solidFill>
            <a:prstDash val="solid"/>
            <a:round/>
            <a:headEnd type="triangle" w="med" len="med"/>
            <a:tailEnd type="triangle"/>
          </a:ln>
          <a:effectLst/>
        </p:spPr>
        <p:txBody>
          <a:bodyPr rtlCol="0" anchor="ctr"/>
          <a:lstStyle/>
          <a:p>
            <a:pPr algn="ctr"/>
            <a:endParaRPr lang="fr-FR"/>
          </a:p>
        </p:txBody>
      </p:sp>
      <p:sp>
        <p:nvSpPr>
          <p:cNvPr id="25" name="ZoneTexte 24"/>
          <p:cNvSpPr txBox="1"/>
          <p:nvPr/>
        </p:nvSpPr>
        <p:spPr>
          <a:xfrm>
            <a:off x="2123728" y="4766955"/>
            <a:ext cx="4536504" cy="246221"/>
          </a:xfrm>
          <a:prstGeom prst="rect">
            <a:avLst/>
          </a:prstGeom>
          <a:noFill/>
        </p:spPr>
        <p:txBody>
          <a:bodyPr wrap="square" rtlCol="0">
            <a:spAutoFit/>
          </a:bodyPr>
          <a:lstStyle/>
          <a:p>
            <a:pPr algn="ctr"/>
            <a:r>
              <a:rPr lang="fr-FR" sz="1000" dirty="0" smtClean="0">
                <a:latin typeface="+mn-lt"/>
              </a:rPr>
              <a:t>Période d’exposition bornée par les </a:t>
            </a:r>
            <a:r>
              <a:rPr lang="fr-FR" sz="1000" u="sng" dirty="0" smtClean="0">
                <a:latin typeface="+mn-lt"/>
              </a:rPr>
              <a:t>dates début et de fin du contrat</a:t>
            </a:r>
            <a:endParaRPr lang="fr-FR" sz="1000" u="sng" dirty="0">
              <a:latin typeface="+mn-lt"/>
            </a:endParaRPr>
          </a:p>
        </p:txBody>
      </p:sp>
      <p:sp>
        <p:nvSpPr>
          <p:cNvPr id="26" name="Forme libre 25"/>
          <p:cNvSpPr/>
          <p:nvPr/>
        </p:nvSpPr>
        <p:spPr bwMode="auto">
          <a:xfrm>
            <a:off x="1979712" y="3866565"/>
            <a:ext cx="4176464" cy="144016"/>
          </a:xfrm>
          <a:custGeom>
            <a:avLst/>
            <a:gdLst>
              <a:gd name="connsiteX0" fmla="*/ 0 w 8027377"/>
              <a:gd name="connsiteY0" fmla="*/ 8793 h 309197"/>
              <a:gd name="connsiteX1" fmla="*/ 4044462 w 8027377"/>
              <a:gd name="connsiteY1" fmla="*/ 307731 h 309197"/>
              <a:gd name="connsiteX2" fmla="*/ 8027377 w 8027377"/>
              <a:gd name="connsiteY2" fmla="*/ 0 h 309197"/>
            </a:gdLst>
            <a:ahLst/>
            <a:cxnLst>
              <a:cxn ang="0">
                <a:pos x="connsiteX0" y="connsiteY0"/>
              </a:cxn>
              <a:cxn ang="0">
                <a:pos x="connsiteX1" y="connsiteY1"/>
              </a:cxn>
              <a:cxn ang="0">
                <a:pos x="connsiteX2" y="connsiteY2"/>
              </a:cxn>
            </a:cxnLst>
            <a:rect l="l" t="t" r="r" b="b"/>
            <a:pathLst>
              <a:path w="8027377" h="309197">
                <a:moveTo>
                  <a:pt x="0" y="8793"/>
                </a:moveTo>
                <a:cubicBezTo>
                  <a:pt x="1353283" y="158995"/>
                  <a:pt x="2706566" y="309197"/>
                  <a:pt x="4044462" y="307731"/>
                </a:cubicBezTo>
                <a:cubicBezTo>
                  <a:pt x="5382358" y="306266"/>
                  <a:pt x="7341577" y="51288"/>
                  <a:pt x="8027377" y="0"/>
                </a:cubicBezTo>
              </a:path>
            </a:pathLst>
          </a:custGeom>
          <a:noFill/>
          <a:ln w="19050" cap="flat" cmpd="sng" algn="ctr">
            <a:solidFill>
              <a:schemeClr val="tx1"/>
            </a:solidFill>
            <a:prstDash val="solid"/>
            <a:round/>
            <a:headEnd type="triangle" w="med" len="med"/>
            <a:tailEnd type="triangle"/>
          </a:ln>
          <a:effectLst/>
        </p:spPr>
        <p:txBody>
          <a:bodyPr rtlCol="0" anchor="ctr"/>
          <a:lstStyle/>
          <a:p>
            <a:pPr algn="ctr"/>
            <a:endParaRPr lang="fr-FR"/>
          </a:p>
        </p:txBody>
      </p:sp>
      <p:sp>
        <p:nvSpPr>
          <p:cNvPr id="27" name="ZoneTexte 26"/>
          <p:cNvSpPr txBox="1"/>
          <p:nvPr/>
        </p:nvSpPr>
        <p:spPr>
          <a:xfrm>
            <a:off x="1979712" y="3980384"/>
            <a:ext cx="4104456" cy="246221"/>
          </a:xfrm>
          <a:prstGeom prst="rect">
            <a:avLst/>
          </a:prstGeom>
          <a:noFill/>
        </p:spPr>
        <p:txBody>
          <a:bodyPr wrap="square" rtlCol="0">
            <a:spAutoFit/>
          </a:bodyPr>
          <a:lstStyle/>
          <a:p>
            <a:pPr algn="ctr"/>
            <a:r>
              <a:rPr lang="fr-FR" sz="1000" dirty="0" smtClean="0">
                <a:latin typeface="+mn-lt"/>
              </a:rPr>
              <a:t>Période d’exposition bornée par les </a:t>
            </a:r>
            <a:r>
              <a:rPr lang="fr-FR" sz="1000" u="sng" dirty="0" smtClean="0">
                <a:latin typeface="+mn-lt"/>
              </a:rPr>
              <a:t>dates début et de fin du contrat</a:t>
            </a:r>
            <a:endParaRPr lang="fr-FR" sz="1000" u="sng" dirty="0">
              <a:latin typeface="+mn-lt"/>
            </a:endParaRPr>
          </a:p>
        </p:txBody>
      </p:sp>
      <p:sp>
        <p:nvSpPr>
          <p:cNvPr id="28" name="Étoile à 5 branches 27"/>
          <p:cNvSpPr/>
          <p:nvPr/>
        </p:nvSpPr>
        <p:spPr bwMode="auto">
          <a:xfrm>
            <a:off x="8172400" y="6021320"/>
            <a:ext cx="288000" cy="288000"/>
          </a:xfrm>
          <a:prstGeom prst="star5">
            <a:avLst/>
          </a:prstGeom>
          <a:solidFill>
            <a:srgbClr val="08C6A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29" name="Étoile à 5 branches 28"/>
          <p:cNvSpPr/>
          <p:nvPr/>
        </p:nvSpPr>
        <p:spPr bwMode="auto">
          <a:xfrm>
            <a:off x="-36512" y="6021288"/>
            <a:ext cx="288032" cy="288032"/>
          </a:xfrm>
          <a:prstGeom prst="star5">
            <a:avLst/>
          </a:prstGeom>
          <a:solidFill>
            <a:srgbClr val="08C6A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30" name="Forme libre 29"/>
          <p:cNvSpPr/>
          <p:nvPr/>
        </p:nvSpPr>
        <p:spPr bwMode="auto">
          <a:xfrm>
            <a:off x="251520" y="6151058"/>
            <a:ext cx="7920880" cy="230270"/>
          </a:xfrm>
          <a:custGeom>
            <a:avLst/>
            <a:gdLst>
              <a:gd name="connsiteX0" fmla="*/ 0 w 8027377"/>
              <a:gd name="connsiteY0" fmla="*/ 8793 h 309197"/>
              <a:gd name="connsiteX1" fmla="*/ 4044462 w 8027377"/>
              <a:gd name="connsiteY1" fmla="*/ 307731 h 309197"/>
              <a:gd name="connsiteX2" fmla="*/ 8027377 w 8027377"/>
              <a:gd name="connsiteY2" fmla="*/ 0 h 309197"/>
            </a:gdLst>
            <a:ahLst/>
            <a:cxnLst>
              <a:cxn ang="0">
                <a:pos x="connsiteX0" y="connsiteY0"/>
              </a:cxn>
              <a:cxn ang="0">
                <a:pos x="connsiteX1" y="connsiteY1"/>
              </a:cxn>
              <a:cxn ang="0">
                <a:pos x="connsiteX2" y="connsiteY2"/>
              </a:cxn>
            </a:cxnLst>
            <a:rect l="l" t="t" r="r" b="b"/>
            <a:pathLst>
              <a:path w="8027377" h="309197">
                <a:moveTo>
                  <a:pt x="0" y="8793"/>
                </a:moveTo>
                <a:cubicBezTo>
                  <a:pt x="1353283" y="158995"/>
                  <a:pt x="2706566" y="309197"/>
                  <a:pt x="4044462" y="307731"/>
                </a:cubicBezTo>
                <a:cubicBezTo>
                  <a:pt x="5382358" y="306266"/>
                  <a:pt x="7341577" y="51288"/>
                  <a:pt x="8027377" y="0"/>
                </a:cubicBezTo>
              </a:path>
            </a:pathLst>
          </a:custGeom>
          <a:noFill/>
          <a:ln w="19050" cap="flat" cmpd="sng" algn="ctr">
            <a:solidFill>
              <a:srgbClr val="08C6AF"/>
            </a:solidFill>
            <a:prstDash val="sysDot"/>
            <a:round/>
            <a:headEnd type="triangle" w="med" len="med"/>
            <a:tailEnd type="triangle"/>
          </a:ln>
          <a:effectLst/>
        </p:spPr>
        <p:txBody>
          <a:bodyPr rtlCol="0" anchor="ctr"/>
          <a:lstStyle/>
          <a:p>
            <a:pPr algn="ctr"/>
            <a:endParaRPr lang="fr-FR"/>
          </a:p>
        </p:txBody>
      </p:sp>
      <p:sp>
        <p:nvSpPr>
          <p:cNvPr id="31" name="ZoneTexte 30"/>
          <p:cNvSpPr txBox="1"/>
          <p:nvPr/>
        </p:nvSpPr>
        <p:spPr>
          <a:xfrm>
            <a:off x="179512" y="6335742"/>
            <a:ext cx="8208912" cy="430887"/>
          </a:xfrm>
          <a:prstGeom prst="rect">
            <a:avLst/>
          </a:prstGeom>
          <a:noFill/>
        </p:spPr>
        <p:txBody>
          <a:bodyPr wrap="square" rtlCol="0">
            <a:spAutoFit/>
          </a:bodyPr>
          <a:lstStyle/>
          <a:p>
            <a:pPr algn="ctr"/>
            <a:r>
              <a:rPr lang="fr-FR" sz="1100" b="1" u="sng" dirty="0" smtClean="0">
                <a:solidFill>
                  <a:srgbClr val="08C6AF"/>
                </a:solidFill>
                <a:latin typeface="+mn-lt"/>
              </a:rPr>
              <a:t>La période d’exposition</a:t>
            </a:r>
            <a:r>
              <a:rPr lang="fr-FR" sz="1100" b="1" dirty="0" smtClean="0">
                <a:solidFill>
                  <a:srgbClr val="08C6AF"/>
                </a:solidFill>
                <a:latin typeface="+mn-lt"/>
              </a:rPr>
              <a:t> est bornée a minima par la </a:t>
            </a:r>
            <a:r>
              <a:rPr lang="fr-FR" sz="1100" b="1" u="sng" dirty="0" smtClean="0">
                <a:solidFill>
                  <a:srgbClr val="08C6AF"/>
                </a:solidFill>
                <a:latin typeface="+mn-lt"/>
              </a:rPr>
              <a:t>durée du contrat s’il est infra-annuel et d’une durée supérieure ou égale à un mois</a:t>
            </a:r>
            <a:r>
              <a:rPr lang="fr-FR" sz="1100" b="1" dirty="0" smtClean="0">
                <a:solidFill>
                  <a:srgbClr val="08C6AF"/>
                </a:solidFill>
                <a:latin typeface="+mn-lt"/>
              </a:rPr>
              <a:t>, et au maximum par les </a:t>
            </a:r>
            <a:r>
              <a:rPr lang="fr-FR" sz="1100" b="1" u="sng" dirty="0" smtClean="0">
                <a:solidFill>
                  <a:srgbClr val="08C6AF"/>
                </a:solidFill>
                <a:latin typeface="+mn-lt"/>
              </a:rPr>
              <a:t>dates de début et de fin d’exercice civil</a:t>
            </a:r>
          </a:p>
        </p:txBody>
      </p:sp>
      <p:sp>
        <p:nvSpPr>
          <p:cNvPr id="32" name="ZoneTexte 31"/>
          <p:cNvSpPr txBox="1"/>
          <p:nvPr/>
        </p:nvSpPr>
        <p:spPr>
          <a:xfrm>
            <a:off x="1187624" y="2950205"/>
            <a:ext cx="3240360" cy="415498"/>
          </a:xfrm>
          <a:prstGeom prst="rect">
            <a:avLst/>
          </a:prstGeom>
          <a:noFill/>
        </p:spPr>
        <p:txBody>
          <a:bodyPr wrap="square" rtlCol="0">
            <a:spAutoFit/>
          </a:bodyPr>
          <a:lstStyle/>
          <a:p>
            <a:pPr algn="ctr"/>
            <a:r>
              <a:rPr lang="fr-FR" sz="1100" b="1" dirty="0" smtClean="0">
                <a:latin typeface="+mn-lt"/>
              </a:rPr>
              <a:t>Contrat &lt; à 1 mois </a:t>
            </a:r>
          </a:p>
          <a:p>
            <a:pPr algn="ctr"/>
            <a:r>
              <a:rPr lang="fr-FR" sz="1000" dirty="0" smtClean="0">
                <a:latin typeface="+mn-lt"/>
              </a:rPr>
              <a:t>Pas de déclaration quelle que soit l’exposition </a:t>
            </a:r>
          </a:p>
        </p:txBody>
      </p:sp>
      <p:sp>
        <p:nvSpPr>
          <p:cNvPr id="34" name="ZoneTexte 33"/>
          <p:cNvSpPr txBox="1"/>
          <p:nvPr/>
        </p:nvSpPr>
        <p:spPr>
          <a:xfrm>
            <a:off x="8280920" y="4365104"/>
            <a:ext cx="899592" cy="553998"/>
          </a:xfrm>
          <a:prstGeom prst="rect">
            <a:avLst/>
          </a:prstGeom>
          <a:noFill/>
        </p:spPr>
        <p:txBody>
          <a:bodyPr wrap="square" rtlCol="0">
            <a:spAutoFit/>
          </a:bodyPr>
          <a:lstStyle/>
          <a:p>
            <a:pPr algn="r"/>
            <a:r>
              <a:rPr lang="fr-FR" sz="1000" b="1" dirty="0" smtClean="0">
                <a:solidFill>
                  <a:srgbClr val="FF0000"/>
                </a:solidFill>
                <a:latin typeface="+mn-lt"/>
              </a:rPr>
              <a:t>Déclaration au terme de l’année</a:t>
            </a:r>
            <a:endParaRPr lang="fr-FR" sz="1000" strike="sngStrike" dirty="0" smtClean="0">
              <a:latin typeface="+mn-lt"/>
            </a:endParaRPr>
          </a:p>
        </p:txBody>
      </p:sp>
      <p:sp>
        <p:nvSpPr>
          <p:cNvPr id="36" name="ZoneTexte 35"/>
          <p:cNvSpPr txBox="1"/>
          <p:nvPr/>
        </p:nvSpPr>
        <p:spPr>
          <a:xfrm>
            <a:off x="6228184" y="3573016"/>
            <a:ext cx="2915816" cy="246221"/>
          </a:xfrm>
          <a:prstGeom prst="rect">
            <a:avLst/>
          </a:prstGeom>
          <a:noFill/>
        </p:spPr>
        <p:txBody>
          <a:bodyPr wrap="square" rtlCol="0">
            <a:spAutoFit/>
          </a:bodyPr>
          <a:lstStyle/>
          <a:p>
            <a:r>
              <a:rPr lang="fr-FR" sz="1000" b="1" dirty="0" smtClean="0">
                <a:solidFill>
                  <a:srgbClr val="FF0000"/>
                </a:solidFill>
                <a:latin typeface="+mn-lt"/>
              </a:rPr>
              <a:t>Déclaration dans la DSN du mois de départ</a:t>
            </a:r>
            <a:endParaRPr lang="fr-FR" sz="1000" b="1" dirty="0">
              <a:solidFill>
                <a:srgbClr val="FF0000"/>
              </a:solidFill>
              <a:latin typeface="+mn-lt"/>
            </a:endParaRPr>
          </a:p>
        </p:txBody>
      </p:sp>
      <p:sp>
        <p:nvSpPr>
          <p:cNvPr id="38" name="Double flèche horizontale 37"/>
          <p:cNvSpPr/>
          <p:nvPr/>
        </p:nvSpPr>
        <p:spPr bwMode="auto">
          <a:xfrm>
            <a:off x="107504" y="5157192"/>
            <a:ext cx="8928992" cy="324000"/>
          </a:xfrm>
          <a:prstGeom prst="leftRightArrow">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FR" sz="1100" b="1" i="0" u="none" strike="noStrike" cap="none" normalizeH="0" baseline="0" dirty="0" smtClean="0">
                <a:ln>
                  <a:noFill/>
                </a:ln>
                <a:solidFill>
                  <a:schemeClr val="tx1"/>
                </a:solidFill>
                <a:effectLst/>
                <a:latin typeface="+mn-lt"/>
              </a:rPr>
              <a:t>CDI couvrant l’année civile =</a:t>
            </a:r>
            <a:r>
              <a:rPr kumimoji="0" lang="fr-FR" sz="1100" b="1" i="0" u="none" strike="noStrike" cap="none" normalizeH="0" dirty="0" smtClean="0">
                <a:ln>
                  <a:noFill/>
                </a:ln>
                <a:solidFill>
                  <a:schemeClr val="tx1"/>
                </a:solidFill>
                <a:effectLst/>
                <a:latin typeface="+mn-lt"/>
              </a:rPr>
              <a:t> seuils doivent être atteints</a:t>
            </a:r>
            <a:endParaRPr kumimoji="0" lang="fr-FR" sz="1200" b="1" i="0" u="none" strike="noStrike" cap="none" normalizeH="0" baseline="0" dirty="0" smtClean="0">
              <a:ln>
                <a:noFill/>
              </a:ln>
              <a:solidFill>
                <a:schemeClr val="tx1"/>
              </a:solidFill>
              <a:effectLst/>
              <a:latin typeface="+mn-lt"/>
            </a:endParaRPr>
          </a:p>
        </p:txBody>
      </p:sp>
      <p:sp>
        <p:nvSpPr>
          <p:cNvPr id="39" name="Forme libre 38"/>
          <p:cNvSpPr/>
          <p:nvPr/>
        </p:nvSpPr>
        <p:spPr bwMode="auto">
          <a:xfrm>
            <a:off x="204337" y="5445224"/>
            <a:ext cx="8027377" cy="144016"/>
          </a:xfrm>
          <a:custGeom>
            <a:avLst/>
            <a:gdLst>
              <a:gd name="connsiteX0" fmla="*/ 0 w 8027377"/>
              <a:gd name="connsiteY0" fmla="*/ 8793 h 309197"/>
              <a:gd name="connsiteX1" fmla="*/ 4044462 w 8027377"/>
              <a:gd name="connsiteY1" fmla="*/ 307731 h 309197"/>
              <a:gd name="connsiteX2" fmla="*/ 8027377 w 8027377"/>
              <a:gd name="connsiteY2" fmla="*/ 0 h 309197"/>
            </a:gdLst>
            <a:ahLst/>
            <a:cxnLst>
              <a:cxn ang="0">
                <a:pos x="connsiteX0" y="connsiteY0"/>
              </a:cxn>
              <a:cxn ang="0">
                <a:pos x="connsiteX1" y="connsiteY1"/>
              </a:cxn>
              <a:cxn ang="0">
                <a:pos x="connsiteX2" y="connsiteY2"/>
              </a:cxn>
            </a:cxnLst>
            <a:rect l="l" t="t" r="r" b="b"/>
            <a:pathLst>
              <a:path w="8027377" h="309197">
                <a:moveTo>
                  <a:pt x="0" y="8793"/>
                </a:moveTo>
                <a:cubicBezTo>
                  <a:pt x="1353283" y="158995"/>
                  <a:pt x="2706566" y="309197"/>
                  <a:pt x="4044462" y="307731"/>
                </a:cubicBezTo>
                <a:cubicBezTo>
                  <a:pt x="5382358" y="306266"/>
                  <a:pt x="7341577" y="51288"/>
                  <a:pt x="8027377" y="0"/>
                </a:cubicBezTo>
              </a:path>
            </a:pathLst>
          </a:custGeom>
          <a:noFill/>
          <a:ln w="19050" cap="flat" cmpd="sng" algn="ctr">
            <a:solidFill>
              <a:schemeClr val="tx1"/>
            </a:solidFill>
            <a:prstDash val="solid"/>
            <a:round/>
            <a:headEnd type="triangle" w="med" len="med"/>
            <a:tailEnd type="triangle"/>
          </a:ln>
          <a:effectLst/>
        </p:spPr>
        <p:txBody>
          <a:bodyPr rtlCol="0" anchor="ctr"/>
          <a:lstStyle/>
          <a:p>
            <a:pPr algn="ctr"/>
            <a:endParaRPr lang="fr-FR"/>
          </a:p>
        </p:txBody>
      </p:sp>
      <p:sp>
        <p:nvSpPr>
          <p:cNvPr id="40" name="ZoneTexte 39"/>
          <p:cNvSpPr txBox="1"/>
          <p:nvPr/>
        </p:nvSpPr>
        <p:spPr>
          <a:xfrm>
            <a:off x="2123728" y="5589240"/>
            <a:ext cx="4536504" cy="246221"/>
          </a:xfrm>
          <a:prstGeom prst="rect">
            <a:avLst/>
          </a:prstGeom>
          <a:noFill/>
        </p:spPr>
        <p:txBody>
          <a:bodyPr wrap="square" rtlCol="0">
            <a:spAutoFit/>
          </a:bodyPr>
          <a:lstStyle/>
          <a:p>
            <a:pPr algn="ctr"/>
            <a:r>
              <a:rPr lang="fr-FR" sz="1000" dirty="0" smtClean="0">
                <a:latin typeface="+mn-lt"/>
              </a:rPr>
              <a:t>Période d’exposition bornée par les </a:t>
            </a:r>
            <a:r>
              <a:rPr lang="fr-FR" sz="1000" u="sng" dirty="0" smtClean="0">
                <a:latin typeface="+mn-lt"/>
              </a:rPr>
              <a:t>dates de début et de fin de l’exercice civil</a:t>
            </a:r>
            <a:endParaRPr lang="fr-FR" sz="1000" u="sng" dirty="0">
              <a:latin typeface="+mn-lt"/>
            </a:endParaRPr>
          </a:p>
        </p:txBody>
      </p:sp>
      <p:sp>
        <p:nvSpPr>
          <p:cNvPr id="41" name="ZoneTexte 40"/>
          <p:cNvSpPr txBox="1"/>
          <p:nvPr/>
        </p:nvSpPr>
        <p:spPr>
          <a:xfrm>
            <a:off x="8280920" y="5445224"/>
            <a:ext cx="899592" cy="553998"/>
          </a:xfrm>
          <a:prstGeom prst="rect">
            <a:avLst/>
          </a:prstGeom>
          <a:noFill/>
        </p:spPr>
        <p:txBody>
          <a:bodyPr wrap="square" rtlCol="0">
            <a:spAutoFit/>
          </a:bodyPr>
          <a:lstStyle/>
          <a:p>
            <a:pPr algn="r"/>
            <a:r>
              <a:rPr lang="fr-FR" sz="1000" b="1" dirty="0" smtClean="0">
                <a:solidFill>
                  <a:srgbClr val="FF0000"/>
                </a:solidFill>
                <a:latin typeface="+mn-lt"/>
              </a:rPr>
              <a:t>Déclaration au terme de l’année</a:t>
            </a:r>
            <a:endParaRPr lang="fr-FR" sz="1000" strike="sngStrike" dirty="0" smtClean="0">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noFill/>
        </p:spPr>
        <p:txBody>
          <a:bodyPr/>
          <a:lstStyle/>
          <a:p>
            <a:r>
              <a:rPr lang="fr-FR" dirty="0" smtClean="0"/>
              <a:t>Déclaration en </a:t>
            </a:r>
            <a:r>
              <a:rPr lang="fr-FR" dirty="0"/>
              <a:t>DSN pour </a:t>
            </a:r>
            <a:r>
              <a:rPr lang="fr-FR" dirty="0" smtClean="0"/>
              <a:t>le </a:t>
            </a:r>
            <a:r>
              <a:rPr lang="fr-FR" u="sng" dirty="0" smtClean="0"/>
              <a:t>régime </a:t>
            </a:r>
            <a:r>
              <a:rPr lang="fr-FR" u="sng" dirty="0"/>
              <a:t>général</a:t>
            </a:r>
          </a:p>
        </p:txBody>
      </p:sp>
      <p:sp>
        <p:nvSpPr>
          <p:cNvPr id="3" name="Espace réservé du contenu 2"/>
          <p:cNvSpPr>
            <a:spLocks noGrp="1"/>
          </p:cNvSpPr>
          <p:nvPr>
            <p:ph idx="1"/>
          </p:nvPr>
        </p:nvSpPr>
        <p:spPr>
          <a:xfrm>
            <a:off x="467544" y="980728"/>
            <a:ext cx="8207375" cy="463252"/>
          </a:xfrm>
        </p:spPr>
        <p:txBody>
          <a:bodyPr/>
          <a:lstStyle/>
          <a:p>
            <a:r>
              <a:rPr lang="fr-FR" sz="1600" dirty="0" smtClean="0"/>
              <a:t>Déclaration des facteurs d’exposition à la pénibilité et de la cotisation associée </a:t>
            </a:r>
          </a:p>
          <a:p>
            <a:pPr lvl="2"/>
            <a:endParaRPr lang="fr-FR" sz="1400" dirty="0" smtClean="0"/>
          </a:p>
          <a:p>
            <a:pPr lvl="2"/>
            <a:endParaRPr lang="fr-FR" sz="1400" dirty="0" smtClean="0"/>
          </a:p>
          <a:p>
            <a:pPr marL="0" indent="0">
              <a:buFont typeface="Wingdings"/>
              <a:buChar char="Ø"/>
            </a:pPr>
            <a:endParaRPr lang="fr-FR" sz="1600" b="0" dirty="0" smtClean="0"/>
          </a:p>
          <a:p>
            <a:pPr indent="0">
              <a:buNone/>
            </a:pPr>
            <a:endParaRPr lang="fr-FR" sz="1600" b="0" dirty="0" smtClean="0"/>
          </a:p>
          <a:p>
            <a:pPr indent="0">
              <a:lnSpc>
                <a:spcPct val="100000"/>
              </a:lnSpc>
              <a:spcBef>
                <a:spcPts val="0"/>
              </a:spcBef>
              <a:buNone/>
            </a:pPr>
            <a:endParaRPr lang="fr-FR" sz="1600" b="0" dirty="0" smtClean="0"/>
          </a:p>
          <a:p>
            <a:endParaRPr lang="fr-FR" sz="1600" dirty="0"/>
          </a:p>
        </p:txBody>
      </p:sp>
      <p:sp>
        <p:nvSpPr>
          <p:cNvPr id="4" name="Espace réservé du numéro de diapositive 3"/>
          <p:cNvSpPr>
            <a:spLocks noGrp="1"/>
          </p:cNvSpPr>
          <p:nvPr>
            <p:ph type="sldNum" sz="quarter" idx="10"/>
          </p:nvPr>
        </p:nvSpPr>
        <p:spPr/>
        <p:txBody>
          <a:bodyPr/>
          <a:lstStyle/>
          <a:p>
            <a:pPr>
              <a:defRPr/>
            </a:pPr>
            <a:fld id="{A92B06A2-C593-49B5-9FD3-9DA954964C83}" type="slidenum">
              <a:rPr lang="fr-FR" smtClean="0"/>
              <a:pPr>
                <a:defRPr/>
              </a:pPr>
              <a:t>6</a:t>
            </a:fld>
            <a:endParaRPr lang="fr-FR" dirty="0"/>
          </a:p>
        </p:txBody>
      </p:sp>
      <p:sp>
        <p:nvSpPr>
          <p:cNvPr id="5" name="Espace réservé du contenu 2"/>
          <p:cNvSpPr txBox="1">
            <a:spLocks/>
          </p:cNvSpPr>
          <p:nvPr/>
        </p:nvSpPr>
        <p:spPr bwMode="auto">
          <a:xfrm>
            <a:off x="0" y="1268760"/>
            <a:ext cx="6156176" cy="5256584"/>
          </a:xfrm>
          <a:prstGeom prst="rect">
            <a:avLst/>
          </a:prstGeom>
          <a:noFill/>
          <a:ln w="9525">
            <a:noFill/>
            <a:miter lim="800000"/>
            <a:headEnd/>
            <a:tailEnd/>
          </a:ln>
        </p:spPr>
        <p:txBody>
          <a:bodyPr vert="horz" wrap="square" lIns="91969" tIns="45984" rIns="91969" bIns="45984" numCol="1" anchor="t" anchorCtr="0" compatLnSpc="1">
            <a:prstTxWarp prst="textNoShape">
              <a:avLst/>
            </a:prstTxWarp>
          </a:bodyPr>
          <a:lstStyle/>
          <a:p>
            <a:pPr marL="182563" marR="0" lvl="1" indent="-182563" algn="l" defTabSz="914400" rtl="0" eaLnBrk="0" fontAlgn="base" latinLnBrk="0" hangingPunct="0">
              <a:lnSpc>
                <a:spcPct val="90000"/>
              </a:lnSpc>
              <a:spcBef>
                <a:spcPct val="75000"/>
              </a:spcBef>
              <a:spcAft>
                <a:spcPct val="0"/>
              </a:spcAft>
              <a:buClrTx/>
              <a:buSzPct val="125000"/>
              <a:buFontTx/>
              <a:buBlip>
                <a:blip r:embed="rId2"/>
              </a:buBlip>
              <a:tabLst/>
              <a:defRPr/>
            </a:pPr>
            <a:r>
              <a:rPr kumimoji="0" lang="fr-FR" sz="900" b="0" i="0" u="none" strike="noStrike" kern="0" cap="none" spc="0" normalizeH="0" baseline="0" noProof="0" dirty="0" smtClean="0">
                <a:ln>
                  <a:noFill/>
                </a:ln>
                <a:solidFill>
                  <a:schemeClr val="tx1"/>
                </a:solidFill>
                <a:effectLst/>
                <a:uLnTx/>
                <a:uFillTx/>
                <a:latin typeface="+mn-lt"/>
                <a:cs typeface="+mn-cs"/>
              </a:rPr>
              <a:t>Le ou les </a:t>
            </a:r>
            <a:r>
              <a:rPr kumimoji="0" lang="fr-FR" sz="900" b="0" i="0" u="sng" strike="noStrike" kern="0" cap="none" spc="0" normalizeH="0" baseline="0" noProof="0" dirty="0" smtClean="0">
                <a:ln>
                  <a:noFill/>
                </a:ln>
                <a:solidFill>
                  <a:schemeClr val="tx1"/>
                </a:solidFill>
                <a:effectLst/>
                <a:uLnTx/>
                <a:uFillTx/>
                <a:latin typeface="+mn-lt"/>
                <a:cs typeface="+mn-cs"/>
              </a:rPr>
              <a:t>facteur(s) d’exposition</a:t>
            </a:r>
            <a:r>
              <a:rPr kumimoji="0" lang="fr-FR" sz="900" b="0" i="0" strike="noStrike" kern="0" cap="none" spc="0" normalizeH="0" baseline="0" noProof="0" dirty="0" smtClean="0">
                <a:ln>
                  <a:noFill/>
                </a:ln>
                <a:solidFill>
                  <a:schemeClr val="tx1"/>
                </a:solidFill>
                <a:effectLst/>
                <a:uLnTx/>
                <a:uFillTx/>
                <a:latin typeface="+mn-lt"/>
                <a:cs typeface="+mn-cs"/>
              </a:rPr>
              <a:t> </a:t>
            </a:r>
            <a:r>
              <a:rPr kumimoji="0" lang="fr-FR" sz="900" b="0" i="0" u="none" strike="noStrike" kern="0" cap="none" spc="0" normalizeH="0" baseline="0" noProof="0" dirty="0" smtClean="0">
                <a:ln>
                  <a:noFill/>
                </a:ln>
                <a:solidFill>
                  <a:schemeClr val="tx1"/>
                </a:solidFill>
                <a:effectLst/>
                <a:uLnTx/>
                <a:uFillTx/>
                <a:latin typeface="+mn-lt"/>
                <a:cs typeface="+mn-cs"/>
              </a:rPr>
              <a:t>auquel un employeur a exposé son salarié est (sont) déclaré(s) sous le bloc « Individu – S21.G00.30 », au sein du bloc </a:t>
            </a:r>
            <a:r>
              <a:rPr kumimoji="0" lang="fr-FR" sz="900" b="1" i="0" u="none" strike="noStrike" kern="0" cap="none" spc="0" normalizeH="0" baseline="0" noProof="0" dirty="0" smtClean="0">
                <a:ln>
                  <a:noFill/>
                </a:ln>
                <a:solidFill>
                  <a:srgbClr val="FF0000"/>
                </a:solidFill>
                <a:effectLst/>
                <a:uLnTx/>
                <a:uFillTx/>
                <a:latin typeface="+mn-lt"/>
                <a:cs typeface="+mn-cs"/>
              </a:rPr>
              <a:t>« Pénibilité – S21.G00.34 »</a:t>
            </a:r>
            <a:r>
              <a:rPr kumimoji="0" lang="fr-FR" sz="900" b="0" i="0" u="none" strike="noStrike" kern="0" cap="none" spc="0" normalizeH="0" baseline="0" noProof="0" dirty="0" smtClean="0">
                <a:ln>
                  <a:noFill/>
                </a:ln>
                <a:solidFill>
                  <a:schemeClr val="tx1"/>
                </a:solidFill>
                <a:effectLst/>
                <a:uLnTx/>
                <a:uFillTx/>
                <a:latin typeface="+mn-lt"/>
                <a:cs typeface="+mn-cs"/>
              </a:rPr>
              <a:t> </a:t>
            </a:r>
          </a:p>
          <a:p>
            <a:pPr marL="357188" marR="0" lvl="2" indent="-174625" algn="l" defTabSz="914400" rtl="0" eaLnBrk="0" fontAlgn="base" latinLnBrk="0" hangingPunct="0">
              <a:lnSpc>
                <a:spcPct val="90000"/>
              </a:lnSpc>
              <a:spcBef>
                <a:spcPts val="0"/>
              </a:spcBef>
              <a:spcAft>
                <a:spcPct val="0"/>
              </a:spcAft>
              <a:buClrTx/>
              <a:buSzPct val="125000"/>
              <a:buFont typeface="Arial" pitchFamily="34" charset="0"/>
              <a:buChar char="−"/>
              <a:tabLst/>
              <a:defRPr/>
            </a:pPr>
            <a:r>
              <a:rPr kumimoji="0" lang="fr-FR" sz="900" b="0" i="0" u="none" strike="noStrike" kern="0" cap="none" spc="0" normalizeH="0" baseline="0" noProof="0" dirty="0" smtClean="0">
                <a:ln>
                  <a:noFill/>
                </a:ln>
                <a:solidFill>
                  <a:srgbClr val="505050"/>
                </a:solidFill>
                <a:effectLst/>
                <a:uLnTx/>
                <a:uFillTx/>
                <a:latin typeface="+mn-lt"/>
                <a:cs typeface="+mn-cs"/>
              </a:rPr>
              <a:t>Le ou les facteur(s) d’exposition à déclarer est renseigné en rubrique </a:t>
            </a:r>
            <a:r>
              <a:rPr kumimoji="0" lang="fr-FR" sz="900" b="1" i="0" u="none" strike="noStrike" kern="0" cap="none" spc="0" normalizeH="0" baseline="0" noProof="0" dirty="0" smtClean="0">
                <a:ln>
                  <a:noFill/>
                </a:ln>
                <a:solidFill>
                  <a:srgbClr val="505050"/>
                </a:solidFill>
                <a:effectLst/>
                <a:uLnTx/>
                <a:uFillTx/>
                <a:latin typeface="+mn-lt"/>
                <a:cs typeface="+mn-cs"/>
              </a:rPr>
              <a:t>« Facteur d'exposition - S21.G00.34.001 »</a:t>
            </a:r>
          </a:p>
          <a:p>
            <a:pPr marL="357188" lvl="2" indent="-174625" eaLnBrk="0" hangingPunct="0">
              <a:lnSpc>
                <a:spcPct val="90000"/>
              </a:lnSpc>
              <a:spcBef>
                <a:spcPts val="0"/>
              </a:spcBef>
              <a:buSzPct val="125000"/>
              <a:buFont typeface="Arial" pitchFamily="34" charset="0"/>
              <a:buChar char="−"/>
              <a:defRPr/>
            </a:pPr>
            <a:r>
              <a:rPr lang="fr-FR" sz="900" kern="0" dirty="0" smtClean="0">
                <a:solidFill>
                  <a:srgbClr val="505050"/>
                </a:solidFill>
                <a:latin typeface="+mn-lt"/>
                <a:cs typeface="+mn-cs"/>
              </a:rPr>
              <a:t>La rubrique </a:t>
            </a:r>
            <a:r>
              <a:rPr lang="fr-FR" sz="900" b="1" kern="0" dirty="0" smtClean="0">
                <a:solidFill>
                  <a:srgbClr val="505050"/>
                </a:solidFill>
                <a:latin typeface="+mn-lt"/>
                <a:cs typeface="+mn-cs"/>
              </a:rPr>
              <a:t>« Numéro du contrat - S21.G00.34.002 »</a:t>
            </a:r>
            <a:r>
              <a:rPr lang="fr-FR" sz="900" kern="0" dirty="0" smtClean="0">
                <a:solidFill>
                  <a:srgbClr val="505050"/>
                </a:solidFill>
                <a:latin typeface="+mn-lt"/>
                <a:cs typeface="+mn-cs"/>
              </a:rPr>
              <a:t> permet le rattachement du facteur d’exposition déclaré au bon contrat de travail et donc à la bonne période d’exposition si le salarié a plusieurs contrats</a:t>
            </a:r>
          </a:p>
          <a:p>
            <a:pPr marL="357188" marR="0" lvl="2" indent="-174625" defTabSz="914400" eaLnBrk="0" latinLnBrk="0" hangingPunct="0">
              <a:lnSpc>
                <a:spcPct val="90000"/>
              </a:lnSpc>
              <a:spcBef>
                <a:spcPts val="0"/>
              </a:spcBef>
              <a:buClrTx/>
              <a:buSzPct val="125000"/>
              <a:buFont typeface="Arial" pitchFamily="34" charset="0"/>
              <a:buChar char="−"/>
              <a:tabLst/>
              <a:defRPr/>
            </a:pPr>
            <a:r>
              <a:rPr lang="fr-FR" sz="900" kern="0" dirty="0" smtClean="0">
                <a:solidFill>
                  <a:srgbClr val="505050"/>
                </a:solidFill>
                <a:latin typeface="+mn-lt"/>
                <a:cs typeface="+mn-cs"/>
              </a:rPr>
              <a:t>La rubrique </a:t>
            </a:r>
            <a:r>
              <a:rPr lang="fr-FR" sz="900" b="1" kern="0" dirty="0" smtClean="0">
                <a:solidFill>
                  <a:srgbClr val="505050"/>
                </a:solidFill>
                <a:latin typeface="+mn-lt"/>
                <a:cs typeface="+mn-cs"/>
              </a:rPr>
              <a:t>« Année de rattachement - S21.G00.34.003 »</a:t>
            </a:r>
            <a:r>
              <a:rPr lang="fr-FR" sz="900" kern="0" dirty="0" smtClean="0">
                <a:solidFill>
                  <a:srgbClr val="505050"/>
                </a:solidFill>
                <a:latin typeface="+mn-lt"/>
                <a:cs typeface="+mn-cs"/>
              </a:rPr>
              <a:t> permet la détermination de l’année civile de rattachement des droits dans cadre du contrat, nécessaire pour la correction des droits</a:t>
            </a:r>
          </a:p>
          <a:p>
            <a:pPr marL="182563" lvl="1" indent="-182563" eaLnBrk="0" hangingPunct="0">
              <a:lnSpc>
                <a:spcPct val="90000"/>
              </a:lnSpc>
              <a:spcBef>
                <a:spcPct val="75000"/>
              </a:spcBef>
              <a:buSzPct val="125000"/>
              <a:buBlip>
                <a:blip r:embed="rId2"/>
              </a:buBlip>
              <a:defRPr/>
            </a:pPr>
            <a:r>
              <a:rPr lang="fr-FR" sz="900" b="1" u="sng" kern="0" dirty="0" smtClean="0">
                <a:latin typeface="+mn-lt"/>
                <a:cs typeface="+mn-cs"/>
              </a:rPr>
              <a:t>Au niveau agrégé :</a:t>
            </a:r>
          </a:p>
          <a:p>
            <a:pPr marL="0" lvl="1" eaLnBrk="0" hangingPunct="0">
              <a:lnSpc>
                <a:spcPct val="90000"/>
              </a:lnSpc>
              <a:spcBef>
                <a:spcPct val="75000"/>
              </a:spcBef>
              <a:buSzPct val="125000"/>
              <a:defRPr/>
            </a:pPr>
            <a:r>
              <a:rPr lang="fr-FR" sz="900" kern="0" dirty="0" smtClean="0">
                <a:latin typeface="+mn-lt"/>
                <a:cs typeface="+mn-cs"/>
              </a:rPr>
              <a:t>Le montant de l’assiette de pénibilité est à renseigner en bloc </a:t>
            </a:r>
            <a:r>
              <a:rPr lang="fr-FR" sz="900" b="1" kern="0" dirty="0" smtClean="0">
                <a:solidFill>
                  <a:srgbClr val="FF0000"/>
                </a:solidFill>
                <a:latin typeface="+mn-lt"/>
                <a:cs typeface="+mn-cs"/>
              </a:rPr>
              <a:t>« S21.G00.23 - Cotisation agrégée »</a:t>
            </a:r>
            <a:r>
              <a:rPr lang="fr-FR" sz="900" kern="0" dirty="0" smtClean="0">
                <a:latin typeface="+mn-lt"/>
                <a:cs typeface="+mn-cs"/>
              </a:rPr>
              <a:t> à l’aide de la </a:t>
            </a:r>
            <a:r>
              <a:rPr lang="fr-FR" sz="900" b="1" kern="0" dirty="0" smtClean="0">
                <a:latin typeface="+mn-lt"/>
                <a:cs typeface="+mn-cs"/>
              </a:rPr>
              <a:t>Table des Codes Type de Personnel (CTP) </a:t>
            </a:r>
            <a:r>
              <a:rPr lang="fr-FR" sz="900" kern="0" dirty="0" smtClean="0">
                <a:latin typeface="+mn-lt"/>
                <a:cs typeface="+mn-cs"/>
              </a:rPr>
              <a:t>disponible sur le site de l’URSSAF dès lors qu’un bloc « Pénibilité – S21.G00.34 » est déclaré.</a:t>
            </a:r>
          </a:p>
          <a:p>
            <a:pPr marL="0" lvl="1" eaLnBrk="0" hangingPunct="0">
              <a:lnSpc>
                <a:spcPct val="90000"/>
              </a:lnSpc>
              <a:spcBef>
                <a:spcPct val="75000"/>
              </a:spcBef>
              <a:buSzPct val="125000"/>
              <a:defRPr/>
            </a:pPr>
            <a:r>
              <a:rPr lang="fr-FR" sz="900" kern="0" dirty="0" smtClean="0">
                <a:solidFill>
                  <a:srgbClr val="00B050"/>
                </a:solidFill>
                <a:latin typeface="+mn-lt"/>
                <a:cs typeface="+mn-cs"/>
              </a:rPr>
              <a:t>Le montant d’assiette</a:t>
            </a:r>
            <a:r>
              <a:rPr lang="fr-FR" sz="900" kern="0" dirty="0" smtClean="0">
                <a:latin typeface="+mn-lt"/>
                <a:cs typeface="+mn-cs"/>
              </a:rPr>
              <a:t> de la cotisation associée au(x) facteur(s) déclarés en bloc « Pénibilité - S21.G00.34 » est déclaré en  rubrique </a:t>
            </a:r>
            <a:r>
              <a:rPr lang="fr-FR" sz="900" b="1" kern="0" dirty="0" smtClean="0">
                <a:solidFill>
                  <a:srgbClr val="FF0000"/>
                </a:solidFill>
                <a:latin typeface="+mn-lt"/>
                <a:cs typeface="+mn-cs"/>
              </a:rPr>
              <a:t>« Montant d’assiette - S21.G00.23.004 »</a:t>
            </a:r>
            <a:endParaRPr lang="fr-FR" sz="900" kern="0" dirty="0" smtClean="0">
              <a:latin typeface="+mn-lt"/>
              <a:cs typeface="+mn-cs"/>
            </a:endParaRPr>
          </a:p>
          <a:p>
            <a:pPr marL="182563" lvl="1" indent="-182563" eaLnBrk="0" hangingPunct="0">
              <a:lnSpc>
                <a:spcPct val="90000"/>
              </a:lnSpc>
              <a:spcBef>
                <a:spcPct val="75000"/>
              </a:spcBef>
              <a:buSzPct val="125000"/>
              <a:buBlip>
                <a:blip r:embed="rId2"/>
              </a:buBlip>
              <a:defRPr/>
            </a:pPr>
            <a:r>
              <a:rPr lang="fr-FR" sz="900" b="1" u="sng" kern="0" dirty="0" smtClean="0">
                <a:latin typeface="+mn-lt"/>
                <a:cs typeface="+mn-cs"/>
              </a:rPr>
              <a:t>Au niveau nominatif :</a:t>
            </a:r>
          </a:p>
          <a:p>
            <a:pPr marL="0" lvl="1" eaLnBrk="0" hangingPunct="0">
              <a:lnSpc>
                <a:spcPct val="90000"/>
              </a:lnSpc>
              <a:spcBef>
                <a:spcPct val="75000"/>
              </a:spcBef>
              <a:buSzPct val="125000"/>
              <a:defRPr/>
            </a:pPr>
            <a:r>
              <a:rPr lang="fr-FR" sz="900" u="sng" kern="0" dirty="0" smtClean="0">
                <a:latin typeface="+mn-lt"/>
                <a:cs typeface="+mn-cs"/>
              </a:rPr>
              <a:t>L’assiette de pénibilité</a:t>
            </a:r>
            <a:r>
              <a:rPr lang="fr-FR" sz="900" kern="0" dirty="0" smtClean="0">
                <a:latin typeface="+mn-lt"/>
                <a:cs typeface="+mn-cs"/>
              </a:rPr>
              <a:t> est à renseigner en bloc </a:t>
            </a:r>
            <a:r>
              <a:rPr lang="fr-FR" sz="900" b="1" kern="0" dirty="0" smtClean="0">
                <a:solidFill>
                  <a:srgbClr val="FF0000"/>
                </a:solidFill>
                <a:latin typeface="+mn-lt"/>
                <a:cs typeface="+mn-cs"/>
              </a:rPr>
              <a:t>« S21.G00.78 – Base assujettie » </a:t>
            </a:r>
            <a:r>
              <a:rPr lang="fr-FR" sz="900" kern="0" dirty="0" smtClean="0">
                <a:latin typeface="+mn-lt"/>
                <a:cs typeface="+mn-cs"/>
              </a:rPr>
              <a:t>à l’aide du code de base assujettie </a:t>
            </a:r>
            <a:r>
              <a:rPr lang="fr-FR" sz="900" b="1" kern="0" dirty="0" smtClean="0">
                <a:solidFill>
                  <a:srgbClr val="FF0000"/>
                </a:solidFill>
                <a:latin typeface="+mn-lt"/>
                <a:cs typeface="+mn-cs"/>
              </a:rPr>
              <a:t>« 37 - Assiette de pénibilité » </a:t>
            </a:r>
            <a:r>
              <a:rPr lang="fr-FR" sz="900" kern="0" dirty="0" smtClean="0">
                <a:latin typeface="+mn-lt"/>
                <a:cs typeface="+mn-cs"/>
              </a:rPr>
              <a:t>dès lors qu’un bloc « Pénibilité – S21.G00.34 » est déclaré. </a:t>
            </a:r>
          </a:p>
          <a:p>
            <a:pPr marL="0" lvl="1" eaLnBrk="0" hangingPunct="0">
              <a:lnSpc>
                <a:spcPct val="90000"/>
              </a:lnSpc>
              <a:spcBef>
                <a:spcPct val="75000"/>
              </a:spcBef>
              <a:buSzPct val="125000"/>
              <a:defRPr/>
            </a:pPr>
            <a:r>
              <a:rPr lang="fr-FR" sz="900" u="sng" kern="0" dirty="0" smtClean="0">
                <a:solidFill>
                  <a:srgbClr val="00CC66"/>
                </a:solidFill>
                <a:latin typeface="+mn-lt"/>
                <a:cs typeface="+mn-cs"/>
              </a:rPr>
              <a:t>A noter </a:t>
            </a:r>
            <a:r>
              <a:rPr lang="fr-FR" sz="900" kern="0" dirty="0" smtClean="0">
                <a:solidFill>
                  <a:srgbClr val="00CC66"/>
                </a:solidFill>
                <a:latin typeface="+mn-lt"/>
                <a:cs typeface="+mn-cs"/>
              </a:rPr>
              <a:t>: Lorsque les cotisations sociales sont calculées sur une assiette forfaitaire, cette assiette doit également être retenue pour le </a:t>
            </a:r>
            <a:r>
              <a:rPr lang="fr-FR" sz="900" u="sng" kern="0" dirty="0" smtClean="0">
                <a:solidFill>
                  <a:srgbClr val="00CC66"/>
                </a:solidFill>
                <a:latin typeface="+mn-lt"/>
                <a:cs typeface="+mn-cs"/>
              </a:rPr>
              <a:t>calcul</a:t>
            </a:r>
            <a:r>
              <a:rPr lang="fr-FR" sz="900" kern="0" dirty="0" smtClean="0">
                <a:solidFill>
                  <a:srgbClr val="00CC66"/>
                </a:solidFill>
                <a:latin typeface="+mn-lt"/>
                <a:cs typeface="+mn-cs"/>
              </a:rPr>
              <a:t> de la cotisation additionnelle. Cette disposition est notamment applicable pour les apprentis (cf. instruction ministérielle du 20 juin 2016). Pour ces cas, il convient de rattacher «</a:t>
            </a:r>
            <a:r>
              <a:rPr lang="fr-FR" sz="900" u="sng" kern="0" dirty="0" smtClean="0">
                <a:solidFill>
                  <a:srgbClr val="00CC66"/>
                </a:solidFill>
                <a:latin typeface="+mn-lt"/>
                <a:cs typeface="+mn-cs"/>
              </a:rPr>
              <a:t> </a:t>
            </a:r>
            <a:r>
              <a:rPr lang="fr-FR" sz="900" b="1" u="sng" kern="0" dirty="0" smtClean="0">
                <a:solidFill>
                  <a:srgbClr val="00CC66"/>
                </a:solidFill>
                <a:latin typeface="+mn-lt"/>
                <a:cs typeface="+mn-cs"/>
              </a:rPr>
              <a:t>086 - Cotisation pénibilité mono exposition</a:t>
            </a:r>
            <a:r>
              <a:rPr lang="fr-FR" sz="900" kern="0" dirty="0" smtClean="0">
                <a:solidFill>
                  <a:srgbClr val="00CC66"/>
                </a:solidFill>
                <a:latin typeface="+mn-lt"/>
                <a:cs typeface="+mn-cs"/>
              </a:rPr>
              <a:t> » et « </a:t>
            </a:r>
            <a:r>
              <a:rPr lang="fr-FR" sz="900" b="1" u="sng" kern="0" dirty="0" smtClean="0">
                <a:solidFill>
                  <a:srgbClr val="00CC66"/>
                </a:solidFill>
                <a:latin typeface="+mn-lt"/>
                <a:cs typeface="+mn-cs"/>
              </a:rPr>
              <a:t>087 - Cotisation pénibilité multi exposition</a:t>
            </a:r>
            <a:r>
              <a:rPr lang="fr-FR" sz="900" kern="0" dirty="0" smtClean="0">
                <a:solidFill>
                  <a:srgbClr val="00CC66"/>
                </a:solidFill>
                <a:latin typeface="+mn-lt"/>
                <a:cs typeface="+mn-cs"/>
              </a:rPr>
              <a:t> » à une base assujettie de type « </a:t>
            </a:r>
            <a:r>
              <a:rPr lang="fr-FR" sz="900" b="1" u="sng" kern="0" dirty="0" smtClean="0">
                <a:solidFill>
                  <a:srgbClr val="00CC66"/>
                </a:solidFill>
                <a:latin typeface="+mn-lt"/>
                <a:cs typeface="+mn-cs"/>
              </a:rPr>
              <a:t>37 - Assiette de pénibilité</a:t>
            </a:r>
            <a:r>
              <a:rPr lang="fr-FR" sz="900" kern="0" dirty="0" smtClean="0">
                <a:solidFill>
                  <a:srgbClr val="00CC66"/>
                </a:solidFill>
                <a:latin typeface="+mn-lt"/>
                <a:cs typeface="+mn-cs"/>
              </a:rPr>
              <a:t> ».</a:t>
            </a:r>
            <a:r>
              <a:rPr lang="fr-FR" sz="900" i="1" dirty="0" smtClean="0"/>
              <a:t> </a:t>
            </a:r>
            <a:r>
              <a:rPr lang="fr-FR" sz="900" kern="0" dirty="0" smtClean="0">
                <a:solidFill>
                  <a:srgbClr val="00CC66"/>
                </a:solidFill>
                <a:latin typeface="+mn-lt"/>
                <a:cs typeface="+mn-cs"/>
              </a:rPr>
              <a:t>Cette dernière règle est purement technique. En effet, le montant véhiculé via cette rubrique n’est pas celui à partir duquel est calculé le montant de la cotisation (qui s’appuie donc sur le montant d’assiette forfaitaire).</a:t>
            </a:r>
          </a:p>
          <a:p>
            <a:pPr marL="0" lvl="1" eaLnBrk="0" hangingPunct="0">
              <a:lnSpc>
                <a:spcPct val="90000"/>
              </a:lnSpc>
              <a:spcBef>
                <a:spcPct val="75000"/>
              </a:spcBef>
              <a:buSzPct val="125000"/>
              <a:defRPr/>
            </a:pPr>
            <a:r>
              <a:rPr lang="fr-FR" sz="900" kern="0" dirty="0" smtClean="0">
                <a:latin typeface="+mn-lt"/>
                <a:cs typeface="+mn-cs"/>
              </a:rPr>
              <a:t>La </a:t>
            </a:r>
            <a:r>
              <a:rPr lang="fr-FR" sz="900" u="sng" kern="0" dirty="0" smtClean="0">
                <a:latin typeface="+mn-lt"/>
                <a:cs typeface="+mn-cs"/>
              </a:rPr>
              <a:t>base assujettie</a:t>
            </a:r>
            <a:r>
              <a:rPr lang="fr-FR" sz="900" kern="0" dirty="0" smtClean="0">
                <a:latin typeface="+mn-lt"/>
                <a:cs typeface="+mn-cs"/>
              </a:rPr>
              <a:t> est </a:t>
            </a:r>
            <a:r>
              <a:rPr lang="fr-FR" sz="900" u="sng" kern="0" dirty="0" smtClean="0">
                <a:latin typeface="+mn-lt"/>
                <a:cs typeface="+mn-cs"/>
              </a:rPr>
              <a:t>datée</a:t>
            </a:r>
            <a:r>
              <a:rPr lang="fr-FR" sz="900" kern="0" dirty="0" smtClean="0">
                <a:latin typeface="+mn-lt"/>
                <a:cs typeface="+mn-cs"/>
              </a:rPr>
              <a:t> (rubriques </a:t>
            </a:r>
            <a:r>
              <a:rPr lang="fr-FR" sz="900" b="1" kern="0" dirty="0" smtClean="0">
                <a:solidFill>
                  <a:srgbClr val="FF0000"/>
                </a:solidFill>
                <a:latin typeface="+mn-lt"/>
                <a:cs typeface="+mn-cs"/>
              </a:rPr>
              <a:t>« Date de début de période de rattachement - S21.G00.78.002 »</a:t>
            </a:r>
            <a:r>
              <a:rPr lang="fr-FR" sz="900" kern="0" dirty="0" smtClean="0">
                <a:latin typeface="+mn-lt"/>
                <a:cs typeface="+mn-cs"/>
              </a:rPr>
              <a:t> et </a:t>
            </a:r>
            <a:r>
              <a:rPr lang="fr-FR" sz="900" b="1" kern="0" dirty="0" smtClean="0">
                <a:solidFill>
                  <a:srgbClr val="FF0000"/>
                </a:solidFill>
                <a:latin typeface="+mn-lt"/>
                <a:cs typeface="+mn-cs"/>
              </a:rPr>
              <a:t>« Date de fin de période de rattachement - S21.G00.78.003 »</a:t>
            </a:r>
            <a:r>
              <a:rPr lang="fr-FR" sz="900" kern="0" dirty="0" smtClean="0">
                <a:latin typeface="+mn-lt"/>
                <a:cs typeface="+mn-cs"/>
              </a:rPr>
              <a:t>) en période de versement de la paie du </a:t>
            </a:r>
            <a:r>
              <a:rPr lang="fr-FR" sz="900" u="sng" kern="0" dirty="0" smtClean="0">
                <a:latin typeface="+mn-lt"/>
                <a:cs typeface="+mn-cs"/>
              </a:rPr>
              <a:t>dernier mois civil de la période d’exposition</a:t>
            </a:r>
            <a:r>
              <a:rPr lang="fr-FR" sz="900" kern="0" dirty="0" smtClean="0">
                <a:latin typeface="+mn-lt"/>
                <a:cs typeface="+mn-cs"/>
              </a:rPr>
              <a:t> au titre de laquelle est déclarée et payée la cotisation mono ou multi exposition de pénibilité</a:t>
            </a:r>
            <a:endParaRPr lang="fr-FR" sz="1200" kern="0" dirty="0" smtClean="0">
              <a:solidFill>
                <a:srgbClr val="505050"/>
              </a:solidFill>
              <a:latin typeface="+mn-lt"/>
              <a:cs typeface="+mn-cs"/>
            </a:endParaRPr>
          </a:p>
          <a:p>
            <a:pPr marL="0" lvl="1" eaLnBrk="0" hangingPunct="0">
              <a:lnSpc>
                <a:spcPct val="90000"/>
              </a:lnSpc>
              <a:spcBef>
                <a:spcPct val="75000"/>
              </a:spcBef>
              <a:buSzPct val="125000"/>
              <a:defRPr/>
            </a:pPr>
            <a:r>
              <a:rPr lang="fr-FR" sz="900" kern="0" dirty="0" smtClean="0">
                <a:latin typeface="+mn-lt"/>
              </a:rPr>
              <a:t>La </a:t>
            </a:r>
            <a:r>
              <a:rPr lang="fr-FR" sz="900" u="sng" kern="0" dirty="0" smtClean="0">
                <a:latin typeface="+mn-lt"/>
              </a:rPr>
              <a:t>cotisation</a:t>
            </a:r>
            <a:r>
              <a:rPr lang="fr-FR" sz="900" kern="0" dirty="0" smtClean="0">
                <a:latin typeface="+mn-lt"/>
              </a:rPr>
              <a:t> associée au(x) facteur(s) déclarés en bloc « Pénibilité - S21.G00.34 » est  également déclarée en bloc </a:t>
            </a:r>
            <a:r>
              <a:rPr lang="fr-FR" sz="900" b="1" kern="0" dirty="0" smtClean="0">
                <a:solidFill>
                  <a:srgbClr val="FF0000"/>
                </a:solidFill>
                <a:latin typeface="+mn-lt"/>
              </a:rPr>
              <a:t>« Cotisation individuelle - S21.G00.81 »</a:t>
            </a:r>
            <a:r>
              <a:rPr lang="fr-FR" sz="900" kern="0" dirty="0" smtClean="0">
                <a:latin typeface="+mn-lt"/>
              </a:rPr>
              <a:t> . La rubrique </a:t>
            </a:r>
            <a:r>
              <a:rPr lang="fr-FR" sz="900" b="1" kern="0" dirty="0" smtClean="0">
                <a:solidFill>
                  <a:srgbClr val="FF0000"/>
                </a:solidFill>
                <a:latin typeface="+mn-lt"/>
              </a:rPr>
              <a:t>« Code de cotisation - S21.G00.81.001 » </a:t>
            </a:r>
            <a:r>
              <a:rPr lang="fr-FR" sz="900" kern="0" dirty="0" smtClean="0">
                <a:latin typeface="+mn-lt"/>
              </a:rPr>
              <a:t>est renseignée : </a:t>
            </a:r>
          </a:p>
          <a:p>
            <a:pPr marL="357188" lvl="2" indent="-174625" eaLnBrk="0" hangingPunct="0">
              <a:lnSpc>
                <a:spcPct val="90000"/>
              </a:lnSpc>
              <a:spcBef>
                <a:spcPts val="0"/>
              </a:spcBef>
              <a:buSzPct val="125000"/>
              <a:buFont typeface="Arial" pitchFamily="34" charset="0"/>
              <a:buChar char="−"/>
              <a:defRPr/>
            </a:pPr>
            <a:r>
              <a:rPr lang="fr-FR" sz="900" kern="0" dirty="0" smtClean="0">
                <a:solidFill>
                  <a:srgbClr val="505050"/>
                </a:solidFill>
                <a:latin typeface="+mn-lt"/>
                <a:cs typeface="+mn-cs"/>
              </a:rPr>
              <a:t>à l’aide du code </a:t>
            </a:r>
            <a:r>
              <a:rPr lang="fr-FR" sz="900" b="1" kern="0" dirty="0" smtClean="0">
                <a:solidFill>
                  <a:srgbClr val="505050"/>
                </a:solidFill>
                <a:latin typeface="+mn-lt"/>
                <a:cs typeface="+mn-cs"/>
              </a:rPr>
              <a:t>« 086 - Cotisation pénibilité mono exposition »</a:t>
            </a:r>
            <a:r>
              <a:rPr lang="fr-FR" sz="900" kern="0" dirty="0" smtClean="0">
                <a:solidFill>
                  <a:srgbClr val="505050"/>
                </a:solidFill>
                <a:latin typeface="+mn-lt"/>
                <a:cs typeface="+mn-cs"/>
              </a:rPr>
              <a:t> si un seul facteur d’exposition est déclaré, </a:t>
            </a:r>
          </a:p>
          <a:p>
            <a:pPr marL="357188" lvl="2" indent="-174625" eaLnBrk="0" hangingPunct="0">
              <a:lnSpc>
                <a:spcPct val="90000"/>
              </a:lnSpc>
              <a:spcBef>
                <a:spcPts val="0"/>
              </a:spcBef>
              <a:buSzPct val="125000"/>
              <a:buFont typeface="Arial" pitchFamily="34" charset="0"/>
              <a:buChar char="−"/>
              <a:defRPr/>
            </a:pPr>
            <a:r>
              <a:rPr lang="fr-FR" sz="900" kern="0" dirty="0" smtClean="0">
                <a:solidFill>
                  <a:srgbClr val="505050"/>
                </a:solidFill>
                <a:latin typeface="+mn-lt"/>
                <a:cs typeface="+mn-cs"/>
              </a:rPr>
              <a:t>ou à l’aide du code </a:t>
            </a:r>
            <a:r>
              <a:rPr lang="fr-FR" sz="900" b="1" kern="0" dirty="0" smtClean="0">
                <a:solidFill>
                  <a:srgbClr val="505050"/>
                </a:solidFill>
                <a:latin typeface="+mn-lt"/>
                <a:cs typeface="+mn-cs"/>
              </a:rPr>
              <a:t>« 087 - Cotisation pénibilité multi exposition » </a:t>
            </a:r>
            <a:r>
              <a:rPr lang="fr-FR" sz="900" kern="0" dirty="0" smtClean="0">
                <a:solidFill>
                  <a:srgbClr val="505050"/>
                </a:solidFill>
                <a:latin typeface="+mn-lt"/>
                <a:cs typeface="+mn-cs"/>
              </a:rPr>
              <a:t>si plusieurs facteurs sont déclarés.</a:t>
            </a:r>
          </a:p>
          <a:p>
            <a:pPr marL="0" lvl="2" eaLnBrk="0" hangingPunct="0">
              <a:lnSpc>
                <a:spcPct val="90000"/>
              </a:lnSpc>
              <a:spcBef>
                <a:spcPts val="0"/>
              </a:spcBef>
              <a:buSzPct val="125000"/>
              <a:defRPr/>
            </a:pPr>
            <a:endParaRPr lang="fr-FR" sz="900" kern="0" dirty="0" smtClean="0">
              <a:latin typeface="+mj-lt"/>
            </a:endParaRPr>
          </a:p>
          <a:p>
            <a:pPr marL="0" lvl="2" eaLnBrk="0" hangingPunct="0">
              <a:lnSpc>
                <a:spcPct val="90000"/>
              </a:lnSpc>
              <a:spcBef>
                <a:spcPts val="0"/>
              </a:spcBef>
              <a:buSzPct val="125000"/>
              <a:defRPr/>
            </a:pPr>
            <a:r>
              <a:rPr lang="fr-FR" sz="900" kern="0" dirty="0" smtClean="0">
                <a:solidFill>
                  <a:srgbClr val="00CC66"/>
                </a:solidFill>
                <a:latin typeface="+mj-lt"/>
              </a:rPr>
              <a:t>Les rubriques</a:t>
            </a:r>
            <a:r>
              <a:rPr lang="fr-FR" sz="900" b="1" kern="0" dirty="0" smtClean="0">
                <a:solidFill>
                  <a:srgbClr val="00CC66"/>
                </a:solidFill>
                <a:latin typeface="+mj-lt"/>
              </a:rPr>
              <a:t> « Montant d’assiette - S21.G00.81.003 » </a:t>
            </a:r>
            <a:r>
              <a:rPr lang="fr-FR" sz="900" kern="0" dirty="0" smtClean="0">
                <a:solidFill>
                  <a:srgbClr val="00CC66"/>
                </a:solidFill>
                <a:latin typeface="+mj-lt"/>
              </a:rPr>
              <a:t>et</a:t>
            </a:r>
            <a:r>
              <a:rPr lang="fr-FR" sz="900" b="1" kern="0" dirty="0" smtClean="0">
                <a:solidFill>
                  <a:srgbClr val="00CC66"/>
                </a:solidFill>
                <a:latin typeface="+mj-lt"/>
              </a:rPr>
              <a:t> « Montant de cotisation - S21.G00.81.004 » </a:t>
            </a:r>
            <a:r>
              <a:rPr lang="fr-FR" sz="900" kern="0" dirty="0" smtClean="0">
                <a:solidFill>
                  <a:srgbClr val="00CC66"/>
                </a:solidFill>
                <a:latin typeface="+mj-lt"/>
              </a:rPr>
              <a:t>sont renseignées du montant d’assiette et du montant de cotisation mono exposition ou poly exposition correspondant à l’exposition déclarée en bloc </a:t>
            </a:r>
            <a:r>
              <a:rPr lang="fr-FR" sz="900" b="1" kern="0" dirty="0" smtClean="0">
                <a:solidFill>
                  <a:srgbClr val="00CC66"/>
                </a:solidFill>
                <a:latin typeface="+mj-lt"/>
              </a:rPr>
              <a:t>« Pénibilité – S21.G00.34 »</a:t>
            </a:r>
            <a:r>
              <a:rPr lang="fr-FR" sz="900" kern="0" dirty="0" smtClean="0">
                <a:solidFill>
                  <a:srgbClr val="00CC66"/>
                </a:solidFill>
                <a:latin typeface="+mj-lt"/>
              </a:rPr>
              <a:t>. A noter que la rubrique </a:t>
            </a:r>
            <a:r>
              <a:rPr lang="fr-FR" sz="900" b="1" kern="0" dirty="0" smtClean="0">
                <a:solidFill>
                  <a:srgbClr val="00CC66"/>
                </a:solidFill>
                <a:latin typeface="+mj-lt"/>
              </a:rPr>
              <a:t>« Montant de cotisation - S21.G00.81.004 » </a:t>
            </a:r>
            <a:r>
              <a:rPr lang="fr-FR" sz="900" kern="0" dirty="0" smtClean="0">
                <a:solidFill>
                  <a:srgbClr val="00CC66"/>
                </a:solidFill>
                <a:latin typeface="+mj-lt"/>
              </a:rPr>
              <a:t>est à déclarer même si cela ne relève pas, de manière transitoire, d’une obligation. Cela afin de laisser le temps aux éditeurs qui ne génèrent pas à date cette rubrique de se mettre en capacité de le faire.</a:t>
            </a:r>
            <a:endParaRPr kumimoji="0" lang="fr-FR" sz="1600" i="0" u="none" strike="noStrike" kern="0" cap="none" spc="0" normalizeH="0" baseline="0" noProof="0" dirty="0" smtClean="0">
              <a:ln>
                <a:noFill/>
              </a:ln>
              <a:solidFill>
                <a:srgbClr val="00CC66"/>
              </a:solidFill>
              <a:effectLst/>
              <a:uLnTx/>
              <a:uFillTx/>
              <a:latin typeface="+mj-lt"/>
              <a:ea typeface="+mn-ea"/>
              <a:cs typeface="+mn-cs"/>
            </a:endParaRPr>
          </a:p>
          <a:p>
            <a:pPr marL="342900" marR="0" lvl="0" indent="0" algn="l" defTabSz="914400" rtl="0" eaLnBrk="0" fontAlgn="base" latinLnBrk="0" hangingPunct="0">
              <a:lnSpc>
                <a:spcPct val="100000"/>
              </a:lnSpc>
              <a:spcBef>
                <a:spcPts val="0"/>
              </a:spcBef>
              <a:spcAft>
                <a:spcPct val="0"/>
              </a:spcAft>
              <a:buClrTx/>
              <a:buSzPct val="125000"/>
              <a:buFontTx/>
              <a:buNone/>
              <a:tabLst/>
              <a:defRPr/>
            </a:pPr>
            <a:endParaRPr kumimoji="0" lang="fr-FR" sz="1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90000"/>
              </a:lnSpc>
              <a:spcBef>
                <a:spcPct val="75000"/>
              </a:spcBef>
              <a:spcAft>
                <a:spcPct val="0"/>
              </a:spcAft>
              <a:buClrTx/>
              <a:buSzPct val="125000"/>
              <a:buFontTx/>
              <a:buBlip>
                <a:blip r:embed="rId3"/>
              </a:buBlip>
              <a:tabLst/>
              <a:defRPr/>
            </a:pPr>
            <a:endParaRPr kumimoji="0" lang="fr-FR" sz="1600" b="1" i="0" u="none" strike="noStrike" kern="0" cap="none" spc="0" normalizeH="0" baseline="0" noProof="0" dirty="0">
              <a:ln>
                <a:noFill/>
              </a:ln>
              <a:solidFill>
                <a:schemeClr val="tx1"/>
              </a:solidFill>
              <a:effectLst/>
              <a:uLnTx/>
              <a:uFillTx/>
              <a:latin typeface="+mn-lt"/>
              <a:ea typeface="+mn-ea"/>
              <a:cs typeface="+mn-cs"/>
            </a:endParaRPr>
          </a:p>
        </p:txBody>
      </p:sp>
      <p:grpSp>
        <p:nvGrpSpPr>
          <p:cNvPr id="18" name="Groupe 17"/>
          <p:cNvGrpSpPr/>
          <p:nvPr/>
        </p:nvGrpSpPr>
        <p:grpSpPr>
          <a:xfrm>
            <a:off x="6156176" y="1700808"/>
            <a:ext cx="2952329" cy="4779912"/>
            <a:chOff x="5436097" y="1916832"/>
            <a:chExt cx="2952329" cy="4779912"/>
          </a:xfrm>
        </p:grpSpPr>
        <p:grpSp>
          <p:nvGrpSpPr>
            <p:cNvPr id="6" name="Groupe 12"/>
            <p:cNvGrpSpPr/>
            <p:nvPr/>
          </p:nvGrpSpPr>
          <p:grpSpPr>
            <a:xfrm>
              <a:off x="5436097" y="1916832"/>
              <a:ext cx="2952329" cy="4779912"/>
              <a:chOff x="1835696" y="1052736"/>
              <a:chExt cx="3086057" cy="5040560"/>
            </a:xfrm>
          </p:grpSpPr>
          <p:pic>
            <p:nvPicPr>
              <p:cNvPr id="14" name="Picture 2"/>
              <p:cNvPicPr>
                <a:picLocks noChangeAspect="1" noChangeArrowheads="1"/>
              </p:cNvPicPr>
              <p:nvPr/>
            </p:nvPicPr>
            <p:blipFill>
              <a:blip r:embed="rId4" cstate="print"/>
              <a:srcRect l="42225" t="18000" r="22338" b="7315"/>
              <a:stretch>
                <a:fillRect/>
              </a:stretch>
            </p:blipFill>
            <p:spPr bwMode="auto">
              <a:xfrm>
                <a:off x="1835696" y="1052736"/>
                <a:ext cx="3086057" cy="5040560"/>
              </a:xfrm>
              <a:prstGeom prst="rect">
                <a:avLst/>
              </a:prstGeom>
              <a:noFill/>
              <a:ln w="9525">
                <a:noFill/>
                <a:miter lim="800000"/>
                <a:headEnd/>
                <a:tailEnd/>
              </a:ln>
            </p:spPr>
          </p:pic>
          <p:sp>
            <p:nvSpPr>
              <p:cNvPr id="15" name="Ellipse 14"/>
              <p:cNvSpPr/>
              <p:nvPr/>
            </p:nvSpPr>
            <p:spPr bwMode="auto">
              <a:xfrm>
                <a:off x="2123728" y="2780928"/>
                <a:ext cx="1512168" cy="180000"/>
              </a:xfrm>
              <a:prstGeom prst="ellipse">
                <a:avLst/>
              </a:prstGeom>
              <a:noFill/>
              <a:ln w="1587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16" name="Ellipse 15"/>
              <p:cNvSpPr/>
              <p:nvPr/>
            </p:nvSpPr>
            <p:spPr bwMode="auto">
              <a:xfrm>
                <a:off x="2280540" y="2239559"/>
                <a:ext cx="1512168" cy="180000"/>
              </a:xfrm>
              <a:prstGeom prst="ellipse">
                <a:avLst/>
              </a:prstGeom>
              <a:noFill/>
              <a:ln w="1587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grpSp>
        <p:sp>
          <p:nvSpPr>
            <p:cNvPr id="10" name="Ellipse 9"/>
            <p:cNvSpPr/>
            <p:nvPr/>
          </p:nvSpPr>
          <p:spPr bwMode="auto">
            <a:xfrm>
              <a:off x="5918310" y="5126201"/>
              <a:ext cx="1515528" cy="170715"/>
            </a:xfrm>
            <a:prstGeom prst="ellipse">
              <a:avLst/>
            </a:prstGeom>
            <a:noFill/>
            <a:ln w="1587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11" name="Ellipse 10"/>
            <p:cNvSpPr/>
            <p:nvPr/>
          </p:nvSpPr>
          <p:spPr bwMode="auto">
            <a:xfrm>
              <a:off x="6080808" y="5346517"/>
              <a:ext cx="1515528" cy="170715"/>
            </a:xfrm>
            <a:prstGeom prst="ellipse">
              <a:avLst/>
            </a:prstGeom>
            <a:noFill/>
            <a:ln w="1587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12" name="Ellipse 11"/>
            <p:cNvSpPr/>
            <p:nvPr/>
          </p:nvSpPr>
          <p:spPr bwMode="auto">
            <a:xfrm>
              <a:off x="5642759" y="3350806"/>
              <a:ext cx="1446641" cy="170692"/>
            </a:xfrm>
            <a:prstGeom prst="ellipse">
              <a:avLst/>
            </a:prstGeom>
            <a:noFill/>
            <a:ln w="1587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13" name="Flèche en arc 12"/>
            <p:cNvSpPr/>
            <p:nvPr/>
          </p:nvSpPr>
          <p:spPr bwMode="auto">
            <a:xfrm rot="5400000">
              <a:off x="6957526" y="3053512"/>
              <a:ext cx="341422" cy="936010"/>
            </a:xfrm>
            <a:prstGeom prst="circularArrow">
              <a:avLst>
                <a:gd name="adj1" fmla="val 16205"/>
                <a:gd name="adj2" fmla="val 1142319"/>
                <a:gd name="adj3" fmla="val 19623040"/>
                <a:gd name="adj4" fmla="val 9157548"/>
                <a:gd name="adj5" fmla="val 12500"/>
              </a:avLst>
            </a:prstGeom>
            <a:solidFill>
              <a:schemeClr val="accent5"/>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noFill/>
        </p:spPr>
        <p:txBody>
          <a:bodyPr/>
          <a:lstStyle/>
          <a:p>
            <a:r>
              <a:rPr lang="fr-FR" dirty="0" smtClean="0"/>
              <a:t>Déclaration en DSN </a:t>
            </a:r>
            <a:r>
              <a:rPr lang="fr-FR" dirty="0"/>
              <a:t>pour </a:t>
            </a:r>
            <a:r>
              <a:rPr lang="fr-FR" dirty="0" smtClean="0"/>
              <a:t>le </a:t>
            </a:r>
            <a:r>
              <a:rPr lang="fr-FR" u="sng" dirty="0" smtClean="0"/>
              <a:t>régime </a:t>
            </a:r>
            <a:r>
              <a:rPr lang="fr-FR" u="sng" dirty="0"/>
              <a:t>agricole</a:t>
            </a:r>
          </a:p>
        </p:txBody>
      </p:sp>
      <p:sp>
        <p:nvSpPr>
          <p:cNvPr id="4" name="Espace réservé du numéro de diapositive 3"/>
          <p:cNvSpPr>
            <a:spLocks noGrp="1"/>
          </p:cNvSpPr>
          <p:nvPr>
            <p:ph type="sldNum" sz="quarter" idx="10"/>
          </p:nvPr>
        </p:nvSpPr>
        <p:spPr/>
        <p:txBody>
          <a:bodyPr/>
          <a:lstStyle/>
          <a:p>
            <a:pPr>
              <a:defRPr/>
            </a:pPr>
            <a:fld id="{A92B06A2-C593-49B5-9FD3-9DA954964C83}" type="slidenum">
              <a:rPr lang="fr-FR" smtClean="0"/>
              <a:pPr>
                <a:defRPr/>
              </a:pPr>
              <a:t>7</a:t>
            </a:fld>
            <a:endParaRPr lang="fr-FR" dirty="0"/>
          </a:p>
        </p:txBody>
      </p:sp>
      <p:sp>
        <p:nvSpPr>
          <p:cNvPr id="5" name="Espace réservé du contenu 2"/>
          <p:cNvSpPr txBox="1">
            <a:spLocks/>
          </p:cNvSpPr>
          <p:nvPr/>
        </p:nvSpPr>
        <p:spPr bwMode="auto">
          <a:xfrm>
            <a:off x="0" y="1412776"/>
            <a:ext cx="6228184" cy="4896544"/>
          </a:xfrm>
          <a:prstGeom prst="rect">
            <a:avLst/>
          </a:prstGeom>
          <a:noFill/>
          <a:ln w="9525">
            <a:noFill/>
            <a:miter lim="800000"/>
            <a:headEnd/>
            <a:tailEnd/>
          </a:ln>
        </p:spPr>
        <p:txBody>
          <a:bodyPr vert="horz" wrap="square" lIns="91969" tIns="45984" rIns="91969" bIns="45984" numCol="1" anchor="t" anchorCtr="0" compatLnSpc="1">
            <a:prstTxWarp prst="textNoShape">
              <a:avLst/>
            </a:prstTxWarp>
          </a:bodyPr>
          <a:lstStyle/>
          <a:p>
            <a:pPr marL="539750" marR="0" lvl="1" indent="-182563" algn="l" defTabSz="914400" rtl="0" eaLnBrk="0" fontAlgn="base" latinLnBrk="0" hangingPunct="0">
              <a:lnSpc>
                <a:spcPct val="90000"/>
              </a:lnSpc>
              <a:spcBef>
                <a:spcPct val="75000"/>
              </a:spcBef>
              <a:spcAft>
                <a:spcPct val="0"/>
              </a:spcAft>
              <a:buClrTx/>
              <a:buSzPct val="125000"/>
              <a:buFontTx/>
              <a:buBlip>
                <a:blip r:embed="rId2"/>
              </a:buBlip>
              <a:tabLst/>
              <a:defRPr/>
            </a:pPr>
            <a:r>
              <a:rPr kumimoji="0" lang="fr-FR" sz="900" b="0" i="0" u="none" strike="noStrike" kern="0" cap="none" spc="0" normalizeH="0" baseline="0" noProof="0" dirty="0" smtClean="0">
                <a:ln>
                  <a:noFill/>
                </a:ln>
                <a:solidFill>
                  <a:schemeClr val="tx1"/>
                </a:solidFill>
                <a:effectLst/>
                <a:uLnTx/>
                <a:uFillTx/>
                <a:latin typeface="+mn-lt"/>
                <a:cs typeface="+mn-cs"/>
              </a:rPr>
              <a:t>Le ou les </a:t>
            </a:r>
            <a:r>
              <a:rPr kumimoji="0" lang="fr-FR" sz="900" b="0" i="0" u="sng" strike="noStrike" kern="0" cap="none" spc="0" normalizeH="0" baseline="0" noProof="0" dirty="0" smtClean="0">
                <a:ln>
                  <a:noFill/>
                </a:ln>
                <a:solidFill>
                  <a:schemeClr val="tx1"/>
                </a:solidFill>
                <a:effectLst/>
                <a:uLnTx/>
                <a:uFillTx/>
                <a:latin typeface="+mn-lt"/>
                <a:cs typeface="+mn-cs"/>
              </a:rPr>
              <a:t>facteur(s) d’exposition</a:t>
            </a:r>
            <a:r>
              <a:rPr kumimoji="0" lang="fr-FR" sz="900" b="0" i="0" u="none" strike="noStrike" kern="0" cap="none" spc="0" normalizeH="0" baseline="0" noProof="0" dirty="0" smtClean="0">
                <a:ln>
                  <a:noFill/>
                </a:ln>
                <a:solidFill>
                  <a:schemeClr val="tx1"/>
                </a:solidFill>
                <a:effectLst/>
                <a:uLnTx/>
                <a:uFillTx/>
                <a:latin typeface="+mn-lt"/>
                <a:cs typeface="+mn-cs"/>
              </a:rPr>
              <a:t>  auquel un employeur a exposé son salarié est déclaré sous le bloc « Individu – S21.G00.30 », au sein du bloc </a:t>
            </a:r>
            <a:r>
              <a:rPr kumimoji="0" lang="fr-FR" sz="900" b="1" i="0" u="none" strike="noStrike" kern="0" cap="none" spc="0" normalizeH="0" baseline="0" noProof="0" dirty="0" smtClean="0">
                <a:ln>
                  <a:noFill/>
                </a:ln>
                <a:solidFill>
                  <a:srgbClr val="FF0000"/>
                </a:solidFill>
                <a:effectLst/>
                <a:uLnTx/>
                <a:uFillTx/>
                <a:latin typeface="+mn-lt"/>
                <a:cs typeface="+mn-cs"/>
              </a:rPr>
              <a:t>« Pénibilité – S21.G00.34 »</a:t>
            </a:r>
            <a:r>
              <a:rPr kumimoji="0" lang="fr-FR" sz="900" b="0" i="0" u="none" strike="noStrike" kern="0" cap="none" spc="0" normalizeH="0" baseline="0" noProof="0" dirty="0" smtClean="0">
                <a:ln>
                  <a:noFill/>
                </a:ln>
                <a:solidFill>
                  <a:schemeClr val="tx1"/>
                </a:solidFill>
                <a:effectLst/>
                <a:uLnTx/>
                <a:uFillTx/>
                <a:latin typeface="+mn-lt"/>
                <a:cs typeface="+mn-cs"/>
              </a:rPr>
              <a:t>.</a:t>
            </a:r>
            <a:r>
              <a:rPr kumimoji="0" lang="fr-FR" sz="1050" b="0" i="0" u="none" strike="noStrike" kern="0" cap="none" spc="0" normalizeH="0" baseline="0" noProof="0" dirty="0" smtClean="0">
                <a:ln>
                  <a:noFill/>
                </a:ln>
                <a:solidFill>
                  <a:schemeClr val="tx1"/>
                </a:solidFill>
                <a:effectLst/>
                <a:uLnTx/>
                <a:uFillTx/>
                <a:latin typeface="+mn-lt"/>
                <a:cs typeface="+mn-cs"/>
              </a:rPr>
              <a:t> </a:t>
            </a:r>
          </a:p>
          <a:p>
            <a:pPr marL="1143000" marR="0" lvl="2" indent="-228600" algn="l" defTabSz="914400" rtl="0" eaLnBrk="0" fontAlgn="base" latinLnBrk="0" hangingPunct="0">
              <a:lnSpc>
                <a:spcPct val="90000"/>
              </a:lnSpc>
              <a:spcBef>
                <a:spcPct val="75000"/>
              </a:spcBef>
              <a:spcAft>
                <a:spcPct val="0"/>
              </a:spcAft>
              <a:buClrTx/>
              <a:buSzPct val="125000"/>
              <a:buFont typeface="Arial" pitchFamily="34" charset="0"/>
              <a:buChar char="−"/>
              <a:tabLst/>
              <a:defRPr/>
            </a:pPr>
            <a:r>
              <a:rPr kumimoji="0" lang="fr-FR" sz="900" b="0" i="0" u="none" strike="noStrike" kern="0" cap="none" spc="0" normalizeH="0" baseline="0" noProof="0" dirty="0" smtClean="0">
                <a:ln>
                  <a:noFill/>
                </a:ln>
                <a:solidFill>
                  <a:srgbClr val="505050"/>
                </a:solidFill>
                <a:effectLst/>
                <a:uLnTx/>
                <a:uFillTx/>
                <a:latin typeface="+mn-lt"/>
                <a:cs typeface="+mn-cs"/>
              </a:rPr>
              <a:t>Le ou les facteur(s) d’exposition à déclarer est renseigné en rubrique </a:t>
            </a:r>
            <a:r>
              <a:rPr kumimoji="0" lang="fr-FR" sz="900" b="1" i="0" u="none" strike="noStrike" kern="0" cap="none" spc="0" normalizeH="0" baseline="0" noProof="0" dirty="0" smtClean="0">
                <a:ln>
                  <a:noFill/>
                </a:ln>
                <a:solidFill>
                  <a:srgbClr val="505050"/>
                </a:solidFill>
                <a:effectLst/>
                <a:uLnTx/>
                <a:uFillTx/>
                <a:latin typeface="+mn-lt"/>
                <a:cs typeface="+mn-cs"/>
              </a:rPr>
              <a:t>« Facteur d'exposition - S21.G00.34.001 »</a:t>
            </a:r>
          </a:p>
          <a:p>
            <a:pPr marL="1143000" marR="0" lvl="2" indent="-228600" algn="l" defTabSz="914400" rtl="0" eaLnBrk="0" fontAlgn="base" latinLnBrk="0" hangingPunct="0">
              <a:lnSpc>
                <a:spcPct val="90000"/>
              </a:lnSpc>
              <a:spcBef>
                <a:spcPct val="75000"/>
              </a:spcBef>
              <a:spcAft>
                <a:spcPct val="0"/>
              </a:spcAft>
              <a:buClrTx/>
              <a:buSzPct val="125000"/>
              <a:buFont typeface="Arial" pitchFamily="34" charset="0"/>
              <a:buChar char="−"/>
              <a:tabLst/>
              <a:defRPr/>
            </a:pPr>
            <a:r>
              <a:rPr kumimoji="0" lang="fr-FR" sz="900" b="0" i="0" u="none" strike="noStrike" kern="0" cap="none" spc="0" normalizeH="0" baseline="0" noProof="0" dirty="0" smtClean="0">
                <a:ln>
                  <a:noFill/>
                </a:ln>
                <a:solidFill>
                  <a:srgbClr val="505050"/>
                </a:solidFill>
                <a:effectLst/>
                <a:uLnTx/>
                <a:uFillTx/>
                <a:latin typeface="+mn-lt"/>
                <a:cs typeface="+mn-cs"/>
              </a:rPr>
              <a:t>La rubrique </a:t>
            </a:r>
            <a:r>
              <a:rPr kumimoji="0" lang="fr-FR" sz="900" b="1" i="0" u="none" strike="noStrike" kern="0" cap="none" spc="0" normalizeH="0" baseline="0" noProof="0" dirty="0" smtClean="0">
                <a:ln>
                  <a:noFill/>
                </a:ln>
                <a:solidFill>
                  <a:srgbClr val="505050"/>
                </a:solidFill>
                <a:effectLst/>
                <a:uLnTx/>
                <a:uFillTx/>
                <a:latin typeface="+mn-lt"/>
                <a:cs typeface="+mn-cs"/>
              </a:rPr>
              <a:t>« Numéro du contrat - S21.G00.34.002 »</a:t>
            </a:r>
            <a:r>
              <a:rPr kumimoji="0" lang="fr-FR" sz="900" b="0" i="0" u="none" strike="noStrike" kern="0" cap="none" spc="0" normalizeH="0" baseline="0" noProof="0" dirty="0" smtClean="0">
                <a:ln>
                  <a:noFill/>
                </a:ln>
                <a:solidFill>
                  <a:srgbClr val="505050"/>
                </a:solidFill>
                <a:effectLst/>
                <a:uLnTx/>
                <a:uFillTx/>
                <a:latin typeface="+mn-lt"/>
                <a:cs typeface="+mn-cs"/>
              </a:rPr>
              <a:t> permet le rattachement du facteur d’exposition déclaré au bon contrat de travail et donc à la bonne période d’exposition si le salarié a plusieurs contrats</a:t>
            </a:r>
          </a:p>
          <a:p>
            <a:pPr marL="1143000" marR="0" lvl="2" indent="-228600" algn="l" defTabSz="914400" rtl="0" eaLnBrk="0" fontAlgn="base" latinLnBrk="0" hangingPunct="0">
              <a:lnSpc>
                <a:spcPct val="90000"/>
              </a:lnSpc>
              <a:spcBef>
                <a:spcPct val="75000"/>
              </a:spcBef>
              <a:spcAft>
                <a:spcPct val="0"/>
              </a:spcAft>
              <a:buClrTx/>
              <a:buSzPct val="125000"/>
              <a:buFont typeface="Arial" pitchFamily="34" charset="0"/>
              <a:buChar char="−"/>
              <a:tabLst/>
              <a:defRPr/>
            </a:pPr>
            <a:r>
              <a:rPr kumimoji="0" lang="fr-FR" sz="900" b="0" i="0" u="none" strike="noStrike" kern="0" cap="none" spc="0" normalizeH="0" baseline="0" noProof="0" dirty="0" smtClean="0">
                <a:ln>
                  <a:noFill/>
                </a:ln>
                <a:solidFill>
                  <a:srgbClr val="505050"/>
                </a:solidFill>
                <a:effectLst/>
                <a:uLnTx/>
                <a:uFillTx/>
                <a:latin typeface="+mn-lt"/>
                <a:cs typeface="+mn-cs"/>
              </a:rPr>
              <a:t>La rubrique </a:t>
            </a:r>
            <a:r>
              <a:rPr kumimoji="0" lang="fr-FR" sz="900" b="1" i="0" u="none" strike="noStrike" kern="0" cap="none" spc="0" normalizeH="0" baseline="0" noProof="0" dirty="0" smtClean="0">
                <a:ln>
                  <a:noFill/>
                </a:ln>
                <a:solidFill>
                  <a:srgbClr val="505050"/>
                </a:solidFill>
                <a:effectLst/>
                <a:uLnTx/>
                <a:uFillTx/>
                <a:latin typeface="+mn-lt"/>
                <a:cs typeface="+mn-cs"/>
              </a:rPr>
              <a:t>« Année de rattachement - S21.G00.34.003 »</a:t>
            </a:r>
            <a:r>
              <a:rPr kumimoji="0" lang="fr-FR" sz="900" b="0" i="0" u="none" strike="noStrike" kern="0" cap="none" spc="0" normalizeH="0" baseline="0" noProof="0" dirty="0" smtClean="0">
                <a:ln>
                  <a:noFill/>
                </a:ln>
                <a:solidFill>
                  <a:srgbClr val="505050"/>
                </a:solidFill>
                <a:effectLst/>
                <a:uLnTx/>
                <a:uFillTx/>
                <a:latin typeface="+mn-lt"/>
                <a:cs typeface="+mn-cs"/>
              </a:rPr>
              <a:t> permet la détermination de l’année civile de rattachement des droits dans cadre du contrat, nécessaire pour la correction des droits</a:t>
            </a:r>
          </a:p>
          <a:p>
            <a:pPr marL="541338" lvl="1" indent="-184150" eaLnBrk="0" hangingPunct="0">
              <a:lnSpc>
                <a:spcPct val="90000"/>
              </a:lnSpc>
              <a:spcBef>
                <a:spcPct val="75000"/>
              </a:spcBef>
              <a:buSzPct val="125000"/>
              <a:buBlip>
                <a:blip r:embed="rId2"/>
              </a:buBlip>
              <a:defRPr/>
            </a:pPr>
            <a:r>
              <a:rPr lang="fr-FR" sz="1100" b="1" u="sng" kern="0" dirty="0" smtClean="0">
                <a:latin typeface="+mn-lt"/>
                <a:cs typeface="+mn-cs"/>
              </a:rPr>
              <a:t>Au niveau nominatif</a:t>
            </a:r>
          </a:p>
          <a:p>
            <a:pPr marL="357188" lvl="1" indent="9525" eaLnBrk="0" hangingPunct="0">
              <a:lnSpc>
                <a:spcPct val="90000"/>
              </a:lnSpc>
              <a:spcBef>
                <a:spcPct val="75000"/>
              </a:spcBef>
              <a:buSzPct val="125000"/>
              <a:defRPr/>
            </a:pPr>
            <a:r>
              <a:rPr lang="fr-FR" sz="900" u="sng" kern="0" dirty="0" smtClean="0">
                <a:latin typeface="+mn-lt"/>
                <a:cs typeface="+mn-cs"/>
              </a:rPr>
              <a:t>L’assiette de pénibilité</a:t>
            </a:r>
            <a:r>
              <a:rPr lang="fr-FR" sz="900" kern="0" dirty="0" smtClean="0">
                <a:latin typeface="+mn-lt"/>
                <a:cs typeface="+mn-cs"/>
              </a:rPr>
              <a:t> est à renseigner en bloc </a:t>
            </a:r>
            <a:r>
              <a:rPr lang="fr-FR" sz="900" b="1" kern="0" dirty="0" smtClean="0">
                <a:solidFill>
                  <a:srgbClr val="FF0000"/>
                </a:solidFill>
                <a:latin typeface="+mn-lt"/>
                <a:cs typeface="+mn-cs"/>
              </a:rPr>
              <a:t>« S21.G00.78 – Base assujettie »</a:t>
            </a:r>
            <a:r>
              <a:rPr lang="fr-FR" sz="900" kern="0" dirty="0" smtClean="0">
                <a:latin typeface="+mn-lt"/>
                <a:cs typeface="+mn-cs"/>
              </a:rPr>
              <a:t> à l’aide du code de base assujettie </a:t>
            </a:r>
            <a:r>
              <a:rPr lang="fr-FR" sz="900" b="1" kern="0" dirty="0" smtClean="0">
                <a:solidFill>
                  <a:srgbClr val="FF0000"/>
                </a:solidFill>
                <a:latin typeface="+mn-lt"/>
                <a:cs typeface="+mn-cs"/>
              </a:rPr>
              <a:t>« 37 - Assiette de pénibilité » </a:t>
            </a:r>
            <a:r>
              <a:rPr lang="fr-FR" sz="900" kern="0" dirty="0" smtClean="0">
                <a:latin typeface="+mn-lt"/>
                <a:cs typeface="+mn-cs"/>
              </a:rPr>
              <a:t>dès lors qu’un bloc « Pénibilité – S21.G00.34 » est déclaré.</a:t>
            </a:r>
          </a:p>
          <a:p>
            <a:pPr marL="0" lvl="1" eaLnBrk="0" hangingPunct="0">
              <a:lnSpc>
                <a:spcPct val="90000"/>
              </a:lnSpc>
              <a:spcBef>
                <a:spcPct val="75000"/>
              </a:spcBef>
              <a:buSzPct val="125000"/>
              <a:defRPr/>
            </a:pPr>
            <a:r>
              <a:rPr lang="fr-FR" sz="900" u="sng" kern="0" dirty="0" smtClean="0">
                <a:solidFill>
                  <a:srgbClr val="00CC66"/>
                </a:solidFill>
                <a:latin typeface="Arial"/>
                <a:cs typeface="Arial"/>
              </a:rPr>
              <a:t>A noter </a:t>
            </a:r>
            <a:r>
              <a:rPr lang="fr-FR" sz="900" kern="0" dirty="0" smtClean="0">
                <a:solidFill>
                  <a:srgbClr val="00CC66"/>
                </a:solidFill>
                <a:latin typeface="Arial"/>
                <a:cs typeface="Arial"/>
              </a:rPr>
              <a:t>: Lorsque les cotisations sociales sont calculées sur une assiette forfaitaire, cette assiette doit également être retenue pour le </a:t>
            </a:r>
            <a:r>
              <a:rPr lang="fr-FR" sz="900" u="sng" kern="0" dirty="0" smtClean="0">
                <a:solidFill>
                  <a:srgbClr val="00CC66"/>
                </a:solidFill>
                <a:latin typeface="Arial"/>
                <a:cs typeface="Arial"/>
              </a:rPr>
              <a:t>calcul</a:t>
            </a:r>
            <a:r>
              <a:rPr lang="fr-FR" sz="900" kern="0" dirty="0" smtClean="0">
                <a:solidFill>
                  <a:srgbClr val="00CC66"/>
                </a:solidFill>
                <a:latin typeface="Arial"/>
                <a:cs typeface="Arial"/>
              </a:rPr>
              <a:t> de la cotisation additionnelle. Cette disposition est notamment applicable pour les apprentis (cf. instruction ministérielle du 20 juin 2016). Pour ces cas, il convient de rattacher «</a:t>
            </a:r>
            <a:r>
              <a:rPr lang="fr-FR" sz="900" u="sng" kern="0" dirty="0" smtClean="0">
                <a:solidFill>
                  <a:srgbClr val="00CC66"/>
                </a:solidFill>
                <a:latin typeface="Arial"/>
                <a:cs typeface="Arial"/>
              </a:rPr>
              <a:t> 086 - Cotisation pénibilité mono exposition</a:t>
            </a:r>
            <a:r>
              <a:rPr lang="fr-FR" sz="900" kern="0" dirty="0" smtClean="0">
                <a:solidFill>
                  <a:srgbClr val="00CC66"/>
                </a:solidFill>
                <a:latin typeface="Arial"/>
                <a:cs typeface="Arial"/>
              </a:rPr>
              <a:t> » et « </a:t>
            </a:r>
            <a:r>
              <a:rPr lang="fr-FR" sz="900" u="sng" kern="0" dirty="0" smtClean="0">
                <a:solidFill>
                  <a:srgbClr val="00CC66"/>
                </a:solidFill>
                <a:latin typeface="Arial"/>
                <a:cs typeface="Arial"/>
              </a:rPr>
              <a:t>087 - Cotisation pénibilité multi exposition</a:t>
            </a:r>
            <a:r>
              <a:rPr lang="fr-FR" sz="900" kern="0" dirty="0" smtClean="0">
                <a:solidFill>
                  <a:srgbClr val="00CC66"/>
                </a:solidFill>
                <a:latin typeface="Arial"/>
                <a:cs typeface="Arial"/>
              </a:rPr>
              <a:t> » à une base assujettie de type « </a:t>
            </a:r>
            <a:r>
              <a:rPr lang="fr-FR" sz="900" u="sng" kern="0" dirty="0" smtClean="0">
                <a:solidFill>
                  <a:srgbClr val="00CC66"/>
                </a:solidFill>
                <a:latin typeface="Arial"/>
                <a:cs typeface="Arial"/>
              </a:rPr>
              <a:t>37 - Assiette de pénibilité</a:t>
            </a:r>
            <a:r>
              <a:rPr lang="fr-FR" sz="900" kern="0" dirty="0" smtClean="0">
                <a:solidFill>
                  <a:srgbClr val="00CC66"/>
                </a:solidFill>
                <a:latin typeface="Arial"/>
                <a:cs typeface="Arial"/>
              </a:rPr>
              <a:t> ». Cette dernière règle est purement technique. En effet, le montant véhiculé via cette rubrique n’est pas celui à partir duquel est calculé le montant de la cotisation (qui s’appuie donc sur le montant d’assiette forfaitaire).</a:t>
            </a:r>
          </a:p>
          <a:p>
            <a:pPr marL="357188" lvl="1" indent="9525" eaLnBrk="0" hangingPunct="0">
              <a:lnSpc>
                <a:spcPct val="90000"/>
              </a:lnSpc>
              <a:spcBef>
                <a:spcPct val="75000"/>
              </a:spcBef>
              <a:buSzPct val="125000"/>
              <a:defRPr/>
            </a:pPr>
            <a:r>
              <a:rPr lang="fr-FR" sz="900" kern="0" dirty="0" smtClean="0">
                <a:latin typeface="+mn-lt"/>
              </a:rPr>
              <a:t>La </a:t>
            </a:r>
            <a:r>
              <a:rPr lang="fr-FR" sz="900" u="sng" kern="0" dirty="0" smtClean="0">
                <a:latin typeface="+mn-lt"/>
              </a:rPr>
              <a:t>base assujettie</a:t>
            </a:r>
            <a:r>
              <a:rPr lang="fr-FR" sz="900" kern="0" dirty="0" smtClean="0">
                <a:latin typeface="+mn-lt"/>
              </a:rPr>
              <a:t> est </a:t>
            </a:r>
            <a:r>
              <a:rPr lang="fr-FR" sz="900" u="sng" kern="0" dirty="0" smtClean="0">
                <a:latin typeface="+mn-lt"/>
              </a:rPr>
              <a:t>datée</a:t>
            </a:r>
            <a:r>
              <a:rPr lang="fr-FR" sz="900" kern="0" dirty="0" smtClean="0">
                <a:latin typeface="+mn-lt"/>
              </a:rPr>
              <a:t> (rubriques </a:t>
            </a:r>
            <a:r>
              <a:rPr lang="fr-FR" sz="900" b="1" kern="0" dirty="0" smtClean="0">
                <a:solidFill>
                  <a:srgbClr val="FF0000"/>
                </a:solidFill>
                <a:latin typeface="+mn-lt"/>
              </a:rPr>
              <a:t>« Date de début de période de rattachement - S21.G00.78.002 »</a:t>
            </a:r>
            <a:r>
              <a:rPr lang="fr-FR" sz="900" kern="0" dirty="0" smtClean="0">
                <a:latin typeface="+mn-lt"/>
              </a:rPr>
              <a:t> et </a:t>
            </a:r>
            <a:r>
              <a:rPr lang="fr-FR" sz="900" b="1" kern="0" dirty="0" smtClean="0">
                <a:solidFill>
                  <a:srgbClr val="FF0000"/>
                </a:solidFill>
                <a:latin typeface="+mn-lt"/>
              </a:rPr>
              <a:t>« Date de fin de période de rattachement - S21.G00.78.003 »</a:t>
            </a:r>
            <a:r>
              <a:rPr lang="fr-FR" sz="900" kern="0" dirty="0" smtClean="0">
                <a:latin typeface="+mn-lt"/>
              </a:rPr>
              <a:t>) en période de versement de la paie du </a:t>
            </a:r>
            <a:r>
              <a:rPr lang="fr-FR" sz="900" u="sng" kern="0" dirty="0" smtClean="0">
                <a:latin typeface="+mn-lt"/>
              </a:rPr>
              <a:t>dernier mois civil de la période d’exposition</a:t>
            </a:r>
            <a:r>
              <a:rPr lang="fr-FR" sz="900" kern="0" dirty="0" smtClean="0">
                <a:latin typeface="+mn-lt"/>
              </a:rPr>
              <a:t> au titre de laquelle est déclarée et payée la cotisation mono ou multi exposition de pénibilité</a:t>
            </a:r>
            <a:endParaRPr lang="fr-FR" sz="1200" kern="0" dirty="0" smtClean="0">
              <a:solidFill>
                <a:srgbClr val="505050"/>
              </a:solidFill>
              <a:latin typeface="+mn-lt"/>
            </a:endParaRPr>
          </a:p>
          <a:p>
            <a:pPr marL="357188" lvl="1" indent="9525" eaLnBrk="0" hangingPunct="0">
              <a:lnSpc>
                <a:spcPct val="90000"/>
              </a:lnSpc>
              <a:spcBef>
                <a:spcPct val="75000"/>
              </a:spcBef>
              <a:buSzPct val="125000"/>
              <a:defRPr/>
            </a:pPr>
            <a:r>
              <a:rPr lang="fr-FR" sz="900" kern="0" dirty="0" smtClean="0">
                <a:latin typeface="+mn-lt"/>
                <a:cs typeface="+mn-cs"/>
              </a:rPr>
              <a:t>La </a:t>
            </a:r>
            <a:r>
              <a:rPr lang="fr-FR" sz="900" u="sng" kern="0" dirty="0" smtClean="0">
                <a:latin typeface="+mn-lt"/>
                <a:cs typeface="+mn-cs"/>
              </a:rPr>
              <a:t>cotisation</a:t>
            </a:r>
            <a:r>
              <a:rPr lang="fr-FR" sz="900" kern="0" dirty="0" smtClean="0">
                <a:latin typeface="+mn-lt"/>
                <a:cs typeface="+mn-cs"/>
              </a:rPr>
              <a:t> associée au(x) facteur(s) déclarés en bloc « Pénibilité - S21.G00.34 » est déclarée en bloc </a:t>
            </a:r>
            <a:r>
              <a:rPr lang="fr-FR" sz="900" b="1" kern="0" dirty="0" smtClean="0">
                <a:solidFill>
                  <a:srgbClr val="FF0000"/>
                </a:solidFill>
                <a:latin typeface="+mn-lt"/>
                <a:cs typeface="+mn-cs"/>
              </a:rPr>
              <a:t>« Cotisation individuelle - S21.G00.81 </a:t>
            </a:r>
            <a:r>
              <a:rPr lang="fr-FR" sz="900" kern="0" dirty="0" smtClean="0">
                <a:latin typeface="+mn-lt"/>
                <a:cs typeface="+mn-cs"/>
              </a:rPr>
              <a:t>». La rubrique </a:t>
            </a:r>
            <a:r>
              <a:rPr lang="fr-FR" sz="900" b="1" kern="0" dirty="0" smtClean="0">
                <a:solidFill>
                  <a:srgbClr val="FF0000"/>
                </a:solidFill>
                <a:latin typeface="+mn-lt"/>
                <a:cs typeface="+mn-cs"/>
              </a:rPr>
              <a:t>« Code de cotisation S21.G00.81.001 » </a:t>
            </a:r>
            <a:r>
              <a:rPr lang="fr-FR" sz="900" kern="0" dirty="0" smtClean="0">
                <a:latin typeface="+mn-lt"/>
                <a:cs typeface="+mn-cs"/>
              </a:rPr>
              <a:t>est renseignée :</a:t>
            </a:r>
          </a:p>
          <a:p>
            <a:pPr marL="1143000" lvl="2" indent="-228600" eaLnBrk="0" hangingPunct="0">
              <a:lnSpc>
                <a:spcPct val="90000"/>
              </a:lnSpc>
              <a:spcBef>
                <a:spcPct val="75000"/>
              </a:spcBef>
              <a:buSzPct val="125000"/>
              <a:buFont typeface="Arial" pitchFamily="34" charset="0"/>
              <a:buChar char="−"/>
              <a:defRPr/>
            </a:pPr>
            <a:r>
              <a:rPr lang="fr-FR" sz="900" kern="0" dirty="0" smtClean="0">
                <a:solidFill>
                  <a:srgbClr val="505050"/>
                </a:solidFill>
                <a:latin typeface="+mn-lt"/>
                <a:cs typeface="+mn-cs"/>
              </a:rPr>
              <a:t>à l’aide du code </a:t>
            </a:r>
            <a:r>
              <a:rPr lang="fr-FR" sz="900" b="1" kern="0" dirty="0" smtClean="0">
                <a:solidFill>
                  <a:srgbClr val="505050"/>
                </a:solidFill>
                <a:latin typeface="+mn-lt"/>
                <a:cs typeface="+mn-cs"/>
              </a:rPr>
              <a:t>« 086 - Cotisation pénibilité mono exposition »</a:t>
            </a:r>
            <a:r>
              <a:rPr lang="fr-FR" sz="900" kern="0" dirty="0" smtClean="0">
                <a:solidFill>
                  <a:srgbClr val="505050"/>
                </a:solidFill>
                <a:latin typeface="+mn-lt"/>
                <a:cs typeface="+mn-cs"/>
              </a:rPr>
              <a:t> si un seul facteur d’exposition est déclaré, </a:t>
            </a:r>
          </a:p>
          <a:p>
            <a:pPr marL="1143000" lvl="2" indent="-228600" eaLnBrk="0" hangingPunct="0">
              <a:lnSpc>
                <a:spcPct val="90000"/>
              </a:lnSpc>
              <a:spcBef>
                <a:spcPct val="75000"/>
              </a:spcBef>
              <a:buSzPct val="125000"/>
              <a:buFont typeface="Arial" pitchFamily="34" charset="0"/>
              <a:buChar char="−"/>
              <a:defRPr/>
            </a:pPr>
            <a:r>
              <a:rPr lang="fr-FR" sz="900" kern="0" dirty="0" smtClean="0">
                <a:solidFill>
                  <a:srgbClr val="505050"/>
                </a:solidFill>
                <a:latin typeface="+mn-lt"/>
                <a:cs typeface="+mn-cs"/>
              </a:rPr>
              <a:t>ou à l’aide du code </a:t>
            </a:r>
            <a:r>
              <a:rPr lang="fr-FR" sz="900" b="1" kern="0" dirty="0" smtClean="0">
                <a:solidFill>
                  <a:srgbClr val="505050"/>
                </a:solidFill>
                <a:latin typeface="+mn-lt"/>
                <a:cs typeface="+mn-cs"/>
              </a:rPr>
              <a:t>« 087 - Cotisation pénibilité multi exposition »</a:t>
            </a:r>
            <a:r>
              <a:rPr lang="fr-FR" sz="900" kern="0" dirty="0" smtClean="0">
                <a:solidFill>
                  <a:srgbClr val="505050"/>
                </a:solidFill>
                <a:latin typeface="+mn-lt"/>
                <a:cs typeface="+mn-cs"/>
              </a:rPr>
              <a:t> si plusieurs facteurs sont déclarés.</a:t>
            </a:r>
          </a:p>
          <a:p>
            <a:pPr marL="357188" lvl="2" indent="9525" eaLnBrk="0" hangingPunct="0">
              <a:lnSpc>
                <a:spcPct val="90000"/>
              </a:lnSpc>
              <a:spcBef>
                <a:spcPct val="75000"/>
              </a:spcBef>
              <a:buSzPct val="125000"/>
              <a:defRPr/>
            </a:pPr>
            <a:r>
              <a:rPr lang="fr-FR" sz="900" kern="0" dirty="0" smtClean="0">
                <a:latin typeface="+mn-lt"/>
                <a:cs typeface="+mn-cs"/>
              </a:rPr>
              <a:t>Les rubriques</a:t>
            </a:r>
            <a:r>
              <a:rPr lang="fr-FR" sz="900" b="1" kern="0" dirty="0" smtClean="0">
                <a:solidFill>
                  <a:srgbClr val="FF0000"/>
                </a:solidFill>
              </a:rPr>
              <a:t> </a:t>
            </a:r>
            <a:r>
              <a:rPr lang="fr-FR" sz="900" b="1" kern="0" dirty="0" smtClean="0">
                <a:solidFill>
                  <a:srgbClr val="FF0000"/>
                </a:solidFill>
                <a:latin typeface="+mn-lt"/>
                <a:cs typeface="+mn-cs"/>
              </a:rPr>
              <a:t>« Montant d’assiette - S21.G00.81.003 »</a:t>
            </a:r>
            <a:r>
              <a:rPr lang="fr-FR" sz="900" b="1" kern="0" dirty="0" smtClean="0">
                <a:solidFill>
                  <a:srgbClr val="FF0000"/>
                </a:solidFill>
              </a:rPr>
              <a:t> </a:t>
            </a:r>
            <a:r>
              <a:rPr lang="fr-FR" sz="900" kern="0" dirty="0" smtClean="0"/>
              <a:t>et</a:t>
            </a:r>
            <a:r>
              <a:rPr lang="fr-FR" sz="900" b="1" kern="0" dirty="0" smtClean="0">
                <a:solidFill>
                  <a:srgbClr val="FF0000"/>
                </a:solidFill>
                <a:latin typeface="+mn-lt"/>
                <a:cs typeface="+mn-cs"/>
              </a:rPr>
              <a:t> « Montant de cotisation - S21.G00.81.004 » </a:t>
            </a:r>
            <a:r>
              <a:rPr lang="fr-FR" sz="900" kern="0" dirty="0" smtClean="0">
                <a:latin typeface="+mn-lt"/>
                <a:cs typeface="+mn-cs"/>
              </a:rPr>
              <a:t>sont renseignées du montant d’assiette et du montant de cotisation mono exposition ou poly exposition correspondant à l’exposition déclarée en bloc </a:t>
            </a:r>
            <a:r>
              <a:rPr lang="fr-FR" sz="900" b="1" kern="0" dirty="0" smtClean="0">
                <a:solidFill>
                  <a:srgbClr val="FF0000"/>
                </a:solidFill>
                <a:latin typeface="+mn-lt"/>
                <a:cs typeface="+mn-cs"/>
              </a:rPr>
              <a:t>« Pénibilité – S21.G00.34 »</a:t>
            </a:r>
            <a:r>
              <a:rPr lang="fr-FR" sz="900" kern="0" dirty="0" smtClean="0">
                <a:latin typeface="+mn-lt"/>
                <a:cs typeface="+mn-cs"/>
              </a:rPr>
              <a:t> .</a:t>
            </a:r>
          </a:p>
          <a:p>
            <a:pPr marL="1143000" marR="0" lvl="2" indent="-228600" algn="l" defTabSz="914400" rtl="0" eaLnBrk="0" fontAlgn="base" latinLnBrk="0" hangingPunct="0">
              <a:lnSpc>
                <a:spcPct val="90000"/>
              </a:lnSpc>
              <a:spcBef>
                <a:spcPct val="75000"/>
              </a:spcBef>
              <a:spcAft>
                <a:spcPct val="0"/>
              </a:spcAft>
              <a:buClrTx/>
              <a:buSzPct val="125000"/>
              <a:buFont typeface="Arial" pitchFamily="34" charset="0"/>
              <a:buChar char="−"/>
              <a:tabLst/>
              <a:defRPr/>
            </a:pPr>
            <a:endParaRPr kumimoji="0" lang="fr-FR" sz="1050" b="0" i="0" u="none" strike="noStrike" kern="0" cap="none" spc="0" normalizeH="0" baseline="0" noProof="0" dirty="0" smtClean="0">
              <a:ln>
                <a:noFill/>
              </a:ln>
              <a:solidFill>
                <a:srgbClr val="505050"/>
              </a:solidFill>
              <a:effectLst/>
              <a:uLnTx/>
              <a:uFillTx/>
              <a:latin typeface="+mn-lt"/>
              <a:cs typeface="+mn-cs"/>
            </a:endParaRPr>
          </a:p>
          <a:p>
            <a:pPr marL="0" marR="0" lvl="0" indent="0" algn="l" defTabSz="914400" rtl="0" eaLnBrk="0" fontAlgn="base" latinLnBrk="0" hangingPunct="0">
              <a:lnSpc>
                <a:spcPct val="90000"/>
              </a:lnSpc>
              <a:spcBef>
                <a:spcPct val="75000"/>
              </a:spcBef>
              <a:spcAft>
                <a:spcPct val="0"/>
              </a:spcAft>
              <a:buClrTx/>
              <a:buSzPct val="125000"/>
              <a:buFont typeface="Wingdings"/>
              <a:buChar char="Ø"/>
              <a:tabLst/>
              <a:defRPr/>
            </a:pPr>
            <a:endParaRPr kumimoji="0" lang="fr-FR" sz="12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0" algn="l" defTabSz="914400" rtl="0" eaLnBrk="0" fontAlgn="base" latinLnBrk="0" hangingPunct="0">
              <a:lnSpc>
                <a:spcPct val="90000"/>
              </a:lnSpc>
              <a:spcBef>
                <a:spcPct val="75000"/>
              </a:spcBef>
              <a:spcAft>
                <a:spcPct val="0"/>
              </a:spcAft>
              <a:buClrTx/>
              <a:buSzPct val="125000"/>
              <a:buFontTx/>
              <a:buNone/>
              <a:tabLst/>
              <a:defRPr/>
            </a:pPr>
            <a:endParaRPr kumimoji="0" lang="fr-FR" sz="12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0" algn="l" defTabSz="914400" rtl="0" eaLnBrk="0" fontAlgn="base" latinLnBrk="0" hangingPunct="0">
              <a:lnSpc>
                <a:spcPct val="100000"/>
              </a:lnSpc>
              <a:spcBef>
                <a:spcPts val="0"/>
              </a:spcBef>
              <a:spcAft>
                <a:spcPct val="0"/>
              </a:spcAft>
              <a:buClrTx/>
              <a:buSzPct val="125000"/>
              <a:buFontTx/>
              <a:buNone/>
              <a:tabLst/>
              <a:defRPr/>
            </a:pPr>
            <a:endParaRPr kumimoji="0" lang="fr-FR" sz="12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90000"/>
              </a:lnSpc>
              <a:spcBef>
                <a:spcPct val="75000"/>
              </a:spcBef>
              <a:spcAft>
                <a:spcPct val="0"/>
              </a:spcAft>
              <a:buClrTx/>
              <a:buSzPct val="125000"/>
              <a:buFontTx/>
              <a:buBlip>
                <a:blip r:embed="rId3"/>
              </a:buBlip>
              <a:tabLst/>
              <a:defRPr/>
            </a:pPr>
            <a:endParaRPr kumimoji="0" lang="fr-FR" sz="1200" b="1" i="0" u="none" strike="noStrike" kern="0" cap="none" spc="0" normalizeH="0" baseline="0" noProof="0" dirty="0">
              <a:ln>
                <a:noFill/>
              </a:ln>
              <a:solidFill>
                <a:schemeClr val="tx1"/>
              </a:solidFill>
              <a:effectLst/>
              <a:uLnTx/>
              <a:uFillTx/>
              <a:latin typeface="+mn-lt"/>
              <a:ea typeface="+mn-ea"/>
              <a:cs typeface="+mn-cs"/>
            </a:endParaRPr>
          </a:p>
        </p:txBody>
      </p:sp>
      <p:grpSp>
        <p:nvGrpSpPr>
          <p:cNvPr id="20" name="Groupe 19"/>
          <p:cNvGrpSpPr/>
          <p:nvPr/>
        </p:nvGrpSpPr>
        <p:grpSpPr>
          <a:xfrm>
            <a:off x="6156176" y="1817440"/>
            <a:ext cx="2952328" cy="4779912"/>
            <a:chOff x="5652120" y="1916832"/>
            <a:chExt cx="2952328" cy="4779912"/>
          </a:xfrm>
        </p:grpSpPr>
        <p:pic>
          <p:nvPicPr>
            <p:cNvPr id="14" name="Picture 2"/>
            <p:cNvPicPr>
              <a:picLocks noChangeAspect="1" noChangeArrowheads="1"/>
            </p:cNvPicPr>
            <p:nvPr/>
          </p:nvPicPr>
          <p:blipFill>
            <a:blip r:embed="rId4" cstate="print"/>
            <a:srcRect l="42225" t="18000" r="22338" b="7315"/>
            <a:stretch>
              <a:fillRect/>
            </a:stretch>
          </p:blipFill>
          <p:spPr bwMode="auto">
            <a:xfrm>
              <a:off x="5652120" y="1916832"/>
              <a:ext cx="2952328" cy="4779912"/>
            </a:xfrm>
            <a:prstGeom prst="rect">
              <a:avLst/>
            </a:prstGeom>
            <a:noFill/>
            <a:ln w="9525">
              <a:noFill/>
              <a:miter lim="800000"/>
              <a:headEnd/>
              <a:tailEnd/>
            </a:ln>
          </p:spPr>
        </p:pic>
        <p:sp>
          <p:nvSpPr>
            <p:cNvPr id="15" name="Ellipse 14"/>
            <p:cNvSpPr/>
            <p:nvPr/>
          </p:nvSpPr>
          <p:spPr bwMode="auto">
            <a:xfrm>
              <a:off x="5927671" y="3555659"/>
              <a:ext cx="1446641" cy="170692"/>
            </a:xfrm>
            <a:prstGeom prst="ellipse">
              <a:avLst/>
            </a:prstGeom>
            <a:noFill/>
            <a:ln w="1587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16" name="Ellipse 15"/>
            <p:cNvSpPr/>
            <p:nvPr/>
          </p:nvSpPr>
          <p:spPr bwMode="auto">
            <a:xfrm>
              <a:off x="5858783" y="3350806"/>
              <a:ext cx="1446641" cy="170692"/>
            </a:xfrm>
            <a:prstGeom prst="ellipse">
              <a:avLst/>
            </a:prstGeom>
            <a:noFill/>
            <a:ln w="1587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17" name="Ellipse 16"/>
            <p:cNvSpPr/>
            <p:nvPr/>
          </p:nvSpPr>
          <p:spPr bwMode="auto">
            <a:xfrm>
              <a:off x="6134334" y="5126201"/>
              <a:ext cx="1515528" cy="170715"/>
            </a:xfrm>
            <a:prstGeom prst="ellipse">
              <a:avLst/>
            </a:prstGeom>
            <a:noFill/>
            <a:ln w="1587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18" name="Ellipse 17"/>
            <p:cNvSpPr/>
            <p:nvPr/>
          </p:nvSpPr>
          <p:spPr bwMode="auto">
            <a:xfrm>
              <a:off x="6272109" y="5399339"/>
              <a:ext cx="1791079" cy="102408"/>
            </a:xfrm>
            <a:prstGeom prst="ellipse">
              <a:avLst/>
            </a:prstGeom>
            <a:noFill/>
            <a:ln w="1587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19" name="Flèche en arc 18"/>
            <p:cNvSpPr/>
            <p:nvPr/>
          </p:nvSpPr>
          <p:spPr bwMode="auto">
            <a:xfrm rot="5400000">
              <a:off x="7173550" y="3053512"/>
              <a:ext cx="341422" cy="936010"/>
            </a:xfrm>
            <a:prstGeom prst="circularArrow">
              <a:avLst>
                <a:gd name="adj1" fmla="val 16205"/>
                <a:gd name="adj2" fmla="val 1142319"/>
                <a:gd name="adj3" fmla="val 19623040"/>
                <a:gd name="adj4" fmla="val 9157548"/>
                <a:gd name="adj5" fmla="val 12500"/>
              </a:avLst>
            </a:prstGeom>
            <a:solidFill>
              <a:schemeClr val="accent5"/>
            </a:solidFill>
            <a:ln w="317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grpSp>
      <p:sp>
        <p:nvSpPr>
          <p:cNvPr id="23" name="Espace réservé du contenu 2"/>
          <p:cNvSpPr txBox="1">
            <a:spLocks/>
          </p:cNvSpPr>
          <p:nvPr/>
        </p:nvSpPr>
        <p:spPr bwMode="auto">
          <a:xfrm>
            <a:off x="467544" y="949524"/>
            <a:ext cx="8207375" cy="463252"/>
          </a:xfrm>
          <a:prstGeom prst="rect">
            <a:avLst/>
          </a:prstGeom>
          <a:noFill/>
          <a:ln w="9525">
            <a:noFill/>
            <a:miter lim="800000"/>
            <a:headEnd/>
            <a:tailEnd/>
          </a:ln>
        </p:spPr>
        <p:txBody>
          <a:bodyPr vert="horz" wrap="square" lIns="91969" tIns="45984" rIns="91969" bIns="45984" numCol="1" anchor="t" anchorCtr="0" compatLnSpc="1">
            <a:prstTxWarp prst="textNoShape">
              <a:avLst/>
            </a:prstTxWarp>
          </a:bodyPr>
          <a:lstStyle/>
          <a:p>
            <a:pPr marL="342900" marR="0" lvl="0" indent="-342900" algn="l" defTabSz="914400" rtl="0" eaLnBrk="0" fontAlgn="base" latinLnBrk="0" hangingPunct="0">
              <a:lnSpc>
                <a:spcPct val="90000"/>
              </a:lnSpc>
              <a:spcBef>
                <a:spcPct val="75000"/>
              </a:spcBef>
              <a:spcAft>
                <a:spcPct val="0"/>
              </a:spcAft>
              <a:buClrTx/>
              <a:buSzPct val="125000"/>
              <a:buFontTx/>
              <a:buBlip>
                <a:blip r:embed="rId3"/>
              </a:buBlip>
              <a:tabLst/>
              <a:defRPr/>
            </a:pPr>
            <a:r>
              <a:rPr kumimoji="0" lang="fr-FR" sz="1600" b="1" i="0" u="none" strike="noStrike" kern="0" cap="none" spc="0" normalizeH="0" baseline="0" noProof="0" dirty="0" smtClean="0">
                <a:ln>
                  <a:noFill/>
                </a:ln>
                <a:solidFill>
                  <a:schemeClr val="tx1"/>
                </a:solidFill>
                <a:effectLst/>
                <a:uLnTx/>
                <a:uFillTx/>
                <a:latin typeface="+mn-lt"/>
                <a:ea typeface="+mn-ea"/>
                <a:cs typeface="+mn-cs"/>
              </a:rPr>
              <a:t>Déclaration des facteurs d’exposition à la pénibilité et de la cotisation associée </a:t>
            </a:r>
          </a:p>
          <a:p>
            <a:pPr marL="1143000" marR="0" lvl="2" indent="-228600" algn="l" defTabSz="914400" rtl="0" eaLnBrk="0" fontAlgn="base" latinLnBrk="0" hangingPunct="0">
              <a:lnSpc>
                <a:spcPct val="90000"/>
              </a:lnSpc>
              <a:spcBef>
                <a:spcPct val="75000"/>
              </a:spcBef>
              <a:spcAft>
                <a:spcPct val="0"/>
              </a:spcAft>
              <a:buClrTx/>
              <a:buSzPct val="125000"/>
              <a:buFont typeface="Arial" pitchFamily="34" charset="0"/>
              <a:buChar char="−"/>
              <a:tabLst/>
              <a:defRPr/>
            </a:pPr>
            <a:endParaRPr kumimoji="0" lang="fr-FR" sz="1400" b="0" i="0" u="none" strike="noStrike" kern="0" cap="none" spc="0" normalizeH="0" baseline="0" noProof="0" dirty="0" smtClean="0">
              <a:ln>
                <a:noFill/>
              </a:ln>
              <a:solidFill>
                <a:srgbClr val="505050"/>
              </a:solidFill>
              <a:effectLst/>
              <a:uLnTx/>
              <a:uFillTx/>
              <a:latin typeface="+mn-lt"/>
              <a:cs typeface="+mn-cs"/>
            </a:endParaRPr>
          </a:p>
          <a:p>
            <a:pPr marL="1143000" marR="0" lvl="2" indent="-228600" algn="l" defTabSz="914400" rtl="0" eaLnBrk="0" fontAlgn="base" latinLnBrk="0" hangingPunct="0">
              <a:lnSpc>
                <a:spcPct val="90000"/>
              </a:lnSpc>
              <a:spcBef>
                <a:spcPct val="75000"/>
              </a:spcBef>
              <a:spcAft>
                <a:spcPct val="0"/>
              </a:spcAft>
              <a:buClrTx/>
              <a:buSzPct val="125000"/>
              <a:buFont typeface="Arial" pitchFamily="34" charset="0"/>
              <a:buChar char="−"/>
              <a:tabLst/>
              <a:defRPr/>
            </a:pPr>
            <a:endParaRPr kumimoji="0" lang="fr-FR" sz="1400" b="0" i="0" u="none" strike="noStrike" kern="0" cap="none" spc="0" normalizeH="0" baseline="0" noProof="0" dirty="0" smtClean="0">
              <a:ln>
                <a:noFill/>
              </a:ln>
              <a:solidFill>
                <a:srgbClr val="505050"/>
              </a:solidFill>
              <a:effectLst/>
              <a:uLnTx/>
              <a:uFillTx/>
              <a:latin typeface="+mn-lt"/>
              <a:cs typeface="+mn-cs"/>
            </a:endParaRPr>
          </a:p>
          <a:p>
            <a:pPr marL="342900" marR="0" lvl="0" indent="0" algn="l" defTabSz="914400" rtl="0" eaLnBrk="0" fontAlgn="base" latinLnBrk="0" hangingPunct="0">
              <a:lnSpc>
                <a:spcPct val="90000"/>
              </a:lnSpc>
              <a:spcBef>
                <a:spcPct val="75000"/>
              </a:spcBef>
              <a:spcAft>
                <a:spcPct val="0"/>
              </a:spcAft>
              <a:buClrTx/>
              <a:buSzPct val="125000"/>
              <a:buFontTx/>
              <a:buNone/>
              <a:tabLst/>
              <a:defRPr/>
            </a:pPr>
            <a:endParaRPr kumimoji="0" lang="fr-FR" sz="1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0" algn="l" defTabSz="914400" rtl="0" eaLnBrk="0" fontAlgn="base" latinLnBrk="0" hangingPunct="0">
              <a:lnSpc>
                <a:spcPct val="100000"/>
              </a:lnSpc>
              <a:spcBef>
                <a:spcPts val="0"/>
              </a:spcBef>
              <a:spcAft>
                <a:spcPct val="0"/>
              </a:spcAft>
              <a:buClrTx/>
              <a:buSzPct val="125000"/>
              <a:buFontTx/>
              <a:buNone/>
              <a:tabLst/>
              <a:defRPr/>
            </a:pPr>
            <a:endParaRPr kumimoji="0" lang="fr-FR" sz="16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90000"/>
              </a:lnSpc>
              <a:spcBef>
                <a:spcPct val="75000"/>
              </a:spcBef>
              <a:spcAft>
                <a:spcPct val="0"/>
              </a:spcAft>
              <a:buClrTx/>
              <a:buSzPct val="125000"/>
              <a:buFontTx/>
              <a:buBlip>
                <a:blip r:embed="rId3"/>
              </a:buBlip>
              <a:tabLst/>
              <a:defRPr/>
            </a:pPr>
            <a:endParaRPr kumimoji="0" lang="fr-FR" sz="1600" b="1"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Pénibilité au travail : déclaration en DSN</a:t>
            </a:r>
            <a:endParaRPr lang="fr-FR" dirty="0"/>
          </a:p>
        </p:txBody>
      </p:sp>
      <p:sp>
        <p:nvSpPr>
          <p:cNvPr id="3" name="Espace réservé du contenu 2"/>
          <p:cNvSpPr>
            <a:spLocks noGrp="1"/>
          </p:cNvSpPr>
          <p:nvPr>
            <p:ph idx="1"/>
          </p:nvPr>
        </p:nvSpPr>
        <p:spPr>
          <a:xfrm>
            <a:off x="468313" y="1525588"/>
            <a:ext cx="8207375" cy="3775620"/>
          </a:xfrm>
        </p:spPr>
        <p:txBody>
          <a:bodyPr/>
          <a:lstStyle/>
          <a:p>
            <a:r>
              <a:rPr lang="fr-FR" sz="1800" dirty="0" smtClean="0"/>
              <a:t>Datation des éléments de cotisation</a:t>
            </a:r>
          </a:p>
          <a:p>
            <a:pPr marL="1080000" indent="0">
              <a:lnSpc>
                <a:spcPct val="100000"/>
              </a:lnSpc>
              <a:spcBef>
                <a:spcPts val="1440"/>
              </a:spcBef>
              <a:buFont typeface="Wingdings" pitchFamily="2" charset="2"/>
              <a:buChar char="§"/>
            </a:pPr>
            <a:r>
              <a:rPr lang="fr-FR" sz="1400" dirty="0" smtClean="0"/>
              <a:t> La base assujettie déclarée en bloc « Base assujettie – S21.G00.78 »</a:t>
            </a:r>
            <a:r>
              <a:rPr lang="fr-FR" sz="1400" b="0" dirty="0" smtClean="0"/>
              <a:t> est </a:t>
            </a:r>
            <a:r>
              <a:rPr lang="fr-FR" sz="1400" dirty="0" smtClean="0">
                <a:solidFill>
                  <a:srgbClr val="FF0000"/>
                </a:solidFill>
              </a:rPr>
              <a:t>datée en période de versement de la paie du </a:t>
            </a:r>
            <a:r>
              <a:rPr lang="fr-FR" sz="1400" u="sng" dirty="0" smtClean="0">
                <a:solidFill>
                  <a:srgbClr val="FF0000"/>
                </a:solidFill>
              </a:rPr>
              <a:t>dernier mois civil</a:t>
            </a:r>
            <a:r>
              <a:rPr lang="fr-FR" sz="1400" dirty="0" smtClean="0">
                <a:solidFill>
                  <a:srgbClr val="FF0000"/>
                </a:solidFill>
              </a:rPr>
              <a:t> de la </a:t>
            </a:r>
            <a:r>
              <a:rPr lang="fr-FR" sz="1400" u="sng" dirty="0" smtClean="0">
                <a:solidFill>
                  <a:srgbClr val="FF0000"/>
                </a:solidFill>
              </a:rPr>
              <a:t>période d’exposition</a:t>
            </a:r>
            <a:r>
              <a:rPr lang="fr-FR" sz="1400" dirty="0" smtClean="0"/>
              <a:t> au titre de laquelle est déclarée et payée la cotisation mono ou multi exposition de pénibilité</a:t>
            </a:r>
            <a:endParaRPr lang="fr-FR" sz="1400" b="0" dirty="0" smtClean="0"/>
          </a:p>
          <a:p>
            <a:pPr marL="0" indent="0">
              <a:buNone/>
            </a:pPr>
            <a:endParaRPr lang="fr-FR" sz="1400" b="0" dirty="0" smtClean="0"/>
          </a:p>
          <a:p>
            <a:pPr marL="0" indent="0">
              <a:buNone/>
            </a:pPr>
            <a:endParaRPr lang="fr-FR" sz="1400" b="0" dirty="0" smtClean="0"/>
          </a:p>
          <a:p>
            <a:pPr marL="0" indent="0">
              <a:buNone/>
            </a:pPr>
            <a:endParaRPr lang="fr-FR" sz="1400" b="0" dirty="0" smtClean="0"/>
          </a:p>
          <a:p>
            <a:pPr marL="0" indent="0">
              <a:buNone/>
            </a:pPr>
            <a:endParaRPr lang="fr-FR" sz="1400" b="0" dirty="0" smtClean="0"/>
          </a:p>
          <a:p>
            <a:pPr marL="0" indent="0">
              <a:buNone/>
            </a:pPr>
            <a:endParaRPr lang="fr-FR" sz="1400" b="0" dirty="0" smtClean="0"/>
          </a:p>
          <a:p>
            <a:pPr marL="0" indent="0">
              <a:buNone/>
            </a:pPr>
            <a:endParaRPr lang="fr-FR" sz="1400" b="0" dirty="0" smtClean="0"/>
          </a:p>
          <a:p>
            <a:pPr marL="0" indent="0">
              <a:buNone/>
            </a:pPr>
            <a:endParaRPr lang="fr-FR" sz="1400" b="0" dirty="0" smtClean="0"/>
          </a:p>
          <a:p>
            <a:pPr marL="0" indent="0">
              <a:buNone/>
            </a:pPr>
            <a:endParaRPr lang="fr-FR" sz="1400" b="0" dirty="0" smtClean="0"/>
          </a:p>
          <a:p>
            <a:pPr marL="0" indent="0" algn="ctr">
              <a:buNone/>
            </a:pPr>
            <a:endParaRPr lang="fr-FR" sz="1200" b="0" dirty="0" smtClean="0"/>
          </a:p>
          <a:p>
            <a:pPr indent="0">
              <a:buNone/>
            </a:pPr>
            <a:endParaRPr lang="fr-FR" sz="1600" b="0" dirty="0" smtClean="0"/>
          </a:p>
          <a:p>
            <a:pPr indent="0">
              <a:buNone/>
            </a:pPr>
            <a:endParaRPr lang="fr-FR" sz="1600" b="0" dirty="0" smtClean="0"/>
          </a:p>
          <a:p>
            <a:pPr indent="0">
              <a:lnSpc>
                <a:spcPct val="100000"/>
              </a:lnSpc>
              <a:spcBef>
                <a:spcPts val="0"/>
              </a:spcBef>
              <a:buNone/>
            </a:pPr>
            <a:endParaRPr lang="fr-FR" sz="1600" b="0" dirty="0" smtClean="0"/>
          </a:p>
          <a:p>
            <a:endParaRPr lang="fr-FR" dirty="0"/>
          </a:p>
        </p:txBody>
      </p:sp>
      <p:graphicFrame>
        <p:nvGraphicFramePr>
          <p:cNvPr id="9" name="Tableau 8"/>
          <p:cNvGraphicFramePr>
            <a:graphicFrameLocks noGrp="1"/>
          </p:cNvGraphicFramePr>
          <p:nvPr/>
        </p:nvGraphicFramePr>
        <p:xfrm>
          <a:off x="1967544" y="3462268"/>
          <a:ext cx="5127096" cy="2415004"/>
        </p:xfrm>
        <a:graphic>
          <a:graphicData uri="http://schemas.openxmlformats.org/drawingml/2006/table">
            <a:tbl>
              <a:tblPr firstRow="1" bandRow="1">
                <a:tableStyleId>{5C22544A-7EE6-4342-B048-85BDC9FD1C3A}</a:tableStyleId>
              </a:tblPr>
              <a:tblGrid>
                <a:gridCol w="213629"/>
                <a:gridCol w="213629"/>
                <a:gridCol w="213629"/>
                <a:gridCol w="213629"/>
                <a:gridCol w="213629"/>
                <a:gridCol w="213629"/>
                <a:gridCol w="213629"/>
                <a:gridCol w="213629"/>
                <a:gridCol w="213629"/>
                <a:gridCol w="213629"/>
                <a:gridCol w="213629"/>
                <a:gridCol w="213629"/>
                <a:gridCol w="213629"/>
                <a:gridCol w="213629"/>
                <a:gridCol w="213629"/>
                <a:gridCol w="213629"/>
                <a:gridCol w="213629"/>
                <a:gridCol w="213629"/>
                <a:gridCol w="213629"/>
                <a:gridCol w="213629"/>
                <a:gridCol w="213629"/>
                <a:gridCol w="213629"/>
                <a:gridCol w="213629"/>
                <a:gridCol w="213629"/>
              </a:tblGrid>
              <a:tr h="171317">
                <a:tc gridSpan="12">
                  <a:txBody>
                    <a:bodyPr/>
                    <a:lstStyle/>
                    <a:p>
                      <a:pPr algn="ctr"/>
                      <a:r>
                        <a:rPr lang="fr-FR" sz="900" dirty="0" smtClean="0"/>
                        <a:t>Année</a:t>
                      </a:r>
                      <a:r>
                        <a:rPr lang="fr-FR" sz="900" baseline="0" dirty="0" smtClean="0"/>
                        <a:t> </a:t>
                      </a:r>
                      <a:r>
                        <a:rPr lang="fr-FR" sz="900" dirty="0" smtClean="0"/>
                        <a:t>N</a:t>
                      </a:r>
                      <a:endParaRPr lang="fr-FR" sz="900" dirty="0"/>
                    </a:p>
                  </a:txBody>
                  <a:tcPr>
                    <a:lnL w="38100" cap="flat" cmpd="sng" algn="ctr">
                      <a:solidFill>
                        <a:srgbClr val="00B050"/>
                      </a:solidFill>
                      <a:prstDash val="solid"/>
                      <a:round/>
                      <a:headEnd type="none" w="med" len="med"/>
                      <a:tailEnd type="none" w="med" len="med"/>
                    </a:lnL>
                    <a:lnR w="38100" cap="flat" cmpd="sng" algn="ctr">
                      <a:solidFill>
                        <a:srgbClr val="00B050"/>
                      </a:solidFill>
                      <a:prstDash val="solid"/>
                      <a:round/>
                      <a:headEnd type="none" w="med" len="med"/>
                      <a:tailEnd type="none" w="med" len="med"/>
                    </a:lnR>
                    <a:solidFill>
                      <a:schemeClr val="accent5"/>
                    </a:solidFill>
                  </a:tcPr>
                </a:tc>
                <a:tc hMerge="1">
                  <a:txBody>
                    <a:bodyPr/>
                    <a:lstStyle/>
                    <a:p>
                      <a:pPr algn="ctr"/>
                      <a:endParaRPr lang="fr-FR" sz="1400" dirty="0"/>
                    </a:p>
                  </a:txBody>
                  <a:tcPr/>
                </a:tc>
                <a:tc hMerge="1">
                  <a:txBody>
                    <a:bodyPr/>
                    <a:lstStyle/>
                    <a:p>
                      <a:pPr algn="ctr"/>
                      <a:endParaRPr lang="fr-FR" sz="1400" dirty="0"/>
                    </a:p>
                  </a:txBody>
                  <a:tcPr/>
                </a:tc>
                <a:tc hMerge="1">
                  <a:txBody>
                    <a:bodyPr/>
                    <a:lstStyle/>
                    <a:p>
                      <a:pPr algn="ctr"/>
                      <a:endParaRPr lang="fr-FR" sz="1400" dirty="0"/>
                    </a:p>
                  </a:txBody>
                  <a:tcPr/>
                </a:tc>
                <a:tc hMerge="1">
                  <a:txBody>
                    <a:bodyPr/>
                    <a:lstStyle/>
                    <a:p>
                      <a:pPr algn="ctr"/>
                      <a:endParaRPr lang="fr-FR" sz="1400" dirty="0"/>
                    </a:p>
                  </a:txBody>
                  <a:tcPr/>
                </a:tc>
                <a:tc hMerge="1">
                  <a:txBody>
                    <a:bodyPr/>
                    <a:lstStyle/>
                    <a:p>
                      <a:pPr algn="ctr"/>
                      <a:endParaRPr lang="fr-FR" sz="1400" dirty="0"/>
                    </a:p>
                  </a:txBody>
                  <a:tcPr/>
                </a:tc>
                <a:tc hMerge="1">
                  <a:txBody>
                    <a:bodyPr/>
                    <a:lstStyle/>
                    <a:p>
                      <a:pPr algn="ctr"/>
                      <a:endParaRPr lang="fr-FR" sz="1400" dirty="0"/>
                    </a:p>
                  </a:txBody>
                  <a:tcPr/>
                </a:tc>
                <a:tc hMerge="1">
                  <a:txBody>
                    <a:bodyPr/>
                    <a:lstStyle/>
                    <a:p>
                      <a:pPr algn="ctr"/>
                      <a:endParaRPr lang="fr-FR" sz="1400" dirty="0"/>
                    </a:p>
                  </a:txBody>
                  <a:tcPr/>
                </a:tc>
                <a:tc hMerge="1">
                  <a:txBody>
                    <a:bodyPr/>
                    <a:lstStyle/>
                    <a:p>
                      <a:pPr algn="ctr"/>
                      <a:endParaRPr lang="fr-FR" sz="1400" dirty="0"/>
                    </a:p>
                  </a:txBody>
                  <a:tcPr/>
                </a:tc>
                <a:tc hMerge="1">
                  <a:txBody>
                    <a:bodyPr/>
                    <a:lstStyle/>
                    <a:p>
                      <a:pPr algn="ctr"/>
                      <a:endParaRPr lang="fr-FR" sz="1400" dirty="0"/>
                    </a:p>
                  </a:txBody>
                  <a:tcPr/>
                </a:tc>
                <a:tc hMerge="1">
                  <a:txBody>
                    <a:bodyPr/>
                    <a:lstStyle/>
                    <a:p>
                      <a:pPr algn="ctr"/>
                      <a:endParaRPr lang="fr-FR" sz="1400" dirty="0"/>
                    </a:p>
                  </a:txBody>
                  <a:tcPr/>
                </a:tc>
                <a:tc hMerge="1">
                  <a:txBody>
                    <a:bodyPr/>
                    <a:lstStyle/>
                    <a:p>
                      <a:pPr algn="ctr"/>
                      <a:endParaRPr lang="fr-FR" sz="1400" dirty="0"/>
                    </a:p>
                  </a:txBody>
                  <a:tcPr>
                    <a:lnR w="38100" cap="flat" cmpd="sng" algn="ctr">
                      <a:solidFill>
                        <a:schemeClr val="tx1"/>
                      </a:solidFill>
                      <a:prstDash val="solid"/>
                      <a:round/>
                      <a:headEnd type="none" w="med" len="med"/>
                      <a:tailEnd type="none" w="med" len="med"/>
                    </a:lnR>
                  </a:tcPr>
                </a:tc>
                <a:tc gridSpan="12">
                  <a:txBody>
                    <a:bodyPr/>
                    <a:lstStyle/>
                    <a:p>
                      <a:pPr algn="ctr"/>
                      <a:r>
                        <a:rPr lang="fr-FR" sz="900" dirty="0" smtClean="0"/>
                        <a:t>N+1</a:t>
                      </a:r>
                      <a:endParaRPr lang="fr-FR" sz="900" dirty="0"/>
                    </a:p>
                  </a:txBody>
                  <a:tcPr>
                    <a:lnL w="38100" cap="flat" cmpd="sng" algn="ctr">
                      <a:solidFill>
                        <a:srgbClr val="00B050"/>
                      </a:solidFill>
                      <a:prstDash val="solid"/>
                      <a:round/>
                      <a:headEnd type="none" w="med" len="med"/>
                      <a:tailEnd type="none" w="med" len="med"/>
                    </a:lnL>
                    <a:lnR w="38100" cap="flat" cmpd="sng" algn="ctr">
                      <a:solidFill>
                        <a:srgbClr val="00B050"/>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c hMerge="1">
                  <a:txBody>
                    <a:bodyPr/>
                    <a:lstStyle/>
                    <a:p>
                      <a:pPr algn="ctr"/>
                      <a:endParaRPr lang="fr-FR" sz="14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accent5"/>
                    </a:solidFill>
                  </a:tcPr>
                </a:tc>
              </a:tr>
              <a:tr h="159896">
                <a:tc>
                  <a:txBody>
                    <a:bodyPr/>
                    <a:lstStyle/>
                    <a:p>
                      <a:pPr algn="ctr"/>
                      <a:r>
                        <a:rPr lang="fr-FR" sz="800" dirty="0" smtClean="0"/>
                        <a:t>J</a:t>
                      </a:r>
                      <a:endParaRPr lang="fr-FR" sz="800" dirty="0"/>
                    </a:p>
                  </a:txBody>
                  <a:tcPr>
                    <a:lnL w="38100" cap="flat" cmpd="sng" algn="ctr">
                      <a:solidFill>
                        <a:srgbClr val="00B050"/>
                      </a:solidFill>
                      <a:prstDash val="solid"/>
                      <a:round/>
                      <a:headEnd type="none" w="med" len="med"/>
                      <a:tailEnd type="none" w="med" len="med"/>
                    </a:lnL>
                  </a:tcPr>
                </a:tc>
                <a:tc>
                  <a:txBody>
                    <a:bodyPr/>
                    <a:lstStyle/>
                    <a:p>
                      <a:pPr algn="ctr"/>
                      <a:r>
                        <a:rPr lang="fr-FR" sz="800" dirty="0" smtClean="0"/>
                        <a:t>F</a:t>
                      </a:r>
                      <a:endParaRPr lang="fr-FR" sz="800" dirty="0"/>
                    </a:p>
                  </a:txBody>
                  <a:tcPr/>
                </a:tc>
                <a:tc>
                  <a:txBody>
                    <a:bodyPr/>
                    <a:lstStyle/>
                    <a:p>
                      <a:pPr algn="ctr"/>
                      <a:r>
                        <a:rPr lang="fr-FR" sz="800" dirty="0" smtClean="0"/>
                        <a:t>M</a:t>
                      </a:r>
                      <a:endParaRPr lang="fr-FR" sz="800" dirty="0"/>
                    </a:p>
                  </a:txBody>
                  <a:tcPr/>
                </a:tc>
                <a:tc>
                  <a:txBody>
                    <a:bodyPr/>
                    <a:lstStyle/>
                    <a:p>
                      <a:pPr algn="ctr"/>
                      <a:r>
                        <a:rPr lang="fr-FR" sz="800" dirty="0" smtClean="0"/>
                        <a:t>A</a:t>
                      </a:r>
                      <a:endParaRPr lang="fr-FR" sz="800" dirty="0"/>
                    </a:p>
                  </a:txBody>
                  <a:tcPr/>
                </a:tc>
                <a:tc>
                  <a:txBody>
                    <a:bodyPr/>
                    <a:lstStyle/>
                    <a:p>
                      <a:pPr algn="ctr"/>
                      <a:r>
                        <a:rPr lang="fr-FR" sz="800" dirty="0" smtClean="0"/>
                        <a:t>M</a:t>
                      </a:r>
                      <a:endParaRPr lang="fr-FR" sz="800" dirty="0"/>
                    </a:p>
                  </a:txBody>
                  <a:tcPr/>
                </a:tc>
                <a:tc>
                  <a:txBody>
                    <a:bodyPr/>
                    <a:lstStyle/>
                    <a:p>
                      <a:pPr algn="ctr"/>
                      <a:r>
                        <a:rPr lang="fr-FR" sz="800" dirty="0" smtClean="0"/>
                        <a:t>J</a:t>
                      </a:r>
                      <a:endParaRPr lang="fr-FR" sz="800" dirty="0"/>
                    </a:p>
                  </a:txBody>
                  <a:tcPr/>
                </a:tc>
                <a:tc>
                  <a:txBody>
                    <a:bodyPr/>
                    <a:lstStyle/>
                    <a:p>
                      <a:pPr algn="ctr"/>
                      <a:r>
                        <a:rPr lang="fr-FR" sz="800" dirty="0" smtClean="0"/>
                        <a:t>J</a:t>
                      </a:r>
                      <a:endParaRPr lang="fr-FR" sz="800" dirty="0"/>
                    </a:p>
                  </a:txBody>
                  <a:tcPr/>
                </a:tc>
                <a:tc>
                  <a:txBody>
                    <a:bodyPr/>
                    <a:lstStyle/>
                    <a:p>
                      <a:pPr algn="ctr"/>
                      <a:r>
                        <a:rPr lang="fr-FR" sz="800" dirty="0" smtClean="0"/>
                        <a:t>A</a:t>
                      </a:r>
                      <a:endParaRPr lang="fr-FR" sz="800" dirty="0"/>
                    </a:p>
                  </a:txBody>
                  <a:tcPr/>
                </a:tc>
                <a:tc>
                  <a:txBody>
                    <a:bodyPr/>
                    <a:lstStyle/>
                    <a:p>
                      <a:pPr algn="ctr"/>
                      <a:r>
                        <a:rPr lang="fr-FR" sz="800" dirty="0" smtClean="0"/>
                        <a:t>S</a:t>
                      </a:r>
                      <a:endParaRPr lang="fr-FR" sz="800" dirty="0"/>
                    </a:p>
                  </a:txBody>
                  <a:tcPr/>
                </a:tc>
                <a:tc>
                  <a:txBody>
                    <a:bodyPr/>
                    <a:lstStyle/>
                    <a:p>
                      <a:pPr algn="ctr"/>
                      <a:r>
                        <a:rPr lang="fr-FR" sz="800" dirty="0" smtClean="0"/>
                        <a:t>O</a:t>
                      </a:r>
                      <a:endParaRPr lang="fr-FR" sz="800" dirty="0"/>
                    </a:p>
                  </a:txBody>
                  <a:tcPr/>
                </a:tc>
                <a:tc>
                  <a:txBody>
                    <a:bodyPr/>
                    <a:lstStyle/>
                    <a:p>
                      <a:pPr algn="ctr"/>
                      <a:r>
                        <a:rPr lang="fr-FR" sz="800" dirty="0" smtClean="0"/>
                        <a:t>N</a:t>
                      </a:r>
                      <a:endParaRPr lang="fr-FR" sz="800" dirty="0"/>
                    </a:p>
                  </a:txBody>
                  <a:tcPr/>
                </a:tc>
                <a:tc>
                  <a:txBody>
                    <a:bodyPr/>
                    <a:lstStyle/>
                    <a:p>
                      <a:pPr algn="ctr"/>
                      <a:r>
                        <a:rPr lang="fr-FR" sz="800" dirty="0" smtClean="0"/>
                        <a:t>D</a:t>
                      </a:r>
                      <a:endParaRPr lang="fr-FR" sz="800" dirty="0"/>
                    </a:p>
                  </a:txBody>
                  <a:tcPr>
                    <a:lnR w="38100" cap="flat" cmpd="sng" algn="ctr">
                      <a:solidFill>
                        <a:srgbClr val="00B050"/>
                      </a:solidFill>
                      <a:prstDash val="solid"/>
                      <a:round/>
                      <a:headEnd type="none" w="med" len="med"/>
                      <a:tailEnd type="none" w="med" len="med"/>
                    </a:lnR>
                  </a:tcPr>
                </a:tc>
                <a:tc>
                  <a:txBody>
                    <a:bodyPr/>
                    <a:lstStyle/>
                    <a:p>
                      <a:pPr algn="ctr"/>
                      <a:r>
                        <a:rPr lang="fr-FR" sz="800" dirty="0" smtClean="0"/>
                        <a:t>J</a:t>
                      </a:r>
                      <a:endParaRPr lang="fr-FR" sz="800" dirty="0"/>
                    </a:p>
                  </a:txBody>
                  <a:tcPr>
                    <a:lnL w="38100" cap="flat" cmpd="sng" algn="ctr">
                      <a:solidFill>
                        <a:srgbClr val="00B050"/>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F</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M</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A</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M</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J</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J</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A</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S</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O</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N</a:t>
                      </a:r>
                      <a:endParaRPr lang="fr-FR" sz="800"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pPr algn="ctr"/>
                      <a:r>
                        <a:rPr lang="fr-FR" sz="800" dirty="0" smtClean="0"/>
                        <a:t>D</a:t>
                      </a:r>
                      <a:endParaRPr lang="fr-FR" sz="800" dirty="0"/>
                    </a:p>
                  </a:txBody>
                  <a:tcPr>
                    <a:lnL w="6350" cap="flat" cmpd="sng" algn="ctr">
                      <a:solidFill>
                        <a:schemeClr val="bg1"/>
                      </a:solidFill>
                      <a:prstDash val="solid"/>
                      <a:round/>
                      <a:headEnd type="none" w="med" len="med"/>
                      <a:tailEnd type="none" w="med" len="med"/>
                    </a:lnL>
                    <a:lnR w="38100" cap="flat" cmpd="sng" algn="ctr">
                      <a:solidFill>
                        <a:srgbClr val="00B050"/>
                      </a:solidFill>
                      <a:prstDash val="solid"/>
                      <a:round/>
                      <a:headEnd type="none" w="med" len="med"/>
                      <a:tailEnd type="none" w="med" len="med"/>
                    </a:lnR>
                  </a:tcPr>
                </a:tc>
              </a:tr>
              <a:tr h="1973044">
                <a:tc>
                  <a:txBody>
                    <a:bodyPr/>
                    <a:lstStyle/>
                    <a:p>
                      <a:endParaRPr lang="fr-FR" dirty="0"/>
                    </a:p>
                  </a:txBody>
                  <a:tcPr>
                    <a:lnL w="38100" cap="flat" cmpd="sng" algn="ctr">
                      <a:solidFill>
                        <a:srgbClr val="00B050"/>
                      </a:solidFill>
                      <a:prstDash val="solid"/>
                      <a:round/>
                      <a:headEnd type="none" w="med" len="med"/>
                      <a:tailEnd type="none" w="med" len="med"/>
                    </a:lnL>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lnR w="38100" cap="flat" cmpd="sng" algn="ctr">
                      <a:solidFill>
                        <a:srgbClr val="00B050"/>
                      </a:solidFill>
                      <a:prstDash val="solid"/>
                      <a:round/>
                      <a:headEnd type="none" w="med" len="med"/>
                      <a:tailEnd type="none" w="med" len="med"/>
                    </a:lnR>
                  </a:tcPr>
                </a:tc>
                <a:tc>
                  <a:txBody>
                    <a:bodyPr/>
                    <a:lstStyle/>
                    <a:p>
                      <a:endParaRPr lang="fr-FR" dirty="0"/>
                    </a:p>
                  </a:txBody>
                  <a:tcPr>
                    <a:lnL w="38100" cap="flat" cmpd="sng" algn="ctr">
                      <a:solidFill>
                        <a:srgbClr val="00B050"/>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tcPr>
                </a:tc>
                <a:tc>
                  <a:txBody>
                    <a:bodyPr/>
                    <a:lstStyle/>
                    <a:p>
                      <a:endParaRPr lang="fr-FR" dirty="0"/>
                    </a:p>
                  </a:txBody>
                  <a:tcPr>
                    <a:lnL w="6350" cap="flat" cmpd="sng" algn="ctr">
                      <a:solidFill>
                        <a:schemeClr val="bg1"/>
                      </a:solidFill>
                      <a:prstDash val="solid"/>
                      <a:round/>
                      <a:headEnd type="none" w="med" len="med"/>
                      <a:tailEnd type="none" w="med" len="med"/>
                    </a:lnL>
                    <a:lnR w="38100" cap="flat" cmpd="sng" algn="ctr">
                      <a:solidFill>
                        <a:srgbClr val="00B050"/>
                      </a:solidFill>
                      <a:prstDash val="solid"/>
                      <a:round/>
                      <a:headEnd type="none" w="med" len="med"/>
                      <a:tailEnd type="none" w="med" len="med"/>
                    </a:lnR>
                  </a:tcPr>
                </a:tc>
              </a:tr>
            </a:tbl>
          </a:graphicData>
        </a:graphic>
      </p:graphicFrame>
      <p:pic>
        <p:nvPicPr>
          <p:cNvPr id="6148" name="Picture 4" descr="Afficher l'image d'origine"/>
          <p:cNvPicPr>
            <a:picLocks noChangeAspect="1" noChangeArrowheads="1"/>
          </p:cNvPicPr>
          <p:nvPr/>
        </p:nvPicPr>
        <p:blipFill>
          <a:blip r:embed="rId2" cstate="print"/>
          <a:srcRect l="10000" t="5875" r="5000" b="2598"/>
          <a:stretch>
            <a:fillRect/>
          </a:stretch>
        </p:blipFill>
        <p:spPr bwMode="auto">
          <a:xfrm>
            <a:off x="539552" y="2060848"/>
            <a:ext cx="1008112" cy="1008112"/>
          </a:xfrm>
          <a:prstGeom prst="rect">
            <a:avLst/>
          </a:prstGeom>
          <a:noFill/>
        </p:spPr>
      </p:pic>
      <p:sp>
        <p:nvSpPr>
          <p:cNvPr id="10" name="Rectangle 9"/>
          <p:cNvSpPr/>
          <p:nvPr/>
        </p:nvSpPr>
        <p:spPr bwMode="auto">
          <a:xfrm>
            <a:off x="1979712" y="4181590"/>
            <a:ext cx="2520280" cy="10800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16" name="ZoneTexte 15"/>
          <p:cNvSpPr txBox="1"/>
          <p:nvPr/>
        </p:nvSpPr>
        <p:spPr>
          <a:xfrm>
            <a:off x="4572000" y="4500576"/>
            <a:ext cx="3096344" cy="553998"/>
          </a:xfrm>
          <a:prstGeom prst="rect">
            <a:avLst/>
          </a:prstGeom>
          <a:noFill/>
        </p:spPr>
        <p:txBody>
          <a:bodyPr wrap="square" rtlCol="0">
            <a:spAutoFit/>
          </a:bodyPr>
          <a:lstStyle/>
          <a:p>
            <a:r>
              <a:rPr lang="fr-FR" sz="1000" b="1" dirty="0" smtClean="0">
                <a:solidFill>
                  <a:srgbClr val="FF0000"/>
                </a:solidFill>
                <a:latin typeface="+mn-lt"/>
              </a:rPr>
              <a:t>Base assujettie datée de </a:t>
            </a:r>
            <a:r>
              <a:rPr lang="fr-FR" sz="1000" b="1" u="sng" dirty="0" smtClean="0">
                <a:solidFill>
                  <a:srgbClr val="FF0000"/>
                </a:solidFill>
                <a:latin typeface="+mn-lt"/>
              </a:rPr>
              <a:t>décembre N*</a:t>
            </a:r>
            <a:r>
              <a:rPr lang="fr-FR" sz="1000" dirty="0" smtClean="0">
                <a:latin typeface="+mn-lt"/>
              </a:rPr>
              <a:t>, dernier mois civil de la période d’exposition</a:t>
            </a:r>
          </a:p>
          <a:p>
            <a:r>
              <a:rPr lang="fr-FR" sz="1000" b="1" dirty="0" smtClean="0">
                <a:solidFill>
                  <a:srgbClr val="FF0000"/>
                </a:solidFill>
                <a:latin typeface="+mn-lt"/>
              </a:rPr>
              <a:t>* Ou de janvier N+1 en cas de décalage de paie</a:t>
            </a:r>
            <a:endParaRPr lang="fr-FR" sz="1000" b="1" dirty="0">
              <a:solidFill>
                <a:srgbClr val="FF0000"/>
              </a:solidFill>
              <a:latin typeface="+mn-lt"/>
            </a:endParaRPr>
          </a:p>
        </p:txBody>
      </p:sp>
      <p:sp>
        <p:nvSpPr>
          <p:cNvPr id="23" name="ZoneTexte 22"/>
          <p:cNvSpPr txBox="1"/>
          <p:nvPr/>
        </p:nvSpPr>
        <p:spPr>
          <a:xfrm>
            <a:off x="2339752" y="4244482"/>
            <a:ext cx="1800200" cy="400110"/>
          </a:xfrm>
          <a:prstGeom prst="rect">
            <a:avLst/>
          </a:prstGeom>
          <a:noFill/>
        </p:spPr>
        <p:txBody>
          <a:bodyPr wrap="square" rtlCol="0">
            <a:spAutoFit/>
          </a:bodyPr>
          <a:lstStyle/>
          <a:p>
            <a:pPr algn="ctr"/>
            <a:r>
              <a:rPr lang="fr-FR" sz="1000" dirty="0" smtClean="0">
                <a:latin typeface="+mn-lt"/>
              </a:rPr>
              <a:t>Exposition</a:t>
            </a:r>
          </a:p>
          <a:p>
            <a:pPr algn="ctr"/>
            <a:r>
              <a:rPr lang="fr-FR" sz="1000" dirty="0" smtClean="0">
                <a:latin typeface="+mn-lt"/>
              </a:rPr>
              <a:t>Travail de nuit</a:t>
            </a:r>
            <a:endParaRPr lang="fr-FR" sz="1000" dirty="0">
              <a:latin typeface="+mn-lt"/>
            </a:endParaRPr>
          </a:p>
        </p:txBody>
      </p:sp>
      <p:sp>
        <p:nvSpPr>
          <p:cNvPr id="24" name="ZoneTexte 23"/>
          <p:cNvSpPr txBox="1"/>
          <p:nvPr/>
        </p:nvSpPr>
        <p:spPr>
          <a:xfrm>
            <a:off x="2411760" y="3966323"/>
            <a:ext cx="1800200" cy="246221"/>
          </a:xfrm>
          <a:prstGeom prst="rect">
            <a:avLst/>
          </a:prstGeom>
          <a:noFill/>
        </p:spPr>
        <p:txBody>
          <a:bodyPr wrap="square" rtlCol="0">
            <a:spAutoFit/>
          </a:bodyPr>
          <a:lstStyle/>
          <a:p>
            <a:pPr algn="ctr"/>
            <a:r>
              <a:rPr lang="fr-FR" sz="1000" dirty="0" smtClean="0">
                <a:latin typeface="+mn-lt"/>
              </a:rPr>
              <a:t>CDD couvrant année civile</a:t>
            </a:r>
          </a:p>
        </p:txBody>
      </p:sp>
      <p:sp>
        <p:nvSpPr>
          <p:cNvPr id="25" name="Rectangle 24"/>
          <p:cNvSpPr/>
          <p:nvPr/>
        </p:nvSpPr>
        <p:spPr bwMode="auto">
          <a:xfrm>
            <a:off x="2195736" y="5046443"/>
            <a:ext cx="1044000" cy="108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28" name="ZoneTexte 27"/>
          <p:cNvSpPr txBox="1"/>
          <p:nvPr/>
        </p:nvSpPr>
        <p:spPr>
          <a:xfrm>
            <a:off x="2123728" y="5118451"/>
            <a:ext cx="1152128" cy="400110"/>
          </a:xfrm>
          <a:prstGeom prst="rect">
            <a:avLst/>
          </a:prstGeom>
          <a:noFill/>
        </p:spPr>
        <p:txBody>
          <a:bodyPr wrap="square" rtlCol="0">
            <a:spAutoFit/>
          </a:bodyPr>
          <a:lstStyle/>
          <a:p>
            <a:pPr algn="ctr"/>
            <a:r>
              <a:rPr lang="fr-FR" sz="1000" dirty="0" smtClean="0">
                <a:latin typeface="+mn-lt"/>
              </a:rPr>
              <a:t>Exposition</a:t>
            </a:r>
          </a:p>
          <a:p>
            <a:pPr algn="ctr"/>
            <a:r>
              <a:rPr lang="fr-FR" sz="1000" dirty="0" smtClean="0">
                <a:latin typeface="+mn-lt"/>
              </a:rPr>
              <a:t>Charges lourdes</a:t>
            </a:r>
            <a:endParaRPr lang="fr-FR" sz="1000" dirty="0">
              <a:latin typeface="+mn-lt"/>
            </a:endParaRPr>
          </a:p>
        </p:txBody>
      </p:sp>
      <p:sp>
        <p:nvSpPr>
          <p:cNvPr id="26" name="ZoneTexte 25"/>
          <p:cNvSpPr txBox="1"/>
          <p:nvPr/>
        </p:nvSpPr>
        <p:spPr>
          <a:xfrm>
            <a:off x="2051720" y="4832160"/>
            <a:ext cx="1296144" cy="246221"/>
          </a:xfrm>
          <a:prstGeom prst="rect">
            <a:avLst/>
          </a:prstGeom>
          <a:noFill/>
        </p:spPr>
        <p:txBody>
          <a:bodyPr wrap="square" rtlCol="0">
            <a:spAutoFit/>
          </a:bodyPr>
          <a:lstStyle/>
          <a:p>
            <a:pPr algn="ctr"/>
            <a:r>
              <a:rPr lang="fr-FR" sz="1000" dirty="0" smtClean="0">
                <a:latin typeface="+mn-lt"/>
              </a:rPr>
              <a:t>CDD 5 mois</a:t>
            </a:r>
          </a:p>
        </p:txBody>
      </p:sp>
      <p:sp>
        <p:nvSpPr>
          <p:cNvPr id="27" name="ZoneTexte 26"/>
          <p:cNvSpPr txBox="1"/>
          <p:nvPr/>
        </p:nvSpPr>
        <p:spPr>
          <a:xfrm>
            <a:off x="3347864" y="5366413"/>
            <a:ext cx="2880320" cy="553998"/>
          </a:xfrm>
          <a:prstGeom prst="rect">
            <a:avLst/>
          </a:prstGeom>
          <a:noFill/>
        </p:spPr>
        <p:txBody>
          <a:bodyPr wrap="square" rtlCol="0">
            <a:spAutoFit/>
          </a:bodyPr>
          <a:lstStyle/>
          <a:p>
            <a:r>
              <a:rPr lang="fr-FR" sz="1000" b="1" dirty="0" smtClean="0">
                <a:solidFill>
                  <a:srgbClr val="FF0000"/>
                </a:solidFill>
                <a:latin typeface="+mn-lt"/>
              </a:rPr>
              <a:t>Base assujettie datée de </a:t>
            </a:r>
            <a:r>
              <a:rPr lang="fr-FR" sz="1000" b="1" u="sng" dirty="0" smtClean="0">
                <a:solidFill>
                  <a:srgbClr val="FF0000"/>
                </a:solidFill>
                <a:latin typeface="+mn-lt"/>
              </a:rPr>
              <a:t>juin N**</a:t>
            </a:r>
            <a:r>
              <a:rPr lang="fr-FR" sz="1000" dirty="0" smtClean="0">
                <a:latin typeface="+mn-lt"/>
              </a:rPr>
              <a:t>, </a:t>
            </a:r>
          </a:p>
          <a:p>
            <a:r>
              <a:rPr lang="fr-FR" sz="1000" dirty="0" smtClean="0">
                <a:latin typeface="+mn-lt"/>
              </a:rPr>
              <a:t>dernier mois civil de la période d’exposition</a:t>
            </a:r>
          </a:p>
          <a:p>
            <a:r>
              <a:rPr lang="fr-FR" sz="1000" b="1" dirty="0" smtClean="0">
                <a:solidFill>
                  <a:srgbClr val="FF0000"/>
                </a:solidFill>
                <a:latin typeface="+mn-lt"/>
              </a:rPr>
              <a:t>** Ou de juillet N en cas de décalage de paie</a:t>
            </a:r>
            <a:endParaRPr lang="fr-FR" sz="1000" b="1" dirty="0">
              <a:solidFill>
                <a:srgbClr val="FF0000"/>
              </a:solidFill>
              <a:latin typeface="+mn-lt"/>
            </a:endParaRPr>
          </a:p>
        </p:txBody>
      </p:sp>
      <p:sp>
        <p:nvSpPr>
          <p:cNvPr id="32" name="Forme libre 31"/>
          <p:cNvSpPr/>
          <p:nvPr/>
        </p:nvSpPr>
        <p:spPr bwMode="auto">
          <a:xfrm>
            <a:off x="4435719" y="4327733"/>
            <a:ext cx="189035" cy="298939"/>
          </a:xfrm>
          <a:custGeom>
            <a:avLst/>
            <a:gdLst>
              <a:gd name="connsiteX0" fmla="*/ 189035 w 189035"/>
              <a:gd name="connsiteY0" fmla="*/ 298939 h 298939"/>
              <a:gd name="connsiteX1" fmla="*/ 30773 w 189035"/>
              <a:gd name="connsiteY1" fmla="*/ 211016 h 298939"/>
              <a:gd name="connsiteX2" fmla="*/ 4396 w 189035"/>
              <a:gd name="connsiteY2" fmla="*/ 0 h 298939"/>
            </a:gdLst>
            <a:ahLst/>
            <a:cxnLst>
              <a:cxn ang="0">
                <a:pos x="connsiteX0" y="connsiteY0"/>
              </a:cxn>
              <a:cxn ang="0">
                <a:pos x="connsiteX1" y="connsiteY1"/>
              </a:cxn>
              <a:cxn ang="0">
                <a:pos x="connsiteX2" y="connsiteY2"/>
              </a:cxn>
            </a:cxnLst>
            <a:rect l="l" t="t" r="r" b="b"/>
            <a:pathLst>
              <a:path w="189035" h="298939">
                <a:moveTo>
                  <a:pt x="189035" y="298939"/>
                </a:moveTo>
                <a:cubicBezTo>
                  <a:pt x="125290" y="279889"/>
                  <a:pt x="61546" y="260839"/>
                  <a:pt x="30773" y="211016"/>
                </a:cubicBezTo>
                <a:cubicBezTo>
                  <a:pt x="0" y="161193"/>
                  <a:pt x="2198" y="80596"/>
                  <a:pt x="4396" y="0"/>
                </a:cubicBezTo>
              </a:path>
            </a:pathLst>
          </a:custGeom>
          <a:noFill/>
          <a:ln w="9525" cap="flat" cmpd="sng" algn="ctr">
            <a:solidFill>
              <a:schemeClr val="tx1"/>
            </a:solidFill>
            <a:prstDash val="sysDot"/>
            <a:round/>
            <a:headEnd type="none" w="med" len="med"/>
            <a:tailEnd type="triangle"/>
          </a:ln>
          <a:effectLst/>
        </p:spPr>
        <p:txBody>
          <a:bodyPr rtlCol="0" anchor="ctr"/>
          <a:lstStyle/>
          <a:p>
            <a:pPr algn="ctr"/>
            <a:endParaRPr lang="fr-FR"/>
          </a:p>
        </p:txBody>
      </p:sp>
      <p:sp>
        <p:nvSpPr>
          <p:cNvPr id="33" name="Forme libre 32"/>
          <p:cNvSpPr/>
          <p:nvPr/>
        </p:nvSpPr>
        <p:spPr bwMode="auto">
          <a:xfrm>
            <a:off x="3203848" y="5190459"/>
            <a:ext cx="189035" cy="298939"/>
          </a:xfrm>
          <a:custGeom>
            <a:avLst/>
            <a:gdLst>
              <a:gd name="connsiteX0" fmla="*/ 189035 w 189035"/>
              <a:gd name="connsiteY0" fmla="*/ 298939 h 298939"/>
              <a:gd name="connsiteX1" fmla="*/ 30773 w 189035"/>
              <a:gd name="connsiteY1" fmla="*/ 211016 h 298939"/>
              <a:gd name="connsiteX2" fmla="*/ 4396 w 189035"/>
              <a:gd name="connsiteY2" fmla="*/ 0 h 298939"/>
            </a:gdLst>
            <a:ahLst/>
            <a:cxnLst>
              <a:cxn ang="0">
                <a:pos x="connsiteX0" y="connsiteY0"/>
              </a:cxn>
              <a:cxn ang="0">
                <a:pos x="connsiteX1" y="connsiteY1"/>
              </a:cxn>
              <a:cxn ang="0">
                <a:pos x="connsiteX2" y="connsiteY2"/>
              </a:cxn>
            </a:cxnLst>
            <a:rect l="l" t="t" r="r" b="b"/>
            <a:pathLst>
              <a:path w="189035" h="298939">
                <a:moveTo>
                  <a:pt x="189035" y="298939"/>
                </a:moveTo>
                <a:cubicBezTo>
                  <a:pt x="125290" y="279889"/>
                  <a:pt x="61546" y="260839"/>
                  <a:pt x="30773" y="211016"/>
                </a:cubicBezTo>
                <a:cubicBezTo>
                  <a:pt x="0" y="161193"/>
                  <a:pt x="2198" y="80596"/>
                  <a:pt x="4396" y="0"/>
                </a:cubicBezTo>
              </a:path>
            </a:pathLst>
          </a:custGeom>
          <a:noFill/>
          <a:ln w="9525" cap="flat" cmpd="sng" algn="ctr">
            <a:solidFill>
              <a:schemeClr val="tx1"/>
            </a:solidFill>
            <a:prstDash val="sysDot"/>
            <a:round/>
            <a:headEnd type="none" w="med" len="med"/>
            <a:tailEnd type="triangle"/>
          </a:ln>
          <a:effectLst/>
        </p:spPr>
        <p:txBody>
          <a:bodyPr rtlCol="0" anchor="ctr"/>
          <a:lstStyle/>
          <a:p>
            <a:pPr algn="ctr"/>
            <a:endParaRPr lang="fr-FR"/>
          </a:p>
        </p:txBody>
      </p:sp>
      <p:sp>
        <p:nvSpPr>
          <p:cNvPr id="34" name="Ellipse 33"/>
          <p:cNvSpPr/>
          <p:nvPr/>
        </p:nvSpPr>
        <p:spPr bwMode="auto">
          <a:xfrm>
            <a:off x="3059856" y="3714315"/>
            <a:ext cx="180000" cy="180000"/>
          </a:xfrm>
          <a:prstGeom prst="ellipse">
            <a:avLst/>
          </a:prstGeom>
          <a:noFill/>
          <a:ln w="9525" cap="flat" cmpd="sng" algn="ctr">
            <a:solidFill>
              <a:srgbClr val="FF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35" name="Ellipse 34"/>
          <p:cNvSpPr/>
          <p:nvPr/>
        </p:nvSpPr>
        <p:spPr bwMode="auto">
          <a:xfrm>
            <a:off x="4319992" y="3714291"/>
            <a:ext cx="180000" cy="180000"/>
          </a:xfrm>
          <a:prstGeom prst="ellipse">
            <a:avLst/>
          </a:prstGeom>
          <a:noFill/>
          <a:ln w="9525" cap="flat" cmpd="sng" algn="ctr">
            <a:solidFill>
              <a:srgbClr val="FF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Times New Roman" pitchFamily="18" charset="0"/>
            </a:endParaRPr>
          </a:p>
        </p:txBody>
      </p:sp>
      <p:sp>
        <p:nvSpPr>
          <p:cNvPr id="37" name="ZoneTexte 36"/>
          <p:cNvSpPr txBox="1"/>
          <p:nvPr/>
        </p:nvSpPr>
        <p:spPr>
          <a:xfrm>
            <a:off x="1799692" y="6043354"/>
            <a:ext cx="5544616" cy="553998"/>
          </a:xfrm>
          <a:prstGeom prst="rect">
            <a:avLst/>
          </a:prstGeom>
          <a:noFill/>
        </p:spPr>
        <p:txBody>
          <a:bodyPr wrap="square" rtlCol="0">
            <a:spAutoFit/>
          </a:bodyPr>
          <a:lstStyle/>
          <a:p>
            <a:r>
              <a:rPr lang="fr-FR" sz="1000" dirty="0" smtClean="0">
                <a:latin typeface="+mn-lt"/>
              </a:rPr>
              <a:t>« Exposition » = dépassement des seuils réglementaires d’exposition aux facteurs de pénibilité au cours de la période du contrat ou de l’année civile si le contrat couvre l’année civile/est supra-annuel</a:t>
            </a:r>
            <a:endParaRPr lang="fr-FR" sz="1000" dirty="0">
              <a:latin typeface="+mn-lt"/>
            </a:endParaRPr>
          </a:p>
        </p:txBody>
      </p:sp>
      <p:sp>
        <p:nvSpPr>
          <p:cNvPr id="20" name="Espace réservé du numéro de diapositive 3"/>
          <p:cNvSpPr>
            <a:spLocks noGrp="1"/>
          </p:cNvSpPr>
          <p:nvPr>
            <p:ph type="sldNum" sz="quarter" idx="10"/>
          </p:nvPr>
        </p:nvSpPr>
        <p:spPr>
          <a:xfrm>
            <a:off x="0" y="6623050"/>
            <a:ext cx="395288" cy="247650"/>
          </a:xfrm>
        </p:spPr>
        <p:txBody>
          <a:bodyPr/>
          <a:lstStyle/>
          <a:p>
            <a:pPr>
              <a:defRPr/>
            </a:pPr>
            <a:fld id="{A92B06A2-C593-49B5-9FD3-9DA954964C83}" type="slidenum">
              <a:rPr lang="fr-FR" smtClean="0"/>
              <a:pPr>
                <a:defRPr/>
              </a:pPr>
              <a:t>8</a:t>
            </a:fld>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Pénibilité au travail : déclaration en DSN</a:t>
            </a:r>
            <a:endParaRPr lang="fr-FR" dirty="0"/>
          </a:p>
        </p:txBody>
      </p:sp>
      <p:sp>
        <p:nvSpPr>
          <p:cNvPr id="3" name="Espace réservé du contenu 2"/>
          <p:cNvSpPr>
            <a:spLocks noGrp="1"/>
          </p:cNvSpPr>
          <p:nvPr>
            <p:ph idx="1"/>
          </p:nvPr>
        </p:nvSpPr>
        <p:spPr/>
        <p:txBody>
          <a:bodyPr/>
          <a:lstStyle/>
          <a:p>
            <a:r>
              <a:rPr lang="fr-FR" dirty="0" smtClean="0"/>
              <a:t>Possibilité de correction du facteur déclaré et des cotisations</a:t>
            </a:r>
          </a:p>
          <a:p>
            <a:pPr>
              <a:buNone/>
            </a:pPr>
            <a:r>
              <a:rPr lang="fr-FR" sz="1600" u="sng" dirty="0" smtClean="0">
                <a:solidFill>
                  <a:srgbClr val="FF0000"/>
                </a:solidFill>
              </a:rPr>
              <a:t>Correction du facteur :</a:t>
            </a:r>
          </a:p>
          <a:p>
            <a:r>
              <a:rPr lang="fr-FR" sz="1600" dirty="0" smtClean="0"/>
              <a:t>Correction </a:t>
            </a:r>
            <a:r>
              <a:rPr lang="fr-FR" sz="1600" u="sng" dirty="0" smtClean="0"/>
              <a:t>en faveur du salarié</a:t>
            </a:r>
            <a:r>
              <a:rPr lang="fr-FR" sz="1600" dirty="0" smtClean="0"/>
              <a:t> : possible </a:t>
            </a:r>
            <a:r>
              <a:rPr lang="fr-FR" sz="1600" u="sng" dirty="0" smtClean="0"/>
              <a:t>dans le délai de 3 ans qui suit la date d’exigibilité des cotisations</a:t>
            </a:r>
            <a:r>
              <a:rPr lang="fr-FR" sz="1600" dirty="0" smtClean="0"/>
              <a:t> (le 31 janvier lorsque les facteurs sont déclarés par la DADS, le 10 janvier pour une déclaration via la DTS et à la date annuelle de clôture DSN)</a:t>
            </a:r>
          </a:p>
          <a:p>
            <a:r>
              <a:rPr lang="fr-FR" sz="1600" dirty="0" smtClean="0"/>
              <a:t>Correction </a:t>
            </a:r>
            <a:r>
              <a:rPr lang="fr-FR" sz="1600" u="sng" dirty="0" smtClean="0"/>
              <a:t>pas faite en faveur du salarié</a:t>
            </a:r>
            <a:r>
              <a:rPr lang="fr-FR" sz="1600" dirty="0" smtClean="0"/>
              <a:t> : possible </a:t>
            </a:r>
            <a:r>
              <a:rPr lang="fr-FR" sz="1600" u="sng" dirty="0" smtClean="0"/>
              <a:t>jusqu’au 5 ou 15 avril de l’année suivant l’exposition</a:t>
            </a:r>
            <a:r>
              <a:rPr lang="fr-FR" sz="1500" b="1" dirty="0" smtClean="0"/>
              <a:t> </a:t>
            </a:r>
          </a:p>
          <a:p>
            <a:endParaRPr lang="fr-FR" sz="1600" u="sng" dirty="0" smtClean="0"/>
          </a:p>
        </p:txBody>
      </p:sp>
      <p:sp>
        <p:nvSpPr>
          <p:cNvPr id="4" name="Espace réservé du numéro de diapositive 3"/>
          <p:cNvSpPr>
            <a:spLocks noGrp="1"/>
          </p:cNvSpPr>
          <p:nvPr>
            <p:ph type="sldNum" sz="quarter" idx="10"/>
          </p:nvPr>
        </p:nvSpPr>
        <p:spPr/>
        <p:txBody>
          <a:bodyPr/>
          <a:lstStyle/>
          <a:p>
            <a:pPr>
              <a:defRPr/>
            </a:pPr>
            <a:fld id="{A92B06A2-C593-49B5-9FD3-9DA954964C83}" type="slidenum">
              <a:rPr lang="fr-FR" smtClean="0"/>
              <a:pPr>
                <a:defRPr/>
              </a:pPr>
              <a:t>9</a:t>
            </a:fld>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gip01">
  <a:themeElements>
    <a:clrScheme name="1_gip01 8">
      <a:dk1>
        <a:srgbClr val="004272"/>
      </a:dk1>
      <a:lt1>
        <a:srgbClr val="FFFFFF"/>
      </a:lt1>
      <a:dk2>
        <a:srgbClr val="004272"/>
      </a:dk2>
      <a:lt2>
        <a:srgbClr val="EEEEEE"/>
      </a:lt2>
      <a:accent1>
        <a:srgbClr val="00B0E6"/>
      </a:accent1>
      <a:accent2>
        <a:srgbClr val="A1A1A1"/>
      </a:accent2>
      <a:accent3>
        <a:srgbClr val="FFFFFF"/>
      </a:accent3>
      <a:accent4>
        <a:srgbClr val="003760"/>
      </a:accent4>
      <a:accent5>
        <a:srgbClr val="AAD4F0"/>
      </a:accent5>
      <a:accent6>
        <a:srgbClr val="919191"/>
      </a:accent6>
      <a:hlink>
        <a:srgbClr val="000000"/>
      </a:hlink>
      <a:folHlink>
        <a:srgbClr val="D9E4E7"/>
      </a:folHlink>
    </a:clrScheme>
    <a:fontScheme name="1_gip01">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0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9525" cap="flat" cmpd="sng" algn="ctr">
          <a:solidFill>
            <a:schemeClr val="accent5">
              <a:lumMod val="90000"/>
            </a:schemeClr>
          </a:solidFill>
          <a:prstDash val="solid"/>
          <a:round/>
          <a:headEnd type="none" w="med" len="med"/>
          <a:tailEnd type="triangle"/>
        </a:ln>
        <a:effectLst/>
      </a:spPr>
      <a:bodyPr/>
      <a:lstStyle/>
    </a:lnDef>
  </a:objectDefaults>
  <a:extraClrSchemeLst>
    <a:extraClrScheme>
      <a:clrScheme name="1_gip0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gip0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gip0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gip0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gip0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gip0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gip0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gip01 8">
        <a:dk1>
          <a:srgbClr val="004272"/>
        </a:dk1>
        <a:lt1>
          <a:srgbClr val="FFFFFF"/>
        </a:lt1>
        <a:dk2>
          <a:srgbClr val="004272"/>
        </a:dk2>
        <a:lt2>
          <a:srgbClr val="EEEEEE"/>
        </a:lt2>
        <a:accent1>
          <a:srgbClr val="00B0E6"/>
        </a:accent1>
        <a:accent2>
          <a:srgbClr val="A1A1A1"/>
        </a:accent2>
        <a:accent3>
          <a:srgbClr val="FFFFFF"/>
        </a:accent3>
        <a:accent4>
          <a:srgbClr val="003760"/>
        </a:accent4>
        <a:accent5>
          <a:srgbClr val="AAD4F0"/>
        </a:accent5>
        <a:accent6>
          <a:srgbClr val="919191"/>
        </a:accent6>
        <a:hlink>
          <a:srgbClr val="000000"/>
        </a:hlink>
        <a:folHlink>
          <a:srgbClr val="D9E4E7"/>
        </a:folHlink>
      </a:clrScheme>
      <a:clrMap bg1="lt1" tx1="dk1" bg2="lt2" tx2="dk2" accent1="accent1" accent2="accent2" accent3="accent3" accent4="accent4" accent5="accent5" accent6="accent6" hlink="hlink" folHlink="folHlink"/>
    </a:extraClrScheme>
    <a:extraClrScheme>
      <a:clrScheme name="1_gip01 9">
        <a:dk1>
          <a:srgbClr val="848484"/>
        </a:dk1>
        <a:lt1>
          <a:srgbClr val="FFFFFF"/>
        </a:lt1>
        <a:dk2>
          <a:srgbClr val="00B0E6"/>
        </a:dk2>
        <a:lt2>
          <a:srgbClr val="EEEEEE"/>
        </a:lt2>
        <a:accent1>
          <a:srgbClr val="004E61"/>
        </a:accent1>
        <a:accent2>
          <a:srgbClr val="A1A1A1"/>
        </a:accent2>
        <a:accent3>
          <a:srgbClr val="FFFFFF"/>
        </a:accent3>
        <a:accent4>
          <a:srgbClr val="707070"/>
        </a:accent4>
        <a:accent5>
          <a:srgbClr val="AAB2B7"/>
        </a:accent5>
        <a:accent6>
          <a:srgbClr val="919191"/>
        </a:accent6>
        <a:hlink>
          <a:srgbClr val="000000"/>
        </a:hlink>
        <a:folHlink>
          <a:srgbClr val="D9E4E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gip01">
  <a:themeElements>
    <a:clrScheme name="2_gip01 8">
      <a:dk1>
        <a:srgbClr val="004272"/>
      </a:dk1>
      <a:lt1>
        <a:srgbClr val="FFFFFF"/>
      </a:lt1>
      <a:dk2>
        <a:srgbClr val="004272"/>
      </a:dk2>
      <a:lt2>
        <a:srgbClr val="EEEEEE"/>
      </a:lt2>
      <a:accent1>
        <a:srgbClr val="00B0E6"/>
      </a:accent1>
      <a:accent2>
        <a:srgbClr val="A1A1A1"/>
      </a:accent2>
      <a:accent3>
        <a:srgbClr val="FFFFFF"/>
      </a:accent3>
      <a:accent4>
        <a:srgbClr val="003760"/>
      </a:accent4>
      <a:accent5>
        <a:srgbClr val="AAD4F0"/>
      </a:accent5>
      <a:accent6>
        <a:srgbClr val="919191"/>
      </a:accent6>
      <a:hlink>
        <a:srgbClr val="000000"/>
      </a:hlink>
      <a:folHlink>
        <a:srgbClr val="D9E4E7"/>
      </a:folHlink>
    </a:clrScheme>
    <a:fontScheme name="2_gip01">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2_gip0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gip0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gip0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gip0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gip0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gip0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gip0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2_gip01 8">
        <a:dk1>
          <a:srgbClr val="004272"/>
        </a:dk1>
        <a:lt1>
          <a:srgbClr val="FFFFFF"/>
        </a:lt1>
        <a:dk2>
          <a:srgbClr val="004272"/>
        </a:dk2>
        <a:lt2>
          <a:srgbClr val="EEEEEE"/>
        </a:lt2>
        <a:accent1>
          <a:srgbClr val="00B0E6"/>
        </a:accent1>
        <a:accent2>
          <a:srgbClr val="A1A1A1"/>
        </a:accent2>
        <a:accent3>
          <a:srgbClr val="FFFFFF"/>
        </a:accent3>
        <a:accent4>
          <a:srgbClr val="003760"/>
        </a:accent4>
        <a:accent5>
          <a:srgbClr val="AAD4F0"/>
        </a:accent5>
        <a:accent6>
          <a:srgbClr val="919191"/>
        </a:accent6>
        <a:hlink>
          <a:srgbClr val="000000"/>
        </a:hlink>
        <a:folHlink>
          <a:srgbClr val="D9E4E7"/>
        </a:folHlink>
      </a:clrScheme>
      <a:clrMap bg1="lt1" tx1="dk1" bg2="lt2" tx2="dk2" accent1="accent1" accent2="accent2" accent3="accent3" accent4="accent4" accent5="accent5" accent6="accent6" hlink="hlink" folHlink="folHlink"/>
    </a:extraClrScheme>
    <a:extraClrScheme>
      <a:clrScheme name="2_gip01 9">
        <a:dk1>
          <a:srgbClr val="848484"/>
        </a:dk1>
        <a:lt1>
          <a:srgbClr val="FFFFFF"/>
        </a:lt1>
        <a:dk2>
          <a:srgbClr val="00B0E6"/>
        </a:dk2>
        <a:lt2>
          <a:srgbClr val="EEEEEE"/>
        </a:lt2>
        <a:accent1>
          <a:srgbClr val="004E61"/>
        </a:accent1>
        <a:accent2>
          <a:srgbClr val="A1A1A1"/>
        </a:accent2>
        <a:accent3>
          <a:srgbClr val="FFFFFF"/>
        </a:accent3>
        <a:accent4>
          <a:srgbClr val="707070"/>
        </a:accent4>
        <a:accent5>
          <a:srgbClr val="AAB2B7"/>
        </a:accent5>
        <a:accent6>
          <a:srgbClr val="919191"/>
        </a:accent6>
        <a:hlink>
          <a:srgbClr val="000000"/>
        </a:hlink>
        <a:folHlink>
          <a:srgbClr val="D9E4E7"/>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gip01">
  <a:themeElements>
    <a:clrScheme name="3_gip01 8">
      <a:dk1>
        <a:srgbClr val="004272"/>
      </a:dk1>
      <a:lt1>
        <a:srgbClr val="FFFFFF"/>
      </a:lt1>
      <a:dk2>
        <a:srgbClr val="004272"/>
      </a:dk2>
      <a:lt2>
        <a:srgbClr val="EEEEEE"/>
      </a:lt2>
      <a:accent1>
        <a:srgbClr val="00B0E6"/>
      </a:accent1>
      <a:accent2>
        <a:srgbClr val="A1A1A1"/>
      </a:accent2>
      <a:accent3>
        <a:srgbClr val="FFFFFF"/>
      </a:accent3>
      <a:accent4>
        <a:srgbClr val="003760"/>
      </a:accent4>
      <a:accent5>
        <a:srgbClr val="AAD4F0"/>
      </a:accent5>
      <a:accent6>
        <a:srgbClr val="919191"/>
      </a:accent6>
      <a:hlink>
        <a:srgbClr val="000000"/>
      </a:hlink>
      <a:folHlink>
        <a:srgbClr val="D9E4E7"/>
      </a:folHlink>
    </a:clrScheme>
    <a:fontScheme name="3_gip01">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_gip0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_gip0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_gip0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_gip0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_gip0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_gip0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_gip0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3_gip01 8">
        <a:dk1>
          <a:srgbClr val="004272"/>
        </a:dk1>
        <a:lt1>
          <a:srgbClr val="FFFFFF"/>
        </a:lt1>
        <a:dk2>
          <a:srgbClr val="004272"/>
        </a:dk2>
        <a:lt2>
          <a:srgbClr val="EEEEEE"/>
        </a:lt2>
        <a:accent1>
          <a:srgbClr val="00B0E6"/>
        </a:accent1>
        <a:accent2>
          <a:srgbClr val="A1A1A1"/>
        </a:accent2>
        <a:accent3>
          <a:srgbClr val="FFFFFF"/>
        </a:accent3>
        <a:accent4>
          <a:srgbClr val="003760"/>
        </a:accent4>
        <a:accent5>
          <a:srgbClr val="AAD4F0"/>
        </a:accent5>
        <a:accent6>
          <a:srgbClr val="919191"/>
        </a:accent6>
        <a:hlink>
          <a:srgbClr val="000000"/>
        </a:hlink>
        <a:folHlink>
          <a:srgbClr val="D9E4E7"/>
        </a:folHlink>
      </a:clrScheme>
      <a:clrMap bg1="lt1" tx1="dk1" bg2="lt2" tx2="dk2" accent1="accent1" accent2="accent2" accent3="accent3" accent4="accent4" accent5="accent5" accent6="accent6" hlink="hlink" folHlink="folHlink"/>
    </a:extraClrScheme>
    <a:extraClrScheme>
      <a:clrScheme name="3_gip01 9">
        <a:dk1>
          <a:srgbClr val="848484"/>
        </a:dk1>
        <a:lt1>
          <a:srgbClr val="FFFFFF"/>
        </a:lt1>
        <a:dk2>
          <a:srgbClr val="00B0E6"/>
        </a:dk2>
        <a:lt2>
          <a:srgbClr val="EEEEEE"/>
        </a:lt2>
        <a:accent1>
          <a:srgbClr val="004E61"/>
        </a:accent1>
        <a:accent2>
          <a:srgbClr val="A1A1A1"/>
        </a:accent2>
        <a:accent3>
          <a:srgbClr val="FFFFFF"/>
        </a:accent3>
        <a:accent4>
          <a:srgbClr val="707070"/>
        </a:accent4>
        <a:accent5>
          <a:srgbClr val="AAB2B7"/>
        </a:accent5>
        <a:accent6>
          <a:srgbClr val="919191"/>
        </a:accent6>
        <a:hlink>
          <a:srgbClr val="000000"/>
        </a:hlink>
        <a:folHlink>
          <a:srgbClr val="D9E4E7"/>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gip01">
  <a:themeElements>
    <a:clrScheme name="4_gip01 8">
      <a:dk1>
        <a:srgbClr val="004272"/>
      </a:dk1>
      <a:lt1>
        <a:srgbClr val="FFFFFF"/>
      </a:lt1>
      <a:dk2>
        <a:srgbClr val="004272"/>
      </a:dk2>
      <a:lt2>
        <a:srgbClr val="EEEEEE"/>
      </a:lt2>
      <a:accent1>
        <a:srgbClr val="00B0E6"/>
      </a:accent1>
      <a:accent2>
        <a:srgbClr val="A1A1A1"/>
      </a:accent2>
      <a:accent3>
        <a:srgbClr val="FFFFFF"/>
      </a:accent3>
      <a:accent4>
        <a:srgbClr val="003760"/>
      </a:accent4>
      <a:accent5>
        <a:srgbClr val="AAD4F0"/>
      </a:accent5>
      <a:accent6>
        <a:srgbClr val="919191"/>
      </a:accent6>
      <a:hlink>
        <a:srgbClr val="000000"/>
      </a:hlink>
      <a:folHlink>
        <a:srgbClr val="D9E4E7"/>
      </a:folHlink>
    </a:clrScheme>
    <a:fontScheme name="4_gip01">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4_gip0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4_gip0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4_gip0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4_gip0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4_gip0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4_gip0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4_gip0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4_gip01 8">
        <a:dk1>
          <a:srgbClr val="004272"/>
        </a:dk1>
        <a:lt1>
          <a:srgbClr val="FFFFFF"/>
        </a:lt1>
        <a:dk2>
          <a:srgbClr val="004272"/>
        </a:dk2>
        <a:lt2>
          <a:srgbClr val="EEEEEE"/>
        </a:lt2>
        <a:accent1>
          <a:srgbClr val="00B0E6"/>
        </a:accent1>
        <a:accent2>
          <a:srgbClr val="A1A1A1"/>
        </a:accent2>
        <a:accent3>
          <a:srgbClr val="FFFFFF"/>
        </a:accent3>
        <a:accent4>
          <a:srgbClr val="003760"/>
        </a:accent4>
        <a:accent5>
          <a:srgbClr val="AAD4F0"/>
        </a:accent5>
        <a:accent6>
          <a:srgbClr val="919191"/>
        </a:accent6>
        <a:hlink>
          <a:srgbClr val="000000"/>
        </a:hlink>
        <a:folHlink>
          <a:srgbClr val="D9E4E7"/>
        </a:folHlink>
      </a:clrScheme>
      <a:clrMap bg1="lt1" tx1="dk1" bg2="lt2" tx2="dk2" accent1="accent1" accent2="accent2" accent3="accent3" accent4="accent4" accent5="accent5" accent6="accent6" hlink="hlink" folHlink="folHlink"/>
    </a:extraClrScheme>
    <a:extraClrScheme>
      <a:clrScheme name="4_gip01 9">
        <a:dk1>
          <a:srgbClr val="848484"/>
        </a:dk1>
        <a:lt1>
          <a:srgbClr val="FFFFFF"/>
        </a:lt1>
        <a:dk2>
          <a:srgbClr val="00B0E6"/>
        </a:dk2>
        <a:lt2>
          <a:srgbClr val="EEEEEE"/>
        </a:lt2>
        <a:accent1>
          <a:srgbClr val="004E61"/>
        </a:accent1>
        <a:accent2>
          <a:srgbClr val="A1A1A1"/>
        </a:accent2>
        <a:accent3>
          <a:srgbClr val="FFFFFF"/>
        </a:accent3>
        <a:accent4>
          <a:srgbClr val="707070"/>
        </a:accent4>
        <a:accent5>
          <a:srgbClr val="AAB2B7"/>
        </a:accent5>
        <a:accent6>
          <a:srgbClr val="919191"/>
        </a:accent6>
        <a:hlink>
          <a:srgbClr val="000000"/>
        </a:hlink>
        <a:folHlink>
          <a:srgbClr val="D9E4E7"/>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gip01">
  <a:themeElements>
    <a:clrScheme name="1_gip01 8">
      <a:dk1>
        <a:srgbClr val="004272"/>
      </a:dk1>
      <a:lt1>
        <a:srgbClr val="FFFFFF"/>
      </a:lt1>
      <a:dk2>
        <a:srgbClr val="004272"/>
      </a:dk2>
      <a:lt2>
        <a:srgbClr val="EEEEEE"/>
      </a:lt2>
      <a:accent1>
        <a:srgbClr val="00B0E6"/>
      </a:accent1>
      <a:accent2>
        <a:srgbClr val="A1A1A1"/>
      </a:accent2>
      <a:accent3>
        <a:srgbClr val="FFFFFF"/>
      </a:accent3>
      <a:accent4>
        <a:srgbClr val="003760"/>
      </a:accent4>
      <a:accent5>
        <a:srgbClr val="AAD4F0"/>
      </a:accent5>
      <a:accent6>
        <a:srgbClr val="919191"/>
      </a:accent6>
      <a:hlink>
        <a:srgbClr val="000000"/>
      </a:hlink>
      <a:folHlink>
        <a:srgbClr val="D9E4E7"/>
      </a:folHlink>
    </a:clrScheme>
    <a:fontScheme name="1_gip01">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_gip0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gip0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gip0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gip0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gip0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gip0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gip0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gip01 8">
        <a:dk1>
          <a:srgbClr val="004272"/>
        </a:dk1>
        <a:lt1>
          <a:srgbClr val="FFFFFF"/>
        </a:lt1>
        <a:dk2>
          <a:srgbClr val="004272"/>
        </a:dk2>
        <a:lt2>
          <a:srgbClr val="EEEEEE"/>
        </a:lt2>
        <a:accent1>
          <a:srgbClr val="00B0E6"/>
        </a:accent1>
        <a:accent2>
          <a:srgbClr val="A1A1A1"/>
        </a:accent2>
        <a:accent3>
          <a:srgbClr val="FFFFFF"/>
        </a:accent3>
        <a:accent4>
          <a:srgbClr val="003760"/>
        </a:accent4>
        <a:accent5>
          <a:srgbClr val="AAD4F0"/>
        </a:accent5>
        <a:accent6>
          <a:srgbClr val="919191"/>
        </a:accent6>
        <a:hlink>
          <a:srgbClr val="000000"/>
        </a:hlink>
        <a:folHlink>
          <a:srgbClr val="D9E4E7"/>
        </a:folHlink>
      </a:clrScheme>
      <a:clrMap bg1="lt1" tx1="dk1" bg2="lt2" tx2="dk2" accent1="accent1" accent2="accent2" accent3="accent3" accent4="accent4" accent5="accent5" accent6="accent6" hlink="hlink" folHlink="folHlink"/>
    </a:extraClrScheme>
    <a:extraClrScheme>
      <a:clrScheme name="1_gip01 9">
        <a:dk1>
          <a:srgbClr val="848484"/>
        </a:dk1>
        <a:lt1>
          <a:srgbClr val="FFFFFF"/>
        </a:lt1>
        <a:dk2>
          <a:srgbClr val="00B0E6"/>
        </a:dk2>
        <a:lt2>
          <a:srgbClr val="EEEEEE"/>
        </a:lt2>
        <a:accent1>
          <a:srgbClr val="004E61"/>
        </a:accent1>
        <a:accent2>
          <a:srgbClr val="A1A1A1"/>
        </a:accent2>
        <a:accent3>
          <a:srgbClr val="FFFFFF"/>
        </a:accent3>
        <a:accent4>
          <a:srgbClr val="707070"/>
        </a:accent4>
        <a:accent5>
          <a:srgbClr val="AAB2B7"/>
        </a:accent5>
        <a:accent6>
          <a:srgbClr val="919191"/>
        </a:accent6>
        <a:hlink>
          <a:srgbClr val="000000"/>
        </a:hlink>
        <a:folHlink>
          <a:srgbClr val="D9E4E7"/>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1_gip01 9">
    <a:dk1>
      <a:srgbClr val="848484"/>
    </a:dk1>
    <a:lt1>
      <a:srgbClr val="FFFFFF"/>
    </a:lt1>
    <a:dk2>
      <a:srgbClr val="00B0E6"/>
    </a:dk2>
    <a:lt2>
      <a:srgbClr val="EEEEEE"/>
    </a:lt2>
    <a:accent1>
      <a:srgbClr val="004E61"/>
    </a:accent1>
    <a:accent2>
      <a:srgbClr val="A1A1A1"/>
    </a:accent2>
    <a:accent3>
      <a:srgbClr val="FFFFFF"/>
    </a:accent3>
    <a:accent4>
      <a:srgbClr val="707070"/>
    </a:accent4>
    <a:accent5>
      <a:srgbClr val="AAB2B7"/>
    </a:accent5>
    <a:accent6>
      <a:srgbClr val="919191"/>
    </a:accent6>
    <a:hlink>
      <a:srgbClr val="000000"/>
    </a:hlink>
    <a:folHlink>
      <a:srgbClr val="D9E4E7"/>
    </a:folHlink>
  </a:clrScheme>
</a:themeOverride>
</file>

<file path=ppt/theme/themeOverride2.xml><?xml version="1.0" encoding="utf-8"?>
<a:themeOverride xmlns:a="http://schemas.openxmlformats.org/drawingml/2006/main">
  <a:clrScheme name="2_gip01 9">
    <a:dk1>
      <a:srgbClr val="848484"/>
    </a:dk1>
    <a:lt1>
      <a:srgbClr val="FFFFFF"/>
    </a:lt1>
    <a:dk2>
      <a:srgbClr val="00B0E6"/>
    </a:dk2>
    <a:lt2>
      <a:srgbClr val="EEEEEE"/>
    </a:lt2>
    <a:accent1>
      <a:srgbClr val="004E61"/>
    </a:accent1>
    <a:accent2>
      <a:srgbClr val="A1A1A1"/>
    </a:accent2>
    <a:accent3>
      <a:srgbClr val="FFFFFF"/>
    </a:accent3>
    <a:accent4>
      <a:srgbClr val="707070"/>
    </a:accent4>
    <a:accent5>
      <a:srgbClr val="AAB2B7"/>
    </a:accent5>
    <a:accent6>
      <a:srgbClr val="919191"/>
    </a:accent6>
    <a:hlink>
      <a:srgbClr val="000000"/>
    </a:hlink>
    <a:folHlink>
      <a:srgbClr val="D9E4E7"/>
    </a:folHlink>
  </a:clrScheme>
</a:themeOverride>
</file>

<file path=ppt/theme/themeOverride3.xml><?xml version="1.0" encoding="utf-8"?>
<a:themeOverride xmlns:a="http://schemas.openxmlformats.org/drawingml/2006/main">
  <a:clrScheme name="3_gip01 9">
    <a:dk1>
      <a:srgbClr val="848484"/>
    </a:dk1>
    <a:lt1>
      <a:srgbClr val="FFFFFF"/>
    </a:lt1>
    <a:dk2>
      <a:srgbClr val="00B0E6"/>
    </a:dk2>
    <a:lt2>
      <a:srgbClr val="EEEEEE"/>
    </a:lt2>
    <a:accent1>
      <a:srgbClr val="004E61"/>
    </a:accent1>
    <a:accent2>
      <a:srgbClr val="A1A1A1"/>
    </a:accent2>
    <a:accent3>
      <a:srgbClr val="FFFFFF"/>
    </a:accent3>
    <a:accent4>
      <a:srgbClr val="707070"/>
    </a:accent4>
    <a:accent5>
      <a:srgbClr val="AAB2B7"/>
    </a:accent5>
    <a:accent6>
      <a:srgbClr val="919191"/>
    </a:accent6>
    <a:hlink>
      <a:srgbClr val="000000"/>
    </a:hlink>
    <a:folHlink>
      <a:srgbClr val="D9E4E7"/>
    </a:folHlink>
  </a:clrScheme>
</a:themeOverride>
</file>

<file path=ppt/theme/themeOverride4.xml><?xml version="1.0" encoding="utf-8"?>
<a:themeOverride xmlns:a="http://schemas.openxmlformats.org/drawingml/2006/main">
  <a:clrScheme name="4_gip01 9">
    <a:dk1>
      <a:srgbClr val="848484"/>
    </a:dk1>
    <a:lt1>
      <a:srgbClr val="FFFFFF"/>
    </a:lt1>
    <a:dk2>
      <a:srgbClr val="00B0E6"/>
    </a:dk2>
    <a:lt2>
      <a:srgbClr val="EEEEEE"/>
    </a:lt2>
    <a:accent1>
      <a:srgbClr val="004E61"/>
    </a:accent1>
    <a:accent2>
      <a:srgbClr val="A1A1A1"/>
    </a:accent2>
    <a:accent3>
      <a:srgbClr val="FFFFFF"/>
    </a:accent3>
    <a:accent4>
      <a:srgbClr val="707070"/>
    </a:accent4>
    <a:accent5>
      <a:srgbClr val="AAB2B7"/>
    </a:accent5>
    <a:accent6>
      <a:srgbClr val="919191"/>
    </a:accent6>
    <a:hlink>
      <a:srgbClr val="000000"/>
    </a:hlink>
    <a:folHlink>
      <a:srgbClr val="D9E4E7"/>
    </a:folHlink>
  </a:clrScheme>
</a:themeOverride>
</file>

<file path=ppt/theme/themeOverride5.xml><?xml version="1.0" encoding="utf-8"?>
<a:themeOverride xmlns:a="http://schemas.openxmlformats.org/drawingml/2006/main">
  <a:clrScheme name="1_gip01 9">
    <a:dk1>
      <a:srgbClr val="848484"/>
    </a:dk1>
    <a:lt1>
      <a:srgbClr val="FFFFFF"/>
    </a:lt1>
    <a:dk2>
      <a:srgbClr val="00B0E6"/>
    </a:dk2>
    <a:lt2>
      <a:srgbClr val="EEEEEE"/>
    </a:lt2>
    <a:accent1>
      <a:srgbClr val="004E61"/>
    </a:accent1>
    <a:accent2>
      <a:srgbClr val="A1A1A1"/>
    </a:accent2>
    <a:accent3>
      <a:srgbClr val="FFFFFF"/>
    </a:accent3>
    <a:accent4>
      <a:srgbClr val="707070"/>
    </a:accent4>
    <a:accent5>
      <a:srgbClr val="AAB2B7"/>
    </a:accent5>
    <a:accent6>
      <a:srgbClr val="919191"/>
    </a:accent6>
    <a:hlink>
      <a:srgbClr val="000000"/>
    </a:hlink>
    <a:folHlink>
      <a:srgbClr val="D9E4E7"/>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847D947C5FE654188A6650E10DBBF8C" ma:contentTypeVersion="1" ma:contentTypeDescription="Crée un document." ma:contentTypeScope="" ma:versionID="d200feb92e5cd99da6366acd561d0016">
  <xsd:schema xmlns:xsd="http://www.w3.org/2001/XMLSchema" xmlns:xs="http://www.w3.org/2001/XMLSchema" xmlns:p="http://schemas.microsoft.com/office/2006/metadata/properties" xmlns:ns2="95823311-2325-4d11-b750-014882a9a010" targetNamespace="http://schemas.microsoft.com/office/2006/metadata/properties" ma:root="true" ma:fieldsID="f9df1984d66cb6876b5f9e17e28697b0" ns2:_="">
    <xsd:import namespace="95823311-2325-4d11-b750-014882a9a010"/>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823311-2325-4d11-b750-014882a9a010" elementFormDefault="qualified">
    <xsd:import namespace="http://schemas.microsoft.com/office/2006/documentManagement/types"/>
    <xsd:import namespace="http://schemas.microsoft.com/office/infopath/2007/PartnerControls"/>
    <xsd:element name="_dlc_DocId" ma:index="8" nillable="true" ma:displayName="Valeur d’ID de document" ma:description="Valeur de l’ID de document affecté à cet élément." ma:internalName="_dlc_DocId" ma:readOnly="true">
      <xsd:simpleType>
        <xsd:restriction base="dms:Text"/>
      </xsd:simpleType>
    </xsd:element>
    <xsd:element name="_dlc_DocIdUrl" ma:index="9" nillable="true" ma:displayName="ID de document" ma:description="Lien permanent vers ce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Conserver l’ID" ma:description="Conserver l’ID lors de l’ajout."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LongProperties xmlns="http://schemas.microsoft.com/office/2006/metadata/longProperties"/>
</file>

<file path=customXml/item5.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55E41FA3-8EC6-485F-94E7-C083BE464F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823311-2325-4d11-b750-014882a9a0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E7A21E1-7EAA-4DF3-A5E9-76F120CD9A24}">
  <ds:schemaRefs>
    <ds:schemaRef ds:uri="http://schemas.microsoft.com/sharepoint/events"/>
  </ds:schemaRefs>
</ds:datastoreItem>
</file>

<file path=customXml/itemProps3.xml><?xml version="1.0" encoding="utf-8"?>
<ds:datastoreItem xmlns:ds="http://schemas.openxmlformats.org/officeDocument/2006/customXml" ds:itemID="{68362D18-D2F7-49E9-A37E-78927AF91A2B}">
  <ds:schemaRefs>
    <ds:schemaRef ds:uri="http://schemas.microsoft.com/sharepoint/v3/contenttype/forms"/>
  </ds:schemaRefs>
</ds:datastoreItem>
</file>

<file path=customXml/itemProps4.xml><?xml version="1.0" encoding="utf-8"?>
<ds:datastoreItem xmlns:ds="http://schemas.openxmlformats.org/officeDocument/2006/customXml" ds:itemID="{8545E86B-B713-42F6-90DB-40782568A4C3}">
  <ds:schemaRefs>
    <ds:schemaRef ds:uri="http://schemas.microsoft.com/office/2006/metadata/longProperties"/>
  </ds:schemaRefs>
</ds:datastoreItem>
</file>

<file path=customXml/itemProps5.xml><?xml version="1.0" encoding="utf-8"?>
<ds:datastoreItem xmlns:ds="http://schemas.openxmlformats.org/officeDocument/2006/customXml" ds:itemID="{80724E56-289B-4A54-BDE1-360F9A5F9C94}">
  <ds:schemaRefs>
    <ds:schemaRef ds:uri="http://purl.org/dc/elements/1.1/"/>
    <ds:schemaRef ds:uri="http://schemas.microsoft.com/office/2006/metadata/properties"/>
    <ds:schemaRef ds:uri="http://schemas.microsoft.com/office/infopath/2007/PartnerControls"/>
    <ds:schemaRef ds:uri="http://schemas.microsoft.com/office/2006/documentManagement/types"/>
    <ds:schemaRef ds:uri="http://purl.org/dc/dcmitype/"/>
    <ds:schemaRef ds:uri="95823311-2325-4d11-b750-014882a9a010"/>
    <ds:schemaRef ds:uri="http://schemas.openxmlformats.org/package/2006/metadata/core-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C:\Program Files\Microsoft Office\Templates\Presentation Designs\gip01.pot</Template>
  <TotalTime>83955</TotalTime>
  <Words>4085</Words>
  <Application>Microsoft Office PowerPoint</Application>
  <PresentationFormat>Affichage à l'écran (4:3)</PresentationFormat>
  <Paragraphs>628</Paragraphs>
  <Slides>21</Slides>
  <Notes>1</Notes>
  <HiddenSlides>0</HiddenSlides>
  <MMClips>0</MMClips>
  <ScaleCrop>false</ScaleCrop>
  <HeadingPairs>
    <vt:vector size="4" baseType="variant">
      <vt:variant>
        <vt:lpstr>Thème</vt:lpstr>
      </vt:variant>
      <vt:variant>
        <vt:i4>5</vt:i4>
      </vt:variant>
      <vt:variant>
        <vt:lpstr>Titres des diapositives</vt:lpstr>
      </vt:variant>
      <vt:variant>
        <vt:i4>21</vt:i4>
      </vt:variant>
    </vt:vector>
  </HeadingPairs>
  <TitlesOfParts>
    <vt:vector size="26" baseType="lpstr">
      <vt:lpstr>1_gip01</vt:lpstr>
      <vt:lpstr>2_gip01</vt:lpstr>
      <vt:lpstr>3_gip01</vt:lpstr>
      <vt:lpstr>4_gip01</vt:lpstr>
      <vt:lpstr>5_gip01</vt:lpstr>
      <vt:lpstr>Pénibilité au travail Déclaration en DSN </vt:lpstr>
      <vt:lpstr>Sommaire</vt:lpstr>
      <vt:lpstr>Pénibilité au travail : déclaration en DSN</vt:lpstr>
      <vt:lpstr>Pénibilité au travail : déclaration en DSN</vt:lpstr>
      <vt:lpstr>Pénibilité au travail : déclaration en DSN</vt:lpstr>
      <vt:lpstr>Déclaration en DSN pour le régime général</vt:lpstr>
      <vt:lpstr>Déclaration en DSN pour le régime agricole</vt:lpstr>
      <vt:lpstr>Pénibilité au travail : déclaration en DSN</vt:lpstr>
      <vt:lpstr>Pénibilité au travail : déclaration en DSN</vt:lpstr>
      <vt:lpstr>Pénibilité au travail : déclaration en DSN</vt:lpstr>
      <vt:lpstr>Pénibilité au travail : déclaration en DSN</vt:lpstr>
      <vt:lpstr>Pénibilité au travail : prise en compte en DSN</vt:lpstr>
      <vt:lpstr>Diapositive 13</vt:lpstr>
      <vt:lpstr>Diapositive 14</vt:lpstr>
      <vt:lpstr>Diapositive 15</vt:lpstr>
      <vt:lpstr>Diapositive 16</vt:lpstr>
      <vt:lpstr>Diapositive 17</vt:lpstr>
      <vt:lpstr>Diapositive 18</vt:lpstr>
      <vt:lpstr>Diapositive 19</vt:lpstr>
      <vt:lpstr>Diapositive 20</vt:lpstr>
      <vt:lpstr>Diapositive 21</vt:lpstr>
    </vt:vector>
  </TitlesOfParts>
  <Company>Harrison &amp; Wolf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 CD DSN 12/09/05</dc:title>
  <dc:creator>l.teav</dc:creator>
  <cp:lastModifiedBy>abondoux</cp:lastModifiedBy>
  <cp:revision>4863</cp:revision>
  <dcterms:created xsi:type="dcterms:W3CDTF">2006-12-05T15:45:29Z</dcterms:created>
  <dcterms:modified xsi:type="dcterms:W3CDTF">2017-03-07T09:02:55Z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SQUTSVRH4FAN-24-267</vt:lpwstr>
  </property>
  <property fmtid="{D5CDD505-2E9C-101B-9397-08002B2CF9AE}" pid="3" name="_dlc_DocIdItemGuid">
    <vt:lpwstr>127bbd5b-f527-4ade-9bd7-8d409f78985c</vt:lpwstr>
  </property>
  <property fmtid="{D5CDD505-2E9C-101B-9397-08002B2CF9AE}" pid="4" name="_dlc_DocIdUrl">
    <vt:lpwstr>http://gipi/espaces/DSNPILOTAGE/_layouts/DocIdRedir.aspx?ID=SQUTSVRH4FAN-24-267, SQUTSVRH4FAN-24-267</vt:lpwstr>
  </property>
</Properties>
</file>