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8" r:id="rId2"/>
    <p:sldId id="272" r:id="rId3"/>
    <p:sldId id="271" r:id="rId4"/>
    <p:sldId id="269" r:id="rId5"/>
    <p:sldId id="270" r:id="rId6"/>
    <p:sldId id="273" r:id="rId7"/>
  </p:sldIdLst>
  <p:sldSz cx="9145588" cy="6858000"/>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881">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guide id="3" orient="horz" pos="31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rcé KROUCH-GUILHEM" initials="CK" lastIdx="1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71E7"/>
    <a:srgbClr val="008000"/>
    <a:srgbClr val="080CB8"/>
    <a:srgbClr val="F1A0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392" y="60"/>
      </p:cViewPr>
      <p:guideLst>
        <p:guide orient="horz" pos="2160"/>
        <p:guide pos="2880"/>
        <p:guide pos="2881"/>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132" y="-90"/>
      </p:cViewPr>
      <p:guideLst>
        <p:guide orient="horz" pos="3126"/>
        <p:guide pos="2140"/>
        <p:guide orient="horz" pos="31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4" y="4"/>
            <a:ext cx="2946247" cy="494031"/>
          </a:xfrm>
          <a:prstGeom prst="rect">
            <a:avLst/>
          </a:prstGeom>
        </p:spPr>
        <p:txBody>
          <a:bodyPr vert="horz" lIns="91355" tIns="45678" rIns="91355" bIns="45678" rtlCol="0"/>
          <a:lstStyle>
            <a:lvl1pPr algn="l">
              <a:defRPr sz="1200"/>
            </a:lvl1pPr>
          </a:lstStyle>
          <a:p>
            <a:endParaRPr lang="fr-FR"/>
          </a:p>
        </p:txBody>
      </p:sp>
      <p:sp>
        <p:nvSpPr>
          <p:cNvPr id="3" name="Espace réservé de la date 2"/>
          <p:cNvSpPr>
            <a:spLocks noGrp="1"/>
          </p:cNvSpPr>
          <p:nvPr>
            <p:ph type="dt" sz="quarter" idx="1"/>
          </p:nvPr>
        </p:nvSpPr>
        <p:spPr>
          <a:xfrm>
            <a:off x="3849826" y="4"/>
            <a:ext cx="2946246" cy="494031"/>
          </a:xfrm>
          <a:prstGeom prst="rect">
            <a:avLst/>
          </a:prstGeom>
        </p:spPr>
        <p:txBody>
          <a:bodyPr vert="horz" lIns="91355" tIns="45678" rIns="91355" bIns="45678" rtlCol="0"/>
          <a:lstStyle>
            <a:lvl1pPr algn="r">
              <a:defRPr sz="1200"/>
            </a:lvl1pPr>
          </a:lstStyle>
          <a:p>
            <a:fld id="{CE17963B-FAA4-42AA-8FEC-86A69B2C1BE9}" type="datetimeFigureOut">
              <a:rPr lang="fr-FR" smtClean="0"/>
              <a:t>10/11/2016</a:t>
            </a:fld>
            <a:endParaRPr lang="fr-FR"/>
          </a:p>
        </p:txBody>
      </p:sp>
      <p:sp>
        <p:nvSpPr>
          <p:cNvPr id="4" name="Espace réservé du pied de page 3"/>
          <p:cNvSpPr>
            <a:spLocks noGrp="1"/>
          </p:cNvSpPr>
          <p:nvPr>
            <p:ph type="ftr" sz="quarter" idx="2"/>
          </p:nvPr>
        </p:nvSpPr>
        <p:spPr>
          <a:xfrm>
            <a:off x="4" y="9377044"/>
            <a:ext cx="2946247" cy="494030"/>
          </a:xfrm>
          <a:prstGeom prst="rect">
            <a:avLst/>
          </a:prstGeom>
        </p:spPr>
        <p:txBody>
          <a:bodyPr vert="horz" lIns="91355" tIns="45678" rIns="91355" bIns="45678"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826" y="9377044"/>
            <a:ext cx="2946246" cy="494030"/>
          </a:xfrm>
          <a:prstGeom prst="rect">
            <a:avLst/>
          </a:prstGeom>
        </p:spPr>
        <p:txBody>
          <a:bodyPr vert="horz" lIns="91355" tIns="45678" rIns="91355" bIns="45678" rtlCol="0" anchor="b"/>
          <a:lstStyle>
            <a:lvl1pPr algn="r">
              <a:defRPr sz="1200"/>
            </a:lvl1pPr>
          </a:lstStyle>
          <a:p>
            <a:fld id="{AE7D825A-1F6A-4CE6-BDA5-D411AED7DC48}" type="slidenum">
              <a:rPr lang="fr-FR" smtClean="0"/>
              <a:t>‹N°›</a:t>
            </a:fld>
            <a:endParaRPr lang="fr-FR"/>
          </a:p>
        </p:txBody>
      </p:sp>
    </p:spTree>
    <p:extLst>
      <p:ext uri="{BB962C8B-B14F-4D97-AF65-F5344CB8AC3E}">
        <p14:creationId xmlns:p14="http://schemas.microsoft.com/office/powerpoint/2010/main" val="1468481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4" y="4"/>
            <a:ext cx="2946247" cy="494031"/>
          </a:xfrm>
          <a:prstGeom prst="rect">
            <a:avLst/>
          </a:prstGeom>
        </p:spPr>
        <p:txBody>
          <a:bodyPr vert="horz" lIns="91355" tIns="45678" rIns="91355" bIns="45678" rtlCol="0"/>
          <a:lstStyle>
            <a:lvl1pPr algn="l">
              <a:defRPr sz="1200"/>
            </a:lvl1pPr>
          </a:lstStyle>
          <a:p>
            <a:endParaRPr lang="fr-FR"/>
          </a:p>
        </p:txBody>
      </p:sp>
      <p:sp>
        <p:nvSpPr>
          <p:cNvPr id="3" name="Espace réservé de la date 2"/>
          <p:cNvSpPr>
            <a:spLocks noGrp="1"/>
          </p:cNvSpPr>
          <p:nvPr>
            <p:ph type="dt" idx="1"/>
          </p:nvPr>
        </p:nvSpPr>
        <p:spPr>
          <a:xfrm>
            <a:off x="3849826" y="4"/>
            <a:ext cx="2946246" cy="494031"/>
          </a:xfrm>
          <a:prstGeom prst="rect">
            <a:avLst/>
          </a:prstGeom>
        </p:spPr>
        <p:txBody>
          <a:bodyPr vert="horz" lIns="91355" tIns="45678" rIns="91355" bIns="45678" rtlCol="0"/>
          <a:lstStyle>
            <a:lvl1pPr algn="r">
              <a:defRPr sz="1200"/>
            </a:lvl1pPr>
          </a:lstStyle>
          <a:p>
            <a:fld id="{1B5E837F-87F1-4A64-9A9F-D9D4007040EE}" type="datetimeFigureOut">
              <a:rPr lang="fr-FR" smtClean="0"/>
              <a:t>10/11/2016</a:t>
            </a:fld>
            <a:endParaRPr lang="fr-FR"/>
          </a:p>
        </p:txBody>
      </p:sp>
      <p:sp>
        <p:nvSpPr>
          <p:cNvPr id="4" name="Espace réservé de l'image des diapositives 3"/>
          <p:cNvSpPr>
            <a:spLocks noGrp="1" noRot="1" noChangeAspect="1"/>
          </p:cNvSpPr>
          <p:nvPr>
            <p:ph type="sldImg" idx="2"/>
          </p:nvPr>
        </p:nvSpPr>
        <p:spPr>
          <a:xfrm>
            <a:off x="928688" y="739775"/>
            <a:ext cx="4940300" cy="3705225"/>
          </a:xfrm>
          <a:prstGeom prst="rect">
            <a:avLst/>
          </a:prstGeom>
          <a:noFill/>
          <a:ln w="12700">
            <a:solidFill>
              <a:prstClr val="black"/>
            </a:solidFill>
          </a:ln>
        </p:spPr>
        <p:txBody>
          <a:bodyPr vert="horz" lIns="91355" tIns="45678" rIns="91355" bIns="45678" rtlCol="0" anchor="ctr"/>
          <a:lstStyle/>
          <a:p>
            <a:endParaRPr lang="fr-FR"/>
          </a:p>
        </p:txBody>
      </p:sp>
      <p:sp>
        <p:nvSpPr>
          <p:cNvPr id="5" name="Espace réservé des commentaires 4"/>
          <p:cNvSpPr>
            <a:spLocks noGrp="1"/>
          </p:cNvSpPr>
          <p:nvPr>
            <p:ph type="body" sz="quarter" idx="3"/>
          </p:nvPr>
        </p:nvSpPr>
        <p:spPr>
          <a:xfrm>
            <a:off x="679292" y="4689320"/>
            <a:ext cx="5439101" cy="4443096"/>
          </a:xfrm>
          <a:prstGeom prst="rect">
            <a:avLst/>
          </a:prstGeom>
        </p:spPr>
        <p:txBody>
          <a:bodyPr vert="horz" lIns="91355" tIns="45678" rIns="91355" bIns="4567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4" y="9377044"/>
            <a:ext cx="2946247" cy="494030"/>
          </a:xfrm>
          <a:prstGeom prst="rect">
            <a:avLst/>
          </a:prstGeom>
        </p:spPr>
        <p:txBody>
          <a:bodyPr vert="horz" lIns="91355" tIns="45678" rIns="91355" bIns="45678"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826" y="9377044"/>
            <a:ext cx="2946246" cy="494030"/>
          </a:xfrm>
          <a:prstGeom prst="rect">
            <a:avLst/>
          </a:prstGeom>
        </p:spPr>
        <p:txBody>
          <a:bodyPr vert="horz" lIns="91355" tIns="45678" rIns="91355" bIns="45678" rtlCol="0" anchor="b"/>
          <a:lstStyle>
            <a:lvl1pPr algn="r">
              <a:defRPr sz="1200"/>
            </a:lvl1pPr>
          </a:lstStyle>
          <a:p>
            <a:fld id="{CFF659DC-133B-42D6-9EA7-068A5E5B9E00}" type="slidenum">
              <a:rPr lang="fr-FR" smtClean="0"/>
              <a:t>‹N°›</a:t>
            </a:fld>
            <a:endParaRPr lang="fr-FR"/>
          </a:p>
        </p:txBody>
      </p:sp>
    </p:spTree>
    <p:extLst>
      <p:ext uri="{BB962C8B-B14F-4D97-AF65-F5344CB8AC3E}">
        <p14:creationId xmlns:p14="http://schemas.microsoft.com/office/powerpoint/2010/main" val="380708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39775"/>
            <a:ext cx="4940300" cy="37052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659DC-133B-42D6-9EA7-068A5E5B9E00}" type="slidenum">
              <a:rPr lang="fr-FR" smtClean="0"/>
              <a:t>1</a:t>
            </a:fld>
            <a:endParaRPr lang="fr-FR"/>
          </a:p>
        </p:txBody>
      </p:sp>
    </p:spTree>
    <p:extLst>
      <p:ext uri="{BB962C8B-B14F-4D97-AF65-F5344CB8AC3E}">
        <p14:creationId xmlns:p14="http://schemas.microsoft.com/office/powerpoint/2010/main" val="1420558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39775"/>
            <a:ext cx="4940300" cy="37052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659DC-133B-42D6-9EA7-068A5E5B9E00}" type="slidenum">
              <a:rPr lang="fr-FR" smtClean="0"/>
              <a:t>2</a:t>
            </a:fld>
            <a:endParaRPr lang="fr-FR"/>
          </a:p>
        </p:txBody>
      </p:sp>
    </p:spTree>
    <p:extLst>
      <p:ext uri="{BB962C8B-B14F-4D97-AF65-F5344CB8AC3E}">
        <p14:creationId xmlns:p14="http://schemas.microsoft.com/office/powerpoint/2010/main" val="1420558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39775"/>
            <a:ext cx="4940300" cy="37052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659DC-133B-42D6-9EA7-068A5E5B9E00}" type="slidenum">
              <a:rPr lang="fr-FR" smtClean="0"/>
              <a:t>3</a:t>
            </a:fld>
            <a:endParaRPr lang="fr-FR"/>
          </a:p>
        </p:txBody>
      </p:sp>
    </p:spTree>
    <p:extLst>
      <p:ext uri="{BB962C8B-B14F-4D97-AF65-F5344CB8AC3E}">
        <p14:creationId xmlns:p14="http://schemas.microsoft.com/office/powerpoint/2010/main" val="1420558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39775"/>
            <a:ext cx="4940300" cy="37052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659DC-133B-42D6-9EA7-068A5E5B9E00}" type="slidenum">
              <a:rPr lang="fr-FR" smtClean="0"/>
              <a:t>4</a:t>
            </a:fld>
            <a:endParaRPr lang="fr-FR"/>
          </a:p>
        </p:txBody>
      </p:sp>
    </p:spTree>
    <p:extLst>
      <p:ext uri="{BB962C8B-B14F-4D97-AF65-F5344CB8AC3E}">
        <p14:creationId xmlns:p14="http://schemas.microsoft.com/office/powerpoint/2010/main" val="1420558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39775"/>
            <a:ext cx="4940300" cy="37052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659DC-133B-42D6-9EA7-068A5E5B9E00}" type="slidenum">
              <a:rPr lang="fr-FR" smtClean="0"/>
              <a:t>5</a:t>
            </a:fld>
            <a:endParaRPr lang="fr-FR"/>
          </a:p>
        </p:txBody>
      </p:sp>
    </p:spTree>
    <p:extLst>
      <p:ext uri="{BB962C8B-B14F-4D97-AF65-F5344CB8AC3E}">
        <p14:creationId xmlns:p14="http://schemas.microsoft.com/office/powerpoint/2010/main" val="1420558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28688" y="739775"/>
            <a:ext cx="4940300" cy="37052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F659DC-133B-42D6-9EA7-068A5E5B9E00}" type="slidenum">
              <a:rPr lang="fr-FR" smtClean="0"/>
              <a:t>6</a:t>
            </a:fld>
            <a:endParaRPr lang="fr-FR"/>
          </a:p>
        </p:txBody>
      </p:sp>
    </p:spTree>
    <p:extLst>
      <p:ext uri="{BB962C8B-B14F-4D97-AF65-F5344CB8AC3E}">
        <p14:creationId xmlns:p14="http://schemas.microsoft.com/office/powerpoint/2010/main" val="1420558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919" y="2130427"/>
            <a:ext cx="777375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838"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FE43319-6F95-40BC-B146-1FBA406BBB0A}" type="datetimeFigureOut">
              <a:rPr lang="fr-FR" smtClean="0"/>
              <a:t>10/11/2016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8125505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E43319-6F95-40BC-B146-1FBA406BBB0A}" type="datetimeFigureOut">
              <a:rPr lang="fr-FR" smtClean="0"/>
              <a:t>10/11/2016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339730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0552" y="274640"/>
            <a:ext cx="2057757"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80" y="274640"/>
            <a:ext cx="6020845"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E43319-6F95-40BC-B146-1FBA406BBB0A}" type="datetimeFigureOut">
              <a:rPr lang="fr-FR" smtClean="0"/>
              <a:t>10/11/2016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195900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E43319-6F95-40BC-B146-1FBA406BBB0A}" type="datetimeFigureOut">
              <a:rPr lang="fr-FR" smtClean="0"/>
              <a:t>10/11/2016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2845351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438" y="4406902"/>
            <a:ext cx="777375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438" y="2906713"/>
            <a:ext cx="77737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FE43319-6F95-40BC-B146-1FBA406BBB0A}" type="datetimeFigureOut">
              <a:rPr lang="fr-FR" smtClean="0"/>
              <a:t>10/11/2016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3120302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79" y="1600202"/>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9008" y="1600202"/>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FE43319-6F95-40BC-B146-1FBA406BBB0A}" type="datetimeFigureOut">
              <a:rPr lang="fr-FR" smtClean="0"/>
              <a:t>10/11/2016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255013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80" y="1535113"/>
            <a:ext cx="40408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80" y="2174875"/>
            <a:ext cx="40408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833" y="1535113"/>
            <a:ext cx="404247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833" y="2174875"/>
            <a:ext cx="40424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FE43319-6F95-40BC-B146-1FBA406BBB0A}" type="datetimeFigureOut">
              <a:rPr lang="fr-FR" smtClean="0"/>
              <a:t>10/11/2016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44167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FE43319-6F95-40BC-B146-1FBA406BBB0A}" type="datetimeFigureOut">
              <a:rPr lang="fr-FR" smtClean="0"/>
              <a:t>10/11/2016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3267471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FE43319-6F95-40BC-B146-1FBA406BBB0A}" type="datetimeFigureOut">
              <a:rPr lang="fr-FR" smtClean="0"/>
              <a:t>10/11/2016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40046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80" y="273050"/>
            <a:ext cx="3008836"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672" y="273052"/>
            <a:ext cx="51126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80" y="1435102"/>
            <a:ext cx="300883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FE43319-6F95-40BC-B146-1FBA406BBB0A}" type="datetimeFigureOut">
              <a:rPr lang="fr-FR" smtClean="0"/>
              <a:t>10/11/2016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78638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599" y="4800600"/>
            <a:ext cx="5487353"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599"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599"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FE43319-6F95-40BC-B146-1FBA406BBB0A}" type="datetimeFigureOut">
              <a:rPr lang="fr-FR" smtClean="0"/>
              <a:t>10/11/2016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AF27F5-920A-418E-A697-0446F73CD6EE}" type="slidenum">
              <a:rPr lang="fr-FR" smtClean="0"/>
              <a:t>‹N°›</a:t>
            </a:fld>
            <a:endParaRPr lang="fr-FR"/>
          </a:p>
        </p:txBody>
      </p:sp>
    </p:spTree>
    <p:extLst>
      <p:ext uri="{BB962C8B-B14F-4D97-AF65-F5344CB8AC3E}">
        <p14:creationId xmlns:p14="http://schemas.microsoft.com/office/powerpoint/2010/main" val="723306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79" y="274638"/>
            <a:ext cx="823103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79" y="1600202"/>
            <a:ext cx="823103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80" y="6356352"/>
            <a:ext cx="213397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43319-6F95-40BC-B146-1FBA406BBB0A}" type="datetimeFigureOut">
              <a:rPr lang="fr-FR" smtClean="0"/>
              <a:t>10/11/2016</a:t>
            </a:fld>
            <a:endParaRPr lang="fr-FR"/>
          </a:p>
        </p:txBody>
      </p:sp>
      <p:sp>
        <p:nvSpPr>
          <p:cNvPr id="5" name="Espace réservé du pied de page 4"/>
          <p:cNvSpPr>
            <a:spLocks noGrp="1"/>
          </p:cNvSpPr>
          <p:nvPr>
            <p:ph type="ftr" sz="quarter" idx="3"/>
          </p:nvPr>
        </p:nvSpPr>
        <p:spPr>
          <a:xfrm>
            <a:off x="3124743" y="6356352"/>
            <a:ext cx="289610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4339" y="6356352"/>
            <a:ext cx="213397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F27F5-920A-418E-A697-0446F73CD6EE}" type="slidenum">
              <a:rPr lang="fr-FR" smtClean="0"/>
              <a:t>‹N°›</a:t>
            </a:fld>
            <a:endParaRPr lang="fr-FR"/>
          </a:p>
        </p:txBody>
      </p:sp>
    </p:spTree>
    <p:extLst>
      <p:ext uri="{BB962C8B-B14F-4D97-AF65-F5344CB8AC3E}">
        <p14:creationId xmlns:p14="http://schemas.microsoft.com/office/powerpoint/2010/main" val="2953113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sn-info.fr/" TargetMode="Externa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dsn-info.f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1.png"/><Relationship Id="rId4" Type="http://schemas.openxmlformats.org/officeDocument/2006/relationships/hyperlink" Target="http://www.dsn-info.f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dsn-info.f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dsn-info.f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dsn-info.fr/"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0" y="6429185"/>
            <a:ext cx="9145588" cy="570546"/>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fr-FR" sz="900" i="1" dirty="0" smtClean="0">
                <a:solidFill>
                  <a:schemeClr val="tx1">
                    <a:lumMod val="65000"/>
                    <a:lumOff val="35000"/>
                  </a:schemeClr>
                </a:solidFill>
              </a:rPr>
              <a:t>Questions sur votre fiche de paramétrage : coordonnées de l’émetteur de la fiche figurant en entête / Questions sur le paramétrage du logiciel de paie : cf. votre fournisseur de paie habituel</a:t>
            </a:r>
            <a:endParaRPr lang="fr-FR" sz="900" i="1" dirty="0">
              <a:solidFill>
                <a:schemeClr val="tx1">
                  <a:lumMod val="65000"/>
                  <a:lumOff val="35000"/>
                </a:schemeClr>
              </a:solidFill>
            </a:endParaRPr>
          </a:p>
          <a:p>
            <a:r>
              <a:rPr lang="fr-FR" sz="900" i="1" dirty="0" smtClean="0">
                <a:solidFill>
                  <a:schemeClr val="tx1">
                    <a:lumMod val="65000"/>
                    <a:lumOff val="35000"/>
                  </a:schemeClr>
                </a:solidFill>
              </a:rPr>
              <a:t>Plus d’informations sur le dispositif général : </a:t>
            </a:r>
            <a:r>
              <a:rPr lang="fr-FR" sz="900" i="1" dirty="0" smtClean="0">
                <a:solidFill>
                  <a:schemeClr val="tx1">
                    <a:lumMod val="65000"/>
                    <a:lumOff val="35000"/>
                  </a:schemeClr>
                </a:solidFill>
                <a:hlinkClick r:id="rId3"/>
              </a:rPr>
              <a:t>www.dsn-info.fr</a:t>
            </a:r>
            <a:r>
              <a:rPr lang="fr-FR" sz="900" i="1" dirty="0" smtClean="0">
                <a:solidFill>
                  <a:schemeClr val="tx1">
                    <a:lumMod val="65000"/>
                    <a:lumOff val="35000"/>
                  </a:schemeClr>
                </a:solidFill>
              </a:rPr>
              <a:t> </a:t>
            </a:r>
          </a:p>
        </p:txBody>
      </p:sp>
      <p:sp>
        <p:nvSpPr>
          <p:cNvPr id="4" name="Arrondir un rectangle à un seul coin 3"/>
          <p:cNvSpPr/>
          <p:nvPr/>
        </p:nvSpPr>
        <p:spPr>
          <a:xfrm>
            <a:off x="1259850" y="38261"/>
            <a:ext cx="7885738" cy="870461"/>
          </a:xfrm>
          <a:prstGeom prst="round1Rect">
            <a:avLst/>
          </a:prstGeom>
          <a:solidFill>
            <a:srgbClr val="F1A00F"/>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600"/>
              </a:spcAft>
            </a:pPr>
            <a:r>
              <a:rPr lang="fr-FR" sz="2400" cap="all" dirty="0" smtClean="0">
                <a:effectLst/>
                <a:ea typeface="Cambria"/>
                <a:cs typeface="Times New Roman"/>
              </a:rPr>
              <a:t>la </a:t>
            </a:r>
            <a:r>
              <a:rPr lang="fr-FR" sz="2400" cap="all" dirty="0">
                <a:effectLst/>
                <a:ea typeface="Cambria"/>
                <a:cs typeface="Times New Roman"/>
              </a:rPr>
              <a:t>fiche de paramétrage DSN</a:t>
            </a:r>
            <a:endParaRPr lang="fr-FR" sz="2400" dirty="0">
              <a:effectLst/>
              <a:ea typeface="Cambria"/>
              <a:cs typeface="Times New Roman"/>
            </a:endParaRPr>
          </a:p>
          <a:p>
            <a:pPr>
              <a:lnSpc>
                <a:spcPct val="115000"/>
              </a:lnSpc>
              <a:spcAft>
                <a:spcPts val="600"/>
              </a:spcAft>
            </a:pPr>
            <a:r>
              <a:rPr lang="fr-FR" sz="1600" b="1" dirty="0" smtClean="0">
                <a:effectLst/>
                <a:ea typeface="Cambria"/>
                <a:cs typeface="Times New Roman"/>
              </a:rPr>
              <a:t>Pour vos contrats</a:t>
            </a:r>
            <a:r>
              <a:rPr lang="fr-FR" sz="1600" b="1" dirty="0">
                <a:effectLst/>
                <a:ea typeface="Cambria"/>
                <a:cs typeface="Times New Roman"/>
              </a:rPr>
              <a:t> </a:t>
            </a:r>
            <a:r>
              <a:rPr lang="fr-FR" sz="1600" b="1" dirty="0" smtClean="0">
                <a:effectLst/>
                <a:ea typeface="Cambria"/>
                <a:cs typeface="Times New Roman"/>
              </a:rPr>
              <a:t>complémentaire </a:t>
            </a:r>
            <a:r>
              <a:rPr lang="fr-FR" sz="1600" b="1" dirty="0">
                <a:effectLst/>
                <a:ea typeface="Cambria"/>
                <a:cs typeface="Times New Roman"/>
              </a:rPr>
              <a:t>santé, </a:t>
            </a:r>
            <a:r>
              <a:rPr lang="fr-FR" sz="1600" b="1" dirty="0" smtClean="0">
                <a:effectLst/>
                <a:ea typeface="Cambria"/>
                <a:cs typeface="Times New Roman"/>
              </a:rPr>
              <a:t>prévoyance et </a:t>
            </a:r>
            <a:r>
              <a:rPr lang="fr-FR" sz="1600" b="1" dirty="0">
                <a:effectLst/>
                <a:ea typeface="Cambria"/>
                <a:cs typeface="Times New Roman"/>
              </a:rPr>
              <a:t>retraite supplémentaire</a:t>
            </a:r>
          </a:p>
        </p:txBody>
      </p:sp>
      <p:pic>
        <p:nvPicPr>
          <p:cNvPr id="5" name="Image 4" descr="Afficher l'image d'origin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23" y="38894"/>
            <a:ext cx="792226" cy="869826"/>
          </a:xfrm>
          <a:prstGeom prst="rect">
            <a:avLst/>
          </a:prstGeom>
          <a:noFill/>
          <a:ln>
            <a:noFill/>
          </a:ln>
        </p:spPr>
      </p:pic>
      <p:sp>
        <p:nvSpPr>
          <p:cNvPr id="11" name="Rectangle 10"/>
          <p:cNvSpPr/>
          <p:nvPr/>
        </p:nvSpPr>
        <p:spPr>
          <a:xfrm>
            <a:off x="1188418" y="2276872"/>
            <a:ext cx="7632848" cy="2862322"/>
          </a:xfrm>
          <a:prstGeom prst="rect">
            <a:avLst/>
          </a:prstGeom>
        </p:spPr>
        <p:txBody>
          <a:bodyPr wrap="square">
            <a:spAutoFit/>
          </a:bodyPr>
          <a:lstStyle/>
          <a:p>
            <a:pPr lvl="0" algn="just"/>
            <a:r>
              <a:rPr lang="fr-FR" sz="2000" b="1" dirty="0" smtClean="0">
                <a:solidFill>
                  <a:schemeClr val="accent1">
                    <a:lumMod val="50000"/>
                  </a:schemeClr>
                </a:solidFill>
                <a:sym typeface="Wingdings 3"/>
              </a:rPr>
              <a:t> En DSN phase</a:t>
            </a:r>
            <a:r>
              <a:rPr lang="fr-FR" sz="2000" b="1" dirty="0">
                <a:solidFill>
                  <a:schemeClr val="accent1">
                    <a:lumMod val="50000"/>
                  </a:schemeClr>
                </a:solidFill>
                <a:sym typeface="Wingdings 3"/>
              </a:rPr>
              <a:t>s </a:t>
            </a:r>
            <a:r>
              <a:rPr lang="fr-FR" sz="2000" b="1" dirty="0" smtClean="0">
                <a:solidFill>
                  <a:schemeClr val="accent1">
                    <a:lumMod val="50000"/>
                  </a:schemeClr>
                </a:solidFill>
                <a:sym typeface="Wingdings 3"/>
              </a:rPr>
              <a:t>1 et 2 </a:t>
            </a:r>
            <a:r>
              <a:rPr lang="fr-FR" sz="2000" b="1" dirty="0" smtClean="0">
                <a:solidFill>
                  <a:schemeClr val="accent1">
                    <a:lumMod val="50000"/>
                  </a:schemeClr>
                </a:solidFill>
              </a:rPr>
              <a:t> </a:t>
            </a:r>
          </a:p>
          <a:p>
            <a:pPr lvl="0" algn="just"/>
            <a:r>
              <a:rPr lang="fr-FR" sz="1400" dirty="0" smtClean="0"/>
              <a:t>Les organismes complémentaires recevaient </a:t>
            </a:r>
            <a:r>
              <a:rPr lang="fr-FR" sz="1400" dirty="0"/>
              <a:t>seulement les informations </a:t>
            </a:r>
            <a:r>
              <a:rPr lang="fr-FR" sz="1400" dirty="0"/>
              <a:t>liées </a:t>
            </a:r>
            <a:r>
              <a:rPr lang="fr-FR" sz="1400" dirty="0"/>
              <a:t>à certains </a:t>
            </a:r>
            <a:r>
              <a:rPr lang="fr-FR" sz="1400" dirty="0"/>
              <a:t>mouvements </a:t>
            </a:r>
            <a:r>
              <a:rPr lang="fr-FR" sz="1400" dirty="0"/>
              <a:t>de personnel, permettant de remplacer les formulaires de radiation.</a:t>
            </a:r>
          </a:p>
          <a:p>
            <a:pPr algn="just"/>
            <a:endParaRPr lang="fr-FR" sz="1400" b="1" dirty="0" smtClean="0">
              <a:solidFill>
                <a:schemeClr val="accent1">
                  <a:lumMod val="50000"/>
                </a:schemeClr>
              </a:solidFill>
              <a:sym typeface="Wingdings 3"/>
            </a:endParaRPr>
          </a:p>
          <a:p>
            <a:pPr algn="just"/>
            <a:r>
              <a:rPr lang="fr-FR" sz="2000" b="1" dirty="0" smtClean="0">
                <a:solidFill>
                  <a:schemeClr val="accent1">
                    <a:lumMod val="50000"/>
                  </a:schemeClr>
                </a:solidFill>
                <a:sym typeface="Wingdings 3"/>
              </a:rPr>
              <a:t> </a:t>
            </a:r>
            <a:r>
              <a:rPr lang="fr-FR" sz="2000" b="1" dirty="0">
                <a:solidFill>
                  <a:schemeClr val="accent1">
                    <a:lumMod val="50000"/>
                  </a:schemeClr>
                </a:solidFill>
                <a:sym typeface="Wingdings 3"/>
              </a:rPr>
              <a:t>En DSN phase </a:t>
            </a:r>
            <a:r>
              <a:rPr lang="fr-FR" sz="2000" b="1" dirty="0" smtClean="0">
                <a:solidFill>
                  <a:schemeClr val="accent1">
                    <a:lumMod val="50000"/>
                  </a:schemeClr>
                </a:solidFill>
                <a:sym typeface="Wingdings 3"/>
              </a:rPr>
              <a:t>3 </a:t>
            </a:r>
            <a:endParaRPr lang="fr-FR" sz="2000" b="1" dirty="0">
              <a:solidFill>
                <a:schemeClr val="accent1">
                  <a:lumMod val="50000"/>
                </a:schemeClr>
              </a:solidFill>
            </a:endParaRPr>
          </a:p>
          <a:p>
            <a:pPr algn="just"/>
            <a:r>
              <a:rPr lang="fr-FR" sz="1400" dirty="0"/>
              <a:t>Les organismes complémentaires reçoivent l’ensemble des données leur permettant de gérer le recouvrement des cotisations (données nominatives et données de paiement</a:t>
            </a:r>
            <a:r>
              <a:rPr lang="fr-FR" sz="1400" dirty="0" smtClean="0"/>
              <a:t>)</a:t>
            </a:r>
          </a:p>
          <a:p>
            <a:pPr marL="285750" lvl="2" indent="-285750" algn="just">
              <a:buFont typeface="Arial" panose="020B0604020202020204" pitchFamily="34" charset="0"/>
              <a:buChar char="•"/>
            </a:pPr>
            <a:r>
              <a:rPr lang="fr-FR" sz="1400" dirty="0"/>
              <a:t>Ceci permet de remplacer plusieurs déclarations exploitées directement par les organismes complémentaires</a:t>
            </a:r>
            <a:r>
              <a:rPr lang="fr-FR" sz="1400" dirty="0" smtClean="0"/>
              <a:t> </a:t>
            </a:r>
            <a:r>
              <a:rPr lang="fr-FR" sz="1400" dirty="0"/>
              <a:t>comme les DUCS </a:t>
            </a:r>
            <a:r>
              <a:rPr lang="fr-FR" sz="1400" dirty="0" smtClean="0"/>
              <a:t>EFI/EDI et les </a:t>
            </a:r>
            <a:r>
              <a:rPr lang="fr-FR" sz="1400" dirty="0"/>
              <a:t>bordereaux d’appels de cotisations et la déclaration </a:t>
            </a:r>
            <a:r>
              <a:rPr lang="fr-FR" sz="1400" dirty="0" smtClean="0"/>
              <a:t>DADS-U</a:t>
            </a:r>
          </a:p>
          <a:p>
            <a:pPr marL="285750" lvl="2" indent="-285750" algn="just">
              <a:buFont typeface="Arial" panose="020B0604020202020204" pitchFamily="34" charset="0"/>
              <a:buChar char="•"/>
            </a:pPr>
            <a:r>
              <a:rPr lang="fr-FR" sz="1400" dirty="0"/>
              <a:t>Le remplacement de la DUCS et la </a:t>
            </a:r>
            <a:r>
              <a:rPr lang="fr-FR" sz="1400" dirty="0" smtClean="0"/>
              <a:t>DADS-U </a:t>
            </a:r>
            <a:r>
              <a:rPr lang="fr-FR" sz="1400" dirty="0"/>
              <a:t>impose aux organismes </a:t>
            </a:r>
            <a:r>
              <a:rPr lang="fr-FR" sz="1400" dirty="0" smtClean="0"/>
              <a:t>complémentaires, </a:t>
            </a:r>
            <a:r>
              <a:rPr lang="fr-FR" sz="1400" dirty="0"/>
              <a:t>contrairement à l’URSSAF, de s’appuyer sur des données nominatives et non des données </a:t>
            </a:r>
            <a:r>
              <a:rPr lang="fr-FR" sz="1400" dirty="0" smtClean="0"/>
              <a:t>agrégées</a:t>
            </a:r>
            <a:r>
              <a:rPr lang="fr-FR" sz="1400" dirty="0"/>
              <a:t> </a:t>
            </a:r>
            <a:endParaRPr lang="fr-FR" sz="1400" dirty="0" smtClean="0"/>
          </a:p>
        </p:txBody>
      </p:sp>
      <p:pic>
        <p:nvPicPr>
          <p:cNvPr id="12" name="Picture 7"/>
          <p:cNvPicPr preferRelativeResize="0">
            <a:picLocks/>
          </p:cNvPicPr>
          <p:nvPr/>
        </p:nvPicPr>
        <p:blipFill>
          <a:blip r:embed="rId5" cstate="print">
            <a:extLst>
              <a:ext uri="{28A0092B-C50C-407E-A947-70E740481C1C}">
                <a14:useLocalDpi xmlns:a14="http://schemas.microsoft.com/office/drawing/2010/main" val="0"/>
              </a:ext>
            </a:extLst>
          </a:blip>
          <a:srcRect l="42834" t="14119" r="26570" b="67546"/>
          <a:stretch>
            <a:fillRect/>
          </a:stretch>
        </p:blipFill>
        <p:spPr bwMode="auto">
          <a:xfrm>
            <a:off x="1289001" y="1556792"/>
            <a:ext cx="1080120" cy="504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pic>
        <p:nvPicPr>
          <p:cNvPr id="13" name="Picture 37"/>
          <p:cNvPicPr preferRelativeResize="0">
            <a:picLocks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b="16405"/>
          <a:stretch>
            <a:fillRect/>
          </a:stretch>
        </p:blipFill>
        <p:spPr bwMode="auto">
          <a:xfrm>
            <a:off x="5724922" y="1556793"/>
            <a:ext cx="1080120" cy="48398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pic>
        <p:nvPicPr>
          <p:cNvPr id="14" name="Picture 8" descr="C:\Users\gambert\Desktop\FFA_Logo_RVB.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04642" y="1556793"/>
            <a:ext cx="1706857" cy="4987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5" name="Rectangle 14"/>
          <p:cNvSpPr/>
          <p:nvPr/>
        </p:nvSpPr>
        <p:spPr>
          <a:xfrm>
            <a:off x="1188418" y="5229200"/>
            <a:ext cx="7632848" cy="1015663"/>
          </a:xfrm>
          <a:prstGeom prst="rect">
            <a:avLst/>
          </a:prstGeom>
        </p:spPr>
        <p:txBody>
          <a:bodyPr wrap="square">
            <a:spAutoFit/>
          </a:bodyPr>
          <a:lstStyle/>
          <a:p>
            <a:pPr lvl="0" algn="just"/>
            <a:r>
              <a:rPr lang="fr-FR" sz="2000" b="1" dirty="0" smtClean="0">
                <a:solidFill>
                  <a:schemeClr val="accent1">
                    <a:lumMod val="50000"/>
                  </a:schemeClr>
                </a:solidFill>
                <a:sym typeface="Wingdings 3"/>
              </a:rPr>
              <a:t> </a:t>
            </a:r>
            <a:r>
              <a:rPr lang="fr-FR" sz="2000" b="1" dirty="0" smtClean="0">
                <a:solidFill>
                  <a:schemeClr val="accent1">
                    <a:lumMod val="50000"/>
                  </a:schemeClr>
                </a:solidFill>
              </a:rPr>
              <a:t>La fiche de paramétrage est une condition indispensable pour sécuriser le démarrage de la DSN phase 3 des organismes complémentaires  </a:t>
            </a:r>
          </a:p>
        </p:txBody>
      </p:sp>
    </p:spTree>
    <p:extLst>
      <p:ext uri="{BB962C8B-B14F-4D97-AF65-F5344CB8AC3E}">
        <p14:creationId xmlns:p14="http://schemas.microsoft.com/office/powerpoint/2010/main" val="3118724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0" y="6429185"/>
            <a:ext cx="9145588" cy="570546"/>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fr-FR" sz="900" i="1" dirty="0" smtClean="0">
                <a:solidFill>
                  <a:schemeClr val="tx1">
                    <a:lumMod val="65000"/>
                    <a:lumOff val="35000"/>
                  </a:schemeClr>
                </a:solidFill>
              </a:rPr>
              <a:t>Questions sur votre fiche de paramétrage : coordonnées de l’émetteur de la fiche figurant en entête / Questions sur le paramétrage du logiciel de paie : cf. votre fournisseur de paie habituel</a:t>
            </a:r>
            <a:endParaRPr lang="fr-FR" sz="900" i="1" dirty="0">
              <a:solidFill>
                <a:schemeClr val="tx1">
                  <a:lumMod val="65000"/>
                  <a:lumOff val="35000"/>
                </a:schemeClr>
              </a:solidFill>
            </a:endParaRPr>
          </a:p>
          <a:p>
            <a:r>
              <a:rPr lang="fr-FR" sz="900" i="1" dirty="0" smtClean="0">
                <a:solidFill>
                  <a:schemeClr val="tx1">
                    <a:lumMod val="65000"/>
                    <a:lumOff val="35000"/>
                  </a:schemeClr>
                </a:solidFill>
              </a:rPr>
              <a:t>Plus d’informations sur le dispositif général : </a:t>
            </a:r>
            <a:r>
              <a:rPr lang="fr-FR" sz="900" i="1" dirty="0" smtClean="0">
                <a:solidFill>
                  <a:schemeClr val="tx1">
                    <a:lumMod val="65000"/>
                    <a:lumOff val="35000"/>
                  </a:schemeClr>
                </a:solidFill>
                <a:hlinkClick r:id="rId3"/>
              </a:rPr>
              <a:t>www.dsn-info.fr</a:t>
            </a:r>
            <a:r>
              <a:rPr lang="fr-FR" sz="900" i="1" dirty="0" smtClean="0">
                <a:solidFill>
                  <a:schemeClr val="tx1">
                    <a:lumMod val="65000"/>
                    <a:lumOff val="35000"/>
                  </a:schemeClr>
                </a:solidFill>
              </a:rPr>
              <a:t> </a:t>
            </a:r>
          </a:p>
        </p:txBody>
      </p:sp>
      <p:sp>
        <p:nvSpPr>
          <p:cNvPr id="4" name="Arrondir un rectangle à un seul coin 3"/>
          <p:cNvSpPr/>
          <p:nvPr/>
        </p:nvSpPr>
        <p:spPr>
          <a:xfrm>
            <a:off x="1259850" y="38261"/>
            <a:ext cx="7885738" cy="870461"/>
          </a:xfrm>
          <a:prstGeom prst="round1Rect">
            <a:avLst/>
          </a:prstGeom>
          <a:solidFill>
            <a:srgbClr val="F1A00F"/>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600"/>
              </a:spcAft>
            </a:pPr>
            <a:r>
              <a:rPr lang="fr-FR" sz="2400" cap="all" dirty="0" err="1" smtClean="0">
                <a:effectLst/>
                <a:ea typeface="Cambria"/>
                <a:cs typeface="Times New Roman"/>
              </a:rPr>
              <a:t>OBTENtion</a:t>
            </a:r>
            <a:r>
              <a:rPr lang="fr-FR" sz="2400" cap="all" dirty="0" smtClean="0">
                <a:effectLst/>
                <a:ea typeface="Cambria"/>
                <a:cs typeface="Times New Roman"/>
              </a:rPr>
              <a:t> </a:t>
            </a:r>
            <a:r>
              <a:rPr lang="fr-FR" sz="2400" cap="all" dirty="0">
                <a:effectLst/>
                <a:ea typeface="Cambria"/>
                <a:cs typeface="Times New Roman"/>
              </a:rPr>
              <a:t>de la fiche de paramétrage DSN</a:t>
            </a:r>
            <a:endParaRPr lang="fr-FR" sz="2400" dirty="0">
              <a:effectLst/>
              <a:ea typeface="Cambria"/>
              <a:cs typeface="Times New Roman"/>
            </a:endParaRPr>
          </a:p>
          <a:p>
            <a:pPr>
              <a:lnSpc>
                <a:spcPct val="115000"/>
              </a:lnSpc>
              <a:spcAft>
                <a:spcPts val="600"/>
              </a:spcAft>
            </a:pPr>
            <a:r>
              <a:rPr lang="fr-FR" sz="1600" b="1" dirty="0" smtClean="0">
                <a:effectLst/>
                <a:ea typeface="Cambria"/>
                <a:cs typeface="Times New Roman"/>
              </a:rPr>
              <a:t>Pour vos contrats</a:t>
            </a:r>
            <a:r>
              <a:rPr lang="fr-FR" sz="1600" b="1" dirty="0">
                <a:effectLst/>
                <a:ea typeface="Cambria"/>
                <a:cs typeface="Times New Roman"/>
              </a:rPr>
              <a:t> </a:t>
            </a:r>
            <a:r>
              <a:rPr lang="fr-FR" sz="1600" b="1" dirty="0" smtClean="0">
                <a:effectLst/>
                <a:ea typeface="Cambria"/>
                <a:cs typeface="Times New Roman"/>
              </a:rPr>
              <a:t>complémentaire </a:t>
            </a:r>
            <a:r>
              <a:rPr lang="fr-FR" sz="1600" b="1" dirty="0">
                <a:effectLst/>
                <a:ea typeface="Cambria"/>
                <a:cs typeface="Times New Roman"/>
              </a:rPr>
              <a:t>santé, </a:t>
            </a:r>
            <a:r>
              <a:rPr lang="fr-FR" sz="1600" b="1" dirty="0" smtClean="0">
                <a:effectLst/>
                <a:ea typeface="Cambria"/>
                <a:cs typeface="Times New Roman"/>
              </a:rPr>
              <a:t>prévoyance et </a:t>
            </a:r>
            <a:r>
              <a:rPr lang="fr-FR" sz="1600" b="1" dirty="0">
                <a:effectLst/>
                <a:ea typeface="Cambria"/>
                <a:cs typeface="Times New Roman"/>
              </a:rPr>
              <a:t>retraite supplémentaire</a:t>
            </a:r>
          </a:p>
        </p:txBody>
      </p:sp>
      <p:pic>
        <p:nvPicPr>
          <p:cNvPr id="5" name="Image 4" descr="Afficher l'image d'origin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23" y="38894"/>
            <a:ext cx="792226" cy="869826"/>
          </a:xfrm>
          <a:prstGeom prst="rect">
            <a:avLst/>
          </a:prstGeom>
          <a:noFill/>
          <a:ln>
            <a:noFill/>
          </a:ln>
        </p:spPr>
      </p:pic>
      <p:sp>
        <p:nvSpPr>
          <p:cNvPr id="6" name="Rectangle 5"/>
          <p:cNvSpPr/>
          <p:nvPr/>
        </p:nvSpPr>
        <p:spPr>
          <a:xfrm>
            <a:off x="4284762" y="1303020"/>
            <a:ext cx="4863470" cy="1261884"/>
          </a:xfrm>
          <a:prstGeom prst="rect">
            <a:avLst/>
          </a:prstGeom>
        </p:spPr>
        <p:txBody>
          <a:bodyPr wrap="square">
            <a:spAutoFit/>
          </a:bodyPr>
          <a:lstStyle/>
          <a:p>
            <a:pPr lvl="0" algn="just"/>
            <a:r>
              <a:rPr lang="fr-FR" sz="1400" b="1" dirty="0" smtClean="0">
                <a:solidFill>
                  <a:schemeClr val="accent1">
                    <a:lumMod val="50000"/>
                  </a:schemeClr>
                </a:solidFill>
                <a:sym typeface="Wingdings 3"/>
              </a:rPr>
              <a:t> </a:t>
            </a:r>
            <a:r>
              <a:rPr lang="fr-FR" sz="1400" b="1" dirty="0" smtClean="0">
                <a:solidFill>
                  <a:schemeClr val="accent1">
                    <a:lumMod val="50000"/>
                  </a:schemeClr>
                </a:solidFill>
              </a:rPr>
              <a:t>Qui vous envoie cette fiche de paramétrage ?</a:t>
            </a:r>
          </a:p>
          <a:p>
            <a:pPr lvl="0" algn="just"/>
            <a:r>
              <a:rPr lang="fr-FR" sz="1200" dirty="0" smtClean="0"/>
              <a:t>Elle est constituée puis émise par l'organisme complémentaire </a:t>
            </a:r>
            <a:r>
              <a:rPr lang="fr-FR" sz="1200" dirty="0"/>
              <a:t>ou son délégataire de </a:t>
            </a:r>
            <a:r>
              <a:rPr lang="fr-FR" sz="1200" dirty="0" smtClean="0"/>
              <a:t>gestion, auprès duquel l’entreprise a souscrit un contrat collectif santé, prévoyance ou retraite supplémentaire. Elle est disponible sur le tableau de bord du déclarant Net-entreprises ou MSA et, le cas échéant, sur votre portail de dépôt habituel si celui-ci est différent.</a:t>
            </a:r>
          </a:p>
        </p:txBody>
      </p:sp>
      <p:sp>
        <p:nvSpPr>
          <p:cNvPr id="1024" name="ZoneTexte 1023"/>
          <p:cNvSpPr txBox="1"/>
          <p:nvPr/>
        </p:nvSpPr>
        <p:spPr>
          <a:xfrm>
            <a:off x="5202719" y="4509120"/>
            <a:ext cx="3835346" cy="1538883"/>
          </a:xfrm>
          <a:prstGeom prst="rect">
            <a:avLst/>
          </a:prstGeom>
          <a:noFill/>
          <a:ln>
            <a:solidFill>
              <a:schemeClr val="tx1">
                <a:lumMod val="65000"/>
                <a:lumOff val="35000"/>
              </a:schemeClr>
            </a:solidFill>
          </a:ln>
        </p:spPr>
        <p:txBody>
          <a:bodyPr wrap="square" rtlCol="0">
            <a:spAutoFit/>
          </a:bodyPr>
          <a:lstStyle/>
          <a:p>
            <a:pPr algn="just">
              <a:lnSpc>
                <a:spcPct val="150000"/>
              </a:lnSpc>
            </a:pPr>
            <a:r>
              <a:rPr lang="fr-FR" sz="1400" b="1" i="1" dirty="0" smtClean="0">
                <a:solidFill>
                  <a:schemeClr val="accent1">
                    <a:lumMod val="50000"/>
                  </a:schemeClr>
                </a:solidFill>
              </a:rPr>
              <a:t>POUR </a:t>
            </a:r>
            <a:r>
              <a:rPr lang="fr-FR" sz="1400" b="1" i="1" dirty="0">
                <a:solidFill>
                  <a:schemeClr val="accent1">
                    <a:lumMod val="50000"/>
                  </a:schemeClr>
                </a:solidFill>
              </a:rPr>
              <a:t>LES TIERS DECLARANTS :</a:t>
            </a:r>
          </a:p>
          <a:p>
            <a:pPr algn="just"/>
            <a:r>
              <a:rPr lang="fr-FR" sz="1000" dirty="0"/>
              <a:t>Pour que les fiches de paramétrage puissent être accessibles depuis le tableau de bord du tiers déclarant, il faut que soit établi le lien entre déclarant et déclaré. Pour créer ce lien, le tiers déclarant doit déposer </a:t>
            </a:r>
            <a:r>
              <a:rPr lang="fr-FR" sz="1000" i="1" dirty="0"/>
              <a:t>a minima</a:t>
            </a:r>
            <a:r>
              <a:rPr lang="fr-FR" sz="1000" dirty="0"/>
              <a:t> une DSN de </a:t>
            </a:r>
            <a:r>
              <a:rPr lang="fr-FR" sz="1000" dirty="0" smtClean="0"/>
              <a:t>test ou DSN néant </a:t>
            </a:r>
            <a:r>
              <a:rPr lang="fr-FR" sz="1000" dirty="0"/>
              <a:t>(si aucune DSN n’a été déposée) pour chacune des entreprises de son portefeuille, afin que les liens déclarant-déclarés soient bien identifiés et que </a:t>
            </a:r>
            <a:r>
              <a:rPr lang="fr-FR" sz="1000" dirty="0" smtClean="0"/>
              <a:t>la liste des </a:t>
            </a:r>
            <a:r>
              <a:rPr lang="fr-FR" sz="1000" dirty="0"/>
              <a:t>fiches de paramétrage </a:t>
            </a:r>
            <a:r>
              <a:rPr lang="fr-FR" sz="1000" dirty="0" smtClean="0"/>
              <a:t>puisse </a:t>
            </a:r>
            <a:r>
              <a:rPr lang="fr-FR" sz="1000" dirty="0"/>
              <a:t>lui être </a:t>
            </a:r>
            <a:r>
              <a:rPr lang="fr-FR" sz="1000" dirty="0" smtClean="0"/>
              <a:t>présentée.</a:t>
            </a:r>
            <a:endParaRPr lang="fr-FR" sz="1000" dirty="0"/>
          </a:p>
        </p:txBody>
      </p:sp>
      <p:sp>
        <p:nvSpPr>
          <p:cNvPr id="23" name="Rectangle 22"/>
          <p:cNvSpPr/>
          <p:nvPr/>
        </p:nvSpPr>
        <p:spPr>
          <a:xfrm>
            <a:off x="4284762" y="2579420"/>
            <a:ext cx="4863470" cy="1523494"/>
          </a:xfrm>
          <a:prstGeom prst="rect">
            <a:avLst/>
          </a:prstGeom>
        </p:spPr>
        <p:txBody>
          <a:bodyPr wrap="square">
            <a:spAutoFit/>
          </a:bodyPr>
          <a:lstStyle/>
          <a:p>
            <a:pPr lvl="0" algn="just">
              <a:lnSpc>
                <a:spcPct val="150000"/>
              </a:lnSpc>
            </a:pPr>
            <a:r>
              <a:rPr lang="fr-FR" sz="1400" b="1" dirty="0" smtClean="0">
                <a:solidFill>
                  <a:schemeClr val="accent1">
                    <a:lumMod val="50000"/>
                  </a:schemeClr>
                </a:solidFill>
                <a:sym typeface="Wingdings 3"/>
              </a:rPr>
              <a:t> </a:t>
            </a:r>
            <a:r>
              <a:rPr lang="fr-FR" sz="1400" b="1" dirty="0" smtClean="0">
                <a:solidFill>
                  <a:schemeClr val="accent1">
                    <a:lumMod val="50000"/>
                  </a:schemeClr>
                </a:solidFill>
              </a:rPr>
              <a:t>Comment obtenir cette fiche de paramétrage ?</a:t>
            </a:r>
          </a:p>
          <a:p>
            <a:pPr lvl="0" algn="just"/>
            <a:r>
              <a:rPr lang="fr-FR" sz="1200" dirty="0" smtClean="0"/>
              <a:t>Vous pouvez obtenir vos fiches de paramétrage à partir :</a:t>
            </a:r>
          </a:p>
          <a:p>
            <a:pPr marL="171450" lvl="0" indent="-171450" algn="just">
              <a:buFont typeface="Arial" panose="020B0604020202020204" pitchFamily="34" charset="0"/>
              <a:buChar char="•"/>
            </a:pPr>
            <a:r>
              <a:rPr lang="fr-FR" sz="1200" dirty="0" smtClean="0"/>
              <a:t>du tableau de bord de </a:t>
            </a:r>
            <a:r>
              <a:rPr lang="fr-FR" sz="1200" dirty="0"/>
              <a:t>Net-entreprises ou </a:t>
            </a:r>
            <a:r>
              <a:rPr lang="fr-FR" sz="1200" dirty="0" smtClean="0"/>
              <a:t>MSA (section « Services complémentaires » en bas de page </a:t>
            </a:r>
            <a:r>
              <a:rPr lang="fr-FR" sz="1000" i="1" dirty="0" smtClean="0"/>
              <a:t>– </a:t>
            </a:r>
            <a:r>
              <a:rPr lang="fr-FR" sz="1000" i="1" dirty="0" smtClean="0">
                <a:solidFill>
                  <a:srgbClr val="080CB8"/>
                </a:solidFill>
              </a:rPr>
              <a:t>cf. description en page suivante</a:t>
            </a:r>
            <a:r>
              <a:rPr lang="fr-FR" sz="1200" dirty="0" smtClean="0"/>
              <a:t>)</a:t>
            </a:r>
            <a:r>
              <a:rPr lang="fr-FR" sz="800" strike="sngStrike" dirty="0" smtClean="0"/>
              <a:t> </a:t>
            </a:r>
            <a:r>
              <a:rPr lang="fr-FR" sz="800" dirty="0" smtClean="0"/>
              <a:t> </a:t>
            </a:r>
            <a:endParaRPr lang="fr-FR" sz="1200" strike="sngStrike" dirty="0" smtClean="0"/>
          </a:p>
          <a:p>
            <a:pPr marL="171450" indent="-171450" algn="just">
              <a:buFont typeface="Arial" panose="020B0604020202020204" pitchFamily="34" charset="0"/>
              <a:buChar char="•"/>
            </a:pPr>
            <a:r>
              <a:rPr lang="fr-FR" sz="1200" dirty="0" smtClean="0"/>
              <a:t>de votre logiciel de paie (récupération automatique via l’API </a:t>
            </a:r>
            <a:r>
              <a:rPr lang="fr-FR" sz="1200" dirty="0"/>
              <a:t>Machine to </a:t>
            </a:r>
            <a:r>
              <a:rPr lang="fr-FR" sz="1200" dirty="0" smtClean="0"/>
              <a:t>Machine)</a:t>
            </a:r>
          </a:p>
          <a:p>
            <a:pPr marL="171450" indent="-171450" algn="just">
              <a:buFont typeface="Arial" panose="020B0604020202020204" pitchFamily="34" charset="0"/>
              <a:buChar char="•"/>
            </a:pPr>
            <a:r>
              <a:rPr lang="fr-FR" sz="1200" dirty="0" smtClean="0"/>
              <a:t>des services offerts par le portail de votre prestataire</a:t>
            </a:r>
          </a:p>
        </p:txBody>
      </p:sp>
      <p:sp>
        <p:nvSpPr>
          <p:cNvPr id="25" name="Rectangle 24"/>
          <p:cNvSpPr/>
          <p:nvPr/>
        </p:nvSpPr>
        <p:spPr>
          <a:xfrm>
            <a:off x="6922" y="4057617"/>
            <a:ext cx="5069928" cy="2416046"/>
          </a:xfrm>
          <a:prstGeom prst="rect">
            <a:avLst/>
          </a:prstGeom>
        </p:spPr>
        <p:txBody>
          <a:bodyPr wrap="square">
            <a:spAutoFit/>
          </a:bodyPr>
          <a:lstStyle/>
          <a:p>
            <a:pPr lvl="0" algn="just">
              <a:lnSpc>
                <a:spcPct val="150000"/>
              </a:lnSpc>
            </a:pPr>
            <a:r>
              <a:rPr lang="fr-FR" sz="1400" b="1" dirty="0" smtClean="0">
                <a:solidFill>
                  <a:schemeClr val="accent1">
                    <a:lumMod val="50000"/>
                  </a:schemeClr>
                </a:solidFill>
                <a:sym typeface="Wingdings 3"/>
              </a:rPr>
              <a:t> </a:t>
            </a:r>
            <a:r>
              <a:rPr lang="fr-FR" sz="1400" b="1" dirty="0" smtClean="0">
                <a:solidFill>
                  <a:schemeClr val="accent1">
                    <a:lumMod val="50000"/>
                  </a:schemeClr>
                </a:solidFill>
              </a:rPr>
              <a:t>A quoi sert cette fiche de paramétrage ?</a:t>
            </a:r>
          </a:p>
          <a:p>
            <a:pPr algn="just"/>
            <a:r>
              <a:rPr lang="fr-FR" sz="1200" dirty="0" smtClean="0"/>
              <a:t>La </a:t>
            </a:r>
            <a:r>
              <a:rPr lang="fr-FR" sz="1200" dirty="0"/>
              <a:t>fiche contient les données nécessaires au déclarant pour :</a:t>
            </a:r>
          </a:p>
          <a:p>
            <a:pPr marL="171450" lvl="0" indent="-171450" algn="just">
              <a:buFont typeface="Arial" panose="020B0604020202020204" pitchFamily="34" charset="0"/>
              <a:buChar char="•"/>
            </a:pPr>
            <a:r>
              <a:rPr lang="fr-FR" sz="1200" dirty="0"/>
              <a:t>rattacher</a:t>
            </a:r>
            <a:r>
              <a:rPr lang="fr-FR" sz="1200" dirty="0" smtClean="0"/>
              <a:t> correctement </a:t>
            </a:r>
            <a:r>
              <a:rPr lang="fr-FR" sz="1200" dirty="0"/>
              <a:t>les salariés de l’entreprise </a:t>
            </a:r>
            <a:r>
              <a:rPr lang="fr-FR" sz="1200" dirty="0" smtClean="0"/>
              <a:t>aux contrats santé, prévoyance ou retraite supplémentaire dans </a:t>
            </a:r>
            <a:r>
              <a:rPr lang="fr-FR" sz="1200" dirty="0"/>
              <a:t>son système de paie</a:t>
            </a:r>
          </a:p>
          <a:p>
            <a:pPr marL="171450" lvl="0" indent="-171450" algn="just">
              <a:buFont typeface="Arial" panose="020B0604020202020204" pitchFamily="34" charset="0"/>
              <a:buChar char="•"/>
            </a:pPr>
            <a:r>
              <a:rPr lang="fr-FR" sz="1200" dirty="0" smtClean="0"/>
              <a:t>fiabiliser </a:t>
            </a:r>
            <a:r>
              <a:rPr lang="fr-FR" sz="1200" dirty="0" smtClean="0"/>
              <a:t>le </a:t>
            </a:r>
            <a:r>
              <a:rPr lang="fr-FR" sz="1200" dirty="0" smtClean="0"/>
              <a:t>calcul et </a:t>
            </a:r>
            <a:r>
              <a:rPr lang="fr-FR" sz="1200" dirty="0" smtClean="0"/>
              <a:t>la </a:t>
            </a:r>
            <a:r>
              <a:rPr lang="fr-FR" sz="1200" dirty="0" smtClean="0"/>
              <a:t>déclaration des cotisations </a:t>
            </a:r>
            <a:r>
              <a:rPr lang="fr-FR" sz="1200" dirty="0"/>
              <a:t>prévoyance de chaque salarié et de son ou ses établissements (le cas échéant)</a:t>
            </a:r>
          </a:p>
          <a:p>
            <a:pPr marL="171450" indent="-171450" algn="just">
              <a:buFont typeface="Arial" panose="020B0604020202020204" pitchFamily="34" charset="0"/>
              <a:buChar char="•"/>
            </a:pPr>
            <a:r>
              <a:rPr lang="fr-FR" sz="1200" dirty="0" smtClean="0"/>
              <a:t>produire </a:t>
            </a:r>
            <a:r>
              <a:rPr lang="fr-FR" sz="1200" dirty="0"/>
              <a:t>des DSN comportant toutes les données requises pour leur traitement par les </a:t>
            </a:r>
            <a:r>
              <a:rPr lang="fr-FR" sz="1200" dirty="0" smtClean="0"/>
              <a:t>organismes destinataires, </a:t>
            </a:r>
            <a:r>
              <a:rPr lang="fr-FR" sz="1200" dirty="0"/>
              <a:t>et éventuellement contrôler leur </a:t>
            </a:r>
            <a:r>
              <a:rPr lang="fr-FR" sz="1200" dirty="0" smtClean="0"/>
              <a:t>contenu</a:t>
            </a:r>
          </a:p>
          <a:p>
            <a:pPr algn="just"/>
            <a:r>
              <a:rPr lang="fr-FR" sz="1100" dirty="0" smtClean="0"/>
              <a:t>NB : Si vous n’effectuez pas vous-même votre déclaration, cette fiche sera mise à disposition de votre déclarant sur son tableau de bord (expert-comptable, prestataire de paie…).</a:t>
            </a:r>
            <a:r>
              <a:rPr lang="fr-FR" sz="1200" dirty="0" smtClean="0"/>
              <a:t> </a:t>
            </a:r>
            <a:endParaRPr lang="fr-FR" sz="1200" dirty="0"/>
          </a:p>
        </p:txBody>
      </p:sp>
      <p:pic>
        <p:nvPicPr>
          <p:cNvPr id="10"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290" y="1383181"/>
            <a:ext cx="4176464" cy="2379200"/>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2449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9796" y="3395092"/>
            <a:ext cx="4968998" cy="2478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Rectangle 29"/>
          <p:cNvSpPr/>
          <p:nvPr/>
        </p:nvSpPr>
        <p:spPr>
          <a:xfrm>
            <a:off x="0" y="6429185"/>
            <a:ext cx="9145588" cy="570546"/>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fr-FR" sz="900" i="1" dirty="0" smtClean="0">
                <a:solidFill>
                  <a:schemeClr val="tx1">
                    <a:lumMod val="65000"/>
                    <a:lumOff val="35000"/>
                  </a:schemeClr>
                </a:solidFill>
              </a:rPr>
              <a:t>Questions sur votre fiche de paramétrage : coordonnées de l’émetteur de la fiche figurant en entête / Questions sur le paramétrage du logiciel de paie : cf. votre fournisseur de paie habituel</a:t>
            </a:r>
            <a:endParaRPr lang="fr-FR" sz="900" i="1" dirty="0">
              <a:solidFill>
                <a:schemeClr val="tx1">
                  <a:lumMod val="65000"/>
                  <a:lumOff val="35000"/>
                </a:schemeClr>
              </a:solidFill>
            </a:endParaRPr>
          </a:p>
          <a:p>
            <a:r>
              <a:rPr lang="fr-FR" sz="900" i="1" dirty="0" smtClean="0">
                <a:solidFill>
                  <a:schemeClr val="tx1">
                    <a:lumMod val="65000"/>
                    <a:lumOff val="35000"/>
                  </a:schemeClr>
                </a:solidFill>
              </a:rPr>
              <a:t>Plus d’informations sur le dispositif général : </a:t>
            </a:r>
            <a:r>
              <a:rPr lang="fr-FR" sz="900" i="1" dirty="0" smtClean="0">
                <a:solidFill>
                  <a:schemeClr val="tx1">
                    <a:lumMod val="65000"/>
                    <a:lumOff val="35000"/>
                  </a:schemeClr>
                </a:solidFill>
                <a:hlinkClick r:id="rId4"/>
              </a:rPr>
              <a:t>www.dsn-info.fr</a:t>
            </a:r>
            <a:r>
              <a:rPr lang="fr-FR" sz="900" i="1" dirty="0" smtClean="0">
                <a:solidFill>
                  <a:schemeClr val="tx1">
                    <a:lumMod val="65000"/>
                    <a:lumOff val="35000"/>
                  </a:schemeClr>
                </a:solidFill>
              </a:rPr>
              <a:t> </a:t>
            </a:r>
          </a:p>
        </p:txBody>
      </p:sp>
      <p:sp>
        <p:nvSpPr>
          <p:cNvPr id="4" name="Arrondir un rectangle à un seul coin 3"/>
          <p:cNvSpPr/>
          <p:nvPr/>
        </p:nvSpPr>
        <p:spPr>
          <a:xfrm>
            <a:off x="1259850" y="38261"/>
            <a:ext cx="7885738" cy="870461"/>
          </a:xfrm>
          <a:prstGeom prst="round1Rect">
            <a:avLst/>
          </a:prstGeom>
          <a:solidFill>
            <a:srgbClr val="F1A00F"/>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600"/>
              </a:spcAft>
            </a:pPr>
            <a:r>
              <a:rPr lang="fr-FR" sz="2400" cap="all" dirty="0" err="1" smtClean="0">
                <a:effectLst/>
                <a:ea typeface="Cambria"/>
                <a:cs typeface="Times New Roman"/>
              </a:rPr>
              <a:t>OBTENtion</a:t>
            </a:r>
            <a:r>
              <a:rPr lang="fr-FR" sz="2400" cap="all" dirty="0" smtClean="0">
                <a:effectLst/>
                <a:ea typeface="Cambria"/>
                <a:cs typeface="Times New Roman"/>
              </a:rPr>
              <a:t> </a:t>
            </a:r>
            <a:r>
              <a:rPr lang="fr-FR" sz="2400" cap="all" dirty="0">
                <a:effectLst/>
                <a:ea typeface="Cambria"/>
                <a:cs typeface="Times New Roman"/>
              </a:rPr>
              <a:t>de la fiche de paramétrage DSN</a:t>
            </a:r>
            <a:endParaRPr lang="fr-FR" sz="2400" dirty="0">
              <a:effectLst/>
              <a:ea typeface="Cambria"/>
              <a:cs typeface="Times New Roman"/>
            </a:endParaRPr>
          </a:p>
          <a:p>
            <a:pPr>
              <a:lnSpc>
                <a:spcPct val="115000"/>
              </a:lnSpc>
              <a:spcAft>
                <a:spcPts val="600"/>
              </a:spcAft>
            </a:pPr>
            <a:r>
              <a:rPr lang="fr-FR" sz="1600" b="1" dirty="0" smtClean="0">
                <a:effectLst/>
                <a:ea typeface="Cambria"/>
                <a:cs typeface="Times New Roman"/>
              </a:rPr>
              <a:t>Comment récupérer vos fiches de paramétrage via le TABLEAU DE BORD DU DECLARANT</a:t>
            </a:r>
            <a:endParaRPr lang="fr-FR" sz="1600" b="1" dirty="0">
              <a:effectLst/>
              <a:ea typeface="Cambria"/>
              <a:cs typeface="Times New Roman"/>
            </a:endParaRPr>
          </a:p>
        </p:txBody>
      </p:sp>
      <p:pic>
        <p:nvPicPr>
          <p:cNvPr id="5" name="Image 4" descr="Afficher l'image d'origin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23" y="38894"/>
            <a:ext cx="792226" cy="869826"/>
          </a:xfrm>
          <a:prstGeom prst="rect">
            <a:avLst/>
          </a:prstGeom>
          <a:noFill/>
          <a:ln>
            <a:noFill/>
          </a:ln>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40746" y="980728"/>
            <a:ext cx="4988023" cy="17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12"/>
          <p:cNvSpPr/>
          <p:nvPr/>
        </p:nvSpPr>
        <p:spPr>
          <a:xfrm>
            <a:off x="-7049" y="1124744"/>
            <a:ext cx="4111899" cy="1138773"/>
          </a:xfrm>
          <a:prstGeom prst="rect">
            <a:avLst/>
          </a:prstGeom>
        </p:spPr>
        <p:txBody>
          <a:bodyPr wrap="square">
            <a:spAutoFit/>
          </a:bodyPr>
          <a:lstStyle/>
          <a:p>
            <a:pPr lvl="0" algn="just"/>
            <a:r>
              <a:rPr lang="fr-FR" sz="1600" b="1" dirty="0" smtClean="0">
                <a:solidFill>
                  <a:schemeClr val="accent1">
                    <a:lumMod val="50000"/>
                  </a:schemeClr>
                </a:solidFill>
                <a:sym typeface="Wingdings 3"/>
              </a:rPr>
              <a:t> </a:t>
            </a:r>
            <a:r>
              <a:rPr lang="fr-FR" sz="1600" b="1" dirty="0" smtClean="0">
                <a:solidFill>
                  <a:schemeClr val="accent1">
                    <a:lumMod val="50000"/>
                  </a:schemeClr>
                </a:solidFill>
              </a:rPr>
              <a:t>Accéder à vos fiches de paramétrage</a:t>
            </a:r>
          </a:p>
          <a:p>
            <a:pPr lvl="0" algn="just"/>
            <a:r>
              <a:rPr lang="fr-FR" sz="1300" dirty="0" smtClean="0"/>
              <a:t>C’est sur le tableau de bord du déclarant que se trouve dans la section « services complémentaires » visible en bas de page le lien qui permet d’accéder à vos fiches de paramétrage OC. </a:t>
            </a:r>
          </a:p>
        </p:txBody>
      </p:sp>
      <p:cxnSp>
        <p:nvCxnSpPr>
          <p:cNvPr id="14" name="Connecteur droit avec flèche 13"/>
          <p:cNvCxnSpPr/>
          <p:nvPr/>
        </p:nvCxnSpPr>
        <p:spPr>
          <a:xfrm>
            <a:off x="107523" y="2276872"/>
            <a:ext cx="4334945" cy="0"/>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2376" y="2841030"/>
            <a:ext cx="8545610" cy="538609"/>
          </a:xfrm>
          <a:prstGeom prst="rect">
            <a:avLst/>
          </a:prstGeom>
        </p:spPr>
        <p:txBody>
          <a:bodyPr wrap="square">
            <a:spAutoFit/>
          </a:bodyPr>
          <a:lstStyle/>
          <a:p>
            <a:pPr lvl="0" algn="just"/>
            <a:r>
              <a:rPr lang="fr-FR" sz="1400" b="1" dirty="0" smtClean="0">
                <a:solidFill>
                  <a:schemeClr val="accent1">
                    <a:lumMod val="50000"/>
                  </a:schemeClr>
                </a:solidFill>
                <a:sym typeface="Wingdings 3"/>
              </a:rPr>
              <a:t> </a:t>
            </a:r>
            <a:r>
              <a:rPr lang="fr-FR" sz="1600" b="1" dirty="0" smtClean="0">
                <a:solidFill>
                  <a:schemeClr val="accent1">
                    <a:lumMod val="50000"/>
                  </a:schemeClr>
                </a:solidFill>
              </a:rPr>
              <a:t>Vos fiches de paramétrage sur le tableau de bord</a:t>
            </a:r>
          </a:p>
          <a:p>
            <a:pPr lvl="0" algn="just"/>
            <a:r>
              <a:rPr lang="fr-FR" sz="1300" dirty="0" smtClean="0"/>
              <a:t>La liste des fiches de paramétrage OC pour le déclarant ou le tiers déclarant apparait par </a:t>
            </a:r>
            <a:r>
              <a:rPr lang="fr-FR" sz="1300" dirty="0"/>
              <a:t>ordre </a:t>
            </a:r>
            <a:r>
              <a:rPr lang="fr-FR" sz="1300" dirty="0" err="1"/>
              <a:t>antéchronologique</a:t>
            </a:r>
            <a:endParaRPr lang="fr-FR" sz="1300" dirty="0"/>
          </a:p>
        </p:txBody>
      </p:sp>
      <p:cxnSp>
        <p:nvCxnSpPr>
          <p:cNvPr id="21" name="Connecteur droit avec flèche 20"/>
          <p:cNvCxnSpPr/>
          <p:nvPr/>
        </p:nvCxnSpPr>
        <p:spPr>
          <a:xfrm>
            <a:off x="7813154" y="3326036"/>
            <a:ext cx="0" cy="1656184"/>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0522" y="3633118"/>
            <a:ext cx="4115372" cy="1692771"/>
          </a:xfrm>
          <a:prstGeom prst="rect">
            <a:avLst/>
          </a:prstGeom>
        </p:spPr>
        <p:txBody>
          <a:bodyPr wrap="square">
            <a:spAutoFit/>
          </a:bodyPr>
          <a:lstStyle/>
          <a:p>
            <a:pPr lvl="0"/>
            <a:r>
              <a:rPr lang="fr-FR" sz="1400" b="1" dirty="0" smtClean="0">
                <a:solidFill>
                  <a:schemeClr val="accent1">
                    <a:lumMod val="50000"/>
                  </a:schemeClr>
                </a:solidFill>
                <a:sym typeface="Wingdings 3"/>
              </a:rPr>
              <a:t> </a:t>
            </a:r>
            <a:r>
              <a:rPr lang="fr-FR" sz="1600" b="1" dirty="0" smtClean="0">
                <a:solidFill>
                  <a:schemeClr val="accent1">
                    <a:lumMod val="50000"/>
                  </a:schemeClr>
                </a:solidFill>
              </a:rPr>
              <a:t>Affiner la recherche d’une fiche de paramétrage</a:t>
            </a:r>
          </a:p>
          <a:p>
            <a:pPr lvl="0" algn="just"/>
            <a:r>
              <a:rPr lang="fr-FR" sz="1300" dirty="0"/>
              <a:t>Pour un tiers-déclarant, effectuer une recherche par SIREN permet de retrouver la ou les fiches </a:t>
            </a:r>
            <a:r>
              <a:rPr lang="fr-FR" sz="1300" dirty="0" smtClean="0"/>
              <a:t>de paramétrage du client pour lequel il doit effectuer les déclarations</a:t>
            </a:r>
          </a:p>
          <a:p>
            <a:pPr lvl="0" algn="just"/>
            <a:r>
              <a:rPr lang="fr-FR" sz="1000" i="1" dirty="0" smtClean="0"/>
              <a:t>La recherche par code organisme émetteur de la fiche de paramétrage est aussi possible  </a:t>
            </a:r>
          </a:p>
        </p:txBody>
      </p:sp>
      <p:sp>
        <p:nvSpPr>
          <p:cNvPr id="31" name="Rectangle 30"/>
          <p:cNvSpPr/>
          <p:nvPr/>
        </p:nvSpPr>
        <p:spPr>
          <a:xfrm>
            <a:off x="-7143" y="5289302"/>
            <a:ext cx="4115372" cy="1215717"/>
          </a:xfrm>
          <a:prstGeom prst="rect">
            <a:avLst/>
          </a:prstGeom>
        </p:spPr>
        <p:txBody>
          <a:bodyPr wrap="square">
            <a:spAutoFit/>
          </a:bodyPr>
          <a:lstStyle/>
          <a:p>
            <a:pPr lvl="0" algn="just"/>
            <a:r>
              <a:rPr lang="fr-FR" sz="1400" b="1" dirty="0" smtClean="0">
                <a:solidFill>
                  <a:schemeClr val="accent1">
                    <a:lumMod val="50000"/>
                  </a:schemeClr>
                </a:solidFill>
                <a:sym typeface="Wingdings 3"/>
              </a:rPr>
              <a:t> </a:t>
            </a:r>
            <a:r>
              <a:rPr lang="fr-FR" sz="1400" b="1" dirty="0">
                <a:solidFill>
                  <a:schemeClr val="accent1">
                    <a:lumMod val="50000"/>
                  </a:schemeClr>
                </a:solidFill>
              </a:rPr>
              <a:t>Télécharger le contenu </a:t>
            </a:r>
            <a:r>
              <a:rPr lang="fr-FR" sz="1400" b="1" dirty="0" smtClean="0">
                <a:solidFill>
                  <a:schemeClr val="accent1">
                    <a:lumMod val="50000"/>
                  </a:schemeClr>
                </a:solidFill>
              </a:rPr>
              <a:t>de la fiche de paramétrage</a:t>
            </a:r>
          </a:p>
          <a:p>
            <a:pPr lvl="0" algn="just"/>
            <a:r>
              <a:rPr lang="fr-FR" sz="1300" dirty="0" smtClean="0"/>
              <a:t>La fiche de </a:t>
            </a:r>
            <a:r>
              <a:rPr lang="fr-FR" sz="1300" dirty="0"/>
              <a:t>paramétrage peut être obtenue : </a:t>
            </a:r>
          </a:p>
          <a:p>
            <a:pPr marL="171450" indent="-171450" algn="just">
              <a:buFont typeface="Arial" panose="020B0604020202020204" pitchFamily="34" charset="0"/>
              <a:buChar char="•"/>
            </a:pPr>
            <a:r>
              <a:rPr lang="fr-FR" sz="1300" dirty="0"/>
              <a:t>Au format </a:t>
            </a:r>
            <a:r>
              <a:rPr lang="fr-FR" sz="1300" dirty="0" err="1" smtClean="0"/>
              <a:t>xml</a:t>
            </a:r>
            <a:r>
              <a:rPr lang="fr-FR" sz="1300" dirty="0" smtClean="0"/>
              <a:t> </a:t>
            </a:r>
            <a:r>
              <a:rPr lang="fr-FR" sz="1300" dirty="0"/>
              <a:t>en cliquant sur le </a:t>
            </a:r>
            <a:r>
              <a:rPr lang="fr-FR" sz="1300" dirty="0" smtClean="0"/>
              <a:t>symbole </a:t>
            </a:r>
            <a:endParaRPr lang="fr-FR" sz="1300" dirty="0"/>
          </a:p>
          <a:p>
            <a:pPr lvl="1" algn="just"/>
            <a:r>
              <a:rPr lang="fr-FR" sz="1000" i="1" dirty="0">
                <a:solidFill>
                  <a:srgbClr val="080CB8"/>
                </a:solidFill>
              </a:rPr>
              <a:t>cf. </a:t>
            </a:r>
            <a:r>
              <a:rPr lang="fr-FR" sz="1000" i="1" dirty="0" smtClean="0">
                <a:solidFill>
                  <a:srgbClr val="080CB8"/>
                </a:solidFill>
              </a:rPr>
              <a:t>les </a:t>
            </a:r>
            <a:r>
              <a:rPr lang="fr-FR" sz="1000" i="1" dirty="0">
                <a:solidFill>
                  <a:srgbClr val="080CB8"/>
                </a:solidFill>
              </a:rPr>
              <a:t>apports du </a:t>
            </a:r>
            <a:r>
              <a:rPr lang="fr-FR" sz="1000" i="1" dirty="0" err="1">
                <a:solidFill>
                  <a:srgbClr val="080CB8"/>
                </a:solidFill>
              </a:rPr>
              <a:t>xml</a:t>
            </a:r>
            <a:r>
              <a:rPr lang="fr-FR" sz="1000" i="1" dirty="0">
                <a:solidFill>
                  <a:srgbClr val="080CB8"/>
                </a:solidFill>
              </a:rPr>
              <a:t> à la dernière page de cette notice </a:t>
            </a:r>
            <a:endParaRPr lang="fr-FR" sz="1300" dirty="0"/>
          </a:p>
          <a:p>
            <a:pPr marL="171450" indent="-171450" algn="just">
              <a:buFont typeface="Arial" panose="020B0604020202020204" pitchFamily="34" charset="0"/>
              <a:buChar char="•"/>
            </a:pPr>
            <a:r>
              <a:rPr lang="fr-FR" sz="1300" dirty="0"/>
              <a:t>Au </a:t>
            </a:r>
            <a:r>
              <a:rPr lang="fr-FR" sz="1300" dirty="0" smtClean="0"/>
              <a:t>format </a:t>
            </a:r>
            <a:r>
              <a:rPr lang="fr-FR" sz="1300" dirty="0" err="1" smtClean="0"/>
              <a:t>pdf</a:t>
            </a:r>
            <a:r>
              <a:rPr lang="fr-FR" sz="1300" dirty="0" smtClean="0"/>
              <a:t> en </a:t>
            </a:r>
            <a:r>
              <a:rPr lang="fr-FR" sz="1300" dirty="0"/>
              <a:t>cliquant sur le </a:t>
            </a:r>
            <a:r>
              <a:rPr lang="fr-FR" sz="1300" dirty="0" smtClean="0"/>
              <a:t>symbole</a:t>
            </a:r>
          </a:p>
          <a:p>
            <a:pPr lvl="1" algn="just"/>
            <a:r>
              <a:rPr lang="fr-FR" sz="1000" i="1" dirty="0">
                <a:solidFill>
                  <a:srgbClr val="080CB8"/>
                </a:solidFill>
              </a:rPr>
              <a:t>cf. </a:t>
            </a:r>
            <a:r>
              <a:rPr lang="fr-FR" sz="1000" i="1" strike="sngStrike" dirty="0">
                <a:solidFill>
                  <a:srgbClr val="0F71E7"/>
                </a:solidFill>
              </a:rPr>
              <a:t>la</a:t>
            </a:r>
            <a:r>
              <a:rPr lang="fr-FR" sz="1000" i="1" dirty="0">
                <a:solidFill>
                  <a:srgbClr val="080CB8"/>
                </a:solidFill>
              </a:rPr>
              <a:t> description sur les 2 pages suivantes </a:t>
            </a:r>
          </a:p>
        </p:txBody>
      </p:sp>
      <p:cxnSp>
        <p:nvCxnSpPr>
          <p:cNvPr id="32" name="Connecteur droit avec flèche 31"/>
          <p:cNvCxnSpPr/>
          <p:nvPr/>
        </p:nvCxnSpPr>
        <p:spPr>
          <a:xfrm>
            <a:off x="972394" y="4857254"/>
            <a:ext cx="3168352" cy="0"/>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10" name="Groupe 9"/>
          <p:cNvGrpSpPr/>
          <p:nvPr/>
        </p:nvGrpSpPr>
        <p:grpSpPr>
          <a:xfrm>
            <a:off x="3065240" y="5517232"/>
            <a:ext cx="5395986" cy="708174"/>
            <a:chOff x="3065240" y="5517232"/>
            <a:chExt cx="5395986" cy="708174"/>
          </a:xfrm>
        </p:grpSpPr>
        <p:cxnSp>
          <p:nvCxnSpPr>
            <p:cNvPr id="39" name="Connecteur droit avec flèche 38"/>
            <p:cNvCxnSpPr/>
            <p:nvPr/>
          </p:nvCxnSpPr>
          <p:spPr>
            <a:xfrm flipH="1">
              <a:off x="3065240" y="6214829"/>
              <a:ext cx="5395986" cy="10577"/>
            </a:xfrm>
            <a:prstGeom prst="straightConnector1">
              <a:avLst/>
            </a:prstGeom>
            <a:ln w="25400">
              <a:solidFill>
                <a:schemeClr val="tx1">
                  <a:lumMod val="65000"/>
                  <a:lumOff val="3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flipV="1">
              <a:off x="8461226" y="5517232"/>
              <a:ext cx="0" cy="697598"/>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e 8"/>
          <p:cNvGrpSpPr/>
          <p:nvPr/>
        </p:nvGrpSpPr>
        <p:grpSpPr>
          <a:xfrm>
            <a:off x="3060626" y="5517232"/>
            <a:ext cx="5185692" cy="336708"/>
            <a:chOff x="3060626" y="5517232"/>
            <a:chExt cx="5185692" cy="336708"/>
          </a:xfrm>
        </p:grpSpPr>
        <p:cxnSp>
          <p:nvCxnSpPr>
            <p:cNvPr id="61" name="Connecteur droit avec flèche 60"/>
            <p:cNvCxnSpPr/>
            <p:nvPr/>
          </p:nvCxnSpPr>
          <p:spPr>
            <a:xfrm flipH="1">
              <a:off x="3060626" y="5848652"/>
              <a:ext cx="5185692" cy="5288"/>
            </a:xfrm>
            <a:prstGeom prst="straightConnector1">
              <a:avLst/>
            </a:prstGeom>
            <a:ln w="25400">
              <a:solidFill>
                <a:schemeClr val="tx1">
                  <a:lumMod val="65000"/>
                  <a:lumOff val="3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p:nvPr/>
          </p:nvCxnSpPr>
          <p:spPr>
            <a:xfrm flipV="1">
              <a:off x="8236793" y="5517232"/>
              <a:ext cx="0" cy="331420"/>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1966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89" y="1990490"/>
            <a:ext cx="5166429" cy="2943151"/>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4" name="Arrondir un rectangle à un seul coin 3"/>
          <p:cNvSpPr/>
          <p:nvPr/>
        </p:nvSpPr>
        <p:spPr>
          <a:xfrm>
            <a:off x="1259850" y="38261"/>
            <a:ext cx="7885738" cy="870461"/>
          </a:xfrm>
          <a:prstGeom prst="round1Rect">
            <a:avLst/>
          </a:prstGeom>
          <a:solidFill>
            <a:srgbClr val="F1A00F"/>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600"/>
              </a:spcAft>
            </a:pPr>
            <a:r>
              <a:rPr lang="fr-FR" sz="2400" cap="all" dirty="0" smtClean="0">
                <a:effectLst/>
                <a:ea typeface="Cambria"/>
                <a:cs typeface="Times New Roman"/>
              </a:rPr>
              <a:t>UTILISATION </a:t>
            </a:r>
            <a:r>
              <a:rPr lang="fr-FR" sz="2400" cap="all" dirty="0">
                <a:effectLst/>
                <a:ea typeface="Cambria"/>
                <a:cs typeface="Times New Roman"/>
              </a:rPr>
              <a:t>de la fiche de paramétrage DSN</a:t>
            </a:r>
            <a:endParaRPr lang="fr-FR" sz="2400" dirty="0">
              <a:effectLst/>
              <a:ea typeface="Cambria"/>
              <a:cs typeface="Times New Roman"/>
            </a:endParaRPr>
          </a:p>
          <a:p>
            <a:pPr>
              <a:lnSpc>
                <a:spcPct val="115000"/>
              </a:lnSpc>
              <a:spcAft>
                <a:spcPts val="600"/>
              </a:spcAft>
            </a:pPr>
            <a:r>
              <a:rPr lang="fr-FR" sz="1600" b="1" dirty="0" smtClean="0">
                <a:solidFill>
                  <a:schemeClr val="bg1"/>
                </a:solidFill>
                <a:effectLst/>
                <a:ea typeface="Cambria"/>
                <a:cs typeface="Times New Roman"/>
              </a:rPr>
              <a:t>Présentation du contenu relatif aux COTISATIONS NOMINATIVES</a:t>
            </a:r>
            <a:endParaRPr lang="fr-FR" sz="1600" b="1" dirty="0">
              <a:solidFill>
                <a:schemeClr val="bg1"/>
              </a:solidFill>
              <a:effectLst/>
              <a:ea typeface="Cambria"/>
              <a:cs typeface="Times New Roman"/>
            </a:endParaRPr>
          </a:p>
        </p:txBody>
      </p:sp>
      <p:sp>
        <p:nvSpPr>
          <p:cNvPr id="26" name="Rectangle 25"/>
          <p:cNvSpPr/>
          <p:nvPr/>
        </p:nvSpPr>
        <p:spPr>
          <a:xfrm>
            <a:off x="0" y="6412518"/>
            <a:ext cx="9145588" cy="43895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fr-FR" sz="900" i="1" dirty="0" smtClean="0">
                <a:solidFill>
                  <a:schemeClr val="tx1">
                    <a:lumMod val="65000"/>
                    <a:lumOff val="35000"/>
                  </a:schemeClr>
                </a:solidFill>
              </a:rPr>
              <a:t>Questions sur le paramétrage du logiciel de paie : cf. votre fournisseur de paie habituel</a:t>
            </a:r>
            <a:endParaRPr lang="fr-FR" sz="900" i="1" dirty="0">
              <a:solidFill>
                <a:schemeClr val="tx1">
                  <a:lumMod val="65000"/>
                  <a:lumOff val="35000"/>
                </a:schemeClr>
              </a:solidFill>
            </a:endParaRPr>
          </a:p>
          <a:p>
            <a:r>
              <a:rPr lang="fr-FR" sz="900" i="1" dirty="0" smtClean="0">
                <a:solidFill>
                  <a:schemeClr val="tx1">
                    <a:lumMod val="65000"/>
                    <a:lumOff val="35000"/>
                  </a:schemeClr>
                </a:solidFill>
              </a:rPr>
              <a:t>Plus d’informations sur le dispositif général : </a:t>
            </a:r>
            <a:r>
              <a:rPr lang="fr-FR" sz="900" i="1" dirty="0" smtClean="0">
                <a:solidFill>
                  <a:schemeClr val="tx1">
                    <a:lumMod val="65000"/>
                    <a:lumOff val="35000"/>
                  </a:schemeClr>
                </a:solidFill>
                <a:hlinkClick r:id="rId4"/>
              </a:rPr>
              <a:t>www.dsn-info.fr</a:t>
            </a:r>
            <a:r>
              <a:rPr lang="fr-FR" sz="900" i="1" dirty="0" smtClean="0">
                <a:solidFill>
                  <a:schemeClr val="tx1">
                    <a:lumMod val="65000"/>
                    <a:lumOff val="35000"/>
                  </a:schemeClr>
                </a:solidFill>
              </a:rPr>
              <a:t> </a:t>
            </a:r>
          </a:p>
        </p:txBody>
      </p:sp>
      <p:pic>
        <p:nvPicPr>
          <p:cNvPr id="52" name="Image 51" descr="Afficher l'image d'origin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23" y="38894"/>
            <a:ext cx="792226" cy="869826"/>
          </a:xfrm>
          <a:prstGeom prst="rect">
            <a:avLst/>
          </a:prstGeom>
          <a:noFill/>
          <a:ln>
            <a:noFill/>
          </a:ln>
        </p:spPr>
      </p:pic>
      <p:sp>
        <p:nvSpPr>
          <p:cNvPr id="62" name="ZoneTexte 61"/>
          <p:cNvSpPr txBox="1"/>
          <p:nvPr/>
        </p:nvSpPr>
        <p:spPr>
          <a:xfrm>
            <a:off x="-36519" y="1189225"/>
            <a:ext cx="4177265" cy="769441"/>
          </a:xfrm>
          <a:prstGeom prst="rect">
            <a:avLst/>
          </a:prstGeom>
          <a:noFill/>
        </p:spPr>
        <p:txBody>
          <a:bodyPr wrap="square" rtlCol="0">
            <a:spAutoFit/>
          </a:bodyPr>
          <a:lstStyle/>
          <a:p>
            <a:pPr algn="just"/>
            <a:r>
              <a:rPr lang="fr-FR" sz="1100" b="1" dirty="0" smtClean="0">
                <a:solidFill>
                  <a:schemeClr val="tx2">
                    <a:lumMod val="75000"/>
                  </a:schemeClr>
                </a:solidFill>
              </a:rPr>
              <a:t>Entreprise à déclarer </a:t>
            </a:r>
            <a:r>
              <a:rPr lang="fr-FR" sz="1100" dirty="0" smtClean="0">
                <a:solidFill>
                  <a:schemeClr val="tx2">
                    <a:lumMod val="75000"/>
                  </a:schemeClr>
                </a:solidFill>
              </a:rPr>
              <a:t>: </a:t>
            </a:r>
            <a:r>
              <a:rPr lang="fr-FR" sz="1100" dirty="0" smtClean="0"/>
              <a:t>concerne votre entreprise ou celle que vous déclarez. On trouve la raison sociale et le </a:t>
            </a:r>
            <a:r>
              <a:rPr lang="fr-FR" sz="1100" dirty="0" err="1" smtClean="0"/>
              <a:t>Siren</a:t>
            </a:r>
            <a:r>
              <a:rPr lang="fr-FR" sz="1100" dirty="0" smtClean="0"/>
              <a:t>, si la fiche s’applique à tous les Siret de l’entreprise, voire un Siret si la fiche ne s’applique qu’à celui-ci. </a:t>
            </a:r>
            <a:endParaRPr lang="fr-FR" sz="1100" dirty="0"/>
          </a:p>
        </p:txBody>
      </p:sp>
      <p:sp>
        <p:nvSpPr>
          <p:cNvPr id="63" name="ZoneTexte 62"/>
          <p:cNvSpPr txBox="1"/>
          <p:nvPr/>
        </p:nvSpPr>
        <p:spPr>
          <a:xfrm>
            <a:off x="4171910" y="1142618"/>
            <a:ext cx="4968970" cy="769441"/>
          </a:xfrm>
          <a:prstGeom prst="rect">
            <a:avLst/>
          </a:prstGeom>
          <a:noFill/>
        </p:spPr>
        <p:txBody>
          <a:bodyPr wrap="square" rtlCol="0">
            <a:spAutoFit/>
          </a:bodyPr>
          <a:lstStyle/>
          <a:p>
            <a:pPr algn="just"/>
            <a:r>
              <a:rPr lang="fr-FR" sz="1100" b="1" dirty="0" smtClean="0">
                <a:solidFill>
                  <a:schemeClr val="tx2">
                    <a:lumMod val="75000"/>
                  </a:schemeClr>
                </a:solidFill>
              </a:rPr>
              <a:t>Organisme émetteur </a:t>
            </a:r>
            <a:r>
              <a:rPr lang="fr-FR" sz="1100" dirty="0" smtClean="0">
                <a:solidFill>
                  <a:schemeClr val="tx2">
                    <a:lumMod val="75000"/>
                  </a:schemeClr>
                </a:solidFill>
              </a:rPr>
              <a:t>: </a:t>
            </a:r>
            <a:r>
              <a:rPr lang="fr-FR" sz="1100" dirty="0" smtClean="0"/>
              <a:t>organisme à l’origine de l’émission de la fiche. Il s’agit soit du porteur de risque, soit d’un délégataire.  Les</a:t>
            </a:r>
            <a:r>
              <a:rPr lang="fr-FR" sz="1100" dirty="0"/>
              <a:t> </a:t>
            </a:r>
            <a:r>
              <a:rPr lang="fr-FR" sz="1100" dirty="0" smtClean="0"/>
              <a:t>coordonnées de contact peuvent être utilisées par le déclarant pour toute question relative aux données contenues dans la fiche.   </a:t>
            </a:r>
            <a:endParaRPr lang="fr-FR" sz="1100" dirty="0"/>
          </a:p>
        </p:txBody>
      </p:sp>
      <p:sp>
        <p:nvSpPr>
          <p:cNvPr id="64" name="ZoneTexte 63"/>
          <p:cNvSpPr txBox="1"/>
          <p:nvPr/>
        </p:nvSpPr>
        <p:spPr>
          <a:xfrm>
            <a:off x="5148858" y="1955912"/>
            <a:ext cx="4022884" cy="600164"/>
          </a:xfrm>
          <a:prstGeom prst="rect">
            <a:avLst/>
          </a:prstGeom>
          <a:noFill/>
        </p:spPr>
        <p:txBody>
          <a:bodyPr wrap="square" rtlCol="0">
            <a:spAutoFit/>
          </a:bodyPr>
          <a:lstStyle/>
          <a:p>
            <a:pPr algn="just"/>
            <a:r>
              <a:rPr lang="fr-FR" sz="1100" b="1" dirty="0" smtClean="0">
                <a:solidFill>
                  <a:schemeClr val="tx2">
                    <a:lumMod val="75000"/>
                  </a:schemeClr>
                </a:solidFill>
              </a:rPr>
              <a:t>Message de l’émetteur de la fiche (facultatif)</a:t>
            </a:r>
            <a:r>
              <a:rPr lang="fr-FR" sz="1100" dirty="0" smtClean="0">
                <a:solidFill>
                  <a:schemeClr val="tx2">
                    <a:lumMod val="75000"/>
                  </a:schemeClr>
                </a:solidFill>
              </a:rPr>
              <a:t> : </a:t>
            </a:r>
            <a:r>
              <a:rPr lang="fr-FR" sz="1100" dirty="0" smtClean="0"/>
              <a:t>dans cet espace, une information peut vous être adressée par l’émetteur de la fiche de paramétrage. </a:t>
            </a:r>
            <a:endParaRPr lang="fr-FR" sz="1100" dirty="0"/>
          </a:p>
        </p:txBody>
      </p:sp>
      <p:sp>
        <p:nvSpPr>
          <p:cNvPr id="65" name="ZoneTexte 64"/>
          <p:cNvSpPr txBox="1"/>
          <p:nvPr/>
        </p:nvSpPr>
        <p:spPr>
          <a:xfrm>
            <a:off x="5148859" y="2730430"/>
            <a:ext cx="4022884" cy="769441"/>
          </a:xfrm>
          <a:prstGeom prst="rect">
            <a:avLst/>
          </a:prstGeom>
          <a:noFill/>
        </p:spPr>
        <p:txBody>
          <a:bodyPr wrap="square" rtlCol="0">
            <a:spAutoFit/>
          </a:bodyPr>
          <a:lstStyle/>
          <a:p>
            <a:pPr algn="just"/>
            <a:r>
              <a:rPr lang="fr-FR" sz="1100" b="1" dirty="0" smtClean="0">
                <a:solidFill>
                  <a:schemeClr val="tx2">
                    <a:lumMod val="75000"/>
                  </a:schemeClr>
                </a:solidFill>
              </a:rPr>
              <a:t>Référence de la fiche :</a:t>
            </a:r>
            <a:r>
              <a:rPr lang="fr-FR" sz="1100" dirty="0" smtClean="0">
                <a:solidFill>
                  <a:schemeClr val="tx2">
                    <a:lumMod val="75000"/>
                  </a:schemeClr>
                </a:solidFill>
              </a:rPr>
              <a:t> </a:t>
            </a:r>
            <a:r>
              <a:rPr lang="fr-FR" sz="1100" dirty="0" smtClean="0"/>
              <a:t>Le n° d’identifiant est unique et attribué  par l’émetteur de la fiche de paramétrage. Figurent aussi la date et l’heure d’émission de la fiche de paramétrage qui peuvent être utiles lors d’un éventuel contact avec l’organisme complémentaire.  </a:t>
            </a:r>
            <a:endParaRPr lang="fr-FR" sz="1100" dirty="0"/>
          </a:p>
        </p:txBody>
      </p:sp>
      <p:sp>
        <p:nvSpPr>
          <p:cNvPr id="66" name="ZoneTexte 65"/>
          <p:cNvSpPr txBox="1"/>
          <p:nvPr/>
        </p:nvSpPr>
        <p:spPr>
          <a:xfrm>
            <a:off x="5148858" y="3715895"/>
            <a:ext cx="3996730" cy="1446550"/>
          </a:xfrm>
          <a:prstGeom prst="rect">
            <a:avLst/>
          </a:prstGeom>
          <a:noFill/>
        </p:spPr>
        <p:txBody>
          <a:bodyPr wrap="square" rtlCol="0">
            <a:spAutoFit/>
          </a:bodyPr>
          <a:lstStyle/>
          <a:p>
            <a:pPr algn="just"/>
            <a:r>
              <a:rPr lang="fr-FR" sz="1100" b="1" dirty="0" smtClean="0">
                <a:solidFill>
                  <a:schemeClr val="tx2">
                    <a:lumMod val="75000"/>
                  </a:schemeClr>
                </a:solidFill>
              </a:rPr>
              <a:t>Liste des contrats souscrits par votre entreprise </a:t>
            </a:r>
            <a:r>
              <a:rPr lang="fr-FR" sz="1100" dirty="0" smtClean="0">
                <a:solidFill>
                  <a:schemeClr val="tx2">
                    <a:lumMod val="75000"/>
                  </a:schemeClr>
                </a:solidFill>
              </a:rPr>
              <a:t>:</a:t>
            </a:r>
          </a:p>
          <a:p>
            <a:pPr marL="171450" indent="-171450" algn="just">
              <a:buFont typeface="Arial" panose="020B0604020202020204" pitchFamily="34" charset="0"/>
              <a:buChar char="•"/>
            </a:pPr>
            <a:r>
              <a:rPr lang="fr-FR" sz="1100" dirty="0" smtClean="0"/>
              <a:t>la ou les dates de début de validité du ou des contrats souscrits, toujours présentes</a:t>
            </a:r>
          </a:p>
          <a:p>
            <a:pPr marL="171450" indent="-171450" algn="just">
              <a:buFont typeface="Arial" panose="020B0604020202020204" pitchFamily="34" charset="0"/>
              <a:buChar char="•"/>
            </a:pPr>
            <a:r>
              <a:rPr lang="fr-FR" sz="1100" dirty="0" smtClean="0"/>
              <a:t>la ou les dates de fin de validité du ou des contrats (facultatif)</a:t>
            </a:r>
            <a:r>
              <a:rPr lang="fr-FR" sz="1100" strike="dblStrike" dirty="0" smtClean="0"/>
              <a:t> </a:t>
            </a:r>
          </a:p>
          <a:p>
            <a:pPr marL="171450" indent="-171450" algn="just">
              <a:buFont typeface="Arial" panose="020B0604020202020204" pitchFamily="34" charset="0"/>
              <a:buChar char="•"/>
            </a:pPr>
            <a:r>
              <a:rPr lang="fr-FR" sz="1100" dirty="0"/>
              <a:t>le code organisme (porteur de </a:t>
            </a:r>
            <a:r>
              <a:rPr lang="fr-FR" sz="1100" dirty="0" smtClean="0"/>
              <a:t>risque), </a:t>
            </a:r>
            <a:r>
              <a:rPr lang="fr-FR" sz="1100" dirty="0"/>
              <a:t>toujours </a:t>
            </a:r>
            <a:r>
              <a:rPr lang="fr-FR" sz="1100" dirty="0" smtClean="0"/>
              <a:t>présent</a:t>
            </a:r>
          </a:p>
          <a:p>
            <a:pPr marL="171450" indent="-171450" algn="just">
              <a:buFont typeface="Arial" panose="020B0604020202020204" pitchFamily="34" charset="0"/>
              <a:buChar char="•"/>
            </a:pPr>
            <a:r>
              <a:rPr lang="fr-FR" sz="1100" dirty="0" smtClean="0"/>
              <a:t>le code délégataire si la gestion du contrat est confiée en tout ou partie à un délégataire </a:t>
            </a:r>
          </a:p>
          <a:p>
            <a:pPr marL="171450" indent="-171450" algn="just">
              <a:buFont typeface="Arial" panose="020B0604020202020204" pitchFamily="34" charset="0"/>
              <a:buChar char="•"/>
            </a:pPr>
            <a:r>
              <a:rPr lang="fr-FR" sz="1100" dirty="0" smtClean="0"/>
              <a:t>les références </a:t>
            </a:r>
            <a:r>
              <a:rPr lang="fr-FR" sz="1100" dirty="0"/>
              <a:t>du ou des contrats souscrits, toujours présentes  </a:t>
            </a:r>
          </a:p>
        </p:txBody>
      </p:sp>
      <p:sp>
        <p:nvSpPr>
          <p:cNvPr id="67" name="ZoneTexte 66"/>
          <p:cNvSpPr txBox="1"/>
          <p:nvPr/>
        </p:nvSpPr>
        <p:spPr>
          <a:xfrm>
            <a:off x="-36518" y="5084047"/>
            <a:ext cx="9182106" cy="1261884"/>
          </a:xfrm>
          <a:prstGeom prst="rect">
            <a:avLst/>
          </a:prstGeom>
          <a:noFill/>
        </p:spPr>
        <p:txBody>
          <a:bodyPr wrap="square" rtlCol="0">
            <a:spAutoFit/>
          </a:bodyPr>
          <a:lstStyle/>
          <a:p>
            <a:pPr marL="171450" indent="-171450" algn="just">
              <a:buFont typeface="Arial" panose="020B0604020202020204" pitchFamily="34" charset="0"/>
              <a:buChar char="•"/>
            </a:pPr>
            <a:r>
              <a:rPr lang="fr-FR" sz="1100" dirty="0" smtClean="0"/>
              <a:t>si </a:t>
            </a:r>
            <a:r>
              <a:rPr lang="fr-FR" sz="1100" dirty="0"/>
              <a:t>nécessaire, les codes population permettant de différencier, par exemple, une population cadre ou non cadre </a:t>
            </a:r>
            <a:endParaRPr lang="fr-FR" sz="1100" dirty="0" smtClean="0"/>
          </a:p>
          <a:p>
            <a:pPr marL="171450" indent="-171450" algn="just">
              <a:buFont typeface="Arial" panose="020B0604020202020204" pitchFamily="34" charset="0"/>
              <a:buChar char="•"/>
            </a:pPr>
            <a:r>
              <a:rPr lang="fr-FR" sz="1100" dirty="0" smtClean="0"/>
              <a:t>si nécessaire, les codes option permettant de différencier, généralement en santé, des niveaux de garantie au choix des salariés affiliés au contrat</a:t>
            </a:r>
          </a:p>
          <a:p>
            <a:pPr marL="171450" indent="-171450" algn="just">
              <a:buFont typeface="Arial" panose="020B0604020202020204" pitchFamily="34" charset="0"/>
              <a:buChar char="•"/>
            </a:pPr>
            <a:r>
              <a:rPr lang="fr-FR" sz="1100" dirty="0" smtClean="0"/>
              <a:t>si possible, la ou les périodicités de paiement des cotisations</a:t>
            </a:r>
          </a:p>
          <a:p>
            <a:pPr marL="171450" indent="-171450" algn="just">
              <a:buFont typeface="Arial" panose="020B0604020202020204" pitchFamily="34" charset="0"/>
              <a:buChar char="•"/>
            </a:pPr>
            <a:r>
              <a:rPr lang="fr-FR" sz="1100" dirty="0" smtClean="0"/>
              <a:t>les éléments de calcul de la cotisation (type de base ou forfait), complétés des taux ou montants applicables (éléments de calcul à renseigner en DSN mensuelle dans les composants de base assujettie)  </a:t>
            </a:r>
          </a:p>
          <a:p>
            <a:pPr marL="171450" indent="-171450" algn="just">
              <a:buFont typeface="Arial" panose="020B0604020202020204" pitchFamily="34" charset="0"/>
              <a:buChar char="•"/>
            </a:pPr>
            <a:r>
              <a:rPr lang="fr-FR" sz="1100" dirty="0"/>
              <a:t>e</a:t>
            </a:r>
            <a:r>
              <a:rPr lang="fr-FR" sz="1100" dirty="0" smtClean="0"/>
              <a:t>nfin la rubrique désignation permet de compléter votre compréhension du contrat et de ses éléments de calcul</a:t>
            </a:r>
            <a:endParaRPr lang="fr-FR" sz="1100" dirty="0"/>
          </a:p>
          <a:p>
            <a:pPr marL="171450" indent="-171450" algn="just">
              <a:buFont typeface="Arial" panose="020B0604020202020204" pitchFamily="34" charset="0"/>
              <a:buChar char="•"/>
            </a:pPr>
            <a:r>
              <a:rPr lang="fr-FR" sz="1000" i="1" dirty="0">
                <a:solidFill>
                  <a:srgbClr val="080CB8"/>
                </a:solidFill>
              </a:rPr>
              <a:t>les paramètres </a:t>
            </a:r>
            <a:r>
              <a:rPr lang="fr-FR" sz="1000" i="1" dirty="0" smtClean="0">
                <a:solidFill>
                  <a:srgbClr val="080CB8"/>
                </a:solidFill>
              </a:rPr>
              <a:t>des cotisations </a:t>
            </a:r>
            <a:r>
              <a:rPr lang="fr-FR" sz="1000" i="1" dirty="0">
                <a:solidFill>
                  <a:srgbClr val="080CB8"/>
                </a:solidFill>
              </a:rPr>
              <a:t>établissement dans le cas où </a:t>
            </a:r>
            <a:r>
              <a:rPr lang="fr-FR" sz="1000" i="1" dirty="0" smtClean="0">
                <a:solidFill>
                  <a:srgbClr val="080CB8"/>
                </a:solidFill>
              </a:rPr>
              <a:t>elles existent </a:t>
            </a:r>
            <a:r>
              <a:rPr lang="fr-FR" sz="1000" i="1" dirty="0">
                <a:solidFill>
                  <a:srgbClr val="080CB8"/>
                </a:solidFill>
              </a:rPr>
              <a:t>(sans rapport avec les cotisations calculées </a:t>
            </a:r>
            <a:r>
              <a:rPr lang="fr-FR" sz="1000" i="1" dirty="0" smtClean="0">
                <a:solidFill>
                  <a:srgbClr val="080CB8"/>
                </a:solidFill>
              </a:rPr>
              <a:t>nominativement) sont décrits </a:t>
            </a:r>
            <a:r>
              <a:rPr lang="fr-FR" sz="1000" i="1" dirty="0">
                <a:solidFill>
                  <a:srgbClr val="080CB8"/>
                </a:solidFill>
              </a:rPr>
              <a:t>page suivante</a:t>
            </a:r>
            <a:endParaRPr lang="fr-FR" sz="1000" dirty="0" smtClean="0">
              <a:solidFill>
                <a:srgbClr val="080CB8"/>
              </a:solidFill>
            </a:endParaRPr>
          </a:p>
        </p:txBody>
      </p:sp>
      <p:cxnSp>
        <p:nvCxnSpPr>
          <p:cNvPr id="68" name="Connecteur droit avec flèche 67"/>
          <p:cNvCxnSpPr/>
          <p:nvPr/>
        </p:nvCxnSpPr>
        <p:spPr>
          <a:xfrm>
            <a:off x="828378" y="1878743"/>
            <a:ext cx="288032" cy="678634"/>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Connecteur droit avec flèche 80"/>
          <p:cNvCxnSpPr/>
          <p:nvPr/>
        </p:nvCxnSpPr>
        <p:spPr>
          <a:xfrm flipH="1">
            <a:off x="3924722" y="2851799"/>
            <a:ext cx="1277997" cy="857706"/>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Connecteur droit avec flèche 92"/>
          <p:cNvCxnSpPr/>
          <p:nvPr/>
        </p:nvCxnSpPr>
        <p:spPr>
          <a:xfrm flipH="1">
            <a:off x="3141102" y="3861988"/>
            <a:ext cx="2061617" cy="152483"/>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2068" name="Groupe 2067"/>
          <p:cNvGrpSpPr/>
          <p:nvPr/>
        </p:nvGrpSpPr>
        <p:grpSpPr>
          <a:xfrm>
            <a:off x="1980506" y="2069368"/>
            <a:ext cx="3240360" cy="1430503"/>
            <a:chOff x="1980506" y="1926489"/>
            <a:chExt cx="3240360" cy="1430503"/>
          </a:xfrm>
        </p:grpSpPr>
        <p:cxnSp>
          <p:nvCxnSpPr>
            <p:cNvPr id="70" name="Connecteur droit avec flèche 69"/>
            <p:cNvCxnSpPr/>
            <p:nvPr/>
          </p:nvCxnSpPr>
          <p:spPr>
            <a:xfrm flipH="1">
              <a:off x="1980506" y="1926489"/>
              <a:ext cx="3240360" cy="0"/>
            </a:xfrm>
            <a:prstGeom prst="straightConnector1">
              <a:avLst/>
            </a:prstGeom>
            <a:ln w="25400">
              <a:solidFill>
                <a:schemeClr val="tx1">
                  <a:lumMod val="65000"/>
                  <a:lumOff val="3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72" name="Connecteur droit avec flèche 71"/>
            <p:cNvCxnSpPr/>
            <p:nvPr/>
          </p:nvCxnSpPr>
          <p:spPr>
            <a:xfrm>
              <a:off x="1980506" y="1926489"/>
              <a:ext cx="0" cy="1430503"/>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grpSp>
      <p:cxnSp>
        <p:nvCxnSpPr>
          <p:cNvPr id="76" name="Connecteur droit avec flèche 75"/>
          <p:cNvCxnSpPr/>
          <p:nvPr/>
        </p:nvCxnSpPr>
        <p:spPr>
          <a:xfrm>
            <a:off x="4356770" y="1878743"/>
            <a:ext cx="0" cy="792088"/>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966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40" y="1268760"/>
            <a:ext cx="5004843" cy="3562350"/>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4" name="Arrondir un rectangle à un seul coin 3"/>
          <p:cNvSpPr/>
          <p:nvPr/>
        </p:nvSpPr>
        <p:spPr>
          <a:xfrm>
            <a:off x="1259850" y="38261"/>
            <a:ext cx="7885738" cy="870461"/>
          </a:xfrm>
          <a:prstGeom prst="round1Rect">
            <a:avLst/>
          </a:prstGeom>
          <a:solidFill>
            <a:srgbClr val="F1A00F"/>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600"/>
              </a:spcAft>
            </a:pPr>
            <a:r>
              <a:rPr lang="fr-FR" sz="2400" cap="all" dirty="0" smtClean="0">
                <a:effectLst/>
                <a:ea typeface="Cambria"/>
                <a:cs typeface="Times New Roman"/>
              </a:rPr>
              <a:t>UTILISATION </a:t>
            </a:r>
            <a:r>
              <a:rPr lang="fr-FR" sz="2400" cap="all" dirty="0">
                <a:effectLst/>
                <a:ea typeface="Cambria"/>
                <a:cs typeface="Times New Roman"/>
              </a:rPr>
              <a:t>de la fiche de paramétrage DSN</a:t>
            </a:r>
            <a:endParaRPr lang="fr-FR" sz="2400" dirty="0">
              <a:effectLst/>
              <a:ea typeface="Cambria"/>
              <a:cs typeface="Times New Roman"/>
            </a:endParaRPr>
          </a:p>
          <a:p>
            <a:pPr>
              <a:lnSpc>
                <a:spcPct val="115000"/>
              </a:lnSpc>
              <a:spcAft>
                <a:spcPts val="600"/>
              </a:spcAft>
            </a:pPr>
            <a:r>
              <a:rPr lang="fr-FR" sz="1600" b="1" dirty="0" smtClean="0">
                <a:solidFill>
                  <a:schemeClr val="bg1"/>
                </a:solidFill>
                <a:effectLst/>
                <a:ea typeface="Cambria"/>
                <a:cs typeface="Times New Roman"/>
              </a:rPr>
              <a:t>Présentation du </a:t>
            </a:r>
            <a:r>
              <a:rPr lang="fr-FR" sz="1600" b="1" dirty="0">
                <a:solidFill>
                  <a:schemeClr val="bg1"/>
                </a:solidFill>
                <a:ea typeface="Cambria"/>
                <a:cs typeface="Times New Roman"/>
              </a:rPr>
              <a:t>contenu relatif aux </a:t>
            </a:r>
            <a:r>
              <a:rPr lang="fr-FR" sz="1600" b="1" dirty="0" smtClean="0">
                <a:solidFill>
                  <a:schemeClr val="bg1"/>
                </a:solidFill>
                <a:effectLst/>
                <a:ea typeface="Cambria"/>
                <a:cs typeface="Times New Roman"/>
              </a:rPr>
              <a:t>COTISATIONS ETABLISSEMENT</a:t>
            </a:r>
            <a:endParaRPr lang="fr-FR" sz="1600" b="1" dirty="0">
              <a:solidFill>
                <a:schemeClr val="bg1"/>
              </a:solidFill>
              <a:effectLst/>
              <a:ea typeface="Cambria"/>
              <a:cs typeface="Times New Roman"/>
            </a:endParaRPr>
          </a:p>
        </p:txBody>
      </p:sp>
      <p:sp>
        <p:nvSpPr>
          <p:cNvPr id="26" name="Rectangle 25"/>
          <p:cNvSpPr/>
          <p:nvPr/>
        </p:nvSpPr>
        <p:spPr>
          <a:xfrm>
            <a:off x="0" y="6412518"/>
            <a:ext cx="9145588" cy="43895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fr-FR" sz="900" i="1" dirty="0" smtClean="0">
                <a:solidFill>
                  <a:schemeClr val="tx1">
                    <a:lumMod val="65000"/>
                    <a:lumOff val="35000"/>
                  </a:schemeClr>
                </a:solidFill>
              </a:rPr>
              <a:t>Questions sur le paramétrage du logiciel de paie : cf. votre fournisseur de paie habituel</a:t>
            </a:r>
            <a:endParaRPr lang="fr-FR" sz="900" i="1" dirty="0">
              <a:solidFill>
                <a:schemeClr val="tx1">
                  <a:lumMod val="65000"/>
                  <a:lumOff val="35000"/>
                </a:schemeClr>
              </a:solidFill>
            </a:endParaRPr>
          </a:p>
          <a:p>
            <a:r>
              <a:rPr lang="fr-FR" sz="900" i="1" dirty="0" smtClean="0">
                <a:solidFill>
                  <a:schemeClr val="tx1">
                    <a:lumMod val="65000"/>
                    <a:lumOff val="35000"/>
                  </a:schemeClr>
                </a:solidFill>
              </a:rPr>
              <a:t>Plus d’informations sur le dispositif général : </a:t>
            </a:r>
            <a:r>
              <a:rPr lang="fr-FR" sz="900" i="1" dirty="0" smtClean="0">
                <a:solidFill>
                  <a:schemeClr val="tx1">
                    <a:lumMod val="65000"/>
                    <a:lumOff val="35000"/>
                  </a:schemeClr>
                </a:solidFill>
                <a:hlinkClick r:id="rId4"/>
              </a:rPr>
              <a:t>www.dsn-info.fr</a:t>
            </a:r>
            <a:r>
              <a:rPr lang="fr-FR" sz="900" i="1" dirty="0" smtClean="0">
                <a:solidFill>
                  <a:schemeClr val="tx1">
                    <a:lumMod val="65000"/>
                    <a:lumOff val="35000"/>
                  </a:schemeClr>
                </a:solidFill>
              </a:rPr>
              <a:t> </a:t>
            </a:r>
          </a:p>
        </p:txBody>
      </p:sp>
      <p:sp>
        <p:nvSpPr>
          <p:cNvPr id="33" name="ZoneTexte 32"/>
          <p:cNvSpPr txBox="1"/>
          <p:nvPr/>
        </p:nvSpPr>
        <p:spPr>
          <a:xfrm>
            <a:off x="5076850" y="1628800"/>
            <a:ext cx="4064030" cy="3277820"/>
          </a:xfrm>
          <a:prstGeom prst="rect">
            <a:avLst/>
          </a:prstGeom>
          <a:noFill/>
        </p:spPr>
        <p:txBody>
          <a:bodyPr wrap="square" rtlCol="0">
            <a:spAutoFit/>
          </a:bodyPr>
          <a:lstStyle/>
          <a:p>
            <a:pPr algn="just"/>
            <a:r>
              <a:rPr lang="fr-FR" sz="1400" b="1" dirty="0" smtClean="0">
                <a:solidFill>
                  <a:schemeClr val="tx2">
                    <a:lumMod val="75000"/>
                  </a:schemeClr>
                </a:solidFill>
              </a:rPr>
              <a:t>Les paramètres des cotisations établissement pour les contrats souscrits par votre entreprise :</a:t>
            </a:r>
            <a:r>
              <a:rPr lang="fr-FR" sz="1400" b="1" dirty="0" smtClean="0"/>
              <a:t>  </a:t>
            </a:r>
            <a:endParaRPr lang="fr-FR" sz="1400" dirty="0" smtClean="0"/>
          </a:p>
          <a:p>
            <a:pPr marL="171450" indent="-171450" algn="just">
              <a:buFont typeface="Arial" panose="020B0604020202020204" pitchFamily="34" charset="0"/>
              <a:buChar char="•"/>
            </a:pPr>
            <a:r>
              <a:rPr lang="fr-FR" sz="1200" dirty="0" smtClean="0"/>
              <a:t>la </a:t>
            </a:r>
            <a:r>
              <a:rPr lang="fr-FR" sz="1200" dirty="0"/>
              <a:t>ou les </a:t>
            </a:r>
            <a:r>
              <a:rPr lang="fr-FR" sz="1200" dirty="0" smtClean="0"/>
              <a:t>dates de début de validité du ou des contrats souscrits, toujours présentes</a:t>
            </a:r>
          </a:p>
          <a:p>
            <a:pPr marL="171450" indent="-171450" algn="just">
              <a:buFont typeface="Arial" panose="020B0604020202020204" pitchFamily="34" charset="0"/>
              <a:buChar char="•"/>
            </a:pPr>
            <a:r>
              <a:rPr lang="fr-FR" sz="1200" dirty="0" smtClean="0"/>
              <a:t>la ou les dates de fin de validité du ou des contrats (facultatif)</a:t>
            </a:r>
            <a:r>
              <a:rPr lang="fr-FR" sz="1200" strike="dblStrike" dirty="0" smtClean="0"/>
              <a:t> </a:t>
            </a:r>
          </a:p>
          <a:p>
            <a:pPr marL="171450" indent="-171450" algn="just">
              <a:buFont typeface="Arial" panose="020B0604020202020204" pitchFamily="34" charset="0"/>
              <a:buChar char="•"/>
            </a:pPr>
            <a:r>
              <a:rPr lang="fr-FR" sz="1200" dirty="0"/>
              <a:t>l</a:t>
            </a:r>
            <a:r>
              <a:rPr lang="fr-FR" sz="1200" dirty="0" smtClean="0"/>
              <a:t>e code organisme (porteur de risque), toujours présent</a:t>
            </a:r>
          </a:p>
          <a:p>
            <a:pPr marL="171450" indent="-171450" algn="just">
              <a:buFont typeface="Arial" panose="020B0604020202020204" pitchFamily="34" charset="0"/>
              <a:buChar char="•"/>
            </a:pPr>
            <a:r>
              <a:rPr lang="fr-FR" sz="1200" dirty="0"/>
              <a:t>l</a:t>
            </a:r>
            <a:r>
              <a:rPr lang="fr-FR" sz="1200" dirty="0" smtClean="0"/>
              <a:t>e code délégataire si la gestion du contrat est confiée en tout ou partie à un délégataire </a:t>
            </a:r>
          </a:p>
          <a:p>
            <a:pPr marL="171450" indent="-171450" algn="just">
              <a:buFont typeface="Arial" panose="020B0604020202020204" pitchFamily="34" charset="0"/>
              <a:buChar char="•"/>
            </a:pPr>
            <a:r>
              <a:rPr lang="fr-FR" sz="1200" dirty="0"/>
              <a:t>l</a:t>
            </a:r>
            <a:r>
              <a:rPr lang="fr-FR" sz="1200" dirty="0" smtClean="0"/>
              <a:t>a/les référence(s) du ou des contrats souscrits, toujours présente(s)  </a:t>
            </a:r>
          </a:p>
          <a:p>
            <a:pPr marL="171450" indent="-171450" algn="just">
              <a:buFont typeface="Arial" panose="020B0604020202020204" pitchFamily="34" charset="0"/>
              <a:buChar char="•"/>
            </a:pPr>
            <a:r>
              <a:rPr lang="fr-FR" sz="1200" dirty="0"/>
              <a:t>si possible, la ou les périodicités de paiement des cotisations  </a:t>
            </a:r>
          </a:p>
          <a:p>
            <a:pPr marL="171450" indent="-171450" algn="just">
              <a:buFont typeface="Arial" panose="020B0604020202020204" pitchFamily="34" charset="0"/>
              <a:buChar char="•"/>
            </a:pPr>
            <a:r>
              <a:rPr lang="fr-FR" sz="1200" dirty="0" smtClean="0"/>
              <a:t>le ou les codes des cotisations établissement </a:t>
            </a:r>
          </a:p>
          <a:p>
            <a:pPr marL="171450" indent="-171450" algn="just">
              <a:buFont typeface="Arial" panose="020B0604020202020204" pitchFamily="34" charset="0"/>
              <a:buChar char="•"/>
            </a:pPr>
            <a:r>
              <a:rPr lang="fr-FR" sz="1200" dirty="0" smtClean="0"/>
              <a:t>enfin </a:t>
            </a:r>
            <a:r>
              <a:rPr lang="fr-FR" sz="1200" dirty="0"/>
              <a:t>la rubrique </a:t>
            </a:r>
            <a:r>
              <a:rPr lang="fr-FR" sz="1200" dirty="0" smtClean="0"/>
              <a:t>libellé cotisation établissement permet </a:t>
            </a:r>
            <a:r>
              <a:rPr lang="fr-FR" sz="1200" dirty="0"/>
              <a:t>de compléter votre compréhension du </a:t>
            </a:r>
            <a:r>
              <a:rPr lang="fr-FR" sz="1200" dirty="0" smtClean="0"/>
              <a:t>contrat</a:t>
            </a:r>
            <a:endParaRPr lang="fr-FR" sz="1200" dirty="0"/>
          </a:p>
          <a:p>
            <a:pPr marL="171450" indent="-171450" algn="just">
              <a:buFont typeface="Arial" panose="020B0604020202020204" pitchFamily="34" charset="0"/>
              <a:buChar char="•"/>
            </a:pPr>
            <a:endParaRPr lang="fr-FR" sz="1100" dirty="0" smtClean="0"/>
          </a:p>
        </p:txBody>
      </p:sp>
      <p:pic>
        <p:nvPicPr>
          <p:cNvPr id="52" name="Image 51" descr="Afficher l'image d'origin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23" y="38894"/>
            <a:ext cx="792226" cy="869826"/>
          </a:xfrm>
          <a:prstGeom prst="rect">
            <a:avLst/>
          </a:prstGeom>
          <a:noFill/>
          <a:ln>
            <a:noFill/>
          </a:ln>
        </p:spPr>
      </p:pic>
      <p:cxnSp>
        <p:nvCxnSpPr>
          <p:cNvPr id="10" name="Connecteur droit avec flèche 9"/>
          <p:cNvCxnSpPr/>
          <p:nvPr/>
        </p:nvCxnSpPr>
        <p:spPr>
          <a:xfrm flipH="1">
            <a:off x="3132634" y="3212976"/>
            <a:ext cx="1935749" cy="72008"/>
          </a:xfrm>
          <a:prstGeom prst="straightConnector1">
            <a:avLst/>
          </a:prstGeom>
          <a:ln w="25400">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63540" y="5013176"/>
            <a:ext cx="9077340" cy="1415772"/>
          </a:xfrm>
          <a:prstGeom prst="rect">
            <a:avLst/>
          </a:prstGeom>
          <a:noFill/>
        </p:spPr>
        <p:txBody>
          <a:bodyPr wrap="square" rtlCol="0">
            <a:spAutoFit/>
          </a:bodyPr>
          <a:lstStyle/>
          <a:p>
            <a:r>
              <a:rPr lang="fr-FR" sz="1400" b="1" dirty="0">
                <a:solidFill>
                  <a:schemeClr val="tx2">
                    <a:lumMod val="75000"/>
                  </a:schemeClr>
                </a:solidFill>
              </a:rPr>
              <a:t>Rappel sur les cotisations de niveau établissement :  </a:t>
            </a:r>
          </a:p>
          <a:p>
            <a:pPr algn="just"/>
            <a:r>
              <a:rPr lang="fr-FR" sz="1200" dirty="0"/>
              <a:t>Les « Cotisations établissement » renseignées </a:t>
            </a:r>
            <a:r>
              <a:rPr lang="fr-FR" sz="1200" dirty="0" smtClean="0"/>
              <a:t>en DSN dans </a:t>
            </a:r>
            <a:r>
              <a:rPr lang="fr-FR" sz="1200" dirty="0"/>
              <a:t>le bloc S21.G00.82 ne sont nécessaires que pour quelques contrats de prévoyance particuliers, qui prévoient une cotisation attachée directement à </a:t>
            </a:r>
            <a:r>
              <a:rPr lang="fr-FR" sz="1200" dirty="0" smtClean="0"/>
              <a:t>l'établissement. Cette cotisation est sans </a:t>
            </a:r>
            <a:r>
              <a:rPr lang="fr-FR" sz="1200" dirty="0"/>
              <a:t>rapport avec les cotisations « individuelles » déclarées nominativement </a:t>
            </a:r>
            <a:r>
              <a:rPr lang="fr-FR" sz="1200" dirty="0" smtClean="0"/>
              <a:t>(à </a:t>
            </a:r>
            <a:r>
              <a:rPr lang="fr-FR" sz="1200" dirty="0"/>
              <a:t>travers les blocs S21.G00.81</a:t>
            </a:r>
            <a:r>
              <a:rPr lang="fr-FR" sz="1200" dirty="0" smtClean="0"/>
              <a:t>).</a:t>
            </a:r>
            <a:endParaRPr lang="fr-FR" sz="1200" dirty="0"/>
          </a:p>
          <a:p>
            <a:pPr algn="just"/>
            <a:r>
              <a:rPr lang="fr-FR" sz="1200" dirty="0"/>
              <a:t>Cela peut </a:t>
            </a:r>
            <a:r>
              <a:rPr lang="fr-FR" sz="1200" dirty="0" smtClean="0"/>
              <a:t>concerner, </a:t>
            </a:r>
            <a:r>
              <a:rPr lang="fr-FR" sz="1200" dirty="0"/>
              <a:t>par </a:t>
            </a:r>
            <a:r>
              <a:rPr lang="fr-FR" sz="1200" dirty="0" smtClean="0"/>
              <a:t>exemple, </a:t>
            </a:r>
            <a:r>
              <a:rPr lang="fr-FR" sz="1200" dirty="0"/>
              <a:t>des cotisations de type « fonds de formation » prévues sur certains contrats proposés par certains organismes complémentaires (il s'agit de cotisations </a:t>
            </a:r>
            <a:r>
              <a:rPr lang="fr-FR" sz="1200" dirty="0" smtClean="0"/>
              <a:t>calculées globalement </a:t>
            </a:r>
            <a:r>
              <a:rPr lang="fr-FR" sz="1200" dirty="0" smtClean="0"/>
              <a:t>pour l'établissement</a:t>
            </a:r>
            <a:r>
              <a:rPr lang="fr-FR" sz="1200" dirty="0"/>
              <a:t>, et non de cotisations attachées individuellement à chaque salarié</a:t>
            </a:r>
            <a:r>
              <a:rPr lang="fr-FR" sz="1200" dirty="0" smtClean="0"/>
              <a:t>).</a:t>
            </a:r>
          </a:p>
        </p:txBody>
      </p:sp>
    </p:spTree>
    <p:extLst>
      <p:ext uri="{BB962C8B-B14F-4D97-AF65-F5344CB8AC3E}">
        <p14:creationId xmlns:p14="http://schemas.microsoft.com/office/powerpoint/2010/main" val="790282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259850" y="38261"/>
            <a:ext cx="7885738" cy="870461"/>
          </a:xfrm>
          <a:prstGeom prst="round1Rect">
            <a:avLst/>
          </a:prstGeom>
          <a:solidFill>
            <a:srgbClr val="F1A00F"/>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600"/>
              </a:spcAft>
            </a:pPr>
            <a:r>
              <a:rPr lang="fr-FR" sz="2400" cap="all" dirty="0" smtClean="0">
                <a:effectLst/>
                <a:ea typeface="Cambria"/>
                <a:cs typeface="Times New Roman"/>
              </a:rPr>
              <a:t>UTILISATION </a:t>
            </a:r>
            <a:r>
              <a:rPr lang="fr-FR" sz="2400" cap="all" dirty="0">
                <a:effectLst/>
                <a:ea typeface="Cambria"/>
                <a:cs typeface="Times New Roman"/>
              </a:rPr>
              <a:t>de la fiche de paramétrage DSN</a:t>
            </a:r>
            <a:endParaRPr lang="fr-FR" sz="2400" dirty="0">
              <a:effectLst/>
              <a:ea typeface="Cambria"/>
              <a:cs typeface="Times New Roman"/>
            </a:endParaRPr>
          </a:p>
          <a:p>
            <a:pPr>
              <a:lnSpc>
                <a:spcPct val="115000"/>
              </a:lnSpc>
              <a:spcAft>
                <a:spcPts val="600"/>
              </a:spcAft>
            </a:pPr>
            <a:r>
              <a:rPr lang="fr-FR" sz="1600" b="1" dirty="0" smtClean="0">
                <a:solidFill>
                  <a:schemeClr val="bg1"/>
                </a:solidFill>
                <a:effectLst/>
                <a:ea typeface="Cambria"/>
                <a:cs typeface="Times New Roman"/>
              </a:rPr>
              <a:t>Les apports du format XML</a:t>
            </a:r>
            <a:endParaRPr lang="fr-FR" sz="1600" b="1" dirty="0">
              <a:solidFill>
                <a:schemeClr val="bg1"/>
              </a:solidFill>
              <a:effectLst/>
              <a:ea typeface="Cambria"/>
              <a:cs typeface="Times New Roman"/>
            </a:endParaRPr>
          </a:p>
        </p:txBody>
      </p:sp>
      <p:sp>
        <p:nvSpPr>
          <p:cNvPr id="26" name="Rectangle 25"/>
          <p:cNvSpPr/>
          <p:nvPr/>
        </p:nvSpPr>
        <p:spPr>
          <a:xfrm>
            <a:off x="0" y="6412518"/>
            <a:ext cx="9145588" cy="43895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rtlCol="0" anchor="ctr"/>
          <a:lstStyle/>
          <a:p>
            <a:r>
              <a:rPr lang="fr-FR" sz="900" i="1" dirty="0" smtClean="0">
                <a:solidFill>
                  <a:schemeClr val="tx1">
                    <a:lumMod val="65000"/>
                    <a:lumOff val="35000"/>
                  </a:schemeClr>
                </a:solidFill>
              </a:rPr>
              <a:t>Questions sur le paramétrage du logiciel de paie : cf. votre fournisseur de paie habituel</a:t>
            </a:r>
            <a:endParaRPr lang="fr-FR" sz="900" i="1" dirty="0">
              <a:solidFill>
                <a:schemeClr val="tx1">
                  <a:lumMod val="65000"/>
                  <a:lumOff val="35000"/>
                </a:schemeClr>
              </a:solidFill>
            </a:endParaRPr>
          </a:p>
          <a:p>
            <a:r>
              <a:rPr lang="fr-FR" sz="900" i="1" dirty="0" smtClean="0">
                <a:solidFill>
                  <a:schemeClr val="tx1">
                    <a:lumMod val="65000"/>
                    <a:lumOff val="35000"/>
                  </a:schemeClr>
                </a:solidFill>
              </a:rPr>
              <a:t>Plus d’informations sur le dispositif général : </a:t>
            </a:r>
            <a:r>
              <a:rPr lang="fr-FR" sz="900" i="1" dirty="0" smtClean="0">
                <a:solidFill>
                  <a:schemeClr val="tx1">
                    <a:lumMod val="65000"/>
                    <a:lumOff val="35000"/>
                  </a:schemeClr>
                </a:solidFill>
                <a:hlinkClick r:id="rId3"/>
              </a:rPr>
              <a:t>www.dsn-info.fr</a:t>
            </a:r>
            <a:r>
              <a:rPr lang="fr-FR" sz="900" i="1" dirty="0" smtClean="0">
                <a:solidFill>
                  <a:schemeClr val="tx1">
                    <a:lumMod val="65000"/>
                    <a:lumOff val="35000"/>
                  </a:schemeClr>
                </a:solidFill>
              </a:rPr>
              <a:t> </a:t>
            </a:r>
          </a:p>
        </p:txBody>
      </p:sp>
      <p:sp>
        <p:nvSpPr>
          <p:cNvPr id="33" name="ZoneTexte 32"/>
          <p:cNvSpPr txBox="1"/>
          <p:nvPr/>
        </p:nvSpPr>
        <p:spPr>
          <a:xfrm>
            <a:off x="288318" y="1414775"/>
            <a:ext cx="8852562" cy="2062103"/>
          </a:xfrm>
          <a:prstGeom prst="rect">
            <a:avLst/>
          </a:prstGeom>
          <a:noFill/>
        </p:spPr>
        <p:txBody>
          <a:bodyPr wrap="square" rtlCol="0">
            <a:spAutoFit/>
          </a:bodyPr>
          <a:lstStyle/>
          <a:p>
            <a:pPr algn="just"/>
            <a:r>
              <a:rPr lang="fr-FR" sz="1600" b="1" dirty="0" smtClean="0">
                <a:solidFill>
                  <a:schemeClr val="accent1">
                    <a:lumMod val="50000"/>
                  </a:schemeClr>
                </a:solidFill>
              </a:rPr>
              <a:t>La </a:t>
            </a:r>
            <a:r>
              <a:rPr lang="fr-FR" sz="1600" b="1" dirty="0">
                <a:solidFill>
                  <a:schemeClr val="accent1">
                    <a:lumMod val="50000"/>
                  </a:schemeClr>
                </a:solidFill>
              </a:rPr>
              <a:t>fiche de paramétrage au format XML est destinée au logiciel de paie du déclarant : </a:t>
            </a:r>
          </a:p>
          <a:p>
            <a:pPr marL="285750" indent="-285750" algn="just">
              <a:buFont typeface="Arial" panose="020B0604020202020204" pitchFamily="34" charset="0"/>
              <a:buChar char="•"/>
            </a:pPr>
            <a:r>
              <a:rPr lang="fr-FR" sz="1400" dirty="0"/>
              <a:t>De contenu normalisé, elle a pour vocation </a:t>
            </a:r>
            <a:r>
              <a:rPr lang="fr-FR" sz="1400" dirty="0" smtClean="0"/>
              <a:t>à être </a:t>
            </a:r>
            <a:r>
              <a:rPr lang="fr-FR" sz="1400" dirty="0"/>
              <a:t>intégrée automatiquement dans le logiciel de paie, afin d’éviter une saisie manuelle des données de </a:t>
            </a:r>
            <a:r>
              <a:rPr lang="fr-FR" sz="1400" dirty="0" smtClean="0"/>
              <a:t>paramétrage</a:t>
            </a:r>
          </a:p>
          <a:p>
            <a:pPr marL="285750" indent="-285750" algn="just">
              <a:buFont typeface="Arial" panose="020B0604020202020204" pitchFamily="34" charset="0"/>
              <a:buChar char="•"/>
            </a:pPr>
            <a:r>
              <a:rPr lang="fr-FR" sz="1400" dirty="0" smtClean="0"/>
              <a:t>Elle peut </a:t>
            </a:r>
            <a:r>
              <a:rPr lang="fr-FR" sz="1400" dirty="0"/>
              <a:t>aussi permettre au logiciel de paie de proposer, dans des listes déroulantes, les données de paramétrage à sélectionner </a:t>
            </a:r>
          </a:p>
          <a:p>
            <a:pPr marL="285750" indent="-285750" algn="just">
              <a:buFont typeface="Arial" panose="020B0604020202020204" pitchFamily="34" charset="0"/>
              <a:buChar char="•"/>
            </a:pPr>
            <a:r>
              <a:rPr lang="fr-FR" sz="1400" dirty="0"/>
              <a:t>L</a:t>
            </a:r>
            <a:r>
              <a:rPr lang="fr-FR" sz="1400" dirty="0" smtClean="0"/>
              <a:t>e </a:t>
            </a:r>
            <a:r>
              <a:rPr lang="fr-FR" sz="1400" dirty="0"/>
              <a:t>mode de chargement automatique </a:t>
            </a:r>
            <a:r>
              <a:rPr lang="fr-FR" sz="1400" dirty="0" smtClean="0"/>
              <a:t>permet </a:t>
            </a:r>
            <a:r>
              <a:rPr lang="fr-FR" sz="1400" dirty="0"/>
              <a:t>un gain de productivité pour le déclarant, en limitant le risque d’erreur de saisie des paramètres requis</a:t>
            </a:r>
          </a:p>
          <a:p>
            <a:pPr marL="285750" indent="-285750" algn="just">
              <a:buFont typeface="Arial" panose="020B0604020202020204" pitchFamily="34" charset="0"/>
              <a:buChar char="•"/>
            </a:pPr>
            <a:r>
              <a:rPr lang="fr-FR" sz="1400" dirty="0" smtClean="0"/>
              <a:t>L’intégration automatique complète de </a:t>
            </a:r>
            <a:r>
              <a:rPr lang="fr-FR" sz="1400" dirty="0"/>
              <a:t>la fiche de paramétrage au format XML dans le logiciel de paie suppose que l’éditeur de la solution ait développé le dispositif technique nécessaire</a:t>
            </a:r>
          </a:p>
        </p:txBody>
      </p:sp>
      <p:pic>
        <p:nvPicPr>
          <p:cNvPr id="52" name="Image 51" descr="Afficher l'image d'origin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23" y="38894"/>
            <a:ext cx="792226" cy="869826"/>
          </a:xfrm>
          <a:prstGeom prst="rect">
            <a:avLst/>
          </a:prstGeom>
          <a:noFill/>
          <a:ln>
            <a:noFill/>
          </a:ln>
        </p:spPr>
      </p:pic>
      <p:sp>
        <p:nvSpPr>
          <p:cNvPr id="13" name="ZoneTexte 12"/>
          <p:cNvSpPr txBox="1"/>
          <p:nvPr/>
        </p:nvSpPr>
        <p:spPr>
          <a:xfrm>
            <a:off x="280889" y="3676670"/>
            <a:ext cx="8852562" cy="2200602"/>
          </a:xfrm>
          <a:prstGeom prst="rect">
            <a:avLst/>
          </a:prstGeom>
          <a:noFill/>
        </p:spPr>
        <p:txBody>
          <a:bodyPr wrap="square" rtlCol="0">
            <a:spAutoFit/>
          </a:bodyPr>
          <a:lstStyle/>
          <a:p>
            <a:pPr algn="just"/>
            <a:r>
              <a:rPr lang="fr-FR" sz="1600" b="1" dirty="0" smtClean="0">
                <a:solidFill>
                  <a:schemeClr val="accent1">
                    <a:lumMod val="50000"/>
                  </a:schemeClr>
                </a:solidFill>
                <a:sym typeface="Wingdings 3"/>
              </a:rPr>
              <a:t>Via l’</a:t>
            </a:r>
            <a:r>
              <a:rPr lang="fr-FR" sz="1600" b="1" dirty="0" smtClean="0">
                <a:solidFill>
                  <a:schemeClr val="accent1">
                    <a:lumMod val="50000"/>
                  </a:schemeClr>
                </a:solidFill>
              </a:rPr>
              <a:t>API Machine to Machine, les services de consultation des fiches </a:t>
            </a:r>
            <a:r>
              <a:rPr lang="fr-FR" altLang="fr-FR" sz="1600" b="1" dirty="0">
                <a:solidFill>
                  <a:schemeClr val="tx2"/>
                </a:solidFill>
                <a:sym typeface="Wingdings" pitchFamily="2" charset="2"/>
              </a:rPr>
              <a:t>permettent une recherche </a:t>
            </a:r>
            <a:endParaRPr lang="fr-FR" altLang="fr-FR" sz="1600" b="1" dirty="0" smtClean="0">
              <a:solidFill>
                <a:schemeClr val="tx2"/>
              </a:solidFill>
              <a:sym typeface="Wingdings" pitchFamily="2" charset="2"/>
            </a:endParaRPr>
          </a:p>
          <a:p>
            <a:pPr marL="285750" indent="-285750" algn="just">
              <a:buFont typeface="Arial" panose="020B0604020202020204" pitchFamily="34" charset="0"/>
              <a:buChar char="•"/>
            </a:pPr>
            <a:r>
              <a:rPr lang="fr-FR" altLang="fr-FR" sz="1400" dirty="0" smtClean="0">
                <a:sym typeface="Wingdings" pitchFamily="2" charset="2"/>
              </a:rPr>
              <a:t>Par </a:t>
            </a:r>
            <a:r>
              <a:rPr lang="fr-FR" altLang="fr-FR" sz="1400" dirty="0">
                <a:sym typeface="Wingdings" pitchFamily="2" charset="2"/>
              </a:rPr>
              <a:t>déclarant et plage horaire de mise à disposition ou </a:t>
            </a:r>
            <a:endParaRPr lang="fr-FR" altLang="fr-FR" sz="1400" dirty="0" smtClean="0">
              <a:sym typeface="Wingdings" pitchFamily="2" charset="2"/>
            </a:endParaRPr>
          </a:p>
          <a:p>
            <a:pPr marL="285750" indent="-285750" algn="just">
              <a:buFont typeface="Arial" panose="020B0604020202020204" pitchFamily="34" charset="0"/>
              <a:buChar char="•"/>
            </a:pPr>
            <a:r>
              <a:rPr lang="fr-FR" altLang="fr-FR" sz="1400" dirty="0">
                <a:sym typeface="Wingdings" pitchFamily="2" charset="2"/>
              </a:rPr>
              <a:t>P</a:t>
            </a:r>
            <a:r>
              <a:rPr lang="fr-FR" altLang="fr-FR" sz="1400" dirty="0" smtClean="0">
                <a:sym typeface="Wingdings" pitchFamily="2" charset="2"/>
              </a:rPr>
              <a:t>ar </a:t>
            </a:r>
            <a:r>
              <a:rPr lang="fr-FR" altLang="fr-FR" sz="1400" dirty="0">
                <a:sym typeface="Wingdings" pitchFamily="2" charset="2"/>
              </a:rPr>
              <a:t>concentrateur </a:t>
            </a:r>
            <a:r>
              <a:rPr lang="fr-FR" altLang="fr-FR" sz="1400" dirty="0" smtClean="0">
                <a:sym typeface="Wingdings" pitchFamily="2" charset="2"/>
              </a:rPr>
              <a:t>OC et </a:t>
            </a:r>
            <a:r>
              <a:rPr lang="fr-FR" altLang="fr-FR" sz="1400" dirty="0">
                <a:sym typeface="Wingdings" pitchFamily="2" charset="2"/>
              </a:rPr>
              <a:t>plage horaire </a:t>
            </a:r>
            <a:endParaRPr lang="fr-FR" altLang="fr-FR" sz="1400" dirty="0" smtClean="0">
              <a:sym typeface="Wingdings" pitchFamily="2" charset="2"/>
            </a:endParaRPr>
          </a:p>
          <a:p>
            <a:pPr marL="285750" indent="-285750" algn="just">
              <a:buFont typeface="Arial" panose="020B0604020202020204" pitchFamily="34" charset="0"/>
              <a:buChar char="•"/>
            </a:pPr>
            <a:r>
              <a:rPr lang="fr-FR" altLang="fr-FR" sz="1400" dirty="0" smtClean="0">
                <a:sym typeface="Wingdings" pitchFamily="2" charset="2"/>
              </a:rPr>
              <a:t>Par entreprise déclarée </a:t>
            </a:r>
          </a:p>
          <a:p>
            <a:pPr marL="0" lvl="3" algn="just"/>
            <a:endParaRPr lang="fr-FR" sz="1600" b="1" dirty="0" smtClean="0">
              <a:solidFill>
                <a:schemeClr val="accent1">
                  <a:lumMod val="50000"/>
                </a:schemeClr>
              </a:solidFill>
              <a:sym typeface="Wingdings 3"/>
            </a:endParaRPr>
          </a:p>
          <a:p>
            <a:pPr marL="0" lvl="3" algn="just"/>
            <a:r>
              <a:rPr lang="fr-FR" sz="1400" b="1" dirty="0" smtClean="0">
                <a:sym typeface="Wingdings 3"/>
              </a:rPr>
              <a:t></a:t>
            </a:r>
            <a:r>
              <a:rPr lang="fr-FR" sz="1600" b="1" dirty="0" smtClean="0">
                <a:sym typeface="Wingdings 3"/>
              </a:rPr>
              <a:t> </a:t>
            </a:r>
            <a:r>
              <a:rPr lang="fr-FR" altLang="fr-FR" sz="1400" dirty="0" smtClean="0">
                <a:sym typeface="Wingdings" pitchFamily="2" charset="2"/>
              </a:rPr>
              <a:t>Il </a:t>
            </a:r>
            <a:r>
              <a:rPr lang="fr-FR" altLang="fr-FR" sz="1400" dirty="0">
                <a:sym typeface="Wingdings" pitchFamily="2" charset="2"/>
              </a:rPr>
              <a:t>est recommandé de faire une recherche récurrente et glissante par date de mise à disposition des fiches, pour obtenir lors de chaque requête les seules nouvelles fiches disponibles </a:t>
            </a:r>
          </a:p>
          <a:p>
            <a:pPr marL="0" lvl="3" algn="just">
              <a:spcBef>
                <a:spcPts val="600"/>
              </a:spcBef>
            </a:pPr>
            <a:r>
              <a:rPr lang="fr-FR" sz="1400" b="1" dirty="0" smtClean="0">
                <a:sym typeface="Wingdings 3"/>
              </a:rPr>
              <a:t>  </a:t>
            </a:r>
            <a:r>
              <a:rPr lang="fr-FR" altLang="fr-FR" sz="1400" dirty="0">
                <a:sym typeface="Wingdings" pitchFamily="2" charset="2"/>
              </a:rPr>
              <a:t>Pour un tiers-déclarant, la recherche par SIREN permet d’obtenir les fiches d’entreprises nouvellement entrées en portefeuille (fiches pour lesquelles la recherche récurrente par plages temporelles ne fournira pas de résultat) </a:t>
            </a:r>
          </a:p>
        </p:txBody>
      </p:sp>
    </p:spTree>
    <p:extLst>
      <p:ext uri="{BB962C8B-B14F-4D97-AF65-F5344CB8AC3E}">
        <p14:creationId xmlns:p14="http://schemas.microsoft.com/office/powerpoint/2010/main" val="3414767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2328</TotalTime>
  <Words>1576</Words>
  <Application>Microsoft Office PowerPoint</Application>
  <PresentationFormat>Personnalisé</PresentationFormat>
  <Paragraphs>106</Paragraphs>
  <Slides>6</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Calibri</vt:lpstr>
      <vt:lpstr>Cambria</vt:lpstr>
      <vt:lpstr>Times New Roman</vt:lpstr>
      <vt:lpstr>Wingdings</vt:lpstr>
      <vt:lpstr>Wingdings 3</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Apria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Ludovic GAMBERT</dc:creator>
  <cp:lastModifiedBy>Fleur LE LOGEAIS</cp:lastModifiedBy>
  <cp:revision>194</cp:revision>
  <cp:lastPrinted>2016-11-07T22:22:01Z</cp:lastPrinted>
  <dcterms:created xsi:type="dcterms:W3CDTF">2016-08-01T08:08:48Z</dcterms:created>
  <dcterms:modified xsi:type="dcterms:W3CDTF">2016-11-10T15:09:25Z</dcterms:modified>
</cp:coreProperties>
</file>