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8"/>
  </p:notesMasterIdLst>
  <p:sldIdLst>
    <p:sldId id="278" r:id="rId3"/>
    <p:sldId id="310" r:id="rId4"/>
    <p:sldId id="309" r:id="rId5"/>
    <p:sldId id="352" r:id="rId6"/>
    <p:sldId id="360" r:id="rId7"/>
    <p:sldId id="312" r:id="rId8"/>
    <p:sldId id="353" r:id="rId9"/>
    <p:sldId id="315" r:id="rId10"/>
    <p:sldId id="331" r:id="rId11"/>
    <p:sldId id="332" r:id="rId12"/>
    <p:sldId id="333" r:id="rId13"/>
    <p:sldId id="334" r:id="rId14"/>
    <p:sldId id="335" r:id="rId15"/>
    <p:sldId id="336" r:id="rId16"/>
    <p:sldId id="337" r:id="rId17"/>
    <p:sldId id="366" r:id="rId18"/>
    <p:sldId id="323" r:id="rId19"/>
    <p:sldId id="325" r:id="rId20"/>
    <p:sldId id="327" r:id="rId21"/>
    <p:sldId id="374" r:id="rId22"/>
    <p:sldId id="375" r:id="rId23"/>
    <p:sldId id="376" r:id="rId24"/>
    <p:sldId id="377" r:id="rId25"/>
    <p:sldId id="367" r:id="rId26"/>
    <p:sldId id="364" r:id="rId27"/>
    <p:sldId id="365" r:id="rId28"/>
    <p:sldId id="368" r:id="rId29"/>
    <p:sldId id="357" r:id="rId30"/>
    <p:sldId id="369" r:id="rId31"/>
    <p:sldId id="373" r:id="rId32"/>
    <p:sldId id="370" r:id="rId33"/>
    <p:sldId id="371" r:id="rId34"/>
    <p:sldId id="361" r:id="rId35"/>
    <p:sldId id="362" r:id="rId36"/>
    <p:sldId id="363"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7C2EA"/>
    <a:srgbClr val="FF3300"/>
    <a:srgbClr val="FFC000"/>
    <a:srgbClr val="92D050"/>
    <a:srgbClr val="FF8989"/>
    <a:srgbClr val="CC0000"/>
    <a:srgbClr val="FFFFCC"/>
    <a:srgbClr val="00B0E6"/>
    <a:srgbClr val="C4E59F"/>
    <a:srgbClr val="B8E08C"/>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19" autoAdjust="0"/>
    <p:restoredTop sz="99333" autoAdjust="0"/>
  </p:normalViewPr>
  <p:slideViewPr>
    <p:cSldViewPr>
      <p:cViewPr varScale="1">
        <p:scale>
          <a:sx n="104" d="100"/>
          <a:sy n="104" d="100"/>
        </p:scale>
        <p:origin x="-360" y="-90"/>
      </p:cViewPr>
      <p:guideLst>
        <p:guide orient="horz" pos="2160"/>
        <p:guide pos="2880"/>
      </p:guideLst>
    </p:cSldViewPr>
  </p:slideViewPr>
  <p:outlineViewPr>
    <p:cViewPr>
      <p:scale>
        <a:sx n="33" d="100"/>
        <a:sy n="33" d="100"/>
      </p:scale>
      <p:origin x="48" y="813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4" y="0"/>
            <a:ext cx="2971800" cy="457200"/>
          </a:xfrm>
          <a:prstGeom prst="rect">
            <a:avLst/>
          </a:prstGeom>
        </p:spPr>
        <p:txBody>
          <a:bodyPr vert="horz" lIns="91440" tIns="45720" rIns="91440" bIns="45720" rtlCol="0"/>
          <a:lstStyle>
            <a:lvl1pPr algn="r">
              <a:defRPr sz="1200"/>
            </a:lvl1pPr>
          </a:lstStyle>
          <a:p>
            <a:fld id="{385D5DD9-3643-48D1-BCA6-0333BF21080F}" type="datetimeFigureOut">
              <a:rPr lang="fr-FR" smtClean="0"/>
              <a:pPr/>
              <a:t>02/02/2015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1"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4"/>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4" y="8685214"/>
            <a:ext cx="2971800" cy="457200"/>
          </a:xfrm>
          <a:prstGeom prst="rect">
            <a:avLst/>
          </a:prstGeom>
        </p:spPr>
        <p:txBody>
          <a:bodyPr vert="horz" lIns="91440" tIns="45720" rIns="91440" bIns="45720" rtlCol="0" anchor="b"/>
          <a:lstStyle>
            <a:lvl1pPr algn="r">
              <a:defRPr sz="1200"/>
            </a:lvl1pPr>
          </a:lstStyle>
          <a:p>
            <a:fld id="{4C1EAD60-7512-4A4C-B263-229FE12882A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a:ln/>
        </p:spPr>
      </p:sp>
      <p:sp>
        <p:nvSpPr>
          <p:cNvPr id="27651" name="Espace réservé des commentaires 2"/>
          <p:cNvSpPr>
            <a:spLocks noGrp="1"/>
          </p:cNvSpPr>
          <p:nvPr>
            <p:ph type="body" idx="1"/>
          </p:nvPr>
        </p:nvSpPr>
        <p:spPr>
          <a:noFill/>
          <a:ln/>
        </p:spPr>
        <p:txBody>
          <a:bodyPr/>
          <a:lstStyle/>
          <a:p>
            <a:endParaRPr lang="fr-FR" dirty="0" smtClean="0">
              <a:cs typeface="Arial" pitchFamily="34" charset="0"/>
            </a:endParaRPr>
          </a:p>
          <a:p>
            <a:r>
              <a:rPr lang="fr-FR" dirty="0" smtClean="0">
                <a:cs typeface="Arial" pitchFamily="34" charset="0"/>
              </a:rPr>
              <a:t>  </a:t>
            </a:r>
          </a:p>
          <a:p>
            <a:endParaRPr lang="fr-FR"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D1CBB074-9536-41B4-ADCD-13A297055B9D}" type="slidenum">
              <a:rPr lang="fr-FR" smtClean="0"/>
              <a:pPr>
                <a:defRPr/>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18</a:t>
            </a:fld>
            <a:endParaRPr lang="fr-FR"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19</a:t>
            </a:fld>
            <a:endParaRPr lang="fr-FR"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20</a:t>
            </a:fld>
            <a:endParaRPr lang="fr-FR"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21</a:t>
            </a:fld>
            <a:endParaRPr lang="fr-FR"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22</a:t>
            </a:fld>
            <a:endParaRPr lang="fr-FR"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23</a:t>
            </a:fld>
            <a:endParaRPr lang="fr-FR"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33</a:t>
            </a:fld>
            <a:endParaRPr lang="fr-FR" dirty="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pPr lvl="1"/>
            <a:r>
              <a:rPr lang="fr-FR" sz="1600" u="sng" dirty="0" smtClean="0">
                <a:latin typeface="Calibri" pitchFamily="34" charset="0"/>
              </a:rPr>
              <a:t>A illustrer LES DEUX CAS </a:t>
            </a:r>
          </a:p>
          <a:p>
            <a:pPr lvl="1"/>
            <a:endParaRPr lang="fr-FR" sz="1600" dirty="0" smtClean="0">
              <a:latin typeface="Calibri" pitchFamily="34" charset="0"/>
            </a:endParaRPr>
          </a:p>
          <a:p>
            <a:pPr lvl="1"/>
            <a:r>
              <a:rPr lang="fr-FR" sz="1600" dirty="0" smtClean="0">
                <a:latin typeface="Calibri" pitchFamily="34" charset="0"/>
              </a:rPr>
              <a:t>Permanent sur SIRET</a:t>
            </a:r>
          </a:p>
          <a:p>
            <a:pPr lvl="1"/>
            <a:r>
              <a:rPr lang="fr-FR" sz="1600" dirty="0" smtClean="0">
                <a:latin typeface="Calibri" pitchFamily="34" charset="0"/>
              </a:rPr>
              <a:t>INTERIMAIRES SUR PSEUDO SIRET</a:t>
            </a:r>
          </a:p>
          <a:p>
            <a:pPr lvl="1"/>
            <a:r>
              <a:rPr lang="fr-FR" sz="1600" dirty="0" smtClean="0">
                <a:latin typeface="Calibri" pitchFamily="34" charset="0"/>
              </a:rPr>
              <a:t>BORDEREAUX + COT AGREGEE + PAIEMENT AVEC JEU DE COULEUR</a:t>
            </a:r>
          </a:p>
          <a:p>
            <a:pPr lvl="1"/>
            <a:r>
              <a:rPr lang="fr-FR" sz="1600" dirty="0" smtClean="0">
                <a:latin typeface="Calibri" pitchFamily="34" charset="0"/>
              </a:rPr>
              <a:t>RATTACHEMENT AU SIRET EMPLOYEUR</a:t>
            </a:r>
          </a:p>
          <a:p>
            <a:pPr lvl="1"/>
            <a:r>
              <a:rPr lang="fr-FR" sz="1600" dirty="0" smtClean="0">
                <a:latin typeface="Calibri" pitchFamily="34" charset="0"/>
              </a:rPr>
              <a:t>RATTACHEMENT AU PSEUDO SIRET EN ENTITE DAFFECTATION DU BDX ET PAIEMENT</a:t>
            </a:r>
          </a:p>
          <a:p>
            <a:pPr lvl="1"/>
            <a:endParaRPr lang="fr-FR" sz="1600" dirty="0" smtClean="0">
              <a:latin typeface="Calibri" pitchFamily="34" charset="0"/>
            </a:endParaRPr>
          </a:p>
          <a:p>
            <a:pPr lvl="1"/>
            <a:r>
              <a:rPr lang="fr-FR" sz="1600" dirty="0" smtClean="0">
                <a:latin typeface="Calibri" pitchFamily="34" charset="0"/>
              </a:rPr>
              <a:t>MEME FORMALISME AVEC DEUX DATES DEXIGIBILITE</a:t>
            </a:r>
          </a:p>
          <a:p>
            <a:pPr lvl="1"/>
            <a:r>
              <a:rPr lang="fr-FR" sz="1600" dirty="0" smtClean="0">
                <a:latin typeface="Calibri" pitchFamily="34" charset="0"/>
              </a:rPr>
              <a:t>+ REGULARISATION DHISTORIQUE AVEC EMPILEMENT DE BLOC</a:t>
            </a:r>
          </a:p>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34</a:t>
            </a:fld>
            <a:endParaRPr lang="fr-FR"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pPr lvl="1"/>
            <a:r>
              <a:rPr lang="fr-FR" sz="1600" u="sng" dirty="0" smtClean="0">
                <a:latin typeface="Calibri" pitchFamily="34" charset="0"/>
              </a:rPr>
              <a:t>A illustrer LES DEUX CAS </a:t>
            </a:r>
          </a:p>
          <a:p>
            <a:pPr lvl="1"/>
            <a:endParaRPr lang="fr-FR" sz="1600" dirty="0" smtClean="0">
              <a:latin typeface="Calibri" pitchFamily="34" charset="0"/>
            </a:endParaRPr>
          </a:p>
          <a:p>
            <a:pPr lvl="1"/>
            <a:r>
              <a:rPr lang="fr-FR" sz="1600" dirty="0" smtClean="0">
                <a:latin typeface="Calibri" pitchFamily="34" charset="0"/>
              </a:rPr>
              <a:t>Permanent sur SIRET</a:t>
            </a:r>
          </a:p>
          <a:p>
            <a:pPr lvl="1"/>
            <a:r>
              <a:rPr lang="fr-FR" sz="1600" dirty="0" smtClean="0">
                <a:latin typeface="Calibri" pitchFamily="34" charset="0"/>
              </a:rPr>
              <a:t>INTERIMAIRES SUR PSEUDO SIRET</a:t>
            </a:r>
          </a:p>
          <a:p>
            <a:pPr lvl="1"/>
            <a:r>
              <a:rPr lang="fr-FR" sz="1600" dirty="0" smtClean="0">
                <a:latin typeface="Calibri" pitchFamily="34" charset="0"/>
              </a:rPr>
              <a:t>BORDEREAUX + COT AGREGEE + PAIEMENT AVEC JEU DE COULEUR</a:t>
            </a:r>
          </a:p>
          <a:p>
            <a:pPr lvl="1"/>
            <a:r>
              <a:rPr lang="fr-FR" sz="1600" dirty="0" smtClean="0">
                <a:latin typeface="Calibri" pitchFamily="34" charset="0"/>
              </a:rPr>
              <a:t>RATTACHEMENT AU SIRET EMPLOYEUR</a:t>
            </a:r>
          </a:p>
          <a:p>
            <a:pPr lvl="1"/>
            <a:r>
              <a:rPr lang="fr-FR" sz="1600" dirty="0" smtClean="0">
                <a:latin typeface="Calibri" pitchFamily="34" charset="0"/>
              </a:rPr>
              <a:t>RATTACHEMENT AU PSEUDO SIRET EN ENTITE DAFFECTATION DU BDX ET PAIEMENT</a:t>
            </a:r>
          </a:p>
          <a:p>
            <a:pPr lvl="1"/>
            <a:endParaRPr lang="fr-FR" sz="1600" dirty="0" smtClean="0">
              <a:latin typeface="Calibri" pitchFamily="34" charset="0"/>
            </a:endParaRPr>
          </a:p>
          <a:p>
            <a:pPr lvl="1"/>
            <a:r>
              <a:rPr lang="fr-FR" sz="1600" dirty="0" smtClean="0">
                <a:latin typeface="Calibri" pitchFamily="34" charset="0"/>
              </a:rPr>
              <a:t>MEME FORMALISME AVEC DEUX DATES DEXIGIBILITE</a:t>
            </a:r>
          </a:p>
          <a:p>
            <a:pPr lvl="1"/>
            <a:r>
              <a:rPr lang="fr-FR" sz="1600" dirty="0" smtClean="0">
                <a:latin typeface="Calibri" pitchFamily="34" charset="0"/>
              </a:rPr>
              <a:t>+ REGULARISATION DHISTORIQUE AVEC EMPILEMENT DE BLOC</a:t>
            </a:r>
          </a:p>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pPr>
                <a:defRPr/>
              </a:pPr>
              <a:t>35</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8</a:t>
            </a:fld>
            <a:endParaRPr lang="fr-FR"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9</a:t>
            </a:fld>
            <a:endParaRPr lang="fr-FR"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10</a:t>
            </a:fld>
            <a:endParaRPr lang="fr-FR"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11</a:t>
            </a:fld>
            <a:endParaRPr lang="fr-FR"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12</a:t>
            </a:fld>
            <a:endParaRPr lang="fr-FR"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13</a:t>
            </a:fld>
            <a:endParaRPr lang="fr-FR"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14</a:t>
            </a:fld>
            <a:endParaRPr lang="fr-FR"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endParaRPr lang="en-US" dirty="0" smtClean="0">
              <a:cs typeface="Arial" pitchFamily="34" charset="0"/>
            </a:endParaRPr>
          </a:p>
        </p:txBody>
      </p:sp>
      <p:sp>
        <p:nvSpPr>
          <p:cNvPr id="4" name="Espace réservé du numéro de diapositive 3"/>
          <p:cNvSpPr>
            <a:spLocks noGrp="1"/>
          </p:cNvSpPr>
          <p:nvPr>
            <p:ph type="sldNum" sz="quarter" idx="5"/>
          </p:nvPr>
        </p:nvSpPr>
        <p:spPr/>
        <p:txBody>
          <a:bodyPr/>
          <a:lstStyle/>
          <a:p>
            <a:pPr>
              <a:defRPr/>
            </a:pPr>
            <a:fld id="{6D7BC24D-2C58-4DB7-8A9B-6369CC9B6B61}" type="slidenum">
              <a:rPr lang="fr-FR" smtClean="0">
                <a:solidFill>
                  <a:prstClr val="black"/>
                </a:solidFill>
              </a:rPr>
              <a:pPr>
                <a:defRPr/>
              </a:pPr>
              <a:t>15</a:t>
            </a:fld>
            <a:endParaRPr lang="fr-FR"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Diapositive de titre">
    <p:spTree>
      <p:nvGrpSpPr>
        <p:cNvPr id="1" name=""/>
        <p:cNvGrpSpPr/>
        <p:nvPr/>
      </p:nvGrpSpPr>
      <p:grpSpPr>
        <a:xfrm>
          <a:off x="0" y="0"/>
          <a:ext cx="0" cy="0"/>
          <a:chOff x="0" y="0"/>
          <a:chExt cx="0" cy="0"/>
        </a:xfrm>
      </p:grpSpPr>
      <p:pic>
        <p:nvPicPr>
          <p:cNvPr id="3" name="Picture 8" descr="bonhommesPPTjaune"/>
          <p:cNvPicPr>
            <a:picLocks noChangeAspect="1" noChangeArrowheads="1"/>
          </p:cNvPicPr>
          <p:nvPr userDrawn="1"/>
        </p:nvPicPr>
        <p:blipFill>
          <a:blip r:embed="rId3" cstate="print"/>
          <a:srcRect/>
          <a:stretch>
            <a:fillRect/>
          </a:stretch>
        </p:blipFill>
        <p:spPr bwMode="auto">
          <a:xfrm>
            <a:off x="7343775" y="5065713"/>
            <a:ext cx="1800225" cy="1792287"/>
          </a:xfrm>
          <a:prstGeom prst="rect">
            <a:avLst/>
          </a:prstGeom>
          <a:noFill/>
          <a:ln w="9525">
            <a:noFill/>
            <a:miter lim="800000"/>
            <a:headEnd/>
            <a:tailEnd/>
          </a:ln>
        </p:spPr>
      </p:pic>
      <p:sp>
        <p:nvSpPr>
          <p:cNvPr id="487428" name="Rectangle 4"/>
          <p:cNvSpPr>
            <a:spLocks noGrp="1" noChangeArrowheads="1"/>
          </p:cNvSpPr>
          <p:nvPr>
            <p:ph type="subTitle" sz="quarter" idx="1"/>
          </p:nvPr>
        </p:nvSpPr>
        <p:spPr>
          <a:xfrm>
            <a:off x="1363663" y="4340696"/>
            <a:ext cx="6400800" cy="1752600"/>
          </a:xfrm>
        </p:spPr>
        <p:txBody>
          <a:bodyPr lIns="91440" tIns="45720" rIns="91440" bIns="45720" anchor="ctr"/>
          <a:lstStyle>
            <a:lvl1pPr marL="0" indent="0" algn="ctr">
              <a:lnSpc>
                <a:spcPct val="80000"/>
              </a:lnSpc>
              <a:buFontTx/>
              <a:buNone/>
              <a:defRPr sz="3200">
                <a:solidFill>
                  <a:srgbClr val="00B0E6"/>
                </a:solidFill>
              </a:defRPr>
            </a:lvl1pPr>
          </a:lstStyle>
          <a:p>
            <a:r>
              <a:rPr lang="fr-FR"/>
              <a:t>Cliquez pour modifier le style des sous-titres du masque</a:t>
            </a:r>
          </a:p>
        </p:txBody>
      </p:sp>
      <p:sp>
        <p:nvSpPr>
          <p:cNvPr id="4" name="Rectangle 3"/>
          <p:cNvSpPr>
            <a:spLocks noGrp="1" noChangeArrowheads="1"/>
          </p:cNvSpPr>
          <p:nvPr>
            <p:ph type="sldNum" sz="quarter" idx="10"/>
          </p:nvPr>
        </p:nvSpPr>
        <p:spPr>
          <a:xfrm>
            <a:off x="4367213" y="6583363"/>
            <a:ext cx="395287" cy="244475"/>
          </a:xfrm>
        </p:spPr>
        <p:txBody>
          <a:bodyPr/>
          <a:lstStyle>
            <a:lvl1pPr>
              <a:defRPr/>
            </a:lvl1pPr>
          </a:lstStyle>
          <a:p>
            <a:pPr>
              <a:defRPr/>
            </a:pPr>
            <a:fld id="{48080A11-5ACB-4FF5-BD33-1D81750EC111}" type="slidenum">
              <a:rPr lang="fr-FR"/>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pic>
        <p:nvPicPr>
          <p:cNvPr id="3" name="Picture 8" descr="bonhommesPPTjaune"/>
          <p:cNvPicPr>
            <a:picLocks noChangeAspect="1" noChangeArrowheads="1"/>
          </p:cNvPicPr>
          <p:nvPr userDrawn="1"/>
        </p:nvPicPr>
        <p:blipFill>
          <a:blip r:embed="rId3" cstate="print"/>
          <a:srcRect/>
          <a:stretch>
            <a:fillRect/>
          </a:stretch>
        </p:blipFill>
        <p:spPr bwMode="auto">
          <a:xfrm>
            <a:off x="7343775" y="5065713"/>
            <a:ext cx="1800225" cy="1792287"/>
          </a:xfrm>
          <a:prstGeom prst="rect">
            <a:avLst/>
          </a:prstGeom>
          <a:noFill/>
          <a:ln w="9525">
            <a:noFill/>
            <a:miter lim="800000"/>
            <a:headEnd/>
            <a:tailEnd/>
          </a:ln>
        </p:spPr>
      </p:pic>
      <p:sp>
        <p:nvSpPr>
          <p:cNvPr id="487428" name="Rectangle 4"/>
          <p:cNvSpPr>
            <a:spLocks noGrp="1" noChangeArrowheads="1"/>
          </p:cNvSpPr>
          <p:nvPr>
            <p:ph type="subTitle" sz="quarter" idx="1"/>
          </p:nvPr>
        </p:nvSpPr>
        <p:spPr>
          <a:xfrm>
            <a:off x="1363663" y="4340696"/>
            <a:ext cx="6400800" cy="1752600"/>
          </a:xfrm>
        </p:spPr>
        <p:txBody>
          <a:bodyPr lIns="91440" tIns="45720" rIns="91440" bIns="45720" anchor="ctr"/>
          <a:lstStyle>
            <a:lvl1pPr marL="0" indent="0" algn="ctr">
              <a:lnSpc>
                <a:spcPct val="80000"/>
              </a:lnSpc>
              <a:buFontTx/>
              <a:buNone/>
              <a:defRPr sz="3200">
                <a:solidFill>
                  <a:srgbClr val="00B0E6"/>
                </a:solidFill>
              </a:defRPr>
            </a:lvl1pPr>
          </a:lstStyle>
          <a:p>
            <a:r>
              <a:rPr lang="fr-FR"/>
              <a:t>Cliquez pour modifier le style des sous-titres du masque</a:t>
            </a:r>
          </a:p>
        </p:txBody>
      </p:sp>
      <p:sp>
        <p:nvSpPr>
          <p:cNvPr id="4" name="Rectangle 3"/>
          <p:cNvSpPr>
            <a:spLocks noGrp="1" noChangeArrowheads="1"/>
          </p:cNvSpPr>
          <p:nvPr>
            <p:ph type="sldNum" sz="quarter" idx="10"/>
          </p:nvPr>
        </p:nvSpPr>
        <p:spPr>
          <a:xfrm>
            <a:off x="4367213" y="6583363"/>
            <a:ext cx="395287" cy="244475"/>
          </a:xfrm>
        </p:spPr>
        <p:txBody>
          <a:bodyPr/>
          <a:lstStyle>
            <a:lvl1pPr>
              <a:defRPr/>
            </a:lvl1pPr>
          </a:lstStyle>
          <a:p>
            <a:pPr>
              <a:defRPr/>
            </a:pPr>
            <a:fld id="{48080A11-5ACB-4FF5-BD33-1D81750EC111}" type="slidenum">
              <a:rPr lang="fr-FR">
                <a:solidFill>
                  <a:srgbClr val="FFFFFF"/>
                </a:solidFill>
              </a:rPr>
              <a:pPr>
                <a:defRPr/>
              </a:pPr>
              <a:t>‹N°›</a:t>
            </a:fld>
            <a:endParaRPr lang="fr-FR"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5" descr="LOGO_DSN_diapo_RVB.png"/>
          <p:cNvPicPr>
            <a:picLocks noChangeAspect="1"/>
          </p:cNvPicPr>
          <p:nvPr userDrawn="1"/>
        </p:nvPicPr>
        <p:blipFill>
          <a:blip r:embed="rId2" cstate="print"/>
          <a:srcRect/>
          <a:stretch>
            <a:fillRect/>
          </a:stretch>
        </p:blipFill>
        <p:spPr bwMode="auto">
          <a:xfrm>
            <a:off x="8262938" y="155575"/>
            <a:ext cx="557212" cy="609600"/>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p:txBody>
          <a:bodyPr/>
          <a:lstStyle>
            <a:lvl1pPr>
              <a:defRPr/>
            </a:lvl1pPr>
          </a:lstStyle>
          <a:p>
            <a:pPr>
              <a:defRPr/>
            </a:pPr>
            <a:fld id="{A92B06A2-C593-49B5-9FD3-9DA954964C83}"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sldNum" sz="quarter" idx="10"/>
          </p:nvPr>
        </p:nvSpPr>
        <p:spPr>
          <a:ln/>
        </p:spPr>
        <p:txBody>
          <a:bodyPr/>
          <a:lstStyle>
            <a:lvl1pPr>
              <a:defRPr/>
            </a:lvl1pPr>
          </a:lstStyle>
          <a:p>
            <a:pPr>
              <a:defRPr/>
            </a:pPr>
            <a:fld id="{0FB029F3-1D9C-4DFC-A264-07C452172351}"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1525588"/>
            <a:ext cx="402748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525588"/>
            <a:ext cx="402748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a:ln/>
        </p:spPr>
        <p:txBody>
          <a:bodyPr/>
          <a:lstStyle>
            <a:lvl1pPr>
              <a:defRPr/>
            </a:lvl1pPr>
          </a:lstStyle>
          <a:p>
            <a:pPr>
              <a:defRPr/>
            </a:pPr>
            <a:fld id="{68971666-EC2E-4563-888D-21311ECFA25F}"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sldNum" sz="quarter" idx="10"/>
          </p:nvPr>
        </p:nvSpPr>
        <p:spPr>
          <a:ln/>
        </p:spPr>
        <p:txBody>
          <a:bodyPr/>
          <a:lstStyle>
            <a:lvl1pPr>
              <a:defRPr/>
            </a:lvl1pPr>
          </a:lstStyle>
          <a:p>
            <a:pPr>
              <a:defRPr/>
            </a:pPr>
            <a:fld id="{A5B15511-4BBC-4E0C-94F0-20FDBB3A9BBF}"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sldNum" sz="quarter" idx="10"/>
          </p:nvPr>
        </p:nvSpPr>
        <p:spPr>
          <a:ln/>
        </p:spPr>
        <p:txBody>
          <a:bodyPr/>
          <a:lstStyle>
            <a:lvl1pPr>
              <a:defRPr/>
            </a:lvl1pPr>
          </a:lstStyle>
          <a:p>
            <a:pPr>
              <a:defRPr/>
            </a:pPr>
            <a:fld id="{FDC7935F-C87E-41F8-8681-8CA8C865BB85}"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B7BF6FFC-FFDF-4819-98BC-1856B06FB26B}"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E4834702-208D-41F7-97A5-A129FFFDB8DD}"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3BDF497F-DA94-46E2-B5C5-E8B415D2A2DB}"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9E413BF4-A101-4A11-AAD3-D4C62399614C}"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4638" y="533400"/>
            <a:ext cx="2051050"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68313" y="533400"/>
            <a:ext cx="6003925"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823EA1BE-6737-4A5F-9777-0805FF16BDFC}" type="slidenum">
              <a:rPr lang="fr-FR">
                <a:solidFill>
                  <a:srgbClr val="FFFFFF"/>
                </a:solidFill>
              </a:rPr>
              <a:pPr>
                <a:defRPr/>
              </a:pPr>
              <a:t>‹N°›</a:t>
            </a:fld>
            <a:endParaRPr lang="fr-FR" dirty="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33F3DE3-1931-4CA5-93D9-86CC96AE5F64}" type="datetimeFigureOut">
              <a:rPr lang="fr-FR" smtClean="0"/>
              <a:pPr/>
              <a:t>02/02/2015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9C148D-2665-45D1-8096-662F039BF31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F3DE3-1931-4CA5-93D9-86CC96AE5F64}" type="datetimeFigureOut">
              <a:rPr lang="fr-FR" smtClean="0"/>
              <a:pPr/>
              <a:t>02/02/2015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C148D-2665-45D1-8096-662F039BF31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533400"/>
            <a:ext cx="8207375" cy="839788"/>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Cliquez et modifiez le titre</a:t>
            </a:r>
          </a:p>
        </p:txBody>
      </p:sp>
      <p:sp>
        <p:nvSpPr>
          <p:cNvPr id="1027" name="Rectangle 3"/>
          <p:cNvSpPr>
            <a:spLocks noGrp="1" noChangeArrowheads="1"/>
          </p:cNvSpPr>
          <p:nvPr>
            <p:ph type="body" idx="1"/>
          </p:nvPr>
        </p:nvSpPr>
        <p:spPr bwMode="auto">
          <a:xfrm>
            <a:off x="468313" y="1525588"/>
            <a:ext cx="8207375" cy="4799012"/>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Premier niveau</a:t>
            </a:r>
          </a:p>
          <a:p>
            <a:pPr lvl="1"/>
            <a:r>
              <a:rPr lang="fr-FR" smtClean="0"/>
              <a:t>Deuxième niveau</a:t>
            </a:r>
          </a:p>
          <a:p>
            <a:pPr lvl="2"/>
            <a:r>
              <a:rPr lang="fr-FR" smtClean="0"/>
              <a:t>Troisième niveau</a:t>
            </a:r>
          </a:p>
        </p:txBody>
      </p:sp>
      <p:sp>
        <p:nvSpPr>
          <p:cNvPr id="486404" name="Rectangle 4"/>
          <p:cNvSpPr>
            <a:spLocks noGrp="1" noChangeArrowheads="1"/>
          </p:cNvSpPr>
          <p:nvPr>
            <p:ph type="sldNum" sz="quarter" idx="4"/>
          </p:nvPr>
        </p:nvSpPr>
        <p:spPr bwMode="auto">
          <a:xfrm>
            <a:off x="0" y="66230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lvl1pPr algn="ctr">
              <a:defRPr sz="1000" b="1">
                <a:solidFill>
                  <a:schemeClr val="bg1"/>
                </a:solidFill>
                <a:latin typeface="Arial" charset="0"/>
                <a:cs typeface="Arial" charset="0"/>
              </a:defRPr>
            </a:lvl1pPr>
          </a:lstStyle>
          <a:p>
            <a:pPr fontAlgn="base">
              <a:spcBef>
                <a:spcPct val="0"/>
              </a:spcBef>
              <a:spcAft>
                <a:spcPct val="0"/>
              </a:spcAft>
              <a:defRPr/>
            </a:pPr>
            <a:fld id="{B8467247-561E-46BB-A84A-59CCB93623EC}" type="slidenum">
              <a:rPr lang="fr-FR">
                <a:solidFill>
                  <a:srgbClr val="FFFFFF"/>
                </a:solidFill>
              </a:rPr>
              <a:pPr fontAlgn="base">
                <a:spcBef>
                  <a:spcPct val="0"/>
                </a:spcBef>
                <a:spcAft>
                  <a:spcPct val="0"/>
                </a:spcAft>
                <a:defRPr/>
              </a:pPr>
              <a:t>‹N°›</a:t>
            </a:fld>
            <a:endParaRPr lang="fr-FR" dirty="0">
              <a:solidFill>
                <a:srgbClr val="FFFFFF"/>
              </a:solidFill>
            </a:endParaRPr>
          </a:p>
        </p:txBody>
      </p:sp>
      <p:pic>
        <p:nvPicPr>
          <p:cNvPr id="1029" name="Picture 8" descr="bonhommesPPTjaune"/>
          <p:cNvPicPr>
            <a:picLocks noChangeAspect="1" noChangeArrowheads="1"/>
          </p:cNvPicPr>
          <p:nvPr userDrawn="1"/>
        </p:nvPicPr>
        <p:blipFill>
          <a:blip r:embed="rId13" cstate="print"/>
          <a:srcRect/>
          <a:stretch>
            <a:fillRect/>
          </a:stretch>
        </p:blipFill>
        <p:spPr bwMode="auto">
          <a:xfrm>
            <a:off x="7343775" y="5065713"/>
            <a:ext cx="1800225" cy="17922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800" b="1">
          <a:solidFill>
            <a:srgbClr val="004272"/>
          </a:solidFill>
          <a:latin typeface="+mj-lt"/>
          <a:ea typeface="+mj-ea"/>
          <a:cs typeface="+mj-cs"/>
        </a:defRPr>
      </a:lvl1pPr>
      <a:lvl2pPr algn="l" rtl="0" eaLnBrk="0" fontAlgn="base" hangingPunct="0">
        <a:lnSpc>
          <a:spcPct val="85000"/>
        </a:lnSpc>
        <a:spcBef>
          <a:spcPct val="0"/>
        </a:spcBef>
        <a:spcAft>
          <a:spcPct val="0"/>
        </a:spcAft>
        <a:defRPr sz="2800" b="1">
          <a:solidFill>
            <a:srgbClr val="004272"/>
          </a:solidFill>
          <a:latin typeface="Arial" charset="0"/>
          <a:cs typeface="Arial" charset="0"/>
        </a:defRPr>
      </a:lvl2pPr>
      <a:lvl3pPr algn="l" rtl="0" eaLnBrk="0" fontAlgn="base" hangingPunct="0">
        <a:lnSpc>
          <a:spcPct val="85000"/>
        </a:lnSpc>
        <a:spcBef>
          <a:spcPct val="0"/>
        </a:spcBef>
        <a:spcAft>
          <a:spcPct val="0"/>
        </a:spcAft>
        <a:defRPr sz="2800" b="1">
          <a:solidFill>
            <a:srgbClr val="004272"/>
          </a:solidFill>
          <a:latin typeface="Arial" charset="0"/>
          <a:cs typeface="Arial" charset="0"/>
        </a:defRPr>
      </a:lvl3pPr>
      <a:lvl4pPr algn="l" rtl="0" eaLnBrk="0" fontAlgn="base" hangingPunct="0">
        <a:lnSpc>
          <a:spcPct val="85000"/>
        </a:lnSpc>
        <a:spcBef>
          <a:spcPct val="0"/>
        </a:spcBef>
        <a:spcAft>
          <a:spcPct val="0"/>
        </a:spcAft>
        <a:defRPr sz="2800" b="1">
          <a:solidFill>
            <a:srgbClr val="004272"/>
          </a:solidFill>
          <a:latin typeface="Arial" charset="0"/>
          <a:cs typeface="Arial" charset="0"/>
        </a:defRPr>
      </a:lvl4pPr>
      <a:lvl5pPr algn="l" rtl="0" eaLnBrk="0" fontAlgn="base" hangingPunct="0">
        <a:lnSpc>
          <a:spcPct val="85000"/>
        </a:lnSpc>
        <a:spcBef>
          <a:spcPct val="0"/>
        </a:spcBef>
        <a:spcAft>
          <a:spcPct val="0"/>
        </a:spcAft>
        <a:defRPr sz="2800" b="1">
          <a:solidFill>
            <a:srgbClr val="004272"/>
          </a:solidFill>
          <a:latin typeface="Arial" charset="0"/>
          <a:cs typeface="Arial" charset="0"/>
        </a:defRPr>
      </a:lvl5pPr>
      <a:lvl6pPr marL="457200" algn="l" rtl="0" fontAlgn="base">
        <a:lnSpc>
          <a:spcPct val="85000"/>
        </a:lnSpc>
        <a:spcBef>
          <a:spcPct val="0"/>
        </a:spcBef>
        <a:spcAft>
          <a:spcPct val="0"/>
        </a:spcAft>
        <a:defRPr sz="2800" b="1">
          <a:solidFill>
            <a:srgbClr val="004272"/>
          </a:solidFill>
          <a:latin typeface="Arial" charset="0"/>
          <a:cs typeface="Arial" charset="0"/>
        </a:defRPr>
      </a:lvl6pPr>
      <a:lvl7pPr marL="914400" algn="l" rtl="0" fontAlgn="base">
        <a:lnSpc>
          <a:spcPct val="85000"/>
        </a:lnSpc>
        <a:spcBef>
          <a:spcPct val="0"/>
        </a:spcBef>
        <a:spcAft>
          <a:spcPct val="0"/>
        </a:spcAft>
        <a:defRPr sz="2800" b="1">
          <a:solidFill>
            <a:srgbClr val="004272"/>
          </a:solidFill>
          <a:latin typeface="Arial" charset="0"/>
          <a:cs typeface="Arial" charset="0"/>
        </a:defRPr>
      </a:lvl7pPr>
      <a:lvl8pPr marL="1371600" algn="l" rtl="0" fontAlgn="base">
        <a:lnSpc>
          <a:spcPct val="85000"/>
        </a:lnSpc>
        <a:spcBef>
          <a:spcPct val="0"/>
        </a:spcBef>
        <a:spcAft>
          <a:spcPct val="0"/>
        </a:spcAft>
        <a:defRPr sz="2800" b="1">
          <a:solidFill>
            <a:srgbClr val="004272"/>
          </a:solidFill>
          <a:latin typeface="Arial" charset="0"/>
          <a:cs typeface="Arial" charset="0"/>
        </a:defRPr>
      </a:lvl8pPr>
      <a:lvl9pPr marL="1828800" algn="l" rtl="0" fontAlgn="base">
        <a:lnSpc>
          <a:spcPct val="85000"/>
        </a:lnSpc>
        <a:spcBef>
          <a:spcPct val="0"/>
        </a:spcBef>
        <a:spcAft>
          <a:spcPct val="0"/>
        </a:spcAft>
        <a:defRPr sz="2800" b="1">
          <a:solidFill>
            <a:srgbClr val="004272"/>
          </a:solidFill>
          <a:latin typeface="Arial" charset="0"/>
          <a:cs typeface="Arial" charset="0"/>
        </a:defRPr>
      </a:lvl9pPr>
    </p:titleStyle>
    <p:bodyStyle>
      <a:lvl1pPr marL="342900" indent="-342900" algn="l" rtl="0" eaLnBrk="0" fontAlgn="base" hangingPunct="0">
        <a:lnSpc>
          <a:spcPct val="90000"/>
        </a:lnSpc>
        <a:spcBef>
          <a:spcPct val="75000"/>
        </a:spcBef>
        <a:spcAft>
          <a:spcPct val="0"/>
        </a:spcAft>
        <a:buSzPct val="125000"/>
        <a:buBlip>
          <a:blip r:embed="rId14"/>
        </a:buBlip>
        <a:defRPr sz="2000" b="1">
          <a:solidFill>
            <a:schemeClr val="tx1"/>
          </a:solidFill>
          <a:latin typeface="+mn-lt"/>
          <a:ea typeface="+mn-ea"/>
          <a:cs typeface="+mn-cs"/>
        </a:defRPr>
      </a:lvl1pPr>
      <a:lvl2pPr marL="742950" indent="-285750" algn="l" rtl="0" eaLnBrk="0" fontAlgn="base" hangingPunct="0">
        <a:lnSpc>
          <a:spcPct val="90000"/>
        </a:lnSpc>
        <a:spcBef>
          <a:spcPct val="75000"/>
        </a:spcBef>
        <a:spcAft>
          <a:spcPct val="0"/>
        </a:spcAft>
        <a:buSzPct val="125000"/>
        <a:buBlip>
          <a:blip r:embed="rId15"/>
        </a:buBlip>
        <a:defRPr>
          <a:solidFill>
            <a:schemeClr val="tx1"/>
          </a:solidFill>
          <a:latin typeface="+mn-lt"/>
          <a:cs typeface="+mn-cs"/>
        </a:defRPr>
      </a:lvl2pPr>
      <a:lvl3pPr marL="1143000" indent="-228600" algn="l" rtl="0" eaLnBrk="0" fontAlgn="base" hangingPunct="0">
        <a:lnSpc>
          <a:spcPct val="90000"/>
        </a:lnSpc>
        <a:spcBef>
          <a:spcPct val="75000"/>
        </a:spcBef>
        <a:spcAft>
          <a:spcPct val="0"/>
        </a:spcAft>
        <a:buSzPct val="125000"/>
        <a:buFont typeface="Arial" pitchFamily="34" charset="0"/>
        <a:buChar char="−"/>
        <a:defRPr sz="1600">
          <a:solidFill>
            <a:srgbClr val="505050"/>
          </a:solidFill>
          <a:latin typeface="+mn-lt"/>
          <a:cs typeface="+mn-cs"/>
        </a:defRPr>
      </a:lvl3pPr>
      <a:lvl4pPr marL="1600200" indent="-228600" algn="l" rtl="0" eaLnBrk="0" fontAlgn="base" hangingPunct="0">
        <a:lnSpc>
          <a:spcPct val="90000"/>
        </a:lnSpc>
        <a:spcBef>
          <a:spcPct val="75000"/>
        </a:spcBef>
        <a:spcAft>
          <a:spcPct val="0"/>
        </a:spcAft>
        <a:defRPr sz="1000">
          <a:solidFill>
            <a:schemeClr val="tx1"/>
          </a:solidFill>
          <a:latin typeface="+mn-lt"/>
          <a:cs typeface="+mn-cs"/>
        </a:defRPr>
      </a:lvl4pPr>
      <a:lvl5pPr marL="2057400" indent="-228600" algn="l" rtl="0" eaLnBrk="0" fontAlgn="base" hangingPunct="0">
        <a:lnSpc>
          <a:spcPct val="90000"/>
        </a:lnSpc>
        <a:spcBef>
          <a:spcPct val="75000"/>
        </a:spcBef>
        <a:spcAft>
          <a:spcPct val="0"/>
        </a:spcAft>
        <a:defRPr sz="800">
          <a:solidFill>
            <a:schemeClr val="tx1"/>
          </a:solidFill>
          <a:latin typeface="+mn-lt"/>
          <a:cs typeface="+mn-cs"/>
        </a:defRPr>
      </a:lvl5pPr>
      <a:lvl6pPr marL="2514600" indent="-228600" algn="l" rtl="0" fontAlgn="base">
        <a:lnSpc>
          <a:spcPct val="90000"/>
        </a:lnSpc>
        <a:spcBef>
          <a:spcPct val="75000"/>
        </a:spcBef>
        <a:spcAft>
          <a:spcPct val="0"/>
        </a:spcAft>
        <a:defRPr sz="800">
          <a:solidFill>
            <a:schemeClr val="tx1"/>
          </a:solidFill>
          <a:latin typeface="+mn-lt"/>
          <a:cs typeface="+mn-cs"/>
        </a:defRPr>
      </a:lvl6pPr>
      <a:lvl7pPr marL="2971800" indent="-228600" algn="l" rtl="0" fontAlgn="base">
        <a:lnSpc>
          <a:spcPct val="90000"/>
        </a:lnSpc>
        <a:spcBef>
          <a:spcPct val="75000"/>
        </a:spcBef>
        <a:spcAft>
          <a:spcPct val="0"/>
        </a:spcAft>
        <a:defRPr sz="800">
          <a:solidFill>
            <a:schemeClr val="tx1"/>
          </a:solidFill>
          <a:latin typeface="+mn-lt"/>
          <a:cs typeface="+mn-cs"/>
        </a:defRPr>
      </a:lvl7pPr>
      <a:lvl8pPr marL="3429000" indent="-228600" algn="l" rtl="0" fontAlgn="base">
        <a:lnSpc>
          <a:spcPct val="90000"/>
        </a:lnSpc>
        <a:spcBef>
          <a:spcPct val="75000"/>
        </a:spcBef>
        <a:spcAft>
          <a:spcPct val="0"/>
        </a:spcAft>
        <a:defRPr sz="800">
          <a:solidFill>
            <a:schemeClr val="tx1"/>
          </a:solidFill>
          <a:latin typeface="+mn-lt"/>
          <a:cs typeface="+mn-cs"/>
        </a:defRPr>
      </a:lvl8pPr>
      <a:lvl9pPr marL="3886200" indent="-228600" algn="l" rtl="0" fontAlgn="base">
        <a:lnSpc>
          <a:spcPct val="90000"/>
        </a:lnSpc>
        <a:spcBef>
          <a:spcPct val="75000"/>
        </a:spcBef>
        <a:spcAft>
          <a:spcPct val="0"/>
        </a:spcAft>
        <a:defRPr sz="8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14.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tags" Target="../tags/tag3.xml"/><Relationship Id="rId7" Type="http://schemas.openxmlformats.org/officeDocument/2006/relationships/image" Target="../media/image21.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0.png"/><Relationship Id="rId5" Type="http://schemas.openxmlformats.org/officeDocument/2006/relationships/notesSlide" Target="../notesSlides/notesSlide17.xml"/><Relationship Id="rId4" Type="http://schemas.openxmlformats.org/officeDocument/2006/relationships/slideLayout" Target="../slideLayouts/slideLayout14.xml"/><Relationship Id="rId9" Type="http://schemas.openxmlformats.org/officeDocument/2006/relationships/image" Target="../media/image23.png"/></Relationships>
</file>

<file path=ppt/slides/_rels/slide3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tags" Target="../tags/tag6.xml"/><Relationship Id="rId7" Type="http://schemas.openxmlformats.org/officeDocument/2006/relationships/image" Target="../media/image23.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22.png"/><Relationship Id="rId5" Type="http://schemas.openxmlformats.org/officeDocument/2006/relationships/notesSlide" Target="../notesSlides/notesSlide18.xml"/><Relationship Id="rId4" Type="http://schemas.openxmlformats.org/officeDocument/2006/relationships/slideLayout" Target="../slideLayouts/slideLayout14.xml"/><Relationship Id="rId9" Type="http://schemas.openxmlformats.org/officeDocument/2006/relationships/image" Target="../media/image2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bwMode="auto">
          <a:xfrm>
            <a:off x="247650" y="1782740"/>
            <a:ext cx="8648700" cy="2697163"/>
          </a:xfrm>
          <a:prstGeom prst="rect">
            <a:avLst/>
          </a:prstGeom>
          <a:noFill/>
          <a:ln w="9525">
            <a:noFill/>
            <a:miter lim="800000"/>
            <a:headEnd/>
            <a:tailEnd/>
          </a:ln>
        </p:spPr>
        <p:txBody>
          <a:bodyPr lIns="91969" tIns="45984" rIns="91969" bIns="45984"/>
          <a:lstStyle/>
          <a:p>
            <a:pPr algn="ctr" eaLnBrk="0" hangingPunct="0">
              <a:lnSpc>
                <a:spcPct val="85000"/>
              </a:lnSpc>
              <a:defRPr/>
            </a:pPr>
            <a:r>
              <a:rPr lang="fr-FR" sz="4400" b="1" kern="0" dirty="0" smtClean="0">
                <a:solidFill>
                  <a:schemeClr val="accent1"/>
                </a:solidFill>
                <a:latin typeface="Calibri" pitchFamily="34" charset="0"/>
                <a:ea typeface="+mj-ea"/>
                <a:cs typeface="+mj-cs"/>
              </a:rPr>
              <a:t>Projet DSN</a:t>
            </a:r>
          </a:p>
          <a:p>
            <a:pPr algn="ctr" eaLnBrk="0" hangingPunct="0">
              <a:lnSpc>
                <a:spcPct val="85000"/>
              </a:lnSpc>
              <a:defRPr/>
            </a:pPr>
            <a:endParaRPr lang="fr-FR" sz="4400" b="1" kern="0" dirty="0">
              <a:solidFill>
                <a:schemeClr val="accent1"/>
              </a:solidFill>
              <a:latin typeface="Calibri" pitchFamily="34" charset="0"/>
              <a:ea typeface="+mj-ea"/>
              <a:cs typeface="+mj-cs"/>
            </a:endParaRPr>
          </a:p>
          <a:p>
            <a:pPr algn="ctr" eaLnBrk="0" hangingPunct="0">
              <a:lnSpc>
                <a:spcPct val="85000"/>
              </a:lnSpc>
              <a:defRPr/>
            </a:pPr>
            <a:r>
              <a:rPr lang="fr-FR" sz="3200" b="1" kern="0" dirty="0" smtClean="0">
                <a:solidFill>
                  <a:srgbClr val="00B0E6"/>
                </a:solidFill>
                <a:latin typeface="Calibri" pitchFamily="34" charset="0"/>
                <a:ea typeface="+mj-ea"/>
                <a:cs typeface="+mj-cs"/>
              </a:rPr>
              <a:t>Modalités de déclaration et de paiement des cotisations sociales recouvrées par les URSSAF en DSN phase 2 </a:t>
            </a:r>
            <a:endParaRPr lang="fr-FR" sz="3200" b="1" i="1" kern="0" dirty="0" smtClean="0">
              <a:solidFill>
                <a:srgbClr val="00B0E6"/>
              </a:solidFill>
              <a:latin typeface="Calibri" pitchFamily="34" charset="0"/>
              <a:ea typeface="+mj-ea"/>
              <a:cs typeface="+mj-cs"/>
            </a:endParaRPr>
          </a:p>
          <a:p>
            <a:pPr algn="ctr" eaLnBrk="0" hangingPunct="0">
              <a:lnSpc>
                <a:spcPct val="85000"/>
              </a:lnSpc>
              <a:defRPr/>
            </a:pPr>
            <a:endParaRPr lang="fr-FR" sz="3200" b="1" i="1" kern="0" dirty="0">
              <a:solidFill>
                <a:srgbClr val="00B0E6"/>
              </a:solidFill>
              <a:latin typeface="Calibri" pitchFamily="34" charset="0"/>
              <a:ea typeface="+mj-ea"/>
              <a:cs typeface="+mj-cs"/>
            </a:endParaRPr>
          </a:p>
          <a:p>
            <a:pPr algn="ctr" eaLnBrk="0" hangingPunct="0">
              <a:lnSpc>
                <a:spcPct val="85000"/>
              </a:lnSpc>
              <a:defRPr/>
            </a:pPr>
            <a:r>
              <a:rPr lang="fr-FR" i="1" kern="0" dirty="0" smtClean="0">
                <a:solidFill>
                  <a:srgbClr val="004272"/>
                </a:solidFill>
                <a:latin typeface="Calibri" pitchFamily="34" charset="0"/>
                <a:ea typeface="+mj-ea"/>
                <a:cs typeface="+mj-cs"/>
              </a:rPr>
              <a:t>23 janvier </a:t>
            </a:r>
            <a:r>
              <a:rPr lang="fr-FR" i="1" kern="0" dirty="0" smtClean="0">
                <a:solidFill>
                  <a:srgbClr val="004272"/>
                </a:solidFill>
                <a:latin typeface="Calibri" pitchFamily="34" charset="0"/>
                <a:ea typeface="+mj-ea"/>
                <a:cs typeface="+mj-cs"/>
              </a:rPr>
              <a:t>2014</a:t>
            </a:r>
          </a:p>
          <a:p>
            <a:pPr algn="ctr" eaLnBrk="0" hangingPunct="0">
              <a:lnSpc>
                <a:spcPct val="85000"/>
              </a:lnSpc>
              <a:defRPr/>
            </a:pPr>
            <a:endParaRPr lang="fr-FR" i="1" kern="0" dirty="0" smtClean="0">
              <a:solidFill>
                <a:srgbClr val="004272"/>
              </a:solidFill>
              <a:latin typeface="Calibri" pitchFamily="34" charset="0"/>
              <a:ea typeface="+mj-ea"/>
              <a:cs typeface="+mj-cs"/>
            </a:endParaRPr>
          </a:p>
          <a:p>
            <a:pPr algn="ctr" eaLnBrk="0" hangingPunct="0">
              <a:lnSpc>
                <a:spcPct val="85000"/>
              </a:lnSpc>
              <a:defRPr/>
            </a:pPr>
            <a:r>
              <a:rPr lang="fr-FR" i="1" u="sng" kern="0" dirty="0" smtClean="0">
                <a:solidFill>
                  <a:srgbClr val="FF0000"/>
                </a:solidFill>
                <a:latin typeface="Calibri" pitchFamily="34" charset="0"/>
                <a:ea typeface="+mj-ea"/>
                <a:cs typeface="+mj-cs"/>
              </a:rPr>
              <a:t>Version mise à jour le 2 février 2015</a:t>
            </a:r>
            <a:endParaRPr lang="fr-FR" i="1" u="sng" kern="0" dirty="0">
              <a:solidFill>
                <a:srgbClr val="FF0000"/>
              </a:solidFill>
              <a:latin typeface="Calibri" pitchFamily="34" charset="0"/>
              <a:ea typeface="+mj-ea"/>
              <a:cs typeface="+mj-cs"/>
            </a:endParaRPr>
          </a:p>
        </p:txBody>
      </p:sp>
      <p:pic>
        <p:nvPicPr>
          <p:cNvPr id="12292" name="Image 4" descr="LOGO_DSN_diapo_RVB.png"/>
          <p:cNvPicPr>
            <a:picLocks noChangeAspect="1"/>
          </p:cNvPicPr>
          <p:nvPr/>
        </p:nvPicPr>
        <p:blipFill>
          <a:blip r:embed="rId3" cstate="print"/>
          <a:srcRect/>
          <a:stretch>
            <a:fillRect/>
          </a:stretch>
        </p:blipFill>
        <p:spPr bwMode="auto">
          <a:xfrm>
            <a:off x="323850" y="5259388"/>
            <a:ext cx="1223963" cy="13382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xmlns="" val="1799945204"/>
              </p:ext>
            </p:extLst>
          </p:nvPr>
        </p:nvGraphicFramePr>
        <p:xfrm>
          <a:off x="323528" y="1052736"/>
          <a:ext cx="8568952" cy="4700981"/>
        </p:xfrm>
        <a:graphic>
          <a:graphicData uri="http://schemas.openxmlformats.org/drawingml/2006/table">
            <a:tbl>
              <a:tblPr firstRow="1" bandRow="1">
                <a:tableStyleId>{00A15C55-8517-42AA-B614-E9B94910E393}</a:tableStyleId>
              </a:tblPr>
              <a:tblGrid>
                <a:gridCol w="1855134"/>
                <a:gridCol w="4121530"/>
                <a:gridCol w="2592288"/>
              </a:tblGrid>
              <a:tr h="312930">
                <a:tc gridSpan="3">
                  <a:txBody>
                    <a:bodyPr/>
                    <a:lstStyle/>
                    <a:p>
                      <a:pPr algn="ctr"/>
                      <a:r>
                        <a:rPr lang="fr-FR" sz="1600" dirty="0" smtClean="0">
                          <a:solidFill>
                            <a:schemeClr val="tx1"/>
                          </a:solidFill>
                          <a:latin typeface="Calibri" pitchFamily="34" charset="0"/>
                          <a:cs typeface="Calibri" pitchFamily="34" charset="0"/>
                        </a:rPr>
                        <a:t>Sous-groupe S21.G00.20 – Versement Organisme</a:t>
                      </a:r>
                      <a:r>
                        <a:rPr lang="fr-FR" sz="1600" baseline="0" dirty="0" smtClean="0">
                          <a:solidFill>
                            <a:schemeClr val="tx1"/>
                          </a:solidFill>
                          <a:latin typeface="Calibri" pitchFamily="34" charset="0"/>
                          <a:cs typeface="Calibri" pitchFamily="34" charset="0"/>
                        </a:rPr>
                        <a:t> de protection sociale (*)</a:t>
                      </a:r>
                      <a:endParaRPr lang="fr-FR" sz="1600" dirty="0">
                        <a:solidFill>
                          <a:schemeClr val="tx1"/>
                        </a:solidFill>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150">
                <a:tc>
                  <a:txBody>
                    <a:bodyPr/>
                    <a:lstStyle/>
                    <a:p>
                      <a:pPr algn="ctr"/>
                      <a:r>
                        <a:rPr lang="fr-FR" sz="1100" dirty="0" smtClean="0">
                          <a:latin typeface="Calibri" pitchFamily="34" charset="0"/>
                          <a:cs typeface="Calibri" pitchFamily="34" charset="0"/>
                        </a:rPr>
                        <a:t>Rubriques </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fr-FR" sz="1100" dirty="0" smtClean="0">
                          <a:latin typeface="Calibri" pitchFamily="34" charset="0"/>
                          <a:cs typeface="Calibri" pitchFamily="34" charset="0"/>
                        </a:rPr>
                        <a:t>Définition</a:t>
                      </a:r>
                      <a:r>
                        <a:rPr lang="fr-FR" sz="1100" baseline="0" dirty="0" smtClean="0">
                          <a:latin typeface="Calibri" pitchFamily="34" charset="0"/>
                          <a:cs typeface="Calibri" pitchFamily="34" charset="0"/>
                        </a:rPr>
                        <a:t> de la rubrique</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fr-FR" sz="1100" dirty="0" smtClean="0">
                          <a:latin typeface="Calibri" pitchFamily="34" charset="0"/>
                          <a:cs typeface="Calibri" pitchFamily="34" charset="0"/>
                        </a:rPr>
                        <a:t>Consignes</a:t>
                      </a:r>
                      <a:r>
                        <a:rPr lang="fr-FR" sz="1100" baseline="0" dirty="0" smtClean="0">
                          <a:latin typeface="Calibri" pitchFamily="34" charset="0"/>
                          <a:cs typeface="Calibri" pitchFamily="34" charset="0"/>
                        </a:rPr>
                        <a:t> de remplissage des r</a:t>
                      </a:r>
                      <a:r>
                        <a:rPr lang="fr-FR" sz="1100" dirty="0" smtClean="0">
                          <a:latin typeface="Calibri" pitchFamily="34" charset="0"/>
                          <a:cs typeface="Calibri" pitchFamily="34" charset="0"/>
                        </a:rPr>
                        <a:t>ubriques à renseigner en Phase 2 dans le cadre des cotisations</a:t>
                      </a:r>
                      <a:r>
                        <a:rPr lang="fr-FR" sz="1100" baseline="0" dirty="0" smtClean="0">
                          <a:latin typeface="Calibri" pitchFamily="34" charset="0"/>
                          <a:cs typeface="Calibri" pitchFamily="34" charset="0"/>
                        </a:rPr>
                        <a:t> sociales recouvrées par les URSSAF</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4092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dirty="0" smtClean="0">
                          <a:latin typeface="Calibri" pitchFamily="34" charset="0"/>
                          <a:ea typeface="Calibri"/>
                          <a:cs typeface="Calibri" pitchFamily="34" charset="0"/>
                        </a:rPr>
                        <a:t>Identifiant</a:t>
                      </a:r>
                      <a:r>
                        <a:rPr lang="fr-FR" sz="1100" b="1" baseline="0" dirty="0" smtClean="0">
                          <a:latin typeface="Calibri" pitchFamily="34" charset="0"/>
                          <a:ea typeface="Calibri"/>
                          <a:cs typeface="Calibri" pitchFamily="34" charset="0"/>
                        </a:rPr>
                        <a:t> Organisme de Protection Sociale</a:t>
                      </a:r>
                      <a:r>
                        <a:rPr lang="fr-FR" sz="1100" dirty="0">
                          <a:latin typeface="Calibri" pitchFamily="34" charset="0"/>
                          <a:ea typeface="Calibri"/>
                          <a:cs typeface="Calibri" pitchFamily="34" charset="0"/>
                        </a:rPr>
                        <a:t/>
                      </a:r>
                      <a:br>
                        <a:rPr lang="fr-FR" sz="1100" dirty="0">
                          <a:latin typeface="Calibri" pitchFamily="34" charset="0"/>
                          <a:ea typeface="Calibri"/>
                          <a:cs typeface="Calibri" pitchFamily="34" charset="0"/>
                        </a:rPr>
                      </a:br>
                      <a:r>
                        <a:rPr lang="fr-FR" sz="1100" kern="1200" dirty="0" smtClean="0">
                          <a:solidFill>
                            <a:schemeClr val="dk1"/>
                          </a:solidFill>
                          <a:latin typeface="Calibri" pitchFamily="34" charset="0"/>
                          <a:ea typeface="Calibri"/>
                          <a:cs typeface="Calibri" pitchFamily="34" charset="0"/>
                        </a:rPr>
                        <a:t>S21.G00.20.001</a:t>
                      </a:r>
                      <a:endParaRPr lang="fr-FR" sz="1100"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Code identifiant de l’organisme de protection sociale auprès duquel l’établissement est redevable de cotisations sociales associées au bordereau</a:t>
                      </a: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latin typeface="Calibri" pitchFamily="34" charset="0"/>
                          <a:ea typeface="Calibri"/>
                          <a:cs typeface="Calibri" pitchFamily="34" charset="0"/>
                        </a:rPr>
                        <a:t>En phase 2, on positionne le SIRET de l’Urssaf concernée</a:t>
                      </a:r>
                      <a:endParaRPr lang="fr-FR" sz="1100" b="0"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623">
                <a:tc>
                  <a:txBody>
                    <a:bodyPr/>
                    <a:lstStyle/>
                    <a:p>
                      <a:pPr marL="0" algn="ctr" defTabSz="914400" rtl="0" eaLnBrk="1" latinLnBrk="0" hangingPunct="1">
                        <a:spcAft>
                          <a:spcPts val="0"/>
                        </a:spcAft>
                      </a:pPr>
                      <a:r>
                        <a:rPr lang="fr-FR" sz="1100" b="1" kern="1200" baseline="0" dirty="0" smtClean="0">
                          <a:solidFill>
                            <a:schemeClr val="dk1"/>
                          </a:solidFill>
                          <a:latin typeface="Calibri" pitchFamily="34" charset="0"/>
                          <a:ea typeface="Calibri"/>
                          <a:cs typeface="Calibri" pitchFamily="34" charset="0"/>
                        </a:rPr>
                        <a:t>Entité d’affectation des opérations</a:t>
                      </a:r>
                      <a:endParaRPr lang="fr-FR" sz="1100" b="1" kern="1200" dirty="0" smtClean="0">
                        <a:solidFill>
                          <a:schemeClr val="dk1"/>
                        </a:solidFill>
                        <a:latin typeface="Calibri" pitchFamily="34" charset="0"/>
                        <a:ea typeface="Calibri"/>
                        <a:cs typeface="Calibri" pitchFamily="34" charset="0"/>
                      </a:endParaRPr>
                    </a:p>
                    <a:p>
                      <a:pPr marL="0" algn="ctr" defTabSz="914400" rtl="0" eaLnBrk="1" latinLnBrk="0" hangingPunct="1">
                        <a:spcAft>
                          <a:spcPts val="0"/>
                        </a:spcAft>
                      </a:pPr>
                      <a:r>
                        <a:rPr lang="fr-FR" sz="1100" kern="1200" dirty="0" smtClean="0">
                          <a:solidFill>
                            <a:schemeClr val="dk1"/>
                          </a:solidFill>
                          <a:latin typeface="Calibri" pitchFamily="34" charset="0"/>
                          <a:ea typeface="Calibri"/>
                          <a:cs typeface="Calibri" pitchFamily="34" charset="0"/>
                        </a:rPr>
                        <a:t>S21.G00.20.002</a:t>
                      </a:r>
                      <a:endParaRPr lang="fr-FR" sz="11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Identifiant</a:t>
                      </a:r>
                      <a:r>
                        <a:rPr lang="fr-FR" sz="1100" kern="1200" baseline="0" dirty="0" smtClean="0">
                          <a:solidFill>
                            <a:schemeClr val="tx1"/>
                          </a:solidFill>
                          <a:latin typeface="Calibri" pitchFamily="34" charset="0"/>
                          <a:ea typeface="+mn-ea"/>
                          <a:cs typeface="Calibri" pitchFamily="34" charset="0"/>
                        </a:rPr>
                        <a:t> de l’établissement ou de la population de salariés pour lequel est réalisé le paiement de cotisations sociales. </a:t>
                      </a:r>
                      <a:endParaRPr lang="fr-FR" sz="11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l">
                        <a:spcAft>
                          <a:spcPts val="0"/>
                        </a:spcAft>
                      </a:pPr>
                      <a:r>
                        <a:rPr lang="fr-FR" sz="1100" b="0" baseline="0" dirty="0" smtClean="0">
                          <a:solidFill>
                            <a:schemeClr val="tx1"/>
                          </a:solidFill>
                          <a:latin typeface="Calibri" pitchFamily="34" charset="0"/>
                          <a:ea typeface="Calibri"/>
                          <a:cs typeface="Calibri" pitchFamily="34" charset="0"/>
                        </a:rPr>
                        <a:t>On positionne :</a:t>
                      </a:r>
                    </a:p>
                    <a:p>
                      <a:pPr marL="180975" indent="-95250" algn="l">
                        <a:spcAft>
                          <a:spcPts val="0"/>
                        </a:spcAft>
                        <a:buFont typeface="Arial" pitchFamily="34" charset="0"/>
                        <a:buChar char="•"/>
                      </a:pPr>
                      <a:r>
                        <a:rPr lang="fr-FR" sz="1100" b="0" baseline="0" dirty="0" smtClean="0">
                          <a:solidFill>
                            <a:schemeClr val="tx1"/>
                          </a:solidFill>
                          <a:latin typeface="Calibri" pitchFamily="34" charset="0"/>
                          <a:ea typeface="Calibri"/>
                          <a:cs typeface="Calibri" pitchFamily="34" charset="0"/>
                        </a:rPr>
                        <a:t>un pseudo-SIRET (dans le cas d’une population de salarié). </a:t>
                      </a:r>
                      <a:endParaRPr lang="fr-FR" sz="1100" b="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7259">
                <a:tc>
                  <a:txBody>
                    <a:bodyPr/>
                    <a:lstStyle/>
                    <a:p>
                      <a:pPr algn="ctr">
                        <a:spcAft>
                          <a:spcPts val="0"/>
                        </a:spcAft>
                      </a:pPr>
                      <a:r>
                        <a:rPr lang="fr-FR" sz="1100" b="1" dirty="0" smtClean="0">
                          <a:latin typeface="Calibri" pitchFamily="34" charset="0"/>
                          <a:ea typeface="Calibri"/>
                          <a:cs typeface="Calibri" pitchFamily="34" charset="0"/>
                        </a:rPr>
                        <a:t>BIC</a:t>
                      </a:r>
                    </a:p>
                    <a:p>
                      <a:pPr algn="ctr">
                        <a:spcAft>
                          <a:spcPts val="0"/>
                        </a:spcAft>
                      </a:pPr>
                      <a:r>
                        <a:rPr lang="fr-FR" sz="1100" kern="1200" dirty="0" smtClean="0">
                          <a:solidFill>
                            <a:schemeClr val="dk1"/>
                          </a:solidFill>
                          <a:latin typeface="Calibri" pitchFamily="34" charset="0"/>
                          <a:ea typeface="Calibri"/>
                          <a:cs typeface="Calibri" pitchFamily="34" charset="0"/>
                        </a:rPr>
                        <a:t>S21.G00.20.003</a:t>
                      </a:r>
                      <a:endParaRPr lang="fr-FR" sz="1100"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alibri" pitchFamily="34" charset="0"/>
                          <a:cs typeface="Calibri" pitchFamily="34" charset="0"/>
                        </a:rPr>
                        <a:t>Coordonnées bancaires au format BIC du compte sur lequel doit être prélevé le montant</a:t>
                      </a:r>
                      <a:r>
                        <a:rPr lang="fr-FR" sz="1100" baseline="0" dirty="0" smtClean="0">
                          <a:latin typeface="Calibri" pitchFamily="34" charset="0"/>
                          <a:cs typeface="Calibri" pitchFamily="34" charset="0"/>
                        </a:rPr>
                        <a:t> de l’ordre de règlement. </a:t>
                      </a:r>
                      <a:endParaRPr lang="fr-FR" sz="1100" i="1" kern="1200" baseline="0" dirty="0" smtClean="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latin typeface="Calibri" pitchFamily="34" charset="0"/>
                          <a:ea typeface="Calibri"/>
                          <a:cs typeface="Calibri" pitchFamily="34" charset="0"/>
                        </a:rPr>
                        <a:t>Cette rubrique s’appuie sur la norme ISO 9362</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6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kern="1200" dirty="0" smtClean="0">
                          <a:solidFill>
                            <a:schemeClr val="dk1"/>
                          </a:solidFill>
                          <a:latin typeface="Calibri" pitchFamily="34" charset="0"/>
                          <a:ea typeface="Calibri"/>
                          <a:cs typeface="Calibri" pitchFamily="34" charset="0"/>
                        </a:rPr>
                        <a:t>IBAN</a:t>
                      </a:r>
                    </a:p>
                    <a:p>
                      <a:pPr marL="0" marR="0" indent="0" algn="ctr"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latin typeface="Calibri" pitchFamily="34" charset="0"/>
                          <a:ea typeface="Calibri"/>
                          <a:cs typeface="Calibri" pitchFamily="34" charset="0"/>
                        </a:rPr>
                        <a:t>S21.G00.20.004</a:t>
                      </a:r>
                      <a:endParaRPr lang="fr-FR" sz="1100"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alibri" pitchFamily="34" charset="0"/>
                          <a:cs typeface="Calibri" pitchFamily="34" charset="0"/>
                        </a:rPr>
                        <a:t>Coordonnées bancaires au format </a:t>
                      </a:r>
                      <a:r>
                        <a:rPr lang="fr-FR" sz="1100" dirty="0" smtClean="0">
                          <a:solidFill>
                            <a:schemeClr val="tx1"/>
                          </a:solidFill>
                          <a:latin typeface="Calibri" pitchFamily="34" charset="0"/>
                          <a:cs typeface="Calibri" pitchFamily="34" charset="0"/>
                        </a:rPr>
                        <a:t>IBAN</a:t>
                      </a:r>
                      <a:r>
                        <a:rPr lang="fr-FR" sz="1100" dirty="0" smtClean="0">
                          <a:solidFill>
                            <a:srgbClr val="FF0000"/>
                          </a:solidFill>
                          <a:latin typeface="Calibri" pitchFamily="34" charset="0"/>
                          <a:cs typeface="Calibri" pitchFamily="34" charset="0"/>
                        </a:rPr>
                        <a:t> </a:t>
                      </a:r>
                      <a:r>
                        <a:rPr lang="fr-FR" sz="1100" dirty="0" smtClean="0">
                          <a:latin typeface="Calibri" pitchFamily="34" charset="0"/>
                          <a:cs typeface="Calibri" pitchFamily="34" charset="0"/>
                        </a:rPr>
                        <a:t>du compte sur lequel doit être prélevé le montant</a:t>
                      </a:r>
                      <a:r>
                        <a:rPr lang="fr-FR" sz="1100" baseline="0" dirty="0" smtClean="0">
                          <a:latin typeface="Calibri" pitchFamily="34" charset="0"/>
                          <a:cs typeface="Calibri" pitchFamily="34" charset="0"/>
                        </a:rPr>
                        <a:t> de l’ordre de règlement. </a:t>
                      </a:r>
                      <a:endParaRPr lang="fr-FR" sz="1100" i="1" kern="1200" baseline="0" dirty="0" smtClean="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latin typeface="Calibri" pitchFamily="34" charset="0"/>
                          <a:ea typeface="Calibri"/>
                          <a:cs typeface="Calibri" pitchFamily="34" charset="0"/>
                        </a:rPr>
                        <a:t>Cette rubrique s’appuie sur la norme ISO 13616</a:t>
                      </a:r>
                      <a:r>
                        <a:rPr lang="fr-FR" sz="1100" b="0" kern="1200" baseline="0" dirty="0" smtClean="0">
                          <a:solidFill>
                            <a:schemeClr val="tx1"/>
                          </a:solidFill>
                          <a:latin typeface="Calibri" pitchFamily="34" charset="0"/>
                          <a:ea typeface="Calibri"/>
                          <a:cs typeface="Calibri" pitchFamily="34" charset="0"/>
                        </a:rPr>
                        <a:t> : 2007</a:t>
                      </a:r>
                      <a:endParaRPr lang="fr-FR" sz="1100" b="0" kern="1200" dirty="0" smtClean="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92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kern="1200" dirty="0" smtClean="0">
                          <a:solidFill>
                            <a:schemeClr val="dk1"/>
                          </a:solidFill>
                          <a:latin typeface="Calibri" pitchFamily="34" charset="0"/>
                          <a:ea typeface="Calibri"/>
                          <a:cs typeface="Calibri" pitchFamily="34" charset="0"/>
                        </a:rPr>
                        <a:t>Montant du</a:t>
                      </a:r>
                      <a:r>
                        <a:rPr lang="fr-FR" sz="1100" b="1" kern="1200" baseline="0" dirty="0" smtClean="0">
                          <a:solidFill>
                            <a:schemeClr val="dk1"/>
                          </a:solidFill>
                          <a:latin typeface="Calibri" pitchFamily="34" charset="0"/>
                          <a:ea typeface="Calibri"/>
                          <a:cs typeface="Calibri" pitchFamily="34" charset="0"/>
                        </a:rPr>
                        <a:t> versement</a:t>
                      </a:r>
                      <a:endParaRPr lang="fr-FR" sz="1100" b="1" kern="1200" dirty="0" smtClean="0">
                        <a:solidFill>
                          <a:schemeClr val="dk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latin typeface="Calibri" pitchFamily="34" charset="0"/>
                          <a:ea typeface="Calibri"/>
                          <a:cs typeface="Calibri" pitchFamily="34" charset="0"/>
                        </a:rPr>
                        <a:t>S21.G00.20.005</a:t>
                      </a:r>
                      <a:endParaRPr lang="fr-FR" sz="11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Montant</a:t>
                      </a:r>
                      <a:r>
                        <a:rPr lang="fr-FR" sz="1100" kern="1200" baseline="0" dirty="0" smtClean="0">
                          <a:solidFill>
                            <a:schemeClr val="tx1"/>
                          </a:solidFill>
                          <a:latin typeface="Calibri" pitchFamily="34" charset="0"/>
                          <a:ea typeface="+mn-ea"/>
                          <a:cs typeface="Calibri" pitchFamily="34" charset="0"/>
                        </a:rPr>
                        <a:t> du règlement</a:t>
                      </a:r>
                      <a:endParaRPr lang="fr-FR" sz="11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latin typeface="Calibri" pitchFamily="34" charset="0"/>
                          <a:ea typeface="Calibri"/>
                          <a:cs typeface="Calibri" pitchFamily="34" charset="0"/>
                        </a:rPr>
                        <a:t>Le montant doit être supérieur à 0</a:t>
                      </a:r>
                      <a:endParaRPr lang="fr-FR" sz="1100" b="0"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kern="1200" baseline="0" dirty="0" smtClean="0">
                          <a:solidFill>
                            <a:schemeClr val="dk1"/>
                          </a:solidFill>
                          <a:latin typeface="Calibri" pitchFamily="34" charset="0"/>
                          <a:ea typeface="Calibri"/>
                          <a:cs typeface="Calibri" pitchFamily="34" charset="0"/>
                        </a:rPr>
                        <a:t>Date de début de période de rattachement</a:t>
                      </a:r>
                      <a:endParaRPr lang="fr-FR" sz="1100" b="1" kern="1200" dirty="0" smtClean="0">
                        <a:solidFill>
                          <a:schemeClr val="dk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latin typeface="Calibri" pitchFamily="34" charset="0"/>
                          <a:ea typeface="Calibri"/>
                          <a:cs typeface="Calibri" pitchFamily="34" charset="0"/>
                        </a:rPr>
                        <a:t>S21.G00.20.006</a:t>
                      </a:r>
                      <a:endParaRPr lang="fr-FR" sz="11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alibri" pitchFamily="34" charset="0"/>
                          <a:cs typeface="Calibri" pitchFamily="34" charset="0"/>
                        </a:rPr>
                        <a:t>Début de la période au titre</a:t>
                      </a:r>
                      <a:r>
                        <a:rPr lang="fr-FR" sz="1100" baseline="0" dirty="0" smtClean="0">
                          <a:latin typeface="Calibri" pitchFamily="34" charset="0"/>
                          <a:cs typeface="Calibri" pitchFamily="34" charset="0"/>
                        </a:rPr>
                        <a:t> de laquelle ont été établies les cotisations dont l’établissement s’acquitte. </a:t>
                      </a:r>
                      <a:endParaRPr lang="fr-FR" sz="11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latin typeface="Calibri" pitchFamily="34" charset="0"/>
                          <a:ea typeface="Calibri"/>
                          <a:cs typeface="Calibri" pitchFamily="34" charset="0"/>
                        </a:rPr>
                        <a:t>Concernant le paiement des cotisations recouvrées par les Urssaf, la période de rattachement est </a:t>
                      </a:r>
                      <a:r>
                        <a:rPr lang="fr-FR" sz="1100" b="0" kern="1200" dirty="0" smtClean="0">
                          <a:solidFill>
                            <a:schemeClr val="tx1"/>
                          </a:solidFill>
                          <a:latin typeface="Calibri" pitchFamily="34" charset="0"/>
                          <a:ea typeface="Calibri"/>
                          <a:cs typeface="Calibri" pitchFamily="34" charset="0"/>
                        </a:rPr>
                        <a:t>le mois, hormis lorsque le mois principal déclaré est décembre ou janvier</a:t>
                      </a:r>
                      <a:endParaRPr lang="fr-FR" sz="1100" b="0"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kern="1200" baseline="0" dirty="0" smtClean="0">
                          <a:solidFill>
                            <a:schemeClr val="dk1"/>
                          </a:solidFill>
                          <a:latin typeface="Calibri" pitchFamily="34" charset="0"/>
                          <a:ea typeface="Calibri"/>
                          <a:cs typeface="Calibri" pitchFamily="34" charset="0"/>
                        </a:rPr>
                        <a:t>Date de fin de période de rattachement</a:t>
                      </a:r>
                      <a:endParaRPr lang="fr-FR" sz="1100" b="1" kern="1200" dirty="0" smtClean="0">
                        <a:solidFill>
                          <a:schemeClr val="dk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latin typeface="Calibri" pitchFamily="34" charset="0"/>
                          <a:ea typeface="Calibri"/>
                          <a:cs typeface="Calibri" pitchFamily="34" charset="0"/>
                        </a:rPr>
                        <a:t>S21.G00.20.007</a:t>
                      </a:r>
                      <a:endParaRPr lang="fr-FR" sz="1100" b="1" kern="1200" dirty="0" smtClean="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alibri" pitchFamily="34" charset="0"/>
                          <a:cs typeface="Calibri" pitchFamily="34" charset="0"/>
                        </a:rPr>
                        <a:t>Fin</a:t>
                      </a:r>
                      <a:r>
                        <a:rPr lang="fr-FR" sz="1100" baseline="0" dirty="0" smtClean="0">
                          <a:latin typeface="Calibri" pitchFamily="34" charset="0"/>
                          <a:cs typeface="Calibri" pitchFamily="34" charset="0"/>
                        </a:rPr>
                        <a:t> </a:t>
                      </a:r>
                      <a:r>
                        <a:rPr lang="fr-FR" sz="1100" dirty="0" smtClean="0">
                          <a:latin typeface="Calibri" pitchFamily="34" charset="0"/>
                          <a:cs typeface="Calibri" pitchFamily="34" charset="0"/>
                        </a:rPr>
                        <a:t>de la période au titre</a:t>
                      </a:r>
                      <a:r>
                        <a:rPr lang="fr-FR" sz="1100" baseline="0" dirty="0" smtClean="0">
                          <a:latin typeface="Calibri" pitchFamily="34" charset="0"/>
                          <a:cs typeface="Calibri" pitchFamily="34" charset="0"/>
                        </a:rPr>
                        <a:t> de laquelle ont été établies les cotisations dont l’établissement s’acquitte. </a:t>
                      </a:r>
                      <a:endParaRPr lang="fr-FR" sz="1100" kern="1200" dirty="0" smtClean="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spcAft>
                          <a:spcPts val="0"/>
                        </a:spcAft>
                      </a:pPr>
                      <a:endParaRPr lang="fr-FR" sz="900" b="0" dirty="0">
                        <a:solidFill>
                          <a:schemeClr val="tx1"/>
                        </a:solidFill>
                        <a:latin typeface="+mn-lt"/>
                        <a:ea typeface="Calibri"/>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10</a:t>
            </a:fld>
            <a:endParaRPr lang="fr-FR" dirty="0">
              <a:solidFill>
                <a:srgbClr val="FFFFFF"/>
              </a:solidFill>
            </a:endParaRPr>
          </a:p>
        </p:txBody>
      </p:sp>
      <p:sp>
        <p:nvSpPr>
          <p:cNvPr id="8" name="Rectangle 2"/>
          <p:cNvSpPr txBox="1">
            <a:spLocks noChangeArrowheads="1"/>
          </p:cNvSpPr>
          <p:nvPr/>
        </p:nvSpPr>
        <p:spPr bwMode="auto">
          <a:xfrm>
            <a:off x="252413" y="179388"/>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Zoom sur les segments Acoss du message DSN phase 2</a:t>
            </a:r>
          </a:p>
          <a:p>
            <a:pPr marL="0" lvl="1">
              <a:lnSpc>
                <a:spcPct val="85000"/>
              </a:lnSpc>
              <a:defRPr/>
            </a:pPr>
            <a:r>
              <a:rPr lang="fr-FR" sz="1600" i="1" dirty="0" smtClean="0">
                <a:latin typeface="Calibri" pitchFamily="34" charset="0"/>
                <a:cs typeface="Calibri" pitchFamily="34" charset="0"/>
              </a:rPr>
              <a:t>Eléments rattachés à l’établissement donc de </a:t>
            </a:r>
            <a:r>
              <a:rPr lang="fr-FR" sz="1600" b="1" i="1" dirty="0" smtClean="0">
                <a:latin typeface="Calibri" pitchFamily="34" charset="0"/>
                <a:cs typeface="Calibri" pitchFamily="34" charset="0"/>
              </a:rPr>
              <a:t>niveau agrégés</a:t>
            </a:r>
          </a:p>
          <a:p>
            <a:pPr marL="0" lvl="1">
              <a:lnSpc>
                <a:spcPct val="85000"/>
              </a:lnSpc>
              <a:defRPr/>
            </a:pPr>
            <a:r>
              <a:rPr lang="fr-FR" sz="2400" b="1" dirty="0" smtClean="0">
                <a:latin typeface="Calibri" pitchFamily="34" charset="0"/>
                <a:cs typeface="Calibri" pitchFamily="34" charset="0"/>
              </a:rPr>
              <a:t> </a:t>
            </a:r>
          </a:p>
          <a:p>
            <a:pPr marL="0" lvl="1">
              <a:lnSpc>
                <a:spcPct val="85000"/>
              </a:lnSpc>
              <a:defRPr/>
            </a:pPr>
            <a:r>
              <a:rPr lang="fr-FR" sz="2400" b="1" kern="0" dirty="0" smtClean="0">
                <a:solidFill>
                  <a:srgbClr val="004272"/>
                </a:solidFill>
                <a:latin typeface="Calibri" pitchFamily="34" charset="0"/>
              </a:rPr>
              <a:t> </a:t>
            </a:r>
          </a:p>
        </p:txBody>
      </p:sp>
      <p:sp>
        <p:nvSpPr>
          <p:cNvPr id="7" name="ZoneTexte 6"/>
          <p:cNvSpPr txBox="1"/>
          <p:nvPr/>
        </p:nvSpPr>
        <p:spPr>
          <a:xfrm>
            <a:off x="432048" y="6158611"/>
            <a:ext cx="8460432" cy="461665"/>
          </a:xfrm>
          <a:prstGeom prst="rect">
            <a:avLst/>
          </a:prstGeom>
          <a:noFill/>
        </p:spPr>
        <p:txBody>
          <a:bodyPr wrap="square" rtlCol="0">
            <a:spAutoFit/>
          </a:bodyPr>
          <a:lstStyle/>
          <a:p>
            <a:r>
              <a:rPr lang="fr-FR" sz="1200" dirty="0" smtClean="0">
                <a:latin typeface="Calibri" pitchFamily="34" charset="0"/>
              </a:rPr>
              <a:t>(*) Si les versements sont pris en charge par un autre établissement de l’entreprise, l’établissement peut ne réaliser aucun versement aux OPS. Un versement est toujours réalisé par un et un seul établissement d’affectation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xmlns="" val="1799945204"/>
              </p:ext>
            </p:extLst>
          </p:nvPr>
        </p:nvGraphicFramePr>
        <p:xfrm>
          <a:off x="323528" y="1052736"/>
          <a:ext cx="8640960" cy="4807651"/>
        </p:xfrm>
        <a:graphic>
          <a:graphicData uri="http://schemas.openxmlformats.org/drawingml/2006/table">
            <a:tbl>
              <a:tblPr firstRow="1" bandRow="1">
                <a:tableStyleId>{00A15C55-8517-42AA-B614-E9B94910E393}</a:tableStyleId>
              </a:tblPr>
              <a:tblGrid>
                <a:gridCol w="1512168"/>
                <a:gridCol w="3600400"/>
                <a:gridCol w="1872208"/>
                <a:gridCol w="1656184"/>
              </a:tblGrid>
              <a:tr h="280716">
                <a:tc gridSpan="4">
                  <a:txBody>
                    <a:bodyPr/>
                    <a:lstStyle/>
                    <a:p>
                      <a:pPr marL="0" algn="ctr" defTabSz="914400" rtl="0" eaLnBrk="1" latinLnBrk="0" hangingPunct="1"/>
                      <a:r>
                        <a:rPr lang="fr-FR" sz="1600" b="1" kern="1200" dirty="0" smtClean="0">
                          <a:solidFill>
                            <a:schemeClr val="tx1"/>
                          </a:solidFill>
                          <a:latin typeface="Calibri" pitchFamily="34" charset="0"/>
                          <a:ea typeface="+mn-ea"/>
                          <a:cs typeface="Calibri" pitchFamily="34" charset="0"/>
                        </a:rPr>
                        <a:t>Sous-groupe S21.G00.23 – Cotisation Agrégée</a:t>
                      </a:r>
                      <a:endParaRPr lang="fr-FR" sz="1600" b="1" kern="1200" dirty="0">
                        <a:solidFill>
                          <a:schemeClr val="tx1"/>
                        </a:solidFill>
                        <a:latin typeface="Calibri" pitchFamily="34" charset="0"/>
                        <a:ea typeface="+mn-ea"/>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r>
              <a:tr h="437319">
                <a:tc rowSpan="2">
                  <a:txBody>
                    <a:bodyPr/>
                    <a:lstStyle/>
                    <a:p>
                      <a:pPr algn="ctr"/>
                      <a:r>
                        <a:rPr lang="fr-FR" sz="1100" dirty="0" smtClean="0">
                          <a:latin typeface="Calibri" pitchFamily="34" charset="0"/>
                          <a:cs typeface="Calibri" pitchFamily="34" charset="0"/>
                        </a:rPr>
                        <a:t>Rubriques </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rowSpan="2">
                  <a:txBody>
                    <a:bodyPr/>
                    <a:lstStyle/>
                    <a:p>
                      <a:pPr algn="ctr"/>
                      <a:r>
                        <a:rPr lang="fr-FR" sz="1100" dirty="0" smtClean="0">
                          <a:latin typeface="Calibri" pitchFamily="34" charset="0"/>
                          <a:cs typeface="Calibri" pitchFamily="34" charset="0"/>
                        </a:rPr>
                        <a:t>Définition</a:t>
                      </a:r>
                      <a:r>
                        <a:rPr lang="fr-FR" sz="1100" baseline="0" dirty="0" smtClean="0">
                          <a:latin typeface="Calibri" pitchFamily="34" charset="0"/>
                          <a:cs typeface="Calibri" pitchFamily="34" charset="0"/>
                        </a:rPr>
                        <a:t> de la rubrique</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gridSpan="2">
                  <a:txBody>
                    <a:bodyPr/>
                    <a:lstStyle/>
                    <a:p>
                      <a:pPr algn="ctr"/>
                      <a:r>
                        <a:rPr lang="fr-FR" sz="1100" dirty="0" smtClean="0">
                          <a:latin typeface="Calibri" pitchFamily="34" charset="0"/>
                          <a:cs typeface="Calibri" pitchFamily="34" charset="0"/>
                        </a:rPr>
                        <a:t>Rubriques à renseigner en Phase 2 dans le cadre des cotisations</a:t>
                      </a:r>
                      <a:r>
                        <a:rPr lang="fr-FR" sz="1100" baseline="0" dirty="0" smtClean="0">
                          <a:latin typeface="Calibri" pitchFamily="34" charset="0"/>
                          <a:cs typeface="Calibri" pitchFamily="34" charset="0"/>
                        </a:rPr>
                        <a:t> sociales recouvrées par les URSSAF</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a:endParaRPr lang="fr-FR" sz="1000" dirty="0"/>
                    </a:p>
                  </a:txBody>
                  <a:tcPr anchor="ctr"/>
                </a:tc>
              </a:tr>
              <a:tr h="354769">
                <a:tc vMerge="1">
                  <a:txBody>
                    <a:bodyPr/>
                    <a:lstStyle/>
                    <a:p>
                      <a:pPr algn="ctr"/>
                      <a:endParaRPr lang="fr-FR" sz="1000" dirty="0"/>
                    </a:p>
                  </a:txBody>
                  <a:tcPr anchor="ctr"/>
                </a:tc>
                <a:tc vMerge="1">
                  <a:txBody>
                    <a:bodyPr/>
                    <a:lstStyle/>
                    <a:p>
                      <a:pPr algn="ctr"/>
                      <a:endParaRPr lang="fr-FR" sz="1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kern="1200" dirty="0" smtClean="0">
                          <a:solidFill>
                            <a:schemeClr val="dk1"/>
                          </a:solidFill>
                          <a:latin typeface="Calibri" pitchFamily="34" charset="0"/>
                          <a:ea typeface="+mn-ea"/>
                          <a:cs typeface="Calibri" pitchFamily="34" charset="0"/>
                        </a:rPr>
                        <a:t>Cotisation*</a:t>
                      </a:r>
                      <a:endParaRPr lang="fr-FR" sz="1100" b="1" kern="1200" dirty="0">
                        <a:solidFill>
                          <a:schemeClr val="dk1"/>
                        </a:solidFill>
                        <a:latin typeface="Calibri" pitchFamily="34" charset="0"/>
                        <a:ea typeface="+mn-ea"/>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kern="1200" dirty="0" smtClean="0">
                          <a:solidFill>
                            <a:schemeClr val="dk1"/>
                          </a:solidFill>
                          <a:latin typeface="Calibri" pitchFamily="34" charset="0"/>
                          <a:ea typeface="+mn-ea"/>
                          <a:cs typeface="Calibri" pitchFamily="34" charset="0"/>
                        </a:rPr>
                        <a:t>Réduction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9286">
                <a:tc>
                  <a:txBody>
                    <a:bodyPr/>
                    <a:lstStyle/>
                    <a:p>
                      <a:pPr algn="ctr">
                        <a:spcAft>
                          <a:spcPts val="0"/>
                        </a:spcAft>
                      </a:pPr>
                      <a:r>
                        <a:rPr lang="fr-FR" sz="1100" b="1" dirty="0">
                          <a:latin typeface="Calibri" pitchFamily="34" charset="0"/>
                          <a:ea typeface="Calibri"/>
                          <a:cs typeface="Calibri" pitchFamily="34" charset="0"/>
                        </a:rPr>
                        <a:t>Code de cotisation</a:t>
                      </a:r>
                      <a:r>
                        <a:rPr lang="fr-FR" sz="1100" dirty="0">
                          <a:latin typeface="Calibri" pitchFamily="34" charset="0"/>
                          <a:ea typeface="Calibri"/>
                          <a:cs typeface="Calibri" pitchFamily="34" charset="0"/>
                        </a:rPr>
                        <a:t> </a:t>
                      </a:r>
                      <a:br>
                        <a:rPr lang="fr-FR" sz="1100" dirty="0">
                          <a:latin typeface="Calibri" pitchFamily="34" charset="0"/>
                          <a:ea typeface="Calibri"/>
                          <a:cs typeface="Calibri" pitchFamily="34" charset="0"/>
                        </a:rPr>
                      </a:br>
                      <a:r>
                        <a:rPr lang="fr-FR" sz="1100" kern="1200" dirty="0" smtClean="0">
                          <a:solidFill>
                            <a:schemeClr val="dk1"/>
                          </a:solidFill>
                          <a:latin typeface="Calibri" pitchFamily="34" charset="0"/>
                          <a:ea typeface="Calibri"/>
                          <a:cs typeface="Calibri" pitchFamily="34" charset="0"/>
                        </a:rPr>
                        <a:t>S21.G00.23.001</a:t>
                      </a:r>
                      <a:endParaRPr lang="fr-FR" sz="1100"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solidFill>
                            <a:schemeClr val="tx1"/>
                          </a:solidFill>
                          <a:latin typeface="Calibri" pitchFamily="34" charset="0"/>
                          <a:cs typeface="Calibri" pitchFamily="34" charset="0"/>
                        </a:rPr>
                        <a:t>Code identifiant </a:t>
                      </a:r>
                      <a:r>
                        <a:rPr lang="fr-FR" sz="1100" baseline="0" dirty="0" smtClean="0">
                          <a:solidFill>
                            <a:schemeClr val="tx1"/>
                          </a:solidFill>
                          <a:latin typeface="Calibri" pitchFamily="34" charset="0"/>
                          <a:cs typeface="Calibri" pitchFamily="34" charset="0"/>
                        </a:rPr>
                        <a:t>de la </a:t>
                      </a:r>
                      <a:r>
                        <a:rPr lang="fr-FR" sz="1100" dirty="0" smtClean="0">
                          <a:solidFill>
                            <a:schemeClr val="tx1"/>
                          </a:solidFill>
                          <a:latin typeface="Calibri" pitchFamily="34" charset="0"/>
                          <a:cs typeface="Calibri" pitchFamily="34" charset="0"/>
                        </a:rPr>
                        <a:t>cotisation ou de la réduction , le</a:t>
                      </a:r>
                      <a:r>
                        <a:rPr lang="fr-FR" sz="1100" baseline="0" dirty="0" smtClean="0">
                          <a:solidFill>
                            <a:schemeClr val="tx1"/>
                          </a:solidFill>
                          <a:latin typeface="Calibri" pitchFamily="34" charset="0"/>
                          <a:cs typeface="Calibri" pitchFamily="34" charset="0"/>
                        </a:rPr>
                        <a:t> cas de « l’exonération » n’étant pas géré pour le recouvrement Urssaf. </a:t>
                      </a:r>
                      <a:endParaRPr lang="fr-FR" sz="1100" dirty="0" smtClean="0">
                        <a:solidFill>
                          <a:schemeClr val="tx1"/>
                        </a:solidFill>
                        <a:latin typeface="Calibri" pitchFamily="34" charset="0"/>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smtClean="0">
                          <a:solidFill>
                            <a:schemeClr val="tx1"/>
                          </a:solidFill>
                          <a:latin typeface="Calibri" pitchFamily="34" charset="0"/>
                          <a:ea typeface="Calibri"/>
                          <a:cs typeface="Calibri" pitchFamily="34" charset="0"/>
                        </a:rPr>
                        <a:t>X</a:t>
                      </a:r>
                      <a:endParaRPr lang="fr-FR" sz="1100" b="1"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smtClean="0">
                          <a:latin typeface="Calibri" pitchFamily="34" charset="0"/>
                          <a:ea typeface="Calibri"/>
                          <a:cs typeface="Calibri" pitchFamily="34" charset="0"/>
                        </a:rPr>
                        <a:t>X</a:t>
                      </a:r>
                      <a:endParaRPr lang="fr-FR" sz="1100" b="1"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623">
                <a:tc>
                  <a:txBody>
                    <a:bodyPr/>
                    <a:lstStyle/>
                    <a:p>
                      <a:pPr marL="0" algn="ctr" defTabSz="914400" rtl="0" eaLnBrk="1" latinLnBrk="0" hangingPunct="1">
                        <a:spcAft>
                          <a:spcPts val="0"/>
                        </a:spcAft>
                      </a:pPr>
                      <a:r>
                        <a:rPr lang="fr-FR" sz="1100" b="1" kern="1200" dirty="0" smtClean="0">
                          <a:solidFill>
                            <a:schemeClr val="dk1"/>
                          </a:solidFill>
                          <a:latin typeface="Calibri" pitchFamily="34" charset="0"/>
                          <a:ea typeface="Calibri"/>
                          <a:cs typeface="Calibri" pitchFamily="34" charset="0"/>
                        </a:rPr>
                        <a:t>Qualifiant</a:t>
                      </a:r>
                      <a:r>
                        <a:rPr lang="fr-FR" sz="1100" b="1" kern="1200" baseline="0" dirty="0" smtClean="0">
                          <a:solidFill>
                            <a:schemeClr val="dk1"/>
                          </a:solidFill>
                          <a:latin typeface="Calibri" pitchFamily="34" charset="0"/>
                          <a:ea typeface="Calibri"/>
                          <a:cs typeface="Calibri" pitchFamily="34" charset="0"/>
                        </a:rPr>
                        <a:t> d’assiette</a:t>
                      </a:r>
                      <a:endParaRPr lang="fr-FR" sz="1100" b="1" kern="1200" dirty="0" smtClean="0">
                        <a:solidFill>
                          <a:schemeClr val="dk1"/>
                        </a:solidFill>
                        <a:latin typeface="Calibri" pitchFamily="34" charset="0"/>
                        <a:ea typeface="Calibri"/>
                        <a:cs typeface="Calibri" pitchFamily="34" charset="0"/>
                      </a:endParaRPr>
                    </a:p>
                    <a:p>
                      <a:pPr marL="0" algn="ctr" defTabSz="914400" rtl="0" eaLnBrk="1" latinLnBrk="0" hangingPunct="1">
                        <a:spcAft>
                          <a:spcPts val="0"/>
                        </a:spcAft>
                      </a:pPr>
                      <a:r>
                        <a:rPr lang="fr-FR" sz="1100" kern="1200" dirty="0" smtClean="0">
                          <a:solidFill>
                            <a:schemeClr val="dk1"/>
                          </a:solidFill>
                          <a:latin typeface="Calibri" pitchFamily="34" charset="0"/>
                          <a:ea typeface="Calibri"/>
                          <a:cs typeface="Calibri" pitchFamily="34" charset="0"/>
                        </a:rPr>
                        <a:t>S21.G00.23.002</a:t>
                      </a:r>
                      <a:endParaRPr lang="fr-FR" sz="11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Valeur permettant de qualifier l'assiette, associée obligatoirement au code de cotisation, et distinguant les assiettes plafonnées des autres assiettes</a:t>
                      </a:r>
                      <a:endParaRPr lang="fr-FR" sz="11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smtClean="0">
                          <a:solidFill>
                            <a:schemeClr val="tx1"/>
                          </a:solidFill>
                          <a:latin typeface="Calibri" pitchFamily="34" charset="0"/>
                          <a:ea typeface="Calibri"/>
                          <a:cs typeface="Calibri" pitchFamily="34" charset="0"/>
                        </a:rPr>
                        <a:t>X</a:t>
                      </a:r>
                      <a:endParaRPr lang="fr-FR" sz="1100" b="1"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smtClean="0">
                          <a:latin typeface="Calibri" pitchFamily="34" charset="0"/>
                          <a:ea typeface="Calibri"/>
                          <a:cs typeface="Calibri" pitchFamily="34" charset="0"/>
                        </a:rPr>
                        <a:t>X</a:t>
                      </a:r>
                      <a:endParaRPr lang="fr-FR" sz="1100" b="1"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7259">
                <a:tc>
                  <a:txBody>
                    <a:bodyPr/>
                    <a:lstStyle/>
                    <a:p>
                      <a:pPr algn="ctr">
                        <a:spcAft>
                          <a:spcPts val="0"/>
                        </a:spcAft>
                      </a:pPr>
                      <a:r>
                        <a:rPr lang="fr-FR" sz="1100" b="1" dirty="0" smtClean="0">
                          <a:latin typeface="Calibri" pitchFamily="34" charset="0"/>
                          <a:ea typeface="Calibri"/>
                          <a:cs typeface="Calibri" pitchFamily="34" charset="0"/>
                        </a:rPr>
                        <a:t>Taux de cotisation</a:t>
                      </a:r>
                    </a:p>
                    <a:p>
                      <a:pPr algn="ctr">
                        <a:spcAft>
                          <a:spcPts val="0"/>
                        </a:spcAft>
                      </a:pPr>
                      <a:r>
                        <a:rPr lang="fr-FR" sz="1100" kern="1200" dirty="0" smtClean="0">
                          <a:solidFill>
                            <a:schemeClr val="dk1"/>
                          </a:solidFill>
                          <a:latin typeface="Calibri" pitchFamily="34" charset="0"/>
                          <a:ea typeface="Calibri"/>
                          <a:cs typeface="Calibri" pitchFamily="34" charset="0"/>
                        </a:rPr>
                        <a:t>S21.G00.23.003</a:t>
                      </a:r>
                      <a:endParaRPr lang="fr-FR" sz="1100"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Valeur du taux de cotisation applicable à l'agrégat, si la valeur de ce taux ne peut être déduite d‘un référentiel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sur la base de l'identifiant de la cotisation et de la période de rattachement.</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i="1" kern="1200" dirty="0" smtClean="0">
                          <a:solidFill>
                            <a:schemeClr val="tx1"/>
                          </a:solidFill>
                          <a:latin typeface="Calibri" pitchFamily="34" charset="0"/>
                          <a:ea typeface="+mn-ea"/>
                          <a:cs typeface="Calibri" pitchFamily="34" charset="0"/>
                        </a:rPr>
                        <a:t>Les</a:t>
                      </a:r>
                      <a:r>
                        <a:rPr lang="fr-FR" sz="1100" i="1" kern="1200" baseline="0" dirty="0" smtClean="0">
                          <a:solidFill>
                            <a:schemeClr val="tx1"/>
                          </a:solidFill>
                          <a:latin typeface="Calibri" pitchFamily="34" charset="0"/>
                          <a:ea typeface="+mn-ea"/>
                          <a:cs typeface="Calibri" pitchFamily="34" charset="0"/>
                        </a:rPr>
                        <a:t> taux de cotisation Accident du travail et Versement Transport doivent toujours être déclarés. Pour les autres codes type, la déclaration du taux n’est pas nécessaire. </a:t>
                      </a: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kern="1200" dirty="0" smtClean="0">
                          <a:solidFill>
                            <a:schemeClr val="tx1"/>
                          </a:solidFill>
                          <a:latin typeface="Calibri" pitchFamily="34" charset="0"/>
                          <a:ea typeface="Calibri"/>
                          <a:cs typeface="Calibri" pitchFamily="34" charset="0"/>
                        </a:rPr>
                        <a:t>X</a:t>
                      </a:r>
                    </a:p>
                    <a:p>
                      <a:pPr marL="0" marR="0" indent="0" algn="ctr" defTabSz="914400" rtl="0" eaLnBrk="1" fontAlgn="auto" latinLnBrk="0" hangingPunct="1">
                        <a:lnSpc>
                          <a:spcPct val="100000"/>
                        </a:lnSpc>
                        <a:spcBef>
                          <a:spcPts val="0"/>
                        </a:spcBef>
                        <a:spcAft>
                          <a:spcPts val="0"/>
                        </a:spcAft>
                        <a:buClrTx/>
                        <a:buSzTx/>
                        <a:buFontTx/>
                        <a:buNone/>
                        <a:tabLst/>
                        <a:defRPr/>
                      </a:pPr>
                      <a:r>
                        <a:rPr lang="fr-FR" sz="1100" b="0" dirty="0" smtClean="0">
                          <a:solidFill>
                            <a:schemeClr val="tx1"/>
                          </a:solidFill>
                          <a:latin typeface="Calibri" pitchFamily="34" charset="0"/>
                          <a:ea typeface="Calibri"/>
                          <a:cs typeface="Calibri" pitchFamily="34" charset="0"/>
                        </a:rPr>
                        <a:t>Si </a:t>
                      </a:r>
                      <a:r>
                        <a:rPr lang="fr-FR" sz="1100" b="0" baseline="0" dirty="0" smtClean="0">
                          <a:solidFill>
                            <a:schemeClr val="tx1"/>
                          </a:solidFill>
                          <a:latin typeface="Calibri" pitchFamily="34" charset="0"/>
                          <a:ea typeface="Calibri"/>
                          <a:cs typeface="Calibri" pitchFamily="34" charset="0"/>
                        </a:rPr>
                        <a:t>Accident du travail ou Versement Transport</a:t>
                      </a:r>
                      <a:endParaRPr lang="fr-FR" sz="1100" b="0" dirty="0" smtClean="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fr-FR" sz="1100" b="1"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6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dirty="0" smtClean="0">
                          <a:latin typeface="Calibri" pitchFamily="34" charset="0"/>
                          <a:ea typeface="Calibri"/>
                          <a:cs typeface="Calibri" pitchFamily="34" charset="0"/>
                        </a:rPr>
                        <a:t>Montant</a:t>
                      </a:r>
                      <a:r>
                        <a:rPr lang="fr-FR" sz="1100" b="1" baseline="0" dirty="0" smtClean="0">
                          <a:latin typeface="Calibri" pitchFamily="34" charset="0"/>
                          <a:ea typeface="Calibri"/>
                          <a:cs typeface="Calibri" pitchFamily="34" charset="0"/>
                        </a:rPr>
                        <a:t> d’assiette</a:t>
                      </a:r>
                    </a:p>
                    <a:p>
                      <a:pPr marL="0" marR="0" indent="0" algn="ctr"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latin typeface="Calibri" pitchFamily="34" charset="0"/>
                          <a:ea typeface="Calibri"/>
                          <a:cs typeface="Calibri" pitchFamily="34" charset="0"/>
                        </a:rPr>
                        <a:t>S21.G00.23.004</a:t>
                      </a:r>
                      <a:endParaRPr lang="fr-FR" sz="1100"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Montant total des sommes assujetties à la cotisation. Le montant de l’assiette doit être déclaré pour les cotisations. Il n'est pas déclaré pour les réductions</a:t>
                      </a:r>
                      <a:endParaRPr lang="fr-FR" sz="11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kern="1200" dirty="0" smtClean="0">
                          <a:solidFill>
                            <a:schemeClr val="tx1"/>
                          </a:solidFill>
                          <a:latin typeface="Calibri" pitchFamily="34" charset="0"/>
                          <a:ea typeface="Calibri"/>
                          <a:cs typeface="Calibri" pitchFamily="34" charset="0"/>
                        </a:rPr>
                        <a:t>X</a:t>
                      </a:r>
                      <a:endParaRPr lang="fr-FR" sz="1100" b="1"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fr-FR" sz="1100" b="1"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92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kern="1200" dirty="0" smtClean="0">
                          <a:solidFill>
                            <a:schemeClr val="dk1"/>
                          </a:solidFill>
                          <a:latin typeface="Calibri" pitchFamily="34" charset="0"/>
                          <a:ea typeface="Calibri"/>
                          <a:cs typeface="Calibri" pitchFamily="34" charset="0"/>
                        </a:rPr>
                        <a:t>Montant de cotisation</a:t>
                      </a:r>
                    </a:p>
                    <a:p>
                      <a:pPr marL="0" marR="0" indent="0" algn="ctr"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latin typeface="Calibri" pitchFamily="34" charset="0"/>
                          <a:ea typeface="Calibri"/>
                          <a:cs typeface="Calibri" pitchFamily="34" charset="0"/>
                        </a:rPr>
                        <a:t>S21.G00.23.005</a:t>
                      </a:r>
                      <a:endParaRPr lang="fr-FR" sz="11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Montant total de la réduction</a:t>
                      </a:r>
                      <a:r>
                        <a:rPr lang="fr-FR" sz="1100" kern="1200" baseline="0" dirty="0" smtClean="0">
                          <a:solidFill>
                            <a:schemeClr val="tx1"/>
                          </a:solidFill>
                          <a:latin typeface="Calibri" pitchFamily="34" charset="0"/>
                          <a:ea typeface="+mn-ea"/>
                          <a:cs typeface="Calibri" pitchFamily="34" charset="0"/>
                        </a:rPr>
                        <a:t> </a:t>
                      </a:r>
                      <a:endParaRPr lang="fr-FR" sz="11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fr-FR" sz="1100" b="1"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smtClean="0">
                          <a:latin typeface="Calibri" pitchFamily="34" charset="0"/>
                          <a:ea typeface="Calibri"/>
                          <a:cs typeface="Calibri" pitchFamily="34" charset="0"/>
                        </a:rPr>
                        <a:t>X</a:t>
                      </a:r>
                      <a:endParaRPr lang="fr-FR" sz="1100" b="1"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kern="1200" dirty="0" smtClean="0">
                          <a:solidFill>
                            <a:schemeClr val="dk1"/>
                          </a:solidFill>
                          <a:latin typeface="Calibri" pitchFamily="34" charset="0"/>
                          <a:ea typeface="Calibri"/>
                          <a:cs typeface="Calibri" pitchFamily="34" charset="0"/>
                        </a:rPr>
                        <a:t>Code INSEE commune</a:t>
                      </a:r>
                    </a:p>
                    <a:p>
                      <a:pPr marL="0" marR="0" indent="0" algn="ctr"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latin typeface="Calibri" pitchFamily="34" charset="0"/>
                          <a:ea typeface="Calibri"/>
                          <a:cs typeface="Calibri" pitchFamily="34" charset="0"/>
                        </a:rPr>
                        <a:t>S21.G00.23.006</a:t>
                      </a:r>
                      <a:endParaRPr lang="fr-FR" sz="11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Calibri" pitchFamily="34" charset="0"/>
                          <a:ea typeface="+mn-ea"/>
                          <a:cs typeface="Calibri" pitchFamily="34" charset="0"/>
                        </a:rPr>
                        <a:t>Cet</a:t>
                      </a:r>
                      <a:r>
                        <a:rPr lang="fr-FR" sz="1100" kern="1200" baseline="0" dirty="0" smtClean="0">
                          <a:solidFill>
                            <a:schemeClr val="tx1"/>
                          </a:solidFill>
                          <a:latin typeface="Calibri" pitchFamily="34" charset="0"/>
                          <a:ea typeface="+mn-ea"/>
                          <a:cs typeface="Calibri" pitchFamily="34" charset="0"/>
                        </a:rPr>
                        <a:t> i</a:t>
                      </a:r>
                      <a:r>
                        <a:rPr lang="fr-FR" sz="1100" kern="1200" dirty="0" smtClean="0">
                          <a:solidFill>
                            <a:schemeClr val="tx1"/>
                          </a:solidFill>
                          <a:latin typeface="Calibri" pitchFamily="34" charset="0"/>
                          <a:ea typeface="+mn-ea"/>
                          <a:cs typeface="Calibri" pitchFamily="34" charset="0"/>
                        </a:rPr>
                        <a:t>dentifiant permettant de valoriser l'assujettissement au Versement transport.</a:t>
                      </a:r>
                      <a:endParaRPr lang="fr-FR" sz="11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smtClean="0">
                          <a:solidFill>
                            <a:schemeClr val="tx1"/>
                          </a:solidFill>
                          <a:latin typeface="Calibri" pitchFamily="34" charset="0"/>
                          <a:ea typeface="Calibri"/>
                          <a:cs typeface="Calibri" pitchFamily="34" charset="0"/>
                        </a:rPr>
                        <a:t>X</a:t>
                      </a:r>
                    </a:p>
                    <a:p>
                      <a:pPr algn="ctr">
                        <a:spcAft>
                          <a:spcPts val="0"/>
                        </a:spcAft>
                      </a:pPr>
                      <a:r>
                        <a:rPr lang="fr-FR" sz="1100" b="0" dirty="0" smtClean="0">
                          <a:solidFill>
                            <a:schemeClr val="tx1"/>
                          </a:solidFill>
                          <a:latin typeface="Calibri" pitchFamily="34" charset="0"/>
                          <a:ea typeface="Calibri"/>
                          <a:cs typeface="Calibri" pitchFamily="34" charset="0"/>
                        </a:rPr>
                        <a:t>Si</a:t>
                      </a:r>
                      <a:r>
                        <a:rPr lang="fr-FR" sz="1100" b="0" baseline="0" dirty="0" smtClean="0">
                          <a:solidFill>
                            <a:schemeClr val="tx1"/>
                          </a:solidFill>
                          <a:latin typeface="Calibri" pitchFamily="34" charset="0"/>
                          <a:ea typeface="Calibri"/>
                          <a:cs typeface="Calibri" pitchFamily="34" charset="0"/>
                        </a:rPr>
                        <a:t> taux Versement Transport</a:t>
                      </a:r>
                      <a:endParaRPr lang="fr-FR" sz="1100" b="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fr-FR" sz="1100" b="1"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251520" y="6100612"/>
            <a:ext cx="8712968" cy="258532"/>
          </a:xfrm>
          <a:prstGeom prst="rect">
            <a:avLst/>
          </a:prstGeom>
        </p:spPr>
        <p:txBody>
          <a:bodyPr wrap="square">
            <a:spAutoFit/>
          </a:bodyPr>
          <a:lstStyle/>
          <a:p>
            <a:pPr marL="90488" lvl="1" indent="-90488" eaLnBrk="0" hangingPunct="0">
              <a:lnSpc>
                <a:spcPct val="90000"/>
              </a:lnSpc>
              <a:spcBef>
                <a:spcPct val="75000"/>
              </a:spcBef>
              <a:buSzPct val="125000"/>
            </a:pPr>
            <a:r>
              <a:rPr lang="fr-FR" sz="1200" kern="0" dirty="0" smtClean="0">
                <a:solidFill>
                  <a:srgbClr val="004272"/>
                </a:solidFill>
                <a:latin typeface="Calibri" pitchFamily="34" charset="0"/>
                <a:cs typeface="Arial"/>
              </a:rPr>
              <a:t>* La modalité déclarative présentée ci-dessus ne concerne que </a:t>
            </a:r>
            <a:r>
              <a:rPr lang="fr-FR" sz="1200" kern="0" dirty="0" smtClean="0">
                <a:solidFill>
                  <a:srgbClr val="004272"/>
                </a:solidFill>
                <a:latin typeface="Calibri" pitchFamily="34" charset="0"/>
                <a:cs typeface="Arial"/>
              </a:rPr>
              <a:t>l’ACOSS</a:t>
            </a:r>
            <a:endParaRPr lang="fr-FR" sz="1200" strike="sngStrike" kern="0" dirty="0" smtClean="0">
              <a:solidFill>
                <a:srgbClr val="FF0000"/>
              </a:solidFill>
              <a:latin typeface="Calibri" pitchFamily="34" charset="0"/>
              <a:cs typeface="Arial"/>
            </a:endParaRPr>
          </a:p>
        </p:txBody>
      </p:sp>
      <p:sp>
        <p:nvSpPr>
          <p:cNvPr id="6"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11</a:t>
            </a:fld>
            <a:endParaRPr lang="fr-FR" dirty="0">
              <a:solidFill>
                <a:srgbClr val="FFFFFF"/>
              </a:solidFill>
            </a:endParaRPr>
          </a:p>
        </p:txBody>
      </p:sp>
      <p:sp>
        <p:nvSpPr>
          <p:cNvPr id="8" name="Rectangle 2"/>
          <p:cNvSpPr txBox="1">
            <a:spLocks noChangeArrowheads="1"/>
          </p:cNvSpPr>
          <p:nvPr/>
        </p:nvSpPr>
        <p:spPr bwMode="auto">
          <a:xfrm>
            <a:off x="252413" y="179388"/>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Zoom sur les segments Acoss du message DSN phase 2</a:t>
            </a:r>
          </a:p>
          <a:p>
            <a:pPr marL="0" lvl="1">
              <a:lnSpc>
                <a:spcPct val="85000"/>
              </a:lnSpc>
              <a:defRPr/>
            </a:pPr>
            <a:r>
              <a:rPr lang="fr-FR" sz="1600" i="1" dirty="0" smtClean="0">
                <a:latin typeface="Calibri" pitchFamily="34" charset="0"/>
                <a:cs typeface="Calibri" pitchFamily="34" charset="0"/>
              </a:rPr>
              <a:t>Eléments rattachés à l’établissement donc de </a:t>
            </a:r>
            <a:r>
              <a:rPr lang="fr-FR" sz="1600" b="1" i="1" dirty="0" smtClean="0">
                <a:latin typeface="Calibri" pitchFamily="34" charset="0"/>
                <a:cs typeface="Calibri" pitchFamily="34" charset="0"/>
              </a:rPr>
              <a:t>niveau agrégés</a:t>
            </a:r>
          </a:p>
          <a:p>
            <a:pPr marL="0" lvl="1">
              <a:lnSpc>
                <a:spcPct val="85000"/>
              </a:lnSpc>
              <a:defRPr/>
            </a:pPr>
            <a:r>
              <a:rPr lang="fr-FR" sz="2400" b="1" dirty="0" smtClean="0">
                <a:latin typeface="Calibri" pitchFamily="34" charset="0"/>
                <a:cs typeface="Calibri" pitchFamily="34" charset="0"/>
              </a:rPr>
              <a:t> </a:t>
            </a:r>
          </a:p>
          <a:p>
            <a:pPr marL="0" lvl="1">
              <a:lnSpc>
                <a:spcPct val="85000"/>
              </a:lnSpc>
              <a:defRPr/>
            </a:pPr>
            <a:r>
              <a:rPr lang="fr-FR" sz="2400" b="1" kern="0" dirty="0" smtClean="0">
                <a:solidFill>
                  <a:srgbClr val="004272"/>
                </a:solidFill>
                <a:latin typeface="Calibri" pitchFamily="34"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xmlns="" val="1799945204"/>
              </p:ext>
            </p:extLst>
          </p:nvPr>
        </p:nvGraphicFramePr>
        <p:xfrm>
          <a:off x="323528" y="1136868"/>
          <a:ext cx="8568952" cy="5427340"/>
        </p:xfrm>
        <a:graphic>
          <a:graphicData uri="http://schemas.openxmlformats.org/drawingml/2006/table">
            <a:tbl>
              <a:tblPr firstRow="1" bandRow="1">
                <a:tableStyleId>{00A15C55-8517-42AA-B614-E9B94910E393}</a:tableStyleId>
              </a:tblPr>
              <a:tblGrid>
                <a:gridCol w="1855134"/>
                <a:gridCol w="6713818"/>
              </a:tblGrid>
              <a:tr h="360040">
                <a:tc gridSpan="2">
                  <a:txBody>
                    <a:bodyPr/>
                    <a:lstStyle/>
                    <a:p>
                      <a:pPr marL="0" algn="ctr" defTabSz="914400" rtl="0" eaLnBrk="1" latinLnBrk="0" hangingPunct="1"/>
                      <a:r>
                        <a:rPr lang="fr-FR" sz="1600" b="1" kern="1200" dirty="0" smtClean="0">
                          <a:solidFill>
                            <a:schemeClr val="tx1"/>
                          </a:solidFill>
                          <a:latin typeface="Calibri" pitchFamily="34" charset="0"/>
                          <a:ea typeface="+mn-ea"/>
                          <a:cs typeface="Calibri" pitchFamily="34" charset="0"/>
                        </a:rPr>
                        <a:t>Sous-groupe S21.G00.22 – Bordereau de cotisation due</a:t>
                      </a:r>
                      <a:endParaRPr lang="fr-FR" sz="1600" b="1" kern="1200" dirty="0">
                        <a:solidFill>
                          <a:schemeClr val="tx1"/>
                        </a:solidFill>
                        <a:latin typeface="Calibri" pitchFamily="34" charset="0"/>
                        <a:ea typeface="+mn-ea"/>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3762">
                <a:tc>
                  <a:txBody>
                    <a:bodyPr/>
                    <a:lstStyle/>
                    <a:p>
                      <a:pPr algn="ctr"/>
                      <a:r>
                        <a:rPr lang="fr-FR" sz="1100" dirty="0" smtClean="0">
                          <a:latin typeface="Calibri" pitchFamily="34" charset="0"/>
                          <a:cs typeface="Calibri" pitchFamily="34" charset="0"/>
                        </a:rPr>
                        <a:t>Rubriques </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lang="fr-FR" sz="1200" kern="1200" dirty="0" smtClean="0">
                          <a:solidFill>
                            <a:schemeClr val="dk1"/>
                          </a:solidFill>
                          <a:latin typeface="Calibri" pitchFamily="34" charset="0"/>
                          <a:ea typeface="Calibri"/>
                          <a:cs typeface="Calibri" pitchFamily="34" charset="0"/>
                        </a:rPr>
                        <a:t>S21.G00.22.001 - </a:t>
                      </a:r>
                      <a:r>
                        <a:rPr lang="fr-FR" sz="1200" b="1" dirty="0" smtClean="0">
                          <a:latin typeface="Calibri" pitchFamily="34" charset="0"/>
                          <a:ea typeface="Calibri"/>
                          <a:cs typeface="Calibri" pitchFamily="34" charset="0"/>
                        </a:rPr>
                        <a:t>Identifiant</a:t>
                      </a:r>
                      <a:r>
                        <a:rPr lang="fr-FR" sz="1200" b="1" baseline="0" dirty="0" smtClean="0">
                          <a:latin typeface="Calibri" pitchFamily="34" charset="0"/>
                          <a:ea typeface="Calibri"/>
                          <a:cs typeface="Calibri" pitchFamily="34" charset="0"/>
                        </a:rPr>
                        <a:t> Organisme de Protection Sociale</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S21.G00.22.002 - </a:t>
                      </a:r>
                      <a:r>
                        <a:rPr lang="fr-FR" sz="1200" b="1" kern="1200" baseline="0" dirty="0" smtClean="0">
                          <a:solidFill>
                            <a:schemeClr val="dk1"/>
                          </a:solidFill>
                          <a:latin typeface="Calibri" pitchFamily="34" charset="0"/>
                          <a:ea typeface="Calibri"/>
                          <a:cs typeface="Calibri" pitchFamily="34" charset="0"/>
                        </a:rPr>
                        <a:t>Entité d’affectation des opérations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S21.G00.22.003 - </a:t>
                      </a:r>
                      <a:r>
                        <a:rPr lang="fr-FR" sz="1200" b="1" kern="1200" baseline="0" dirty="0" smtClean="0">
                          <a:solidFill>
                            <a:schemeClr val="dk1"/>
                          </a:solidFill>
                          <a:latin typeface="Calibri" pitchFamily="34" charset="0"/>
                          <a:ea typeface="Calibri"/>
                          <a:cs typeface="Calibri" pitchFamily="34" charset="0"/>
                        </a:rPr>
                        <a:t>Date de début de période de rattachement</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S21.G00.22.004 - </a:t>
                      </a:r>
                      <a:r>
                        <a:rPr lang="fr-FR" sz="1200" b="1" kern="1200" baseline="0" dirty="0" smtClean="0">
                          <a:solidFill>
                            <a:schemeClr val="dk1"/>
                          </a:solidFill>
                          <a:latin typeface="Calibri" pitchFamily="34" charset="0"/>
                          <a:ea typeface="Calibri"/>
                          <a:cs typeface="Calibri" pitchFamily="34" charset="0"/>
                        </a:rPr>
                        <a:t>Date de fin de période de rattachement</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S21.G00.22.005</a:t>
                      </a:r>
                      <a:r>
                        <a:rPr lang="fr-FR" sz="1200" b="1" kern="1200" baseline="0" dirty="0" smtClean="0">
                          <a:solidFill>
                            <a:schemeClr val="dk1"/>
                          </a:solidFill>
                          <a:latin typeface="Calibri" pitchFamily="34" charset="0"/>
                          <a:ea typeface="Calibri"/>
                          <a:cs typeface="Calibri" pitchFamily="34" charset="0"/>
                        </a:rPr>
                        <a:t> </a:t>
                      </a:r>
                      <a:r>
                        <a:rPr lang="fr-FR" sz="1200" b="0" kern="1200" baseline="0" dirty="0" smtClean="0">
                          <a:solidFill>
                            <a:schemeClr val="dk1"/>
                          </a:solidFill>
                          <a:latin typeface="Calibri" pitchFamily="34" charset="0"/>
                          <a:ea typeface="Calibri"/>
                          <a:cs typeface="Calibri" pitchFamily="34" charset="0"/>
                        </a:rPr>
                        <a:t>-</a:t>
                      </a:r>
                      <a:r>
                        <a:rPr lang="fr-FR" sz="1200" b="1" kern="1200" baseline="0" dirty="0" smtClean="0">
                          <a:solidFill>
                            <a:schemeClr val="dk1"/>
                          </a:solidFill>
                          <a:latin typeface="Calibri" pitchFamily="34" charset="0"/>
                          <a:ea typeface="Calibri"/>
                          <a:cs typeface="Calibri" pitchFamily="34" charset="0"/>
                        </a:rPr>
                        <a:t> </a:t>
                      </a:r>
                      <a:r>
                        <a:rPr lang="fr-FR" sz="1200" b="1" kern="1200" baseline="0" dirty="0" smtClean="0">
                          <a:solidFill>
                            <a:schemeClr val="dk1"/>
                          </a:solidFill>
                          <a:latin typeface="Calibri" pitchFamily="34" charset="0"/>
                          <a:ea typeface="Calibri"/>
                          <a:cs typeface="Calibri" pitchFamily="34" charset="0"/>
                        </a:rPr>
                        <a:t>Montant total de cotisation</a:t>
                      </a:r>
                      <a:endParaRPr lang="fr-FR" sz="1200" b="1" kern="1200" dirty="0" smtClean="0">
                        <a:solidFill>
                          <a:schemeClr val="dk1"/>
                        </a:solidFill>
                        <a:latin typeface="Calibri" pitchFamily="34" charset="0"/>
                        <a:ea typeface="Calibri"/>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281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dirty="0" smtClean="0">
                          <a:latin typeface="Calibri" pitchFamily="34" charset="0"/>
                          <a:ea typeface="Calibri"/>
                          <a:cs typeface="Calibri" pitchFamily="34" charset="0"/>
                        </a:rPr>
                        <a:t>Règles / Précisions</a:t>
                      </a:r>
                      <a:endParaRPr lang="fr-FR" sz="1100"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85725" marR="0" indent="-85725" algn="l" defTabSz="914400" rtl="0" eaLnBrk="1" fontAlgn="auto" latinLnBrk="0" hangingPunct="1">
                        <a:lnSpc>
                          <a:spcPct val="100000"/>
                        </a:lnSpc>
                        <a:spcBef>
                          <a:spcPts val="0"/>
                        </a:spcBef>
                        <a:spcAft>
                          <a:spcPts val="0"/>
                        </a:spcAft>
                        <a:buClrTx/>
                        <a:buSzTx/>
                        <a:buFont typeface="Arial" pitchFamily="34" charset="0"/>
                        <a:buChar char="•"/>
                        <a:tabLst/>
                        <a:defRPr/>
                      </a:pPr>
                      <a:r>
                        <a:rPr lang="fr-FR" sz="1200" kern="1200" dirty="0" smtClean="0">
                          <a:solidFill>
                            <a:schemeClr val="tx1"/>
                          </a:solidFill>
                          <a:latin typeface="Calibri" pitchFamily="34" charset="0"/>
                          <a:ea typeface="+mn-ea"/>
                          <a:cs typeface="Calibri" pitchFamily="34" charset="0"/>
                        </a:rPr>
                        <a:t>En Phase 2, un bordereau de cotisation due porte le </a:t>
                      </a:r>
                      <a:r>
                        <a:rPr lang="fr-FR" sz="1200" b="1" kern="1200" dirty="0" smtClean="0">
                          <a:solidFill>
                            <a:schemeClr val="tx1"/>
                          </a:solidFill>
                          <a:latin typeface="Calibri" pitchFamily="34" charset="0"/>
                          <a:ea typeface="+mn-ea"/>
                          <a:cs typeface="Calibri" pitchFamily="34" charset="0"/>
                        </a:rPr>
                        <a:t>total des cotisations sociales </a:t>
                      </a:r>
                      <a:r>
                        <a:rPr lang="fr-FR" sz="1200" kern="1200" dirty="0" smtClean="0">
                          <a:solidFill>
                            <a:schemeClr val="tx1"/>
                          </a:solidFill>
                          <a:latin typeface="Calibri" pitchFamily="34" charset="0"/>
                          <a:ea typeface="+mn-ea"/>
                          <a:cs typeface="Calibri" pitchFamily="34" charset="0"/>
                        </a:rPr>
                        <a:t>(tenant compte du total des exonérations et réductions éventuelles) de l'établissement employeur, pour ses propres salariés ou pour son propre compte, </a:t>
                      </a:r>
                      <a:r>
                        <a:rPr lang="fr-FR" sz="1200" b="1" kern="1200" dirty="0" smtClean="0">
                          <a:solidFill>
                            <a:schemeClr val="tx1"/>
                          </a:solidFill>
                          <a:latin typeface="Calibri" pitchFamily="34" charset="0"/>
                          <a:ea typeface="+mn-ea"/>
                          <a:cs typeface="Calibri" pitchFamily="34" charset="0"/>
                        </a:rPr>
                        <a:t>vis-à-vis d'une URSSAF </a:t>
                      </a:r>
                      <a:r>
                        <a:rPr lang="fr-FR" sz="1200" kern="1200" dirty="0" smtClean="0">
                          <a:solidFill>
                            <a:schemeClr val="tx1"/>
                          </a:solidFill>
                          <a:latin typeface="Calibri" pitchFamily="34" charset="0"/>
                          <a:ea typeface="+mn-ea"/>
                          <a:cs typeface="Calibri" pitchFamily="34" charset="0"/>
                        </a:rPr>
                        <a:t>et </a:t>
                      </a:r>
                      <a:r>
                        <a:rPr lang="fr-FR" sz="1200" b="1" kern="1200" dirty="0" smtClean="0">
                          <a:solidFill>
                            <a:schemeClr val="tx1"/>
                          </a:solidFill>
                          <a:latin typeface="Calibri" pitchFamily="34" charset="0"/>
                          <a:ea typeface="+mn-ea"/>
                          <a:cs typeface="Calibri" pitchFamily="34" charset="0"/>
                        </a:rPr>
                        <a:t>d’une période de rattachement </a:t>
                      </a:r>
                      <a:r>
                        <a:rPr lang="fr-FR" sz="1200" kern="1200" dirty="0" smtClean="0">
                          <a:solidFill>
                            <a:schemeClr val="tx1"/>
                          </a:solidFill>
                          <a:latin typeface="Calibri" pitchFamily="34" charset="0"/>
                          <a:ea typeface="+mn-ea"/>
                          <a:cs typeface="Calibri" pitchFamily="34" charset="0"/>
                        </a:rPr>
                        <a:t>des cotisations déclarées.</a:t>
                      </a:r>
                    </a:p>
                    <a:p>
                      <a:pPr marL="85725" marR="0" indent="-85725" algn="l" defTabSz="914400" rtl="0" eaLnBrk="1" fontAlgn="auto" latinLnBrk="0" hangingPunct="1">
                        <a:lnSpc>
                          <a:spcPct val="100000"/>
                        </a:lnSpc>
                        <a:spcBef>
                          <a:spcPts val="0"/>
                        </a:spcBef>
                        <a:spcAft>
                          <a:spcPts val="0"/>
                        </a:spcAft>
                        <a:buClrTx/>
                        <a:buSzTx/>
                        <a:buFont typeface="Arial" pitchFamily="34" charset="0"/>
                        <a:buChar char="•"/>
                        <a:tabLst/>
                        <a:defRPr/>
                      </a:pPr>
                      <a:endParaRPr lang="fr-FR" sz="1200" kern="1200" dirty="0" smtClean="0">
                        <a:solidFill>
                          <a:schemeClr val="tx1"/>
                        </a:solidFill>
                        <a:latin typeface="Calibri" pitchFamily="34" charset="0"/>
                        <a:ea typeface="+mn-ea"/>
                        <a:cs typeface="Calibri" pitchFamily="34" charset="0"/>
                      </a:endParaRPr>
                    </a:p>
                    <a:p>
                      <a:pPr marL="85725" marR="0" indent="-85725" algn="l" defTabSz="914400" rtl="0" eaLnBrk="1" fontAlgn="auto" latinLnBrk="0" hangingPunct="1">
                        <a:lnSpc>
                          <a:spcPct val="100000"/>
                        </a:lnSpc>
                        <a:spcBef>
                          <a:spcPts val="0"/>
                        </a:spcBef>
                        <a:spcAft>
                          <a:spcPts val="0"/>
                        </a:spcAft>
                        <a:buClrTx/>
                        <a:buSzTx/>
                        <a:buFont typeface="Arial" pitchFamily="34" charset="0"/>
                        <a:buChar char="•"/>
                        <a:tabLst/>
                        <a:defRPr/>
                      </a:pPr>
                      <a:r>
                        <a:rPr lang="fr-FR" sz="1200" kern="1200" dirty="0" smtClean="0">
                          <a:solidFill>
                            <a:schemeClr val="tx1"/>
                          </a:solidFill>
                          <a:latin typeface="Calibri" pitchFamily="34" charset="0"/>
                          <a:ea typeface="+mn-ea"/>
                          <a:cs typeface="Calibri" pitchFamily="34" charset="0"/>
                        </a:rPr>
                        <a:t>Au niveau temporel, un bordereau de cotisation ne peut porter que les cotisations et réductions :</a:t>
                      </a:r>
                    </a:p>
                    <a:p>
                      <a:pPr marL="446088" marR="0" lvl="1" indent="-180975" algn="l" defTabSz="914400" rtl="0" eaLnBrk="1" fontAlgn="auto" latinLnBrk="0" hangingPunct="1">
                        <a:lnSpc>
                          <a:spcPct val="100000"/>
                        </a:lnSpc>
                        <a:spcBef>
                          <a:spcPts val="0"/>
                        </a:spcBef>
                        <a:spcAft>
                          <a:spcPts val="0"/>
                        </a:spcAft>
                        <a:buClrTx/>
                        <a:buSzTx/>
                        <a:buFont typeface="Courier New" pitchFamily="49" charset="0"/>
                        <a:buChar char="o"/>
                        <a:tabLst/>
                        <a:defRPr/>
                      </a:pPr>
                      <a:r>
                        <a:rPr lang="fr-FR" sz="1200" kern="1200" dirty="0" smtClean="0">
                          <a:solidFill>
                            <a:schemeClr val="tx1"/>
                          </a:solidFill>
                          <a:latin typeface="Calibri" pitchFamily="34" charset="0"/>
                          <a:ea typeface="+mn-ea"/>
                          <a:cs typeface="Calibri" pitchFamily="34" charset="0"/>
                        </a:rPr>
                        <a:t>d’un mois civil (déclarations courantes)</a:t>
                      </a:r>
                    </a:p>
                    <a:p>
                      <a:pPr marL="446088" marR="0" lvl="1" indent="-180975" algn="l" defTabSz="914400" rtl="0" eaLnBrk="1" fontAlgn="auto" latinLnBrk="0" hangingPunct="1">
                        <a:lnSpc>
                          <a:spcPct val="100000"/>
                        </a:lnSpc>
                        <a:spcBef>
                          <a:spcPts val="0"/>
                        </a:spcBef>
                        <a:spcAft>
                          <a:spcPts val="0"/>
                        </a:spcAft>
                        <a:buClrTx/>
                        <a:buSzTx/>
                        <a:buFont typeface="Courier New" pitchFamily="49" charset="0"/>
                        <a:buChar char="o"/>
                        <a:tabLst/>
                        <a:defRPr/>
                      </a:pPr>
                      <a:r>
                        <a:rPr lang="fr-FR" sz="1200" kern="1200" dirty="0" smtClean="0">
                          <a:solidFill>
                            <a:schemeClr val="tx1"/>
                          </a:solidFill>
                          <a:latin typeface="Calibri" pitchFamily="34" charset="0"/>
                          <a:ea typeface="+mn-ea"/>
                          <a:cs typeface="Calibri" pitchFamily="34" charset="0"/>
                        </a:rPr>
                        <a:t>Ou d’un exercice civil (déclaration de régularisation annuelle en remplacement du TR, éléments à porter dans les DSN à déposer les</a:t>
                      </a:r>
                      <a:r>
                        <a:rPr lang="fr-FR" sz="1200" kern="1200" baseline="0" dirty="0" smtClean="0">
                          <a:solidFill>
                            <a:schemeClr val="tx1"/>
                          </a:solidFill>
                          <a:latin typeface="Calibri" pitchFamily="34" charset="0"/>
                          <a:ea typeface="+mn-ea"/>
                          <a:cs typeface="Calibri" pitchFamily="34" charset="0"/>
                        </a:rPr>
                        <a:t> DSN exigibles en janvier ou en février)</a:t>
                      </a:r>
                      <a:endParaRPr lang="fr-FR" sz="1200" kern="1200" dirty="0" smtClean="0">
                        <a:solidFill>
                          <a:schemeClr val="tx1"/>
                        </a:solidFill>
                        <a:latin typeface="Calibri" pitchFamily="34" charset="0"/>
                        <a:ea typeface="+mn-ea"/>
                        <a:cs typeface="Calibri" pitchFamily="34" charset="0"/>
                      </a:endParaRPr>
                    </a:p>
                    <a:p>
                      <a:pPr marL="446088" marR="0" lvl="1" indent="-180975" algn="l" defTabSz="914400" rtl="0" eaLnBrk="1" fontAlgn="auto" latinLnBrk="0" hangingPunct="1">
                        <a:lnSpc>
                          <a:spcPct val="100000"/>
                        </a:lnSpc>
                        <a:spcBef>
                          <a:spcPts val="0"/>
                        </a:spcBef>
                        <a:spcAft>
                          <a:spcPts val="0"/>
                        </a:spcAft>
                        <a:buClrTx/>
                        <a:buSzTx/>
                        <a:buFont typeface="Courier New" pitchFamily="49" charset="0"/>
                        <a:buNone/>
                        <a:tabLst/>
                        <a:defRPr/>
                      </a:pPr>
                      <a:endParaRPr lang="fr-FR" sz="1200" kern="1200" dirty="0" smtClean="0">
                        <a:solidFill>
                          <a:schemeClr val="tx1"/>
                        </a:solidFill>
                        <a:latin typeface="Calibri" pitchFamily="34" charset="0"/>
                        <a:ea typeface="+mn-ea"/>
                        <a:cs typeface="Calibri" pitchFamily="34" charset="0"/>
                      </a:endParaRPr>
                    </a:p>
                    <a:p>
                      <a:pPr marL="85725" marR="0" indent="-85725" algn="l" defTabSz="914400" rtl="0" eaLnBrk="1" fontAlgn="auto" latinLnBrk="0" hangingPunct="1">
                        <a:lnSpc>
                          <a:spcPct val="100000"/>
                        </a:lnSpc>
                        <a:spcBef>
                          <a:spcPts val="0"/>
                        </a:spcBef>
                        <a:spcAft>
                          <a:spcPts val="0"/>
                        </a:spcAft>
                        <a:buClrTx/>
                        <a:buSzTx/>
                        <a:buFont typeface="Arial" pitchFamily="34" charset="0"/>
                        <a:buChar char="•"/>
                        <a:tabLst/>
                        <a:defRPr/>
                      </a:pPr>
                      <a:r>
                        <a:rPr lang="fr-FR" sz="1200" kern="1200" dirty="0" smtClean="0">
                          <a:solidFill>
                            <a:schemeClr val="tx1"/>
                          </a:solidFill>
                          <a:latin typeface="Calibri" pitchFamily="34" charset="0"/>
                          <a:ea typeface="+mn-ea"/>
                          <a:cs typeface="Calibri" pitchFamily="34" charset="0"/>
                        </a:rPr>
                        <a:t>Ainsi, en cas de régularisation ou de correction de cotisations agrégées, hors régularisation annuelle ,</a:t>
                      </a:r>
                      <a:r>
                        <a:rPr lang="fr-FR" sz="1200" kern="1200" baseline="0" dirty="0" smtClean="0">
                          <a:solidFill>
                            <a:schemeClr val="tx1"/>
                          </a:solidFill>
                          <a:latin typeface="Calibri" pitchFamily="34" charset="0"/>
                          <a:ea typeface="+mn-ea"/>
                          <a:cs typeface="Calibri" pitchFamily="34" charset="0"/>
                        </a:rPr>
                        <a:t> </a:t>
                      </a:r>
                      <a:r>
                        <a:rPr lang="fr-FR" sz="1200" kern="1200" dirty="0" smtClean="0">
                          <a:solidFill>
                            <a:schemeClr val="tx1"/>
                          </a:solidFill>
                          <a:latin typeface="Calibri" pitchFamily="34" charset="0"/>
                          <a:ea typeface="+mn-ea"/>
                          <a:cs typeface="Calibri" pitchFamily="34" charset="0"/>
                        </a:rPr>
                        <a:t>il devra être renseigné autant de bordereaux mensuels que nécessaire</a:t>
                      </a: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051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latin typeface="Calibri" pitchFamily="34" charset="0"/>
                          <a:ea typeface="Calibri"/>
                          <a:cs typeface="Calibri" pitchFamily="34" charset="0"/>
                        </a:rPr>
                        <a:t>Relation entre les blocs « Cotisation agrégée » et « Bordereau »</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Calibri" pitchFamily="34" charset="0"/>
                        <a:ea typeface="+mn-ea"/>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12</a:t>
            </a:fld>
            <a:endParaRPr lang="fr-FR" dirty="0">
              <a:solidFill>
                <a:srgbClr val="FFFFFF"/>
              </a:solidFill>
            </a:endParaRPr>
          </a:p>
        </p:txBody>
      </p:sp>
      <p:sp>
        <p:nvSpPr>
          <p:cNvPr id="8" name="Rectangle 2"/>
          <p:cNvSpPr txBox="1">
            <a:spLocks noChangeArrowheads="1"/>
          </p:cNvSpPr>
          <p:nvPr/>
        </p:nvSpPr>
        <p:spPr bwMode="auto">
          <a:xfrm>
            <a:off x="252413" y="179388"/>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Zoom sur les segments Acoss du message DSN phase 2</a:t>
            </a:r>
          </a:p>
          <a:p>
            <a:pPr marL="0" lvl="1">
              <a:lnSpc>
                <a:spcPct val="85000"/>
              </a:lnSpc>
              <a:defRPr/>
            </a:pPr>
            <a:r>
              <a:rPr lang="fr-FR" sz="1600" i="1" dirty="0" smtClean="0">
                <a:latin typeface="Calibri" pitchFamily="34" charset="0"/>
                <a:cs typeface="Calibri" pitchFamily="34" charset="0"/>
              </a:rPr>
              <a:t>Eléments rattachés à l’établissement donc de </a:t>
            </a:r>
            <a:r>
              <a:rPr lang="fr-FR" sz="1600" b="1" i="1" dirty="0" smtClean="0">
                <a:latin typeface="Calibri" pitchFamily="34" charset="0"/>
                <a:cs typeface="Calibri" pitchFamily="34" charset="0"/>
              </a:rPr>
              <a:t>niveau agrégés</a:t>
            </a:r>
          </a:p>
          <a:p>
            <a:pPr marL="0" lvl="1">
              <a:lnSpc>
                <a:spcPct val="85000"/>
              </a:lnSpc>
              <a:defRPr/>
            </a:pPr>
            <a:r>
              <a:rPr lang="fr-FR" sz="2400" b="1" dirty="0" smtClean="0">
                <a:latin typeface="Calibri" pitchFamily="34" charset="0"/>
                <a:cs typeface="Calibri" pitchFamily="34" charset="0"/>
              </a:rPr>
              <a:t> </a:t>
            </a:r>
          </a:p>
          <a:p>
            <a:pPr marL="0" lvl="1">
              <a:lnSpc>
                <a:spcPct val="85000"/>
              </a:lnSpc>
              <a:defRPr/>
            </a:pPr>
            <a:r>
              <a:rPr lang="fr-FR" sz="2400" b="1" kern="0" dirty="0" smtClean="0">
                <a:solidFill>
                  <a:srgbClr val="004272"/>
                </a:solidFill>
                <a:latin typeface="Calibri" pitchFamily="34" charset="0"/>
              </a:rPr>
              <a:t> </a:t>
            </a:r>
          </a:p>
        </p:txBody>
      </p:sp>
      <p:sp>
        <p:nvSpPr>
          <p:cNvPr id="9" name="ZoneTexte 8"/>
          <p:cNvSpPr txBox="1"/>
          <p:nvPr/>
        </p:nvSpPr>
        <p:spPr>
          <a:xfrm>
            <a:off x="2123728" y="4995753"/>
            <a:ext cx="3024336" cy="1538883"/>
          </a:xfrm>
          <a:prstGeom prst="rect">
            <a:avLst/>
          </a:prstGeom>
          <a:noFill/>
        </p:spPr>
        <p:txBody>
          <a:bodyPr wrap="square" rtlCol="0">
            <a:spAutoFit/>
          </a:bodyPr>
          <a:lstStyle/>
          <a:p>
            <a:pPr marL="85725" indent="-85725">
              <a:buFont typeface="Arial" pitchFamily="34" charset="0"/>
              <a:buChar char="•"/>
            </a:pPr>
            <a:r>
              <a:rPr lang="fr-FR" sz="1200" dirty="0" smtClean="0">
                <a:latin typeface="Calibri" pitchFamily="34" charset="0"/>
                <a:cs typeface="Calibri" pitchFamily="34" charset="0"/>
              </a:rPr>
              <a:t>Un bordereau de cotisation due à un organisme de protection sociale est constitué de cotisations agrégées. </a:t>
            </a:r>
          </a:p>
          <a:p>
            <a:pPr marL="85725" indent="-85725"/>
            <a:endParaRPr lang="fr-FR" sz="1200" dirty="0" smtClean="0">
              <a:latin typeface="Calibri" pitchFamily="34" charset="0"/>
              <a:cs typeface="Calibri" pitchFamily="34" charset="0"/>
            </a:endParaRPr>
          </a:p>
          <a:p>
            <a:pPr marL="85725" indent="-85725">
              <a:buFont typeface="Arial" pitchFamily="34" charset="0"/>
              <a:buChar char="•"/>
            </a:pPr>
            <a:r>
              <a:rPr lang="fr-FR" sz="1200" dirty="0" smtClean="0">
                <a:latin typeface="Calibri" pitchFamily="34" charset="0"/>
                <a:cs typeface="Calibri" pitchFamily="34" charset="0"/>
              </a:rPr>
              <a:t>Une cotisation agrégée est toujours rattachée à un et un seul bordereau de cotisation due.</a:t>
            </a:r>
          </a:p>
          <a:p>
            <a:endParaRPr lang="fr-FR" sz="1050" dirty="0"/>
          </a:p>
        </p:txBody>
      </p:sp>
      <p:sp>
        <p:nvSpPr>
          <p:cNvPr id="10" name="Rectangle 9"/>
          <p:cNvSpPr/>
          <p:nvPr/>
        </p:nvSpPr>
        <p:spPr bwMode="auto">
          <a:xfrm>
            <a:off x="5220072" y="5705636"/>
            <a:ext cx="1584176" cy="356371"/>
          </a:xfrm>
          <a:prstGeom prst="rect">
            <a:avLst/>
          </a:prstGeom>
          <a:solidFill>
            <a:schemeClr val="bg1">
              <a:lumMod val="85000"/>
            </a:schemeClr>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800" b="1" i="1" dirty="0" smtClean="0">
                <a:solidFill>
                  <a:srgbClr val="004272"/>
                </a:solidFill>
              </a:rPr>
              <a:t>Cotisation agrégée</a:t>
            </a:r>
            <a:br>
              <a:rPr lang="fr-FR" sz="800" b="1" i="1" dirty="0" smtClean="0">
                <a:solidFill>
                  <a:srgbClr val="004272"/>
                </a:solidFill>
              </a:rPr>
            </a:br>
            <a:r>
              <a:rPr lang="fr-FR" sz="800" b="1" i="1" dirty="0" smtClean="0">
                <a:solidFill>
                  <a:srgbClr val="004272"/>
                </a:solidFill>
              </a:rPr>
              <a:t>« gamma »</a:t>
            </a:r>
            <a:br>
              <a:rPr lang="fr-FR" sz="800" b="1" i="1" dirty="0" smtClean="0">
                <a:solidFill>
                  <a:srgbClr val="004272"/>
                </a:solidFill>
              </a:rPr>
            </a:br>
            <a:r>
              <a:rPr lang="fr-FR" sz="500" i="1" dirty="0" smtClean="0">
                <a:solidFill>
                  <a:srgbClr val="004272"/>
                </a:solidFill>
              </a:rPr>
              <a:t>destinée à l’OPS 1</a:t>
            </a:r>
            <a:endParaRPr lang="fr-FR" sz="800" i="1" dirty="0" smtClean="0">
              <a:solidFill>
                <a:srgbClr val="004272"/>
              </a:solidFill>
            </a:endParaRPr>
          </a:p>
        </p:txBody>
      </p:sp>
      <p:cxnSp>
        <p:nvCxnSpPr>
          <p:cNvPr id="11" name="Forme 14"/>
          <p:cNvCxnSpPr>
            <a:stCxn id="10" idx="3"/>
            <a:endCxn id="14" idx="1"/>
          </p:cNvCxnSpPr>
          <p:nvPr/>
        </p:nvCxnSpPr>
        <p:spPr bwMode="auto">
          <a:xfrm flipV="1">
            <a:off x="6804248" y="5882450"/>
            <a:ext cx="792088" cy="1372"/>
          </a:xfrm>
          <a:prstGeom prst="bentConnector3">
            <a:avLst>
              <a:gd name="adj1" fmla="val 50000"/>
            </a:avLst>
          </a:prstGeom>
          <a:ln w="28575">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2" name="Forme 14"/>
          <p:cNvCxnSpPr>
            <a:stCxn id="16" idx="3"/>
            <a:endCxn id="14" idx="1"/>
          </p:cNvCxnSpPr>
          <p:nvPr/>
        </p:nvCxnSpPr>
        <p:spPr bwMode="auto">
          <a:xfrm flipV="1">
            <a:off x="6804248" y="5882450"/>
            <a:ext cx="792088" cy="392701"/>
          </a:xfrm>
          <a:prstGeom prst="bentConnector3">
            <a:avLst>
              <a:gd name="adj1" fmla="val 50000"/>
            </a:avLst>
          </a:prstGeom>
          <a:ln w="28575">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bwMode="auto">
          <a:xfrm>
            <a:off x="5220072" y="4925069"/>
            <a:ext cx="1584176" cy="287107"/>
          </a:xfrm>
          <a:prstGeom prst="rect">
            <a:avLst/>
          </a:prstGeom>
          <a:solidFill>
            <a:schemeClr val="accent5">
              <a:lumMod val="50000"/>
            </a:schemeClr>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800" b="1" i="1" dirty="0" smtClean="0">
                <a:solidFill>
                  <a:srgbClr val="FFFFFF"/>
                </a:solidFill>
              </a:rPr>
              <a:t>Cotisation agrégée</a:t>
            </a:r>
          </a:p>
        </p:txBody>
      </p:sp>
      <p:sp>
        <p:nvSpPr>
          <p:cNvPr id="14" name="Rectangle 13"/>
          <p:cNvSpPr/>
          <p:nvPr/>
        </p:nvSpPr>
        <p:spPr bwMode="auto">
          <a:xfrm>
            <a:off x="7596336" y="5674625"/>
            <a:ext cx="1151951" cy="415649"/>
          </a:xfrm>
          <a:prstGeom prst="rect">
            <a:avLst/>
          </a:prstGeom>
          <a:solidFill>
            <a:schemeClr val="bg1">
              <a:lumMod val="85000"/>
            </a:schemeClr>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800" b="1" i="1" dirty="0" smtClean="0">
                <a:solidFill>
                  <a:srgbClr val="004272"/>
                </a:solidFill>
              </a:rPr>
              <a:t>Bordereau de cotisation</a:t>
            </a:r>
            <a:br>
              <a:rPr lang="fr-FR" sz="800" b="1" i="1" dirty="0" smtClean="0">
                <a:solidFill>
                  <a:srgbClr val="004272"/>
                </a:solidFill>
              </a:rPr>
            </a:br>
            <a:r>
              <a:rPr lang="fr-FR" sz="800" b="1" i="1" dirty="0" smtClean="0">
                <a:solidFill>
                  <a:srgbClr val="004272"/>
                </a:solidFill>
              </a:rPr>
              <a:t>due à l’OPS 1</a:t>
            </a:r>
          </a:p>
        </p:txBody>
      </p:sp>
      <p:sp>
        <p:nvSpPr>
          <p:cNvPr id="15" name="Rectangle 14"/>
          <p:cNvSpPr/>
          <p:nvPr/>
        </p:nvSpPr>
        <p:spPr bwMode="auto">
          <a:xfrm>
            <a:off x="7581014" y="4925069"/>
            <a:ext cx="1167451" cy="287107"/>
          </a:xfrm>
          <a:prstGeom prst="rect">
            <a:avLst/>
          </a:prstGeom>
          <a:solidFill>
            <a:schemeClr val="accent5">
              <a:lumMod val="50000"/>
            </a:schemeClr>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800" b="1" i="1" dirty="0" smtClean="0">
                <a:solidFill>
                  <a:srgbClr val="FFFFFF"/>
                </a:solidFill>
              </a:rPr>
              <a:t>Bordereau de cotisation due</a:t>
            </a:r>
            <a:endParaRPr lang="fr-FR" sz="500" dirty="0" smtClean="0">
              <a:solidFill>
                <a:srgbClr val="FFFFFF"/>
              </a:solidFill>
              <a:latin typeface="Times New Roman" pitchFamily="18" charset="0"/>
            </a:endParaRPr>
          </a:p>
        </p:txBody>
      </p:sp>
      <p:sp>
        <p:nvSpPr>
          <p:cNvPr id="16" name="Rectangle 15"/>
          <p:cNvSpPr/>
          <p:nvPr/>
        </p:nvSpPr>
        <p:spPr bwMode="auto">
          <a:xfrm>
            <a:off x="5220072" y="6096965"/>
            <a:ext cx="1584176" cy="356371"/>
          </a:xfrm>
          <a:prstGeom prst="rect">
            <a:avLst/>
          </a:prstGeom>
          <a:solidFill>
            <a:schemeClr val="bg1">
              <a:lumMod val="85000"/>
            </a:schemeClr>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800" b="1" i="1" dirty="0" smtClean="0">
                <a:solidFill>
                  <a:srgbClr val="004272"/>
                </a:solidFill>
              </a:rPr>
              <a:t>Cotisation agrégée</a:t>
            </a:r>
            <a:br>
              <a:rPr lang="fr-FR" sz="800" b="1" i="1" dirty="0" smtClean="0">
                <a:solidFill>
                  <a:srgbClr val="004272"/>
                </a:solidFill>
              </a:rPr>
            </a:br>
            <a:r>
              <a:rPr lang="fr-FR" sz="800" b="1" i="1" dirty="0" smtClean="0">
                <a:solidFill>
                  <a:srgbClr val="004272"/>
                </a:solidFill>
              </a:rPr>
              <a:t>« </a:t>
            </a:r>
            <a:r>
              <a:rPr lang="fr-FR" sz="800" b="1" i="1" dirty="0" err="1" smtClean="0">
                <a:solidFill>
                  <a:srgbClr val="004272"/>
                </a:solidFill>
              </a:rPr>
              <a:t>omega</a:t>
            </a:r>
            <a:r>
              <a:rPr lang="fr-FR" sz="800" b="1" i="1" dirty="0" smtClean="0">
                <a:solidFill>
                  <a:srgbClr val="004272"/>
                </a:solidFill>
              </a:rPr>
              <a:t> »</a:t>
            </a:r>
            <a:br>
              <a:rPr lang="fr-FR" sz="800" b="1" i="1" dirty="0" smtClean="0">
                <a:solidFill>
                  <a:srgbClr val="004272"/>
                </a:solidFill>
              </a:rPr>
            </a:br>
            <a:r>
              <a:rPr lang="fr-FR" sz="500" i="1" dirty="0" smtClean="0">
                <a:solidFill>
                  <a:srgbClr val="004272"/>
                </a:solidFill>
              </a:rPr>
              <a:t>destinée à l’OPS 1</a:t>
            </a:r>
            <a:endParaRPr lang="fr-FR" sz="800" i="1" dirty="0" smtClean="0">
              <a:solidFill>
                <a:srgbClr val="004272"/>
              </a:solidFill>
            </a:endParaRPr>
          </a:p>
        </p:txBody>
      </p:sp>
      <p:sp>
        <p:nvSpPr>
          <p:cNvPr id="17" name="Rectangle 16"/>
          <p:cNvSpPr/>
          <p:nvPr/>
        </p:nvSpPr>
        <p:spPr bwMode="auto">
          <a:xfrm>
            <a:off x="5220072" y="5325218"/>
            <a:ext cx="1584176" cy="356371"/>
          </a:xfrm>
          <a:prstGeom prst="rect">
            <a:avLst/>
          </a:prstGeom>
          <a:solidFill>
            <a:schemeClr val="bg1">
              <a:lumMod val="85000"/>
            </a:schemeClr>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800" b="1" i="1" dirty="0" smtClean="0">
                <a:solidFill>
                  <a:srgbClr val="004272"/>
                </a:solidFill>
              </a:rPr>
              <a:t>Cotisation agrégée</a:t>
            </a:r>
            <a:br>
              <a:rPr lang="fr-FR" sz="800" b="1" i="1" dirty="0" smtClean="0">
                <a:solidFill>
                  <a:srgbClr val="004272"/>
                </a:solidFill>
              </a:rPr>
            </a:br>
            <a:r>
              <a:rPr lang="fr-FR" sz="800" b="1" i="1" dirty="0" smtClean="0">
                <a:solidFill>
                  <a:srgbClr val="004272"/>
                </a:solidFill>
              </a:rPr>
              <a:t>« alpha »</a:t>
            </a:r>
            <a:br>
              <a:rPr lang="fr-FR" sz="800" b="1" i="1" dirty="0" smtClean="0">
                <a:solidFill>
                  <a:srgbClr val="004272"/>
                </a:solidFill>
              </a:rPr>
            </a:br>
            <a:r>
              <a:rPr lang="fr-FR" sz="500" i="1" dirty="0" smtClean="0">
                <a:solidFill>
                  <a:srgbClr val="004272"/>
                </a:solidFill>
              </a:rPr>
              <a:t>destinée à l’OPS 1</a:t>
            </a:r>
            <a:endParaRPr lang="fr-FR" sz="800" i="1" dirty="0" smtClean="0">
              <a:solidFill>
                <a:srgbClr val="004272"/>
              </a:solidFill>
            </a:endParaRPr>
          </a:p>
        </p:txBody>
      </p:sp>
      <p:cxnSp>
        <p:nvCxnSpPr>
          <p:cNvPr id="18" name="Forme 14"/>
          <p:cNvCxnSpPr>
            <a:stCxn id="17" idx="3"/>
            <a:endCxn id="14" idx="1"/>
          </p:cNvCxnSpPr>
          <p:nvPr/>
        </p:nvCxnSpPr>
        <p:spPr bwMode="auto">
          <a:xfrm>
            <a:off x="6804248" y="5503404"/>
            <a:ext cx="792088" cy="379046"/>
          </a:xfrm>
          <a:prstGeom prst="bentConnector3">
            <a:avLst>
              <a:gd name="adj1" fmla="val 50000"/>
            </a:avLst>
          </a:prstGeom>
          <a:ln w="28575">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5562278" y="5958704"/>
            <a:ext cx="874125" cy="276999"/>
          </a:xfrm>
          <a:prstGeom prst="rect">
            <a:avLst/>
          </a:prstGeom>
          <a:noFill/>
        </p:spPr>
        <p:txBody>
          <a:bodyPr wrap="square" rtlCol="0">
            <a:spAutoFit/>
          </a:bodyPr>
          <a:lstStyle/>
          <a:p>
            <a:pPr algn="ctr"/>
            <a:r>
              <a:rPr lang="fr-FR" sz="1200" b="1" dirty="0" smtClean="0">
                <a:solidFill>
                  <a:srgbClr val="004272"/>
                </a:solidFill>
                <a:latin typeface="Arial"/>
                <a:cs typeface="Arial" pitchFamily="34" charset="0"/>
              </a:rPr>
              <a:t>…</a:t>
            </a:r>
            <a:endParaRPr lang="fr-FR" sz="1200" b="1" dirty="0">
              <a:solidFill>
                <a:srgbClr val="004272"/>
              </a:solidFill>
              <a:latin typeface="Arial"/>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13</a:t>
            </a:fld>
            <a:endParaRPr lang="fr-FR" dirty="0">
              <a:solidFill>
                <a:srgbClr val="FFFFFF"/>
              </a:solidFill>
            </a:endParaRPr>
          </a:p>
        </p:txBody>
      </p:sp>
      <p:sp>
        <p:nvSpPr>
          <p:cNvPr id="19" name="Rectangle 2"/>
          <p:cNvSpPr txBox="1">
            <a:spLocks noChangeArrowheads="1"/>
          </p:cNvSpPr>
          <p:nvPr/>
        </p:nvSpPr>
        <p:spPr bwMode="auto">
          <a:xfrm>
            <a:off x="252413" y="179388"/>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Zoom sur les segments </a:t>
            </a:r>
            <a:r>
              <a:rPr lang="fr-FR" sz="2400" b="1" dirty="0" err="1" smtClean="0">
                <a:latin typeface="Calibri" pitchFamily="34" charset="0"/>
                <a:cs typeface="Calibri" pitchFamily="34" charset="0"/>
              </a:rPr>
              <a:t>Acoss</a:t>
            </a:r>
            <a:r>
              <a:rPr lang="fr-FR" sz="2400" b="1" dirty="0" smtClean="0">
                <a:latin typeface="Calibri" pitchFamily="34" charset="0"/>
                <a:cs typeface="Calibri" pitchFamily="34" charset="0"/>
              </a:rPr>
              <a:t> du message DSN phase 2</a:t>
            </a:r>
          </a:p>
          <a:p>
            <a:pPr marL="0" lvl="1">
              <a:lnSpc>
                <a:spcPct val="85000"/>
              </a:lnSpc>
              <a:defRPr/>
            </a:pPr>
            <a:r>
              <a:rPr lang="fr-FR" sz="1600" i="1" dirty="0" smtClean="0">
                <a:latin typeface="Calibri" pitchFamily="34" charset="0"/>
                <a:cs typeface="Calibri" pitchFamily="34" charset="0"/>
              </a:rPr>
              <a:t>Eléments rattachés à l’individu donc de </a:t>
            </a:r>
            <a:r>
              <a:rPr lang="fr-FR" sz="1600" b="1" i="1" dirty="0" smtClean="0">
                <a:latin typeface="Calibri" pitchFamily="34" charset="0"/>
                <a:cs typeface="Calibri" pitchFamily="34" charset="0"/>
              </a:rPr>
              <a:t>niveau nominatifs</a:t>
            </a:r>
          </a:p>
          <a:p>
            <a:pPr marL="0" lvl="1">
              <a:lnSpc>
                <a:spcPct val="85000"/>
              </a:lnSpc>
              <a:defRPr/>
            </a:pPr>
            <a:endParaRPr lang="fr-FR" sz="1600" b="1" i="1" dirty="0" smtClean="0">
              <a:latin typeface="Calibri" pitchFamily="34" charset="0"/>
              <a:cs typeface="Calibri" pitchFamily="34" charset="0"/>
            </a:endParaRPr>
          </a:p>
          <a:p>
            <a:pPr marL="0" lvl="1">
              <a:lnSpc>
                <a:spcPct val="85000"/>
              </a:lnSpc>
              <a:defRPr/>
            </a:pPr>
            <a:r>
              <a:rPr lang="fr-FR" sz="2400" b="1" dirty="0" smtClean="0">
                <a:latin typeface="Calibri" pitchFamily="34" charset="0"/>
                <a:cs typeface="Calibri" pitchFamily="34" charset="0"/>
              </a:rPr>
              <a:t> </a:t>
            </a:r>
          </a:p>
          <a:p>
            <a:pPr marL="0" lvl="1">
              <a:lnSpc>
                <a:spcPct val="85000"/>
              </a:lnSpc>
              <a:defRPr/>
            </a:pPr>
            <a:r>
              <a:rPr lang="fr-FR" sz="2400" b="1" kern="0" dirty="0" smtClean="0">
                <a:solidFill>
                  <a:srgbClr val="004272"/>
                </a:solidFill>
                <a:latin typeface="Calibri" pitchFamily="34" charset="0"/>
              </a:rPr>
              <a:t> </a:t>
            </a:r>
          </a:p>
        </p:txBody>
      </p:sp>
      <p:graphicFrame>
        <p:nvGraphicFramePr>
          <p:cNvPr id="22" name="Tableau 21"/>
          <p:cNvGraphicFramePr>
            <a:graphicFrameLocks noGrp="1"/>
          </p:cNvGraphicFramePr>
          <p:nvPr>
            <p:extLst>
              <p:ext uri="{D42A27DB-BD31-4B8C-83A1-F6EECF244321}">
                <p14:modId xmlns:p14="http://schemas.microsoft.com/office/powerpoint/2010/main" xmlns="" val="1799945204"/>
              </p:ext>
            </p:extLst>
          </p:nvPr>
        </p:nvGraphicFramePr>
        <p:xfrm>
          <a:off x="323528" y="1052736"/>
          <a:ext cx="8640962" cy="4911741"/>
        </p:xfrm>
        <a:graphic>
          <a:graphicData uri="http://schemas.openxmlformats.org/drawingml/2006/table">
            <a:tbl>
              <a:tblPr firstRow="1" bandRow="1">
                <a:tableStyleId>{00A15C55-8517-42AA-B614-E9B94910E393}</a:tableStyleId>
              </a:tblPr>
              <a:tblGrid>
                <a:gridCol w="1870724"/>
                <a:gridCol w="2233732"/>
                <a:gridCol w="4536506"/>
              </a:tblGrid>
              <a:tr h="362401">
                <a:tc gridSpan="3">
                  <a:txBody>
                    <a:bodyPr/>
                    <a:lstStyle/>
                    <a:p>
                      <a:pPr algn="ctr"/>
                      <a:r>
                        <a:rPr lang="fr-FR" sz="1600" b="1" kern="1200" dirty="0" smtClean="0">
                          <a:solidFill>
                            <a:schemeClr val="tx1"/>
                          </a:solidFill>
                          <a:latin typeface="Calibri" pitchFamily="34" charset="0"/>
                          <a:ea typeface="+mn-ea"/>
                          <a:cs typeface="Calibri" pitchFamily="34" charset="0"/>
                        </a:rPr>
                        <a:t>Sous-groupe S21.G00.78 – Base assujettie</a:t>
                      </a:r>
                      <a:endParaRPr lang="fr-FR" sz="1600" b="1" kern="1200" dirty="0">
                        <a:solidFill>
                          <a:schemeClr val="tx1"/>
                        </a:solidFill>
                        <a:latin typeface="Calibri" pitchFamily="34" charset="0"/>
                        <a:ea typeface="+mn-ea"/>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6160">
                <a:tc>
                  <a:txBody>
                    <a:bodyPr/>
                    <a:lstStyle/>
                    <a:p>
                      <a:pPr algn="ctr"/>
                      <a:r>
                        <a:rPr lang="fr-FR" sz="1100" dirty="0" smtClean="0">
                          <a:latin typeface="Calibri" pitchFamily="34" charset="0"/>
                          <a:cs typeface="Calibri" pitchFamily="34" charset="0"/>
                        </a:rPr>
                        <a:t>Rubriques </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fr-FR" sz="1100" dirty="0" smtClean="0">
                          <a:latin typeface="Calibri" pitchFamily="34" charset="0"/>
                          <a:cs typeface="Calibri" pitchFamily="34" charset="0"/>
                        </a:rPr>
                        <a:t>Définition</a:t>
                      </a:r>
                      <a:r>
                        <a:rPr lang="fr-FR" sz="1100" baseline="0" dirty="0" smtClean="0">
                          <a:latin typeface="Calibri" pitchFamily="34" charset="0"/>
                          <a:cs typeface="Calibri" pitchFamily="34" charset="0"/>
                        </a:rPr>
                        <a:t> de la rubrique</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fr-FR" sz="1100" dirty="0" smtClean="0">
                          <a:latin typeface="Calibri" pitchFamily="34" charset="0"/>
                          <a:cs typeface="Calibri" pitchFamily="34" charset="0"/>
                        </a:rPr>
                        <a:t>Consignes</a:t>
                      </a:r>
                      <a:r>
                        <a:rPr lang="fr-FR" sz="1100" baseline="0" dirty="0" smtClean="0">
                          <a:latin typeface="Calibri" pitchFamily="34" charset="0"/>
                          <a:cs typeface="Calibri" pitchFamily="34" charset="0"/>
                        </a:rPr>
                        <a:t> de remplissage des r</a:t>
                      </a:r>
                      <a:r>
                        <a:rPr lang="fr-FR" sz="1100" dirty="0" smtClean="0">
                          <a:latin typeface="Calibri" pitchFamily="34" charset="0"/>
                          <a:cs typeface="Calibri" pitchFamily="34" charset="0"/>
                        </a:rPr>
                        <a:t>ubriques à renseigner en Phase 2 dans le cadre des cotisations</a:t>
                      </a:r>
                      <a:r>
                        <a:rPr lang="fr-FR" sz="1100" baseline="0" dirty="0" smtClean="0">
                          <a:latin typeface="Calibri" pitchFamily="34" charset="0"/>
                          <a:cs typeface="Calibri" pitchFamily="34" charset="0"/>
                        </a:rPr>
                        <a:t> sociales recouvrées par les URSSAF</a:t>
                      </a:r>
                      <a:endParaRPr lang="fr-FR" sz="11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6075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baseline="0" dirty="0" smtClean="0">
                          <a:solidFill>
                            <a:schemeClr val="tx1"/>
                          </a:solidFill>
                          <a:latin typeface="Calibri" pitchFamily="34" charset="0"/>
                          <a:ea typeface="Calibri"/>
                          <a:cs typeface="Calibri" pitchFamily="34" charset="0"/>
                        </a:rPr>
                        <a:t>Code base assujettie</a:t>
                      </a:r>
                      <a:r>
                        <a:rPr lang="fr-FR" sz="1200" dirty="0">
                          <a:solidFill>
                            <a:schemeClr val="tx1"/>
                          </a:solidFill>
                          <a:latin typeface="Calibri" pitchFamily="34" charset="0"/>
                          <a:ea typeface="Calibri"/>
                          <a:cs typeface="Calibri" pitchFamily="34" charset="0"/>
                        </a:rPr>
                        <a:t/>
                      </a:r>
                      <a:br>
                        <a:rPr lang="fr-FR" sz="1200" dirty="0">
                          <a:solidFill>
                            <a:schemeClr val="tx1"/>
                          </a:solidFill>
                          <a:latin typeface="Calibri" pitchFamily="34" charset="0"/>
                          <a:ea typeface="Calibri"/>
                          <a:cs typeface="Calibri" pitchFamily="34" charset="0"/>
                        </a:rPr>
                      </a:br>
                      <a:r>
                        <a:rPr lang="fr-FR" sz="1200" kern="1200" dirty="0" smtClean="0">
                          <a:solidFill>
                            <a:schemeClr val="tx1"/>
                          </a:solidFill>
                          <a:latin typeface="Calibri" pitchFamily="34" charset="0"/>
                          <a:ea typeface="Calibri"/>
                          <a:cs typeface="Calibri" pitchFamily="34" charset="0"/>
                        </a:rPr>
                        <a:t>S21.G00.78.001</a:t>
                      </a:r>
                      <a:endParaRPr lang="fr-FR" sz="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baseline="0" dirty="0" smtClean="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02 - Assiette brute plafonnée</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03 - Assiette brute déplafonnée</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04 - Assiette de la contribution sociale généralisée</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07 - Assiette des contributions d'Assurance Chômage</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08 - Assiette retraite CPRP SNCF</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09 - Assiette de compensation bilatérale maladie CPRP SNCF</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10 - Base brute fiscale</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11 - Base forfaitaire soumise aux cotisations de Sécurité Sociale</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12 - Assiette du crédit d'impôt compétitivité-emploi</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13 - Assiette du forfait social à 8%</a:t>
                      </a:r>
                    </a:p>
                    <a:p>
                      <a:pPr marL="92075" indent="0" algn="l" defTabSz="914400" rtl="0" eaLnBrk="1" latinLnBrk="0" hangingPunct="1">
                        <a:defRPr/>
                      </a:pPr>
                      <a:r>
                        <a:rPr lang="fr-FR" sz="1200" b="0" kern="1200" dirty="0" smtClean="0">
                          <a:solidFill>
                            <a:schemeClr val="tx1"/>
                          </a:solidFill>
                          <a:latin typeface="Calibri" pitchFamily="34" charset="0"/>
                          <a:ea typeface="Calibri"/>
                          <a:cs typeface="Calibri" pitchFamily="34" charset="0"/>
                        </a:rPr>
                        <a:t>14 - Assiette du forfait social à 20%</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baseline="0" dirty="0" smtClean="0">
                          <a:solidFill>
                            <a:schemeClr val="dk1"/>
                          </a:solidFill>
                          <a:latin typeface="Calibri" pitchFamily="34" charset="0"/>
                          <a:ea typeface="Calibri"/>
                          <a:cs typeface="Calibri" pitchFamily="34" charset="0"/>
                        </a:rPr>
                        <a:t>Date de début</a:t>
                      </a:r>
                      <a:endParaRPr lang="fr-FR" sz="1200" b="1" kern="1200" dirty="0" smtClean="0">
                        <a:solidFill>
                          <a:schemeClr val="dk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S21.G00.78.002</a:t>
                      </a:r>
                      <a:endParaRPr lang="fr-FR" sz="12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r>
                        <a:rPr lang="fr-FR" sz="1200" i="0" kern="1200" baseline="0" dirty="0" smtClean="0">
                          <a:solidFill>
                            <a:schemeClr val="dk1"/>
                          </a:solidFill>
                          <a:latin typeface="Calibri" pitchFamily="34" charset="0"/>
                          <a:ea typeface="+mn-ea"/>
                          <a:cs typeface="Calibri" pitchFamily="34" charset="0"/>
                        </a:rPr>
                        <a:t>La période de rattachement de la base assujettie est la période pour laquelle est valorisée cette base. La définition de cette période découle des réglementations des dispositifs de protection sociale</a:t>
                      </a:r>
                      <a:endParaRPr lang="fr-FR" sz="1000" i="0" kern="1200" dirty="0">
                        <a:solidFill>
                          <a:srgbClr val="FF0000"/>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r>
                        <a:rPr lang="fr-FR" sz="1200" b="0" kern="1200" dirty="0" smtClean="0">
                          <a:solidFill>
                            <a:schemeClr val="tx1"/>
                          </a:solidFill>
                          <a:latin typeface="Calibri" pitchFamily="34" charset="0"/>
                          <a:ea typeface="Calibri"/>
                          <a:cs typeface="Calibri" pitchFamily="34" charset="0"/>
                        </a:rPr>
                        <a:t>En période courante, les bases assujetties héritent de la date de versement portée dans le bloc S21.G00.50. Ces deux rubriques ne sont donc à renseigner qu’en cas de régularisation</a:t>
                      </a:r>
                      <a:endParaRPr lang="fr-FR" sz="1200" b="0"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6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baseline="0" dirty="0" smtClean="0">
                          <a:solidFill>
                            <a:schemeClr val="dk1"/>
                          </a:solidFill>
                          <a:latin typeface="Calibri" pitchFamily="34" charset="0"/>
                          <a:ea typeface="Calibri"/>
                          <a:cs typeface="Calibri" pitchFamily="34" charset="0"/>
                        </a:rPr>
                        <a:t>Date de fin</a:t>
                      </a:r>
                      <a:endParaRPr lang="fr-FR" sz="1200" b="1" kern="1200" dirty="0" smtClean="0">
                        <a:solidFill>
                          <a:schemeClr val="dk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S21.G00.78.003</a:t>
                      </a:r>
                      <a:endParaRPr lang="fr-FR" sz="1200" b="1" kern="1200" dirty="0" smtClean="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baseline="0" dirty="0" smtClean="0"/>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lgn="ctr">
                        <a:spcAft>
                          <a:spcPts val="0"/>
                        </a:spcAft>
                      </a:pPr>
                      <a:endParaRPr lang="fr-FR" sz="900" b="0" dirty="0">
                        <a:solidFill>
                          <a:schemeClr val="tx1"/>
                        </a:solidFill>
                        <a:latin typeface="+mn-lt"/>
                        <a:ea typeface="Calibri"/>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dk1"/>
                          </a:solidFill>
                          <a:latin typeface="Calibri" pitchFamily="34" charset="0"/>
                          <a:ea typeface="Calibri"/>
                          <a:cs typeface="Calibri" pitchFamily="34" charset="0"/>
                        </a:rPr>
                        <a:t>Montant de base assujettie</a:t>
                      </a:r>
                    </a:p>
                    <a:p>
                      <a:pPr marL="0" marR="0" indent="0" algn="ctr" defTabSz="914400" rtl="0" eaLnBrk="1" fontAlgn="auto" latinLnBrk="0" hangingPunct="1">
                        <a:lnSpc>
                          <a:spcPct val="100000"/>
                        </a:lnSpc>
                        <a:spcBef>
                          <a:spcPts val="0"/>
                        </a:spcBef>
                        <a:spcAft>
                          <a:spcPts val="0"/>
                        </a:spcAft>
                        <a:buClrTx/>
                        <a:buSzTx/>
                        <a:buFontTx/>
                        <a:buNone/>
                        <a:tabLst/>
                        <a:defRPr/>
                      </a:pPr>
                      <a:r>
                        <a:rPr lang="fr-FR" sz="1200" b="0" kern="1200" dirty="0" smtClean="0">
                          <a:solidFill>
                            <a:schemeClr val="dk1"/>
                          </a:solidFill>
                          <a:latin typeface="Calibri" pitchFamily="34" charset="0"/>
                          <a:ea typeface="Calibri"/>
                          <a:cs typeface="Calibri" pitchFamily="34" charset="0"/>
                        </a:rPr>
                        <a:t>S21.G00.78.004</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Calibri" pitchFamily="34" charset="0"/>
                          <a:ea typeface="+mn-ea"/>
                          <a:cs typeface="Calibri" pitchFamily="34" charset="0"/>
                        </a:rPr>
                        <a:t>Montant</a:t>
                      </a:r>
                      <a:r>
                        <a:rPr lang="fr-FR" sz="1200" kern="1200" baseline="0" dirty="0" smtClean="0">
                          <a:solidFill>
                            <a:schemeClr val="tx1"/>
                          </a:solidFill>
                          <a:latin typeface="Calibri" pitchFamily="34" charset="0"/>
                          <a:ea typeface="+mn-ea"/>
                          <a:cs typeface="Calibri" pitchFamily="34" charset="0"/>
                        </a:rPr>
                        <a:t> de basez assujettie</a:t>
                      </a:r>
                      <a:endParaRPr lang="fr-FR" sz="12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endParaRPr lang="fr-FR" sz="1200" b="0" kern="1200" dirty="0">
                        <a:solidFill>
                          <a:srgbClr val="FF0000"/>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14</a:t>
            </a:fld>
            <a:endParaRPr lang="fr-FR" dirty="0">
              <a:solidFill>
                <a:srgbClr val="FFFFFF"/>
              </a:solidFill>
            </a:endParaRPr>
          </a:p>
        </p:txBody>
      </p:sp>
      <p:sp>
        <p:nvSpPr>
          <p:cNvPr id="19" name="Rectangle 2"/>
          <p:cNvSpPr txBox="1">
            <a:spLocks noChangeArrowheads="1"/>
          </p:cNvSpPr>
          <p:nvPr/>
        </p:nvSpPr>
        <p:spPr bwMode="auto">
          <a:xfrm>
            <a:off x="252413" y="179388"/>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Zoom sur les segments Acoss du message DSN phase 2</a:t>
            </a:r>
          </a:p>
          <a:p>
            <a:pPr marL="0" lvl="1">
              <a:lnSpc>
                <a:spcPct val="85000"/>
              </a:lnSpc>
              <a:defRPr/>
            </a:pPr>
            <a:r>
              <a:rPr lang="fr-FR" sz="1600" i="1" dirty="0" smtClean="0">
                <a:latin typeface="Calibri" pitchFamily="34" charset="0"/>
                <a:cs typeface="Calibri" pitchFamily="34" charset="0"/>
              </a:rPr>
              <a:t>Eléments rattachés à l’individu donc de </a:t>
            </a:r>
            <a:r>
              <a:rPr lang="fr-FR" sz="1600" b="1" i="1" dirty="0" smtClean="0">
                <a:latin typeface="Calibri" pitchFamily="34" charset="0"/>
                <a:cs typeface="Calibri" pitchFamily="34" charset="0"/>
              </a:rPr>
              <a:t>niveau nominatifs</a:t>
            </a:r>
          </a:p>
          <a:p>
            <a:pPr marL="0" lvl="1">
              <a:lnSpc>
                <a:spcPct val="85000"/>
              </a:lnSpc>
              <a:defRPr/>
            </a:pPr>
            <a:endParaRPr lang="fr-FR" sz="1600" b="1" i="1" dirty="0" smtClean="0">
              <a:latin typeface="Calibri" pitchFamily="34" charset="0"/>
              <a:cs typeface="Calibri" pitchFamily="34" charset="0"/>
            </a:endParaRPr>
          </a:p>
          <a:p>
            <a:pPr marL="0" lvl="1">
              <a:lnSpc>
                <a:spcPct val="85000"/>
              </a:lnSpc>
              <a:defRPr/>
            </a:pPr>
            <a:r>
              <a:rPr lang="fr-FR" sz="2400" b="1" dirty="0" smtClean="0">
                <a:latin typeface="Calibri" pitchFamily="34" charset="0"/>
                <a:cs typeface="Calibri" pitchFamily="34" charset="0"/>
              </a:rPr>
              <a:t> </a:t>
            </a:r>
          </a:p>
          <a:p>
            <a:pPr marL="0" lvl="1">
              <a:lnSpc>
                <a:spcPct val="85000"/>
              </a:lnSpc>
              <a:defRPr/>
            </a:pPr>
            <a:r>
              <a:rPr lang="fr-FR" sz="2400" b="1" kern="0" dirty="0" smtClean="0">
                <a:solidFill>
                  <a:srgbClr val="004272"/>
                </a:solidFill>
                <a:latin typeface="Calibri" pitchFamily="34" charset="0"/>
              </a:rPr>
              <a:t> </a:t>
            </a:r>
          </a:p>
        </p:txBody>
      </p:sp>
      <p:graphicFrame>
        <p:nvGraphicFramePr>
          <p:cNvPr id="22" name="Tableau 21"/>
          <p:cNvGraphicFramePr>
            <a:graphicFrameLocks noGrp="1"/>
          </p:cNvGraphicFramePr>
          <p:nvPr>
            <p:extLst>
              <p:ext uri="{D42A27DB-BD31-4B8C-83A1-F6EECF244321}">
                <p14:modId xmlns:p14="http://schemas.microsoft.com/office/powerpoint/2010/main" xmlns="" val="1799945204"/>
              </p:ext>
            </p:extLst>
          </p:nvPr>
        </p:nvGraphicFramePr>
        <p:xfrm>
          <a:off x="323528" y="908720"/>
          <a:ext cx="8640960" cy="4481538"/>
        </p:xfrm>
        <a:graphic>
          <a:graphicData uri="http://schemas.openxmlformats.org/drawingml/2006/table">
            <a:tbl>
              <a:tblPr firstRow="1" bandRow="1">
                <a:tableStyleId>{00A15C55-8517-42AA-B614-E9B94910E393}</a:tableStyleId>
              </a:tblPr>
              <a:tblGrid>
                <a:gridCol w="1870724"/>
                <a:gridCol w="2161724"/>
                <a:gridCol w="4608512"/>
              </a:tblGrid>
              <a:tr h="312930">
                <a:tc gridSpan="3">
                  <a:txBody>
                    <a:bodyPr/>
                    <a:lstStyle/>
                    <a:p>
                      <a:pPr algn="ctr"/>
                      <a:r>
                        <a:rPr lang="fr-FR" sz="1600" b="1" kern="1200" dirty="0" smtClean="0">
                          <a:solidFill>
                            <a:schemeClr val="tx1"/>
                          </a:solidFill>
                          <a:latin typeface="Calibri" pitchFamily="34" charset="0"/>
                          <a:ea typeface="+mn-ea"/>
                          <a:cs typeface="Calibri" pitchFamily="34" charset="0"/>
                        </a:rPr>
                        <a:t>Sous-groupe S21.G00.79 – Composant de base assujettie</a:t>
                      </a:r>
                      <a:endParaRPr lang="fr-FR" sz="1600" b="1" kern="1200" dirty="0">
                        <a:solidFill>
                          <a:schemeClr val="tx1"/>
                        </a:solidFill>
                        <a:latin typeface="Calibri" pitchFamily="34" charset="0"/>
                        <a:ea typeface="+mn-ea"/>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2088">
                <a:tc>
                  <a:txBody>
                    <a:bodyPr/>
                    <a:lstStyle/>
                    <a:p>
                      <a:pPr algn="ctr"/>
                      <a:r>
                        <a:rPr lang="fr-FR" sz="1200" dirty="0" smtClean="0">
                          <a:latin typeface="Calibri" pitchFamily="34" charset="0"/>
                          <a:cs typeface="Calibri" pitchFamily="34" charset="0"/>
                        </a:rPr>
                        <a:t>Rubriques </a:t>
                      </a:r>
                      <a:endParaRPr lang="fr-FR" sz="12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fr-FR" sz="1200" dirty="0" smtClean="0">
                          <a:latin typeface="Calibri" pitchFamily="34" charset="0"/>
                          <a:cs typeface="Calibri" pitchFamily="34" charset="0"/>
                        </a:rPr>
                        <a:t>Définition</a:t>
                      </a:r>
                      <a:r>
                        <a:rPr lang="fr-FR" sz="1200" baseline="0" dirty="0" smtClean="0">
                          <a:latin typeface="Calibri" pitchFamily="34" charset="0"/>
                          <a:cs typeface="Calibri" pitchFamily="34" charset="0"/>
                        </a:rPr>
                        <a:t> de la rubrique</a:t>
                      </a:r>
                      <a:endParaRPr lang="fr-FR" sz="12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fr-FR" sz="1200" dirty="0" smtClean="0">
                          <a:latin typeface="Calibri" pitchFamily="34" charset="0"/>
                          <a:cs typeface="Calibri" pitchFamily="34" charset="0"/>
                        </a:rPr>
                        <a:t>Consignes</a:t>
                      </a:r>
                      <a:r>
                        <a:rPr lang="fr-FR" sz="1200" baseline="0" dirty="0" smtClean="0">
                          <a:latin typeface="Calibri" pitchFamily="34" charset="0"/>
                          <a:cs typeface="Calibri" pitchFamily="34" charset="0"/>
                        </a:rPr>
                        <a:t> de remplissage des r</a:t>
                      </a:r>
                      <a:r>
                        <a:rPr lang="fr-FR" sz="1200" dirty="0" smtClean="0">
                          <a:latin typeface="Calibri" pitchFamily="34" charset="0"/>
                          <a:cs typeface="Calibri" pitchFamily="34" charset="0"/>
                        </a:rPr>
                        <a:t>ubriques à renseigner en Phase 2 dans le cadre des cotisations</a:t>
                      </a:r>
                      <a:r>
                        <a:rPr lang="fr-FR" sz="1200" baseline="0" dirty="0" smtClean="0">
                          <a:latin typeface="Calibri" pitchFamily="34" charset="0"/>
                          <a:cs typeface="Calibri" pitchFamily="34" charset="0"/>
                        </a:rPr>
                        <a:t> sociales recouvrées par les URSSAF</a:t>
                      </a:r>
                      <a:endParaRPr lang="fr-FR" sz="12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4872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baseline="0" dirty="0" smtClean="0">
                          <a:latin typeface="Calibri" pitchFamily="34" charset="0"/>
                          <a:ea typeface="Calibri"/>
                          <a:cs typeface="Calibri" pitchFamily="34" charset="0"/>
                        </a:rPr>
                        <a:t>Type </a:t>
                      </a:r>
                      <a:r>
                        <a:rPr lang="fr-FR" sz="1200" b="1" baseline="0" dirty="0" smtClean="0">
                          <a:solidFill>
                            <a:schemeClr val="tx1"/>
                          </a:solidFill>
                          <a:latin typeface="Calibri" pitchFamily="34" charset="0"/>
                          <a:ea typeface="Calibri"/>
                          <a:cs typeface="Calibri" pitchFamily="34" charset="0"/>
                        </a:rPr>
                        <a:t>de composant </a:t>
                      </a:r>
                      <a:r>
                        <a:rPr lang="fr-FR" sz="1200" b="1" baseline="0" dirty="0" smtClean="0">
                          <a:latin typeface="Calibri" pitchFamily="34" charset="0"/>
                          <a:ea typeface="Calibri"/>
                          <a:cs typeface="Calibri" pitchFamily="34" charset="0"/>
                        </a:rPr>
                        <a:t>de base assujettie </a:t>
                      </a:r>
                      <a:r>
                        <a:rPr lang="fr-FR" sz="1200" dirty="0">
                          <a:latin typeface="Calibri" pitchFamily="34" charset="0"/>
                          <a:ea typeface="Calibri"/>
                          <a:cs typeface="Calibri" pitchFamily="34" charset="0"/>
                        </a:rPr>
                        <a:t/>
                      </a:r>
                      <a:br>
                        <a:rPr lang="fr-FR" sz="1200" dirty="0">
                          <a:latin typeface="Calibri" pitchFamily="34" charset="0"/>
                          <a:ea typeface="Calibri"/>
                          <a:cs typeface="Calibri" pitchFamily="34" charset="0"/>
                        </a:rPr>
                      </a:br>
                      <a:r>
                        <a:rPr lang="fr-FR" sz="1200" kern="1200" dirty="0" smtClean="0">
                          <a:solidFill>
                            <a:schemeClr val="dk1"/>
                          </a:solidFill>
                          <a:latin typeface="Calibri" pitchFamily="34" charset="0"/>
                          <a:ea typeface="Calibri"/>
                          <a:cs typeface="Calibri" pitchFamily="34" charset="0"/>
                        </a:rPr>
                        <a:t>S21.G00.79.001</a:t>
                      </a:r>
                      <a:endParaRPr lang="fr-FR" sz="1200"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Calibri" pitchFamily="34" charset="0"/>
                          <a:ea typeface="+mn-ea"/>
                          <a:cs typeface="Calibri" pitchFamily="34" charset="0"/>
                        </a:rPr>
                        <a:t>Le</a:t>
                      </a:r>
                      <a:r>
                        <a:rPr lang="fr-FR" sz="1200" kern="1200" baseline="0" dirty="0" smtClean="0">
                          <a:solidFill>
                            <a:schemeClr val="tx1"/>
                          </a:solidFill>
                          <a:latin typeface="Calibri" pitchFamily="34" charset="0"/>
                          <a:ea typeface="+mn-ea"/>
                          <a:cs typeface="Calibri" pitchFamily="34" charset="0"/>
                        </a:rPr>
                        <a:t> type de composant de base assujettie constitue son identifiant et permet de donner une signification au montant associé.</a:t>
                      </a:r>
                      <a:endParaRPr lang="fr-FR" sz="1200" kern="1200" dirty="0" smtClean="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r>
                        <a:rPr lang="fr-FR" sz="1200" b="0" kern="1200" baseline="0" dirty="0" smtClean="0">
                          <a:solidFill>
                            <a:schemeClr val="tx1"/>
                          </a:solidFill>
                          <a:latin typeface="Calibri" pitchFamily="34" charset="0"/>
                          <a:ea typeface="Calibri"/>
                          <a:cs typeface="Calibri" pitchFamily="34" charset="0"/>
                        </a:rPr>
                        <a:t>01– Montant du SMIC retenu pour le calcul de la réduction </a:t>
                      </a:r>
                      <a:r>
                        <a:rPr lang="fr-FR" sz="1200" b="0" kern="1200" baseline="0" dirty="0" smtClean="0">
                          <a:solidFill>
                            <a:schemeClr val="tx1"/>
                          </a:solidFill>
                          <a:latin typeface="Calibri" pitchFamily="34" charset="0"/>
                          <a:ea typeface="Calibri"/>
                          <a:cs typeface="Calibri" pitchFamily="34" charset="0"/>
                        </a:rPr>
                        <a:t>Fillon</a:t>
                      </a:r>
                    </a:p>
                    <a:p>
                      <a:pPr marL="92075" marR="0" indent="0" algn="l" defTabSz="914400" rtl="0" eaLnBrk="1" fontAlgn="auto" latinLnBrk="0" hangingPunct="1">
                        <a:lnSpc>
                          <a:spcPct val="100000"/>
                        </a:lnSpc>
                        <a:spcBef>
                          <a:spcPts val="0"/>
                        </a:spcBef>
                        <a:spcAft>
                          <a:spcPts val="0"/>
                        </a:spcAft>
                        <a:buClrTx/>
                        <a:buSzTx/>
                        <a:buFontTx/>
                        <a:buNone/>
                        <a:tabLst/>
                        <a:defRPr/>
                      </a:pPr>
                      <a:r>
                        <a:rPr lang="fr-FR" sz="1200" b="0" kern="1200" baseline="0" dirty="0" smtClean="0">
                          <a:solidFill>
                            <a:schemeClr val="tx1"/>
                          </a:solidFill>
                          <a:latin typeface="Calibri" pitchFamily="34" charset="0"/>
                          <a:ea typeface="Calibri"/>
                          <a:cs typeface="Calibri" pitchFamily="34" charset="0"/>
                        </a:rPr>
                        <a:t>02 - Montant du SMIC retenu pour le calcul du crédit d'impôt compétitivité-emploi</a:t>
                      </a:r>
                      <a:endParaRPr lang="fr-FR" sz="1200" b="0" kern="1200" baseline="0" dirty="0" smtClean="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baseline="0" dirty="0" smtClean="0">
                          <a:solidFill>
                            <a:schemeClr val="dk1"/>
                          </a:solidFill>
                          <a:latin typeface="Calibri" pitchFamily="34" charset="0"/>
                          <a:ea typeface="Calibri"/>
                          <a:cs typeface="Calibri" pitchFamily="34" charset="0"/>
                        </a:rPr>
                        <a:t>Date de début</a:t>
                      </a:r>
                      <a:endParaRPr lang="fr-FR" sz="1200" b="1" kern="1200" dirty="0" smtClean="0">
                        <a:solidFill>
                          <a:schemeClr val="dk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S21.G00.79.002</a:t>
                      </a:r>
                      <a:endParaRPr lang="fr-FR" sz="12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r>
                        <a:rPr lang="fr-FR" sz="1200" i="0" kern="1200" baseline="0" dirty="0" smtClean="0">
                          <a:solidFill>
                            <a:schemeClr val="dk1"/>
                          </a:solidFill>
                          <a:latin typeface="Calibri" pitchFamily="34" charset="0"/>
                          <a:ea typeface="+mn-ea"/>
                          <a:cs typeface="Calibri" pitchFamily="34" charset="0"/>
                        </a:rPr>
                        <a:t>La période de rattachement de la base assujettie est la période pour laquelle est valorisée cette base. La définition de cette période découle des réglementations des dispositifs de protection sociale</a:t>
                      </a:r>
                      <a:endParaRPr lang="fr-FR" sz="1000" i="0" kern="1200" dirty="0">
                        <a:solidFill>
                          <a:srgbClr val="FF0000"/>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92075" marR="0" indent="0" algn="l" defTabSz="914400" rtl="0" eaLnBrk="1" fontAlgn="auto" latinLnBrk="0" hangingPunct="1">
                        <a:lnSpc>
                          <a:spcPct val="100000"/>
                        </a:lnSpc>
                        <a:spcBef>
                          <a:spcPts val="0"/>
                        </a:spcBef>
                        <a:spcAft>
                          <a:spcPts val="0"/>
                        </a:spcAft>
                        <a:buClrTx/>
                        <a:buSzTx/>
                        <a:buFontTx/>
                        <a:buNone/>
                        <a:tabLst/>
                        <a:defRPr/>
                      </a:pPr>
                      <a:r>
                        <a:rPr lang="fr-FR" sz="1200" b="0" kern="1200" baseline="0" dirty="0" smtClean="0">
                          <a:solidFill>
                            <a:schemeClr val="tx1"/>
                          </a:solidFill>
                          <a:latin typeface="Calibri" pitchFamily="34" charset="0"/>
                          <a:ea typeface="Calibri"/>
                          <a:cs typeface="Calibri" pitchFamily="34" charset="0"/>
                        </a:rPr>
                        <a:t>Les </a:t>
                      </a:r>
                      <a:r>
                        <a:rPr lang="fr-FR" sz="1200" b="0" kern="1200" baseline="0" dirty="0" smtClean="0">
                          <a:solidFill>
                            <a:schemeClr val="tx1"/>
                          </a:solidFill>
                          <a:latin typeface="Calibri" pitchFamily="34" charset="0"/>
                          <a:ea typeface="Calibri"/>
                          <a:cs typeface="Calibri" pitchFamily="34" charset="0"/>
                        </a:rPr>
                        <a:t>composants de base assujettie héritent de la date de versement portée dans le bloc S21.G00.50</a:t>
                      </a:r>
                    </a:p>
                    <a:p>
                      <a:pPr marL="92075" marR="0" indent="0" algn="l" defTabSz="914400" rtl="0" eaLnBrk="1" fontAlgn="auto" latinLnBrk="0" hangingPunct="1">
                        <a:lnSpc>
                          <a:spcPct val="100000"/>
                        </a:lnSpc>
                        <a:spcBef>
                          <a:spcPts val="0"/>
                        </a:spcBef>
                        <a:spcAft>
                          <a:spcPts val="0"/>
                        </a:spcAft>
                        <a:buClrTx/>
                        <a:buSzTx/>
                        <a:buFontTx/>
                        <a:buNone/>
                        <a:tabLst/>
                        <a:defRPr/>
                      </a:pPr>
                      <a:r>
                        <a:rPr lang="fr-FR" sz="1200" b="0" kern="1200" baseline="0" dirty="0" smtClean="0">
                          <a:solidFill>
                            <a:schemeClr val="tx1"/>
                          </a:solidFill>
                          <a:latin typeface="Calibri" pitchFamily="34" charset="0"/>
                          <a:ea typeface="Calibri"/>
                          <a:cs typeface="Calibri" pitchFamily="34" charset="0"/>
                        </a:rPr>
                        <a:t>Ces données ne sont donc pas à renseigner en phase 2 et seront supprimées en phase 3</a:t>
                      </a:r>
                    </a:p>
                    <a:p>
                      <a:pPr marL="92075" marR="0" indent="0" algn="l" defTabSz="914400" rtl="0" eaLnBrk="1" fontAlgn="auto" latinLnBrk="0" hangingPunct="1">
                        <a:lnSpc>
                          <a:spcPct val="100000"/>
                        </a:lnSpc>
                        <a:spcBef>
                          <a:spcPts val="0"/>
                        </a:spcBef>
                        <a:spcAft>
                          <a:spcPts val="0"/>
                        </a:spcAft>
                        <a:buClrTx/>
                        <a:buSzTx/>
                        <a:buFontTx/>
                        <a:buNone/>
                        <a:tabLst/>
                        <a:defRPr/>
                      </a:pPr>
                      <a:endParaRPr lang="fr-FR" sz="1200" b="1" kern="1200" dirty="0">
                        <a:solidFill>
                          <a:srgbClr val="FF0000"/>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baseline="0" dirty="0" smtClean="0">
                          <a:solidFill>
                            <a:schemeClr val="dk1"/>
                          </a:solidFill>
                          <a:latin typeface="Calibri" pitchFamily="34" charset="0"/>
                          <a:ea typeface="Calibri"/>
                          <a:cs typeface="Calibri" pitchFamily="34" charset="0"/>
                        </a:rPr>
                        <a:t>Date de fin</a:t>
                      </a:r>
                      <a:endParaRPr lang="fr-FR" sz="1200" b="1" kern="1200" dirty="0" smtClean="0">
                        <a:solidFill>
                          <a:schemeClr val="dk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S21.G00.79.003</a:t>
                      </a:r>
                      <a:endParaRPr lang="fr-FR" sz="1200" b="1" kern="1200" dirty="0" smtClean="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baseline="0" dirty="0" smtClean="0"/>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spcAft>
                          <a:spcPts val="0"/>
                        </a:spcAft>
                      </a:pPr>
                      <a:endParaRPr lang="fr-FR" sz="900" b="0" dirty="0">
                        <a:solidFill>
                          <a:schemeClr val="tx1"/>
                        </a:solidFill>
                        <a:latin typeface="+mn-lt"/>
                        <a:ea typeface="Calibri"/>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latin typeface="Calibri" pitchFamily="34" charset="0"/>
                          <a:ea typeface="Calibri"/>
                          <a:cs typeface="Calibri" pitchFamily="34" charset="0"/>
                        </a:rPr>
                        <a:t>Montant de composant de</a:t>
                      </a:r>
                      <a:r>
                        <a:rPr lang="fr-FR" sz="1200" b="1" kern="1200" baseline="0" dirty="0" smtClean="0">
                          <a:solidFill>
                            <a:schemeClr val="tx1"/>
                          </a:solidFill>
                          <a:latin typeface="Calibri" pitchFamily="34" charset="0"/>
                          <a:ea typeface="Calibri"/>
                          <a:cs typeface="Calibri" pitchFamily="34" charset="0"/>
                        </a:rPr>
                        <a:t> base assujettie</a:t>
                      </a:r>
                      <a:endParaRPr lang="fr-FR" sz="1200" b="1" kern="1200" dirty="0" smtClean="0">
                        <a:solidFill>
                          <a:schemeClr val="tx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Calibri" pitchFamily="34" charset="0"/>
                          <a:ea typeface="Calibri"/>
                          <a:cs typeface="Calibri" pitchFamily="34" charset="0"/>
                        </a:rPr>
                        <a:t>S21.G00.79.004</a:t>
                      </a:r>
                      <a:endParaRPr lang="fr-FR" sz="1200" b="1"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Calibri" pitchFamily="34" charset="0"/>
                          <a:ea typeface="+mn-ea"/>
                          <a:cs typeface="Calibri" pitchFamily="34" charset="0"/>
                        </a:rPr>
                        <a:t>Montant</a:t>
                      </a:r>
                      <a:r>
                        <a:rPr lang="fr-FR" sz="1200" kern="1200" baseline="0" dirty="0" smtClean="0">
                          <a:solidFill>
                            <a:schemeClr val="tx1"/>
                          </a:solidFill>
                          <a:latin typeface="Calibri" pitchFamily="34" charset="0"/>
                          <a:ea typeface="+mn-ea"/>
                          <a:cs typeface="Calibri" pitchFamily="34" charset="0"/>
                        </a:rPr>
                        <a:t> du composant de base assujettie</a:t>
                      </a:r>
                      <a:endParaRPr lang="fr-FR" sz="12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15</a:t>
            </a:fld>
            <a:endParaRPr lang="fr-FR" dirty="0">
              <a:solidFill>
                <a:srgbClr val="FFFFFF"/>
              </a:solidFill>
            </a:endParaRPr>
          </a:p>
        </p:txBody>
      </p:sp>
      <p:sp>
        <p:nvSpPr>
          <p:cNvPr id="19" name="Rectangle 2"/>
          <p:cNvSpPr txBox="1">
            <a:spLocks noChangeArrowheads="1"/>
          </p:cNvSpPr>
          <p:nvPr/>
        </p:nvSpPr>
        <p:spPr bwMode="auto">
          <a:xfrm>
            <a:off x="252413" y="179388"/>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Zoom sur les segments Acoss du message DSN phase 2</a:t>
            </a:r>
          </a:p>
          <a:p>
            <a:pPr marL="0" lvl="1">
              <a:lnSpc>
                <a:spcPct val="85000"/>
              </a:lnSpc>
              <a:defRPr/>
            </a:pPr>
            <a:r>
              <a:rPr lang="fr-FR" sz="1600" i="1" dirty="0" smtClean="0">
                <a:latin typeface="Calibri" pitchFamily="34" charset="0"/>
                <a:cs typeface="Calibri" pitchFamily="34" charset="0"/>
              </a:rPr>
              <a:t>Eléments rattachés à l’individu donc de </a:t>
            </a:r>
            <a:r>
              <a:rPr lang="fr-FR" sz="1600" b="1" i="1" dirty="0" smtClean="0">
                <a:latin typeface="Calibri" pitchFamily="34" charset="0"/>
                <a:cs typeface="Calibri" pitchFamily="34" charset="0"/>
              </a:rPr>
              <a:t>niveau nominatifs</a:t>
            </a:r>
            <a:endParaRPr lang="fr-FR" sz="2400" b="1" kern="0" dirty="0" smtClean="0">
              <a:solidFill>
                <a:srgbClr val="004272"/>
              </a:solidFill>
              <a:latin typeface="Calibri" pitchFamily="34" charset="0"/>
            </a:endParaRPr>
          </a:p>
        </p:txBody>
      </p:sp>
      <p:graphicFrame>
        <p:nvGraphicFramePr>
          <p:cNvPr id="22" name="Tableau 21"/>
          <p:cNvGraphicFramePr>
            <a:graphicFrameLocks noGrp="1"/>
          </p:cNvGraphicFramePr>
          <p:nvPr>
            <p:extLst>
              <p:ext uri="{D42A27DB-BD31-4B8C-83A1-F6EECF244321}">
                <p14:modId xmlns:p14="http://schemas.microsoft.com/office/powerpoint/2010/main" xmlns="" val="1799945204"/>
              </p:ext>
            </p:extLst>
          </p:nvPr>
        </p:nvGraphicFramePr>
        <p:xfrm>
          <a:off x="179513" y="836712"/>
          <a:ext cx="8784977" cy="4798347"/>
        </p:xfrm>
        <a:graphic>
          <a:graphicData uri="http://schemas.openxmlformats.org/drawingml/2006/table">
            <a:tbl>
              <a:tblPr firstRow="1" bandRow="1">
                <a:tableStyleId>{00A15C55-8517-42AA-B614-E9B94910E393}</a:tableStyleId>
              </a:tblPr>
              <a:tblGrid>
                <a:gridCol w="1244537"/>
                <a:gridCol w="2355862"/>
                <a:gridCol w="5184578"/>
              </a:tblGrid>
              <a:tr h="216024">
                <a:tc gridSpan="3">
                  <a:txBody>
                    <a:bodyPr/>
                    <a:lstStyle/>
                    <a:p>
                      <a:pPr algn="ctr"/>
                      <a:r>
                        <a:rPr lang="fr-FR" sz="1600" b="1" kern="1200" dirty="0" smtClean="0">
                          <a:solidFill>
                            <a:schemeClr val="tx1"/>
                          </a:solidFill>
                          <a:latin typeface="Calibri" pitchFamily="34" charset="0"/>
                          <a:ea typeface="+mn-ea"/>
                          <a:cs typeface="Calibri" pitchFamily="34" charset="0"/>
                        </a:rPr>
                        <a:t>Sous-groupe S21.G00.81 – Cotisation </a:t>
                      </a:r>
                      <a:r>
                        <a:rPr lang="fr-FR" sz="1600" b="1" kern="1200" dirty="0" smtClean="0">
                          <a:solidFill>
                            <a:schemeClr val="tx1"/>
                          </a:solidFill>
                          <a:latin typeface="Calibri" pitchFamily="34" charset="0"/>
                          <a:ea typeface="+mn-ea"/>
                          <a:cs typeface="Calibri" pitchFamily="34" charset="0"/>
                        </a:rPr>
                        <a:t>individuelle</a:t>
                      </a:r>
                      <a:endParaRPr lang="fr-FR" sz="1600" b="1" kern="1200" dirty="0">
                        <a:solidFill>
                          <a:schemeClr val="tx1"/>
                        </a:solidFill>
                        <a:latin typeface="Calibri" pitchFamily="34" charset="0"/>
                        <a:ea typeface="+mn-ea"/>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r-FR"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8816">
                <a:tc>
                  <a:txBody>
                    <a:bodyPr/>
                    <a:lstStyle/>
                    <a:p>
                      <a:pPr algn="ctr"/>
                      <a:r>
                        <a:rPr lang="fr-FR" sz="1200" dirty="0" smtClean="0">
                          <a:latin typeface="Calibri" pitchFamily="34" charset="0"/>
                          <a:cs typeface="Calibri" pitchFamily="34" charset="0"/>
                        </a:rPr>
                        <a:t>Rubriques </a:t>
                      </a:r>
                      <a:endParaRPr lang="fr-FR" sz="12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fr-FR" sz="1200" dirty="0" smtClean="0">
                          <a:latin typeface="Calibri" pitchFamily="34" charset="0"/>
                          <a:cs typeface="Calibri" pitchFamily="34" charset="0"/>
                        </a:rPr>
                        <a:t>Définition</a:t>
                      </a:r>
                      <a:r>
                        <a:rPr lang="fr-FR" sz="1200" baseline="0" dirty="0" smtClean="0">
                          <a:latin typeface="Calibri" pitchFamily="34" charset="0"/>
                          <a:cs typeface="Calibri" pitchFamily="34" charset="0"/>
                        </a:rPr>
                        <a:t> de la rubrique</a:t>
                      </a:r>
                      <a:endParaRPr lang="fr-FR" sz="12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fr-FR" sz="1200" dirty="0" smtClean="0">
                          <a:latin typeface="Calibri" pitchFamily="34" charset="0"/>
                          <a:cs typeface="Calibri" pitchFamily="34" charset="0"/>
                        </a:rPr>
                        <a:t>Consignes</a:t>
                      </a:r>
                      <a:r>
                        <a:rPr lang="fr-FR" sz="1200" baseline="0" dirty="0" smtClean="0">
                          <a:latin typeface="Calibri" pitchFamily="34" charset="0"/>
                          <a:cs typeface="Calibri" pitchFamily="34" charset="0"/>
                        </a:rPr>
                        <a:t> de remplissage des r</a:t>
                      </a:r>
                      <a:r>
                        <a:rPr lang="fr-FR" sz="1200" dirty="0" smtClean="0">
                          <a:latin typeface="Calibri" pitchFamily="34" charset="0"/>
                          <a:cs typeface="Calibri" pitchFamily="34" charset="0"/>
                        </a:rPr>
                        <a:t>ubriques à renseigner en Phase 2 dans le cadre des cotisations</a:t>
                      </a:r>
                      <a:r>
                        <a:rPr lang="fr-FR" sz="1200" baseline="0" dirty="0" smtClean="0">
                          <a:latin typeface="Calibri" pitchFamily="34" charset="0"/>
                          <a:cs typeface="Calibri" pitchFamily="34" charset="0"/>
                        </a:rPr>
                        <a:t> sociales recouvrées par les URSSAF</a:t>
                      </a:r>
                      <a:endParaRPr lang="fr-FR" sz="1200" dirty="0">
                        <a:latin typeface="Calibri" pitchFamily="34" charset="0"/>
                        <a:cs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6267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baseline="0" dirty="0" smtClean="0">
                          <a:latin typeface="Calibri" pitchFamily="34" charset="0"/>
                          <a:ea typeface="Calibri"/>
                          <a:cs typeface="Calibri" pitchFamily="34" charset="0"/>
                        </a:rPr>
                        <a:t>Code de cotisation </a:t>
                      </a:r>
                      <a:r>
                        <a:rPr lang="fr-FR" sz="1200" dirty="0">
                          <a:latin typeface="Calibri" pitchFamily="34" charset="0"/>
                          <a:ea typeface="Calibri"/>
                          <a:cs typeface="Calibri" pitchFamily="34" charset="0"/>
                        </a:rPr>
                        <a:t/>
                      </a:r>
                      <a:br>
                        <a:rPr lang="fr-FR" sz="1200" dirty="0">
                          <a:latin typeface="Calibri" pitchFamily="34" charset="0"/>
                          <a:ea typeface="Calibri"/>
                          <a:cs typeface="Calibri" pitchFamily="34" charset="0"/>
                        </a:rPr>
                      </a:br>
                      <a:r>
                        <a:rPr lang="fr-FR" sz="1200" kern="1200" dirty="0" smtClean="0">
                          <a:solidFill>
                            <a:schemeClr val="dk1"/>
                          </a:solidFill>
                          <a:latin typeface="Calibri" pitchFamily="34" charset="0"/>
                          <a:ea typeface="Calibri"/>
                          <a:cs typeface="Calibri" pitchFamily="34" charset="0"/>
                        </a:rPr>
                        <a:t>S21.G00.81.001</a:t>
                      </a:r>
                      <a:endParaRPr lang="fr-FR" sz="1200" dirty="0">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mn-ea"/>
                          <a:cs typeface="Calibri" pitchFamily="34" charset="0"/>
                        </a:rPr>
                        <a:t>Code</a:t>
                      </a:r>
                      <a:r>
                        <a:rPr lang="fr-FR" sz="1200" kern="1200" baseline="0" dirty="0" smtClean="0">
                          <a:solidFill>
                            <a:schemeClr val="dk1"/>
                          </a:solidFill>
                          <a:latin typeface="Calibri" pitchFamily="34" charset="0"/>
                          <a:ea typeface="+mn-ea"/>
                          <a:cs typeface="Calibri" pitchFamily="34" charset="0"/>
                        </a:rPr>
                        <a:t> identifiant la mesure de cotisation, d’exonération ou de réduction de cotisation individuelle proportionnelle</a:t>
                      </a:r>
                      <a:endParaRPr lang="fr-FR" sz="1200" kern="1200" dirty="0" smtClean="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85725" indent="0"/>
                      <a:r>
                        <a:rPr lang="fr-FR" sz="1100" kern="1200" baseline="0" dirty="0" smtClean="0">
                          <a:solidFill>
                            <a:schemeClr val="dk1"/>
                          </a:solidFill>
                          <a:latin typeface="+mn-lt"/>
                          <a:ea typeface="+mn-ea"/>
                          <a:cs typeface="+mn-cs"/>
                        </a:rPr>
                        <a:t>001 - Exonération de cotisations au titre de l'emploi d'un apprenti (loi de 1979)</a:t>
                      </a:r>
                    </a:p>
                    <a:p>
                      <a:pPr marL="85725" indent="0"/>
                      <a:r>
                        <a:rPr lang="fr-FR" sz="1100" kern="1200" baseline="0" dirty="0" smtClean="0">
                          <a:solidFill>
                            <a:schemeClr val="dk1"/>
                          </a:solidFill>
                          <a:latin typeface="+mn-lt"/>
                          <a:ea typeface="+mn-ea"/>
                          <a:cs typeface="+mn-cs"/>
                        </a:rPr>
                        <a:t>002 - Exonération de cotisations au titre de l'emploi d'un apprenti (loi de 1987)</a:t>
                      </a:r>
                    </a:p>
                    <a:p>
                      <a:pPr marL="85725" indent="0"/>
                      <a:r>
                        <a:rPr lang="fr-FR" sz="1100" kern="1200" baseline="0" dirty="0" smtClean="0">
                          <a:solidFill>
                            <a:schemeClr val="dk1"/>
                          </a:solidFill>
                          <a:latin typeface="+mn-lt"/>
                          <a:ea typeface="+mn-ea"/>
                          <a:cs typeface="+mn-cs"/>
                        </a:rPr>
                        <a:t>….</a:t>
                      </a:r>
                    </a:p>
                    <a:p>
                      <a:pPr marL="85725" indent="0"/>
                      <a:r>
                        <a:rPr lang="fr-FR" sz="1100" kern="1200" baseline="0" dirty="0" smtClean="0">
                          <a:solidFill>
                            <a:schemeClr val="dk1"/>
                          </a:solidFill>
                          <a:latin typeface="+mn-lt"/>
                          <a:ea typeface="+mn-ea"/>
                          <a:cs typeface="+mn-cs"/>
                        </a:rPr>
                        <a:t>014 - Exonération de cotisations applicable aux entreprises innovantes</a:t>
                      </a:r>
                    </a:p>
                    <a:p>
                      <a:pPr marL="85725" indent="0"/>
                      <a:r>
                        <a:rPr lang="fr-FR" sz="1100" kern="1200" baseline="0" dirty="0" smtClean="0">
                          <a:solidFill>
                            <a:schemeClr val="dk1"/>
                          </a:solidFill>
                          <a:latin typeface="+mn-lt"/>
                          <a:ea typeface="+mn-ea"/>
                          <a:cs typeface="+mn-cs"/>
                        </a:rPr>
                        <a:t>….</a:t>
                      </a:r>
                    </a:p>
                    <a:p>
                      <a:pPr marL="85725" indent="0"/>
                      <a:r>
                        <a:rPr lang="fr-FR" sz="1100" kern="1200" baseline="0" dirty="0" smtClean="0">
                          <a:solidFill>
                            <a:schemeClr val="dk1"/>
                          </a:solidFill>
                          <a:latin typeface="+mn-lt"/>
                          <a:ea typeface="+mn-ea"/>
                          <a:cs typeface="+mn-cs"/>
                        </a:rPr>
                        <a:t>018 - Réduction de cotisations </a:t>
                      </a:r>
                      <a:r>
                        <a:rPr lang="fr-FR" sz="1100" kern="1200" baseline="0" dirty="0" smtClean="0">
                          <a:solidFill>
                            <a:schemeClr val="dk1"/>
                          </a:solidFill>
                          <a:latin typeface="+mn-lt"/>
                          <a:ea typeface="+mn-ea"/>
                          <a:cs typeface="+mn-cs"/>
                        </a:rPr>
                        <a:t>Fillon</a:t>
                      </a:r>
                    </a:p>
                    <a:p>
                      <a:pPr marL="85725" marR="0" indent="0" algn="l" defTabSz="914400" rtl="0" eaLnBrk="1" fontAlgn="auto" latinLnBrk="0" hangingPunct="1">
                        <a:lnSpc>
                          <a:spcPct val="100000"/>
                        </a:lnSpc>
                        <a:spcBef>
                          <a:spcPts val="0"/>
                        </a:spcBef>
                        <a:spcAft>
                          <a:spcPts val="0"/>
                        </a:spcAft>
                        <a:buClrTx/>
                        <a:buSzTx/>
                        <a:buFontTx/>
                        <a:buNone/>
                        <a:tabLst/>
                        <a:defRPr/>
                      </a:pPr>
                      <a:r>
                        <a:rPr lang="fr-FR" sz="1100" kern="1200" baseline="0" dirty="0" smtClean="0">
                          <a:solidFill>
                            <a:schemeClr val="dk1"/>
                          </a:solidFill>
                          <a:latin typeface="+mn-lt"/>
                          <a:ea typeface="+mn-ea"/>
                          <a:cs typeface="+mn-cs"/>
                        </a:rPr>
                        <a:t>….</a:t>
                      </a:r>
                      <a:endParaRPr lang="fr-FR" sz="800" kern="1200" baseline="0" dirty="0" smtClean="0">
                        <a:solidFill>
                          <a:schemeClr val="dk1"/>
                        </a:solidFill>
                        <a:latin typeface="Calibri" pitchFamily="34" charset="0"/>
                        <a:ea typeface="+mn-ea"/>
                        <a:cs typeface="Calibri" pitchFamily="34" charset="0"/>
                      </a:endParaRPr>
                    </a:p>
                    <a:p>
                      <a:pPr marL="85725" marR="0" indent="0" algn="l" defTabSz="914400" rtl="0" eaLnBrk="1" fontAlgn="auto" latinLnBrk="0" hangingPunct="1">
                        <a:lnSpc>
                          <a:spcPct val="100000"/>
                        </a:lnSpc>
                        <a:spcBef>
                          <a:spcPts val="0"/>
                        </a:spcBef>
                        <a:spcAft>
                          <a:spcPts val="0"/>
                        </a:spcAft>
                        <a:buClrTx/>
                        <a:buSzTx/>
                        <a:buFontTx/>
                        <a:buNone/>
                        <a:tabLst/>
                        <a:defRPr/>
                      </a:pPr>
                      <a:r>
                        <a:rPr lang="fr-FR" sz="1100" kern="1200" baseline="0" dirty="0" smtClean="0">
                          <a:solidFill>
                            <a:schemeClr val="dk1"/>
                          </a:solidFill>
                          <a:latin typeface="+mn-lt"/>
                          <a:ea typeface="+mn-ea"/>
                          <a:cs typeface="+mn-cs"/>
                        </a:rPr>
                        <a:t>226 - Assiette du Versement Transport</a:t>
                      </a:r>
                      <a:endParaRPr lang="fr-FR" sz="1100" kern="1200" baseline="0" dirty="0" smtClean="0">
                        <a:solidFill>
                          <a:schemeClr val="dk1"/>
                        </a:solidFill>
                        <a:latin typeface="+mn-lt"/>
                        <a:ea typeface="+mn-ea"/>
                        <a:cs typeface="+mn-cs"/>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strike="noStrike" kern="1200" baseline="0" dirty="0" smtClean="0">
                          <a:solidFill>
                            <a:schemeClr val="tx1"/>
                          </a:solidFill>
                          <a:latin typeface="Calibri" pitchFamily="34" charset="0"/>
                          <a:ea typeface="Calibri"/>
                          <a:cs typeface="Calibri" pitchFamily="34" charset="0"/>
                        </a:rPr>
                        <a:t>Identifiant Organisme de Protection Sociale</a:t>
                      </a:r>
                      <a:endParaRPr lang="fr-FR" sz="1200" b="1" strike="noStrike" kern="1200" dirty="0" smtClean="0">
                        <a:solidFill>
                          <a:schemeClr val="tx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200" strike="noStrike" kern="1200" dirty="0" smtClean="0">
                          <a:solidFill>
                            <a:schemeClr val="tx1"/>
                          </a:solidFill>
                          <a:latin typeface="Calibri" pitchFamily="34" charset="0"/>
                          <a:ea typeface="Calibri"/>
                          <a:cs typeface="Calibri" pitchFamily="34" charset="0"/>
                        </a:rPr>
                        <a:t>S21.G00.81.002</a:t>
                      </a:r>
                      <a:endParaRPr lang="fr-FR" sz="1200" b="1" strike="noStrike"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strike="noStrike" dirty="0" smtClean="0">
                          <a:solidFill>
                            <a:schemeClr val="tx1"/>
                          </a:solidFill>
                          <a:latin typeface="Calibri" pitchFamily="34" charset="0"/>
                          <a:cs typeface="Calibri" pitchFamily="34" charset="0"/>
                        </a:rPr>
                        <a:t>Identifiant de l‘OPS auprès duquel l'établissement est redevable de cotisations</a:t>
                      </a:r>
                      <a:r>
                        <a:rPr lang="fr-FR" sz="1200" strike="noStrike" baseline="0" dirty="0" smtClean="0">
                          <a:solidFill>
                            <a:schemeClr val="tx1"/>
                          </a:solidFill>
                          <a:latin typeface="Calibri" pitchFamily="34" charset="0"/>
                          <a:cs typeface="Calibri" pitchFamily="34" charset="0"/>
                        </a:rPr>
                        <a:t> sociales</a:t>
                      </a:r>
                      <a:endParaRPr lang="fr-FR" sz="1200" strike="noStrike" dirty="0" smtClean="0">
                        <a:solidFill>
                          <a:schemeClr val="tx1"/>
                        </a:solidFill>
                        <a:latin typeface="Calibri" pitchFamily="34" charset="0"/>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indent="0" algn="l" defTabSz="914400" rtl="0" eaLnBrk="1" fontAlgn="auto" latinLnBrk="0" hangingPunct="1">
                        <a:lnSpc>
                          <a:spcPct val="100000"/>
                        </a:lnSpc>
                        <a:spcBef>
                          <a:spcPts val="0"/>
                        </a:spcBef>
                        <a:spcAft>
                          <a:spcPts val="0"/>
                        </a:spcAft>
                        <a:buClrTx/>
                        <a:buSzTx/>
                        <a:buFontTx/>
                        <a:buNone/>
                        <a:tabLst/>
                        <a:defRPr/>
                      </a:pPr>
                      <a:r>
                        <a:rPr lang="fr-FR" sz="1200" b="0" strike="noStrike" kern="1200" dirty="0" smtClean="0">
                          <a:solidFill>
                            <a:schemeClr val="tx1"/>
                          </a:solidFill>
                          <a:latin typeface="Calibri" pitchFamily="34" charset="0"/>
                          <a:ea typeface="Calibri"/>
                          <a:cs typeface="Calibri" pitchFamily="34" charset="0"/>
                        </a:rPr>
                        <a:t>L’organisme de protection sociale est identifiée par un matricule. En phase 2, on positionne le SIRET de l’Urssaf concernée</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52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dk1"/>
                          </a:solidFill>
                          <a:latin typeface="Calibri" pitchFamily="34" charset="0"/>
                          <a:ea typeface="Calibri"/>
                          <a:cs typeface="Calibri" pitchFamily="34" charset="0"/>
                        </a:rPr>
                        <a:t>Montant</a:t>
                      </a:r>
                      <a:r>
                        <a:rPr lang="fr-FR" sz="1200" b="1" kern="1200" baseline="0" dirty="0" smtClean="0">
                          <a:solidFill>
                            <a:schemeClr val="dk1"/>
                          </a:solidFill>
                          <a:latin typeface="Calibri" pitchFamily="34" charset="0"/>
                          <a:ea typeface="Calibri"/>
                          <a:cs typeface="Calibri" pitchFamily="34" charset="0"/>
                        </a:rPr>
                        <a:t> d’assiette</a:t>
                      </a:r>
                    </a:p>
                    <a:p>
                      <a:pPr marL="0" marR="0" indent="0" algn="ctr"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S21.G00.81.003</a:t>
                      </a:r>
                      <a:endParaRPr lang="fr-FR" sz="1200" b="1" kern="1200" dirty="0" smtClean="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Calibri" pitchFamily="34" charset="0"/>
                          <a:ea typeface="+mn-ea"/>
                          <a:cs typeface="Calibri" pitchFamily="34" charset="0"/>
                        </a:rPr>
                        <a:t>Montant</a:t>
                      </a:r>
                      <a:r>
                        <a:rPr lang="fr-FR" sz="1200" kern="1200" baseline="0" dirty="0" smtClean="0">
                          <a:solidFill>
                            <a:schemeClr val="tx1"/>
                          </a:solidFill>
                          <a:latin typeface="Calibri" pitchFamily="34" charset="0"/>
                          <a:ea typeface="+mn-ea"/>
                          <a:cs typeface="Calibri" pitchFamily="34" charset="0"/>
                        </a:rPr>
                        <a:t> des sommes éligibles à exonération ou réduction</a:t>
                      </a:r>
                      <a:endParaRPr lang="fr-FR" sz="1200" kern="1200" dirty="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indent="0" algn="l" defTabSz="914400" rtl="0" eaLnBrk="1" fontAlgn="auto" latinLnBrk="0" hangingPunct="1">
                        <a:lnSpc>
                          <a:spcPct val="100000"/>
                        </a:lnSpc>
                        <a:spcBef>
                          <a:spcPts val="0"/>
                        </a:spcBef>
                        <a:spcAft>
                          <a:spcPts val="0"/>
                        </a:spcAft>
                        <a:buClrTx/>
                        <a:buSzTx/>
                        <a:buFontTx/>
                        <a:buNone/>
                        <a:tabLst/>
                        <a:defRPr/>
                      </a:pPr>
                      <a:endParaRPr lang="fr-FR" sz="1200" b="0"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52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dk1"/>
                          </a:solidFill>
                          <a:latin typeface="Calibri" pitchFamily="34" charset="0"/>
                          <a:ea typeface="Calibri"/>
                          <a:cs typeface="Calibri" pitchFamily="34" charset="0"/>
                        </a:rPr>
                        <a:t>Montant de</a:t>
                      </a:r>
                      <a:r>
                        <a:rPr lang="fr-FR" sz="1200" b="1" kern="1200" baseline="0" dirty="0" smtClean="0">
                          <a:solidFill>
                            <a:schemeClr val="dk1"/>
                          </a:solidFill>
                          <a:latin typeface="Calibri" pitchFamily="34" charset="0"/>
                          <a:ea typeface="Calibri"/>
                          <a:cs typeface="Calibri" pitchFamily="34" charset="0"/>
                        </a:rPr>
                        <a:t> cotisation</a:t>
                      </a:r>
                      <a:endParaRPr lang="fr-FR" sz="1200" b="1" kern="1200" dirty="0" smtClean="0">
                        <a:solidFill>
                          <a:schemeClr val="dk1"/>
                        </a:solidFill>
                        <a:latin typeface="Calibri" pitchFamily="34" charset="0"/>
                        <a:ea typeface="Calibri"/>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S21.G00.81.004</a:t>
                      </a:r>
                      <a:endParaRPr lang="fr-FR" sz="1200" b="1" kern="1200" dirty="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Calibri" pitchFamily="34" charset="0"/>
                          <a:ea typeface="+mn-ea"/>
                          <a:cs typeface="Calibri" pitchFamily="34" charset="0"/>
                        </a:rPr>
                        <a:t>Montant</a:t>
                      </a:r>
                      <a:r>
                        <a:rPr lang="fr-FR" sz="1200" kern="1200" baseline="0" dirty="0" smtClean="0">
                          <a:solidFill>
                            <a:schemeClr val="tx1"/>
                          </a:solidFill>
                          <a:latin typeface="Calibri" pitchFamily="34" charset="0"/>
                          <a:ea typeface="+mn-ea"/>
                          <a:cs typeface="Calibri" pitchFamily="34" charset="0"/>
                        </a:rPr>
                        <a:t> de la réduction de cotisation individuelle proportionnelle pour la période de rattachement</a:t>
                      </a:r>
                      <a:endParaRPr lang="fr-FR" sz="1200" kern="1200" dirty="0" smtClean="0">
                        <a:solidFill>
                          <a:schemeClr val="tx1"/>
                        </a:solidFill>
                        <a:latin typeface="Calibri" pitchFamily="34" charset="0"/>
                        <a:ea typeface="+mn-ea"/>
                        <a:cs typeface="Calibri" pitchFamily="34" charset="0"/>
                      </a:endParaRP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indent="0" algn="l" defTabSz="914400" rtl="0" eaLnBrk="1" fontAlgn="auto" latinLnBrk="0" hangingPunct="1">
                        <a:lnSpc>
                          <a:spcPct val="100000"/>
                        </a:lnSpc>
                        <a:spcBef>
                          <a:spcPts val="0"/>
                        </a:spcBef>
                        <a:spcAft>
                          <a:spcPts val="0"/>
                        </a:spcAft>
                        <a:buClrTx/>
                        <a:buSzTx/>
                        <a:buFontTx/>
                        <a:buNone/>
                        <a:tabLst/>
                        <a:defRPr/>
                      </a:pPr>
                      <a:endParaRPr lang="fr-FR" sz="1200" b="0"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52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dk1"/>
                          </a:solidFill>
                          <a:latin typeface="Calibri" pitchFamily="34" charset="0"/>
                          <a:ea typeface="Calibri"/>
                          <a:cs typeface="Calibri" pitchFamily="34" charset="0"/>
                        </a:rPr>
                        <a:t>Code INSEE commune</a:t>
                      </a:r>
                    </a:p>
                    <a:p>
                      <a:pPr marL="0" marR="0" indent="0" algn="ctr"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dk1"/>
                          </a:solidFill>
                          <a:latin typeface="Calibri" pitchFamily="34" charset="0"/>
                          <a:ea typeface="Calibri"/>
                          <a:cs typeface="Calibri" pitchFamily="34" charset="0"/>
                        </a:rPr>
                        <a:t>S21.G00.81.005</a:t>
                      </a:r>
                      <a:endParaRPr lang="fr-FR" sz="1200" b="1" kern="1200" dirty="0" smtClean="0">
                        <a:solidFill>
                          <a:schemeClr val="dk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Calibri" pitchFamily="34" charset="0"/>
                          <a:ea typeface="+mn-ea"/>
                          <a:cs typeface="Calibri" pitchFamily="34" charset="0"/>
                        </a:rPr>
                        <a:t>Permet de valoriser l'assujettissement au Versement transport.</a:t>
                      </a:r>
                    </a:p>
                  </a:txBody>
                  <a:tcPr marL="36000"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indent="0" algn="l" defTabSz="914400" rtl="0" eaLnBrk="1" fontAlgn="auto" latinLnBrk="0" hangingPunct="1">
                        <a:lnSpc>
                          <a:spcPct val="100000"/>
                        </a:lnSpc>
                        <a:spcBef>
                          <a:spcPts val="0"/>
                        </a:spcBef>
                        <a:spcAft>
                          <a:spcPts val="0"/>
                        </a:spcAft>
                        <a:buClrTx/>
                        <a:buSzTx/>
                        <a:buFontTx/>
                        <a:buNone/>
                        <a:tabLst/>
                        <a:defRPr/>
                      </a:pPr>
                      <a:endParaRPr lang="fr-FR" sz="1200" b="0" strike="sngStrike" kern="1200" dirty="0">
                        <a:solidFill>
                          <a:schemeClr val="tx1"/>
                        </a:solidFill>
                        <a:latin typeface="Calibri" pitchFamily="34" charset="0"/>
                        <a:ea typeface="Calibri"/>
                        <a:cs typeface="Calibri" pitchFamily="34"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ZoneTexte 5"/>
          <p:cNvSpPr txBox="1"/>
          <p:nvPr/>
        </p:nvSpPr>
        <p:spPr>
          <a:xfrm>
            <a:off x="351536" y="5589240"/>
            <a:ext cx="8568952" cy="1200329"/>
          </a:xfrm>
          <a:prstGeom prst="rect">
            <a:avLst/>
          </a:prstGeom>
        </p:spPr>
        <p:txBody>
          <a:bodyPr wrap="square">
            <a:spAutoFit/>
          </a:bodyPr>
          <a:lstStyle/>
          <a:p>
            <a:r>
              <a:rPr lang="fr-FR" sz="1200" kern="0" dirty="0" smtClean="0">
                <a:solidFill>
                  <a:srgbClr val="004272"/>
                </a:solidFill>
                <a:latin typeface="Calibri" pitchFamily="34" charset="0"/>
              </a:rPr>
              <a:t>(*) Une cotisation </a:t>
            </a:r>
            <a:r>
              <a:rPr lang="fr-FR" sz="1200" kern="0" dirty="0" smtClean="0">
                <a:solidFill>
                  <a:srgbClr val="004272"/>
                </a:solidFill>
                <a:latin typeface="Calibri" pitchFamily="34" charset="0"/>
              </a:rPr>
              <a:t>individuelle est </a:t>
            </a:r>
            <a:r>
              <a:rPr lang="fr-FR" sz="1200" kern="0" dirty="0" smtClean="0">
                <a:solidFill>
                  <a:srgbClr val="004272"/>
                </a:solidFill>
                <a:latin typeface="Calibri" pitchFamily="34" charset="0"/>
              </a:rPr>
              <a:t>un dispositif de contribution à la protection sociale dont le montant est fixé proportionnellement à la base assujettie. Cette règle s’exprime usuellement par un taux appliqué à une assiette constituée de tout ou partie de la base assujettie. </a:t>
            </a:r>
          </a:p>
          <a:p>
            <a:r>
              <a:rPr lang="fr-FR" sz="1200" kern="0" dirty="0" smtClean="0">
                <a:solidFill>
                  <a:srgbClr val="004272"/>
                </a:solidFill>
                <a:latin typeface="Calibri" pitchFamily="34" charset="0"/>
              </a:rPr>
              <a:t>La cotisation </a:t>
            </a:r>
            <a:r>
              <a:rPr lang="fr-FR" sz="1200" kern="0" dirty="0" smtClean="0">
                <a:solidFill>
                  <a:srgbClr val="004272"/>
                </a:solidFill>
                <a:latin typeface="Calibri" pitchFamily="34" charset="0"/>
              </a:rPr>
              <a:t>individuelle étant </a:t>
            </a:r>
            <a:r>
              <a:rPr lang="fr-FR" sz="1200" kern="0" dirty="0" smtClean="0">
                <a:solidFill>
                  <a:srgbClr val="004272"/>
                </a:solidFill>
                <a:latin typeface="Calibri" pitchFamily="34" charset="0"/>
              </a:rPr>
              <a:t>toujours rattachée à une base assujettie, elle est toujours valorisée au titre de la période de rattachement de la base assujettie. </a:t>
            </a:r>
          </a:p>
          <a:p>
            <a:r>
              <a:rPr lang="fr-FR" sz="1200" kern="0" dirty="0" smtClean="0">
                <a:solidFill>
                  <a:srgbClr val="004272"/>
                </a:solidFill>
                <a:latin typeface="Calibri" pitchFamily="34" charset="0"/>
              </a:rPr>
              <a:t>Le bloc s'applique également aux exonérations et réductions de cotisations </a:t>
            </a:r>
            <a:r>
              <a:rPr lang="fr-FR" sz="1200" kern="0" dirty="0" smtClean="0">
                <a:solidFill>
                  <a:srgbClr val="004272"/>
                </a:solidFill>
                <a:latin typeface="Calibri" pitchFamily="34" charset="0"/>
              </a:rPr>
              <a:t>individuelle.</a:t>
            </a:r>
            <a:endParaRPr lang="fr-FR" sz="1200" kern="0" dirty="0" smtClean="0">
              <a:solidFill>
                <a:srgbClr val="004272"/>
              </a:solidFill>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536" y="2881964"/>
            <a:ext cx="7992888" cy="504056"/>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Sommaire</a:t>
            </a:r>
            <a:endParaRPr lang="fr-FR" sz="2400" dirty="0">
              <a:solidFill>
                <a:schemeClr val="tx1"/>
              </a:solidFill>
              <a:latin typeface="Calibri" pitchFamily="34" charset="0"/>
              <a:cs typeface="Calibri" pitchFamily="34" charset="0"/>
            </a:endParaRPr>
          </a:p>
        </p:txBody>
      </p:sp>
      <p:sp>
        <p:nvSpPr>
          <p:cNvPr id="4" name="Espace réservé du numéro de diapositive 3"/>
          <p:cNvSpPr>
            <a:spLocks noGrp="1"/>
          </p:cNvSpPr>
          <p:nvPr>
            <p:ph type="sldNum" sz="quarter" idx="10"/>
          </p:nvPr>
        </p:nvSpPr>
        <p:spPr/>
        <p:txBody>
          <a:bodyPr/>
          <a:lstStyle/>
          <a:p>
            <a:fld id="{0EE6F72A-0794-476C-95DD-C55C26AB6F59}" type="slidenum">
              <a:rPr lang="fr-FR" smtClean="0">
                <a:solidFill>
                  <a:srgbClr val="FFFFFF"/>
                </a:solidFill>
              </a:rPr>
              <a:pPr/>
              <a:t>16</a:t>
            </a:fld>
            <a:endParaRPr lang="fr-FR" dirty="0">
              <a:solidFill>
                <a:srgbClr val="FFFFFF"/>
              </a:solidFill>
            </a:endParaRPr>
          </a:p>
        </p:txBody>
      </p:sp>
      <p:sp>
        <p:nvSpPr>
          <p:cNvPr id="6" name="Content Placeholder 5"/>
          <p:cNvSpPr>
            <a:spLocks noGrp="1"/>
          </p:cNvSpPr>
          <p:nvPr>
            <p:ph idx="1"/>
          </p:nvPr>
        </p:nvSpPr>
        <p:spPr>
          <a:xfrm>
            <a:off x="468313" y="1196752"/>
            <a:ext cx="8207375" cy="4392488"/>
          </a:xfrm>
        </p:spPr>
        <p:txBody>
          <a:bodyPr/>
          <a:lstStyle/>
          <a:p>
            <a:pPr algn="just"/>
            <a:r>
              <a:rPr lang="fr-FR" dirty="0" smtClean="0">
                <a:latin typeface="Calibri" pitchFamily="34" charset="0"/>
                <a:cs typeface="Calibri" pitchFamily="34" charset="0"/>
              </a:rPr>
              <a:t>Introduction</a:t>
            </a:r>
          </a:p>
          <a:p>
            <a:pPr algn="just"/>
            <a:r>
              <a:rPr lang="fr-FR" dirty="0" smtClean="0">
                <a:latin typeface="Calibri" pitchFamily="34" charset="0"/>
                <a:cs typeface="Calibri" pitchFamily="34" charset="0"/>
              </a:rPr>
              <a:t>Quelques principes généraux sur la déclaration des cotisations Urssaf en phase 2</a:t>
            </a:r>
          </a:p>
          <a:p>
            <a:pPr algn="just"/>
            <a:r>
              <a:rPr lang="fr-FR" dirty="0" smtClean="0">
                <a:latin typeface="Calibri" pitchFamily="34" charset="0"/>
                <a:cs typeface="Calibri" pitchFamily="34" charset="0"/>
              </a:rPr>
              <a:t>Zoom sur les segments Acoss du message DSN phase 2</a:t>
            </a:r>
          </a:p>
          <a:p>
            <a:pPr algn="just"/>
            <a:r>
              <a:rPr lang="fr-FR" dirty="0" smtClean="0">
                <a:latin typeface="Calibri" pitchFamily="34" charset="0"/>
                <a:cs typeface="Calibri" pitchFamily="34" charset="0"/>
              </a:rPr>
              <a:t>Modalités déclaratives des cotisations sociales Urssaf</a:t>
            </a:r>
          </a:p>
          <a:p>
            <a:pPr algn="just"/>
            <a:r>
              <a:rPr lang="fr-FR" dirty="0" smtClean="0">
                <a:latin typeface="Calibri" pitchFamily="34" charset="0"/>
                <a:cs typeface="Calibri" pitchFamily="34" charset="0"/>
              </a:rPr>
              <a:t>Exigibilités</a:t>
            </a:r>
          </a:p>
          <a:p>
            <a:pPr algn="just"/>
            <a:r>
              <a:rPr lang="fr-FR" dirty="0" smtClean="0">
                <a:latin typeface="Calibri" pitchFamily="34" charset="0"/>
                <a:cs typeface="Calibri" pitchFamily="34" charset="0"/>
              </a:rPr>
              <a:t>Paiement</a:t>
            </a:r>
          </a:p>
          <a:p>
            <a:pPr algn="just"/>
            <a:r>
              <a:rPr lang="fr-FR" dirty="0" smtClean="0">
                <a:latin typeface="Calibri" pitchFamily="34" charset="0"/>
                <a:cs typeface="Calibri" pitchFamily="34" charset="0"/>
              </a:rPr>
              <a:t>Fractionnement et gestion des multi-échéances </a:t>
            </a:r>
          </a:p>
          <a:p>
            <a:pPr algn="just"/>
            <a:r>
              <a:rPr lang="fr-FR" dirty="0" smtClean="0">
                <a:latin typeface="Calibri" pitchFamily="34" charset="0"/>
                <a:cs typeface="Calibri" pitchFamily="34" charset="0"/>
              </a:rPr>
              <a:t>Partitionnement des déclarations</a:t>
            </a:r>
          </a:p>
          <a:p>
            <a:pPr algn="just"/>
            <a:endParaRPr lang="fr-FR" dirty="0" smtClean="0">
              <a:latin typeface="Calibri" pitchFamily="34" charset="0"/>
              <a:cs typeface="Calibri" pitchFamily="34" charset="0"/>
            </a:endParaRPr>
          </a:p>
          <a:p>
            <a:pPr algn="just"/>
            <a:endParaRPr lang="fr-FR"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e 81"/>
          <p:cNvGrpSpPr/>
          <p:nvPr/>
        </p:nvGrpSpPr>
        <p:grpSpPr>
          <a:xfrm>
            <a:off x="251520" y="653168"/>
            <a:ext cx="5132513" cy="6204832"/>
            <a:chOff x="251520" y="476672"/>
            <a:chExt cx="5204521" cy="6348848"/>
          </a:xfrm>
        </p:grpSpPr>
        <p:pic>
          <p:nvPicPr>
            <p:cNvPr id="2054" name="Picture 6"/>
            <p:cNvPicPr>
              <a:picLocks noChangeAspect="1" noChangeArrowheads="1"/>
            </p:cNvPicPr>
            <p:nvPr/>
          </p:nvPicPr>
          <p:blipFill>
            <a:blip r:embed="rId2" cstate="print">
              <a:lum bright="20000"/>
            </a:blip>
            <a:srcRect/>
            <a:stretch>
              <a:fillRect/>
            </a:stretch>
          </p:blipFill>
          <p:spPr bwMode="auto">
            <a:xfrm rot="21540000">
              <a:off x="261759" y="2642807"/>
              <a:ext cx="5194282" cy="4182713"/>
            </a:xfrm>
            <a:prstGeom prst="rect">
              <a:avLst/>
            </a:prstGeom>
            <a:noFill/>
            <a:ln w="9525">
              <a:noFill/>
              <a:miter lim="800000"/>
              <a:headEnd/>
              <a:tailEnd/>
            </a:ln>
            <a:effectLst/>
          </p:spPr>
        </p:pic>
        <p:sp>
          <p:nvSpPr>
            <p:cNvPr id="11" name="Rectangle 10"/>
            <p:cNvSpPr/>
            <p:nvPr/>
          </p:nvSpPr>
          <p:spPr>
            <a:xfrm>
              <a:off x="251520" y="476672"/>
              <a:ext cx="5184576" cy="630545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056" name="Picture 8"/>
            <p:cNvPicPr>
              <a:picLocks noChangeAspect="1" noChangeArrowheads="1"/>
            </p:cNvPicPr>
            <p:nvPr/>
          </p:nvPicPr>
          <p:blipFill>
            <a:blip r:embed="rId3" cstate="print">
              <a:lum bright="20000"/>
            </a:blip>
            <a:srcRect/>
            <a:stretch>
              <a:fillRect/>
            </a:stretch>
          </p:blipFill>
          <p:spPr bwMode="auto">
            <a:xfrm rot="21540000">
              <a:off x="326479" y="562835"/>
              <a:ext cx="5042248" cy="2113490"/>
            </a:xfrm>
            <a:prstGeom prst="rect">
              <a:avLst/>
            </a:prstGeom>
            <a:noFill/>
            <a:ln w="9525">
              <a:noFill/>
              <a:miter lim="800000"/>
              <a:headEnd/>
              <a:tailEnd/>
            </a:ln>
          </p:spPr>
        </p:pic>
      </p:grpSp>
      <p:sp>
        <p:nvSpPr>
          <p:cNvPr id="7" name="Rectangle 6"/>
          <p:cNvSpPr/>
          <p:nvPr/>
        </p:nvSpPr>
        <p:spPr bwMode="auto">
          <a:xfrm>
            <a:off x="3419872" y="3416998"/>
            <a:ext cx="576064" cy="2088232"/>
          </a:xfrm>
          <a:prstGeom prst="rect">
            <a:avLst/>
          </a:prstGeom>
          <a:solidFill>
            <a:srgbClr val="FF3300">
              <a:alpha val="40000"/>
            </a:srgbClr>
          </a:solid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pic>
        <p:nvPicPr>
          <p:cNvPr id="3074" name="Picture 2"/>
          <p:cNvPicPr>
            <a:picLocks noChangeAspect="1" noChangeArrowheads="1"/>
          </p:cNvPicPr>
          <p:nvPr/>
        </p:nvPicPr>
        <p:blipFill>
          <a:blip r:embed="rId4" cstate="print"/>
          <a:srcRect/>
          <a:stretch>
            <a:fillRect/>
          </a:stretch>
        </p:blipFill>
        <p:spPr bwMode="auto">
          <a:xfrm>
            <a:off x="5868144" y="4341673"/>
            <a:ext cx="1008111" cy="241711"/>
          </a:xfrm>
          <a:prstGeom prst="rect">
            <a:avLst/>
          </a:prstGeom>
          <a:noFill/>
          <a:ln w="6350">
            <a:solidFill>
              <a:srgbClr val="FF0000"/>
            </a:solidFill>
            <a:miter lim="800000"/>
            <a:headEnd/>
            <a:tailEnd/>
          </a:ln>
        </p:spPr>
      </p:pic>
      <p:cxnSp>
        <p:nvCxnSpPr>
          <p:cNvPr id="17" name="Connecteur droit avec flèche 16"/>
          <p:cNvCxnSpPr>
            <a:stCxn id="7" idx="3"/>
            <a:endCxn id="3074" idx="1"/>
          </p:cNvCxnSpPr>
          <p:nvPr/>
        </p:nvCxnSpPr>
        <p:spPr bwMode="auto">
          <a:xfrm>
            <a:off x="3995936" y="4461114"/>
            <a:ext cx="1872208" cy="1415"/>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21" name="Rectangle 20"/>
          <p:cNvSpPr/>
          <p:nvPr/>
        </p:nvSpPr>
        <p:spPr bwMode="auto">
          <a:xfrm>
            <a:off x="4111376" y="5183093"/>
            <a:ext cx="432048" cy="144016"/>
          </a:xfrm>
          <a:prstGeom prst="rect">
            <a:avLst/>
          </a:prstGeom>
          <a:solidFill>
            <a:srgbClr val="00B0E6">
              <a:alpha val="40000"/>
            </a:srgbClr>
          </a:solidFill>
          <a:ln w="9525" cap="flat" cmpd="sng" algn="ctr">
            <a:solidFill>
              <a:schemeClr val="accent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pic>
        <p:nvPicPr>
          <p:cNvPr id="3075" name="Picture 3"/>
          <p:cNvPicPr>
            <a:picLocks noChangeAspect="1" noChangeArrowheads="1"/>
          </p:cNvPicPr>
          <p:nvPr/>
        </p:nvPicPr>
        <p:blipFill>
          <a:blip r:embed="rId5" cstate="print"/>
          <a:srcRect/>
          <a:stretch>
            <a:fillRect/>
          </a:stretch>
        </p:blipFill>
        <p:spPr bwMode="auto">
          <a:xfrm>
            <a:off x="5868144" y="5133985"/>
            <a:ext cx="1008112" cy="245881"/>
          </a:xfrm>
          <a:prstGeom prst="rect">
            <a:avLst/>
          </a:prstGeom>
          <a:noFill/>
          <a:ln w="6350">
            <a:solidFill>
              <a:schemeClr val="accent1"/>
            </a:solidFill>
            <a:miter lim="800000"/>
            <a:headEnd/>
            <a:tailEnd/>
          </a:ln>
        </p:spPr>
      </p:pic>
      <p:cxnSp>
        <p:nvCxnSpPr>
          <p:cNvPr id="23" name="Connecteur droit avec flèche 22"/>
          <p:cNvCxnSpPr>
            <a:stCxn id="21" idx="3"/>
            <a:endCxn id="3075" idx="1"/>
          </p:cNvCxnSpPr>
          <p:nvPr/>
        </p:nvCxnSpPr>
        <p:spPr bwMode="auto">
          <a:xfrm>
            <a:off x="4543424" y="5255101"/>
            <a:ext cx="1324720" cy="1825"/>
          </a:xfrm>
          <a:prstGeom prst="straightConnector1">
            <a:avLst/>
          </a:prstGeom>
          <a:solidFill>
            <a:schemeClr val="accent1"/>
          </a:solidFill>
          <a:ln w="9525" cap="flat" cmpd="sng" algn="ctr">
            <a:solidFill>
              <a:schemeClr val="accent1"/>
            </a:solidFill>
            <a:prstDash val="solid"/>
            <a:round/>
            <a:headEnd type="none" w="med" len="med"/>
            <a:tailEnd type="arrow"/>
          </a:ln>
          <a:effectLst/>
        </p:spPr>
      </p:cxnSp>
      <p:sp>
        <p:nvSpPr>
          <p:cNvPr id="26" name="Rectangle à coins arrondis 25"/>
          <p:cNvSpPr/>
          <p:nvPr/>
        </p:nvSpPr>
        <p:spPr bwMode="auto">
          <a:xfrm>
            <a:off x="6934006" y="5013176"/>
            <a:ext cx="1728192" cy="469793"/>
          </a:xfrm>
          <a:prstGeom prst="roundRect">
            <a:avLst/>
          </a:prstGeom>
          <a:solidFill>
            <a:srgbClr val="00B0E6">
              <a:alpha val="40000"/>
            </a:srgbClr>
          </a:solidFill>
          <a:ln w="9525" cap="flat" cmpd="sng" algn="ctr">
            <a:solidFill>
              <a:schemeClr val="accent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lvl="2"/>
            <a:r>
              <a:rPr lang="fr-FR" sz="1050" dirty="0" smtClean="0">
                <a:solidFill>
                  <a:srgbClr val="004272"/>
                </a:solidFill>
                <a:latin typeface="Calibri" pitchFamily="34" charset="0"/>
                <a:cs typeface="Arial" pitchFamily="34" charset="0"/>
              </a:rPr>
              <a:t>Uniquement pour les taux AT ou VT. Les autres taux ne sont pas à renseigner</a:t>
            </a:r>
            <a:endParaRPr lang="fr-FR" sz="1050" b="1" dirty="0" smtClean="0">
              <a:solidFill>
                <a:srgbClr val="004272"/>
              </a:solidFill>
              <a:latin typeface="Calibri" pitchFamily="34" charset="0"/>
              <a:cs typeface="Arial" pitchFamily="34" charset="0"/>
            </a:endParaRPr>
          </a:p>
        </p:txBody>
      </p:sp>
      <p:sp>
        <p:nvSpPr>
          <p:cNvPr id="48" name="Rectangle 47"/>
          <p:cNvSpPr/>
          <p:nvPr/>
        </p:nvSpPr>
        <p:spPr bwMode="auto">
          <a:xfrm>
            <a:off x="1259632" y="3068960"/>
            <a:ext cx="1492918" cy="2592288"/>
          </a:xfrm>
          <a:prstGeom prst="rect">
            <a:avLst/>
          </a:prstGeom>
          <a:solidFill>
            <a:srgbClr val="92D050">
              <a:alpha val="30196"/>
            </a:srgbClr>
          </a:solidFill>
          <a:ln w="9525" cap="flat" cmpd="sng" algn="ctr">
            <a:solidFill>
              <a:srgbClr val="00B05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cxnSp>
        <p:nvCxnSpPr>
          <p:cNvPr id="49" name="Connecteur droit avec flèche 16"/>
          <p:cNvCxnSpPr>
            <a:stCxn id="48" idx="0"/>
            <a:endCxn id="3077" idx="1"/>
          </p:cNvCxnSpPr>
          <p:nvPr/>
        </p:nvCxnSpPr>
        <p:spPr bwMode="auto">
          <a:xfrm rot="5400000" flipH="1" flipV="1">
            <a:off x="3766005" y="966822"/>
            <a:ext cx="342225" cy="3862053"/>
          </a:xfrm>
          <a:prstGeom prst="bentConnector2">
            <a:avLst/>
          </a:prstGeom>
          <a:solidFill>
            <a:schemeClr val="accent1"/>
          </a:solidFill>
          <a:ln w="9525" cap="flat" cmpd="sng" algn="ctr">
            <a:solidFill>
              <a:srgbClr val="00B050"/>
            </a:solidFill>
            <a:prstDash val="solid"/>
            <a:round/>
            <a:headEnd type="none" w="med" len="med"/>
            <a:tailEnd type="arrow"/>
          </a:ln>
          <a:effectLst/>
        </p:spPr>
      </p:cxnSp>
      <p:sp>
        <p:nvSpPr>
          <p:cNvPr id="60" name="Rectangle 59"/>
          <p:cNvSpPr/>
          <p:nvPr/>
        </p:nvSpPr>
        <p:spPr bwMode="auto">
          <a:xfrm>
            <a:off x="4932040" y="3093897"/>
            <a:ext cx="432048" cy="360040"/>
          </a:xfrm>
          <a:prstGeom prst="rect">
            <a:avLst/>
          </a:prstGeom>
          <a:solidFill>
            <a:srgbClr val="FFC000">
              <a:alpha val="40000"/>
            </a:srgbClr>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cxnSp>
        <p:nvCxnSpPr>
          <p:cNvPr id="62" name="Connecteur droit avec flèche 61"/>
          <p:cNvCxnSpPr>
            <a:stCxn id="60" idx="3"/>
            <a:endCxn id="3076" idx="1"/>
          </p:cNvCxnSpPr>
          <p:nvPr/>
        </p:nvCxnSpPr>
        <p:spPr bwMode="auto">
          <a:xfrm flipV="1">
            <a:off x="5364088" y="3268070"/>
            <a:ext cx="504056" cy="5847"/>
          </a:xfrm>
          <a:prstGeom prst="straightConnector1">
            <a:avLst/>
          </a:prstGeom>
          <a:solidFill>
            <a:schemeClr val="accent1"/>
          </a:solidFill>
          <a:ln w="9525" cap="flat" cmpd="sng" algn="ctr">
            <a:solidFill>
              <a:srgbClr val="FFC000"/>
            </a:solidFill>
            <a:prstDash val="solid"/>
            <a:round/>
            <a:headEnd type="none" w="med" len="med"/>
            <a:tailEnd type="arrow"/>
          </a:ln>
          <a:effectLst/>
        </p:spPr>
      </p:cxnSp>
      <p:pic>
        <p:nvPicPr>
          <p:cNvPr id="3076" name="Picture 4"/>
          <p:cNvPicPr>
            <a:picLocks noChangeAspect="1" noChangeArrowheads="1"/>
          </p:cNvPicPr>
          <p:nvPr/>
        </p:nvPicPr>
        <p:blipFill>
          <a:blip r:embed="rId6" cstate="print"/>
          <a:srcRect/>
          <a:stretch>
            <a:fillRect/>
          </a:stretch>
        </p:blipFill>
        <p:spPr bwMode="auto">
          <a:xfrm>
            <a:off x="5868144" y="3149578"/>
            <a:ext cx="1125674" cy="236984"/>
          </a:xfrm>
          <a:prstGeom prst="rect">
            <a:avLst/>
          </a:prstGeom>
          <a:noFill/>
          <a:ln w="9525">
            <a:solidFill>
              <a:srgbClr val="FFC000"/>
            </a:solidFill>
            <a:miter lim="800000"/>
            <a:headEnd/>
            <a:tailEnd/>
          </a:ln>
        </p:spPr>
      </p:pic>
      <p:sp>
        <p:nvSpPr>
          <p:cNvPr id="67" name="Rectangle à coins arrondis 66"/>
          <p:cNvSpPr/>
          <p:nvPr/>
        </p:nvSpPr>
        <p:spPr bwMode="auto">
          <a:xfrm>
            <a:off x="7092280" y="3057395"/>
            <a:ext cx="1440160" cy="469793"/>
          </a:xfrm>
          <a:prstGeom prst="roundRect">
            <a:avLst/>
          </a:prstGeom>
          <a:solidFill>
            <a:srgbClr val="FFC000">
              <a:alpha val="40000"/>
            </a:srgbClr>
          </a:solidFill>
          <a:ln w="9525" cap="flat" cmpd="sng" algn="ctr">
            <a:solidFill>
              <a:srgbClr val="FFC000"/>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lvl="2"/>
            <a:r>
              <a:rPr lang="fr-FR" sz="1050" dirty="0" smtClean="0">
                <a:solidFill>
                  <a:srgbClr val="004272"/>
                </a:solidFill>
                <a:latin typeface="Calibri" pitchFamily="34" charset="0"/>
                <a:cs typeface="Arial" pitchFamily="34" charset="0"/>
              </a:rPr>
              <a:t>Uniquement pour les réductions</a:t>
            </a:r>
            <a:endParaRPr lang="fr-FR" sz="1050" b="1" dirty="0" smtClean="0">
              <a:solidFill>
                <a:srgbClr val="004272"/>
              </a:solidFill>
              <a:latin typeface="Calibri" pitchFamily="34" charset="0"/>
              <a:cs typeface="Arial" pitchFamily="34" charset="0"/>
            </a:endParaRPr>
          </a:p>
        </p:txBody>
      </p:sp>
      <p:pic>
        <p:nvPicPr>
          <p:cNvPr id="3077" name="Picture 5"/>
          <p:cNvPicPr>
            <a:picLocks noChangeAspect="1" noChangeArrowheads="1"/>
          </p:cNvPicPr>
          <p:nvPr/>
        </p:nvPicPr>
        <p:blipFill>
          <a:blip r:embed="rId7" cstate="print"/>
          <a:srcRect/>
          <a:stretch>
            <a:fillRect/>
          </a:stretch>
        </p:blipFill>
        <p:spPr bwMode="auto">
          <a:xfrm>
            <a:off x="5868144" y="2598815"/>
            <a:ext cx="1115193" cy="255839"/>
          </a:xfrm>
          <a:prstGeom prst="rect">
            <a:avLst/>
          </a:prstGeom>
          <a:noFill/>
          <a:ln w="9525">
            <a:solidFill>
              <a:srgbClr val="00B050"/>
            </a:solidFill>
            <a:miter lim="800000"/>
            <a:headEnd/>
            <a:tailEnd/>
          </a:ln>
        </p:spPr>
      </p:pic>
      <p:sp>
        <p:nvSpPr>
          <p:cNvPr id="70" name="Rectangle à coins arrondis 69"/>
          <p:cNvSpPr/>
          <p:nvPr/>
        </p:nvSpPr>
        <p:spPr bwMode="auto">
          <a:xfrm>
            <a:off x="6948264" y="4218711"/>
            <a:ext cx="1440160" cy="469793"/>
          </a:xfrm>
          <a:prstGeom prst="roundRect">
            <a:avLst/>
          </a:prstGeom>
          <a:solidFill>
            <a:srgbClr val="FF3300">
              <a:alpha val="40000"/>
            </a:srgbClr>
          </a:solid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lvl="2"/>
            <a:r>
              <a:rPr lang="fr-FR" sz="1050" dirty="0" smtClean="0">
                <a:solidFill>
                  <a:srgbClr val="004272"/>
                </a:solidFill>
                <a:latin typeface="Calibri" pitchFamily="34" charset="0"/>
                <a:cs typeface="Arial" pitchFamily="34" charset="0"/>
              </a:rPr>
              <a:t>Uniquement pour les cotisations</a:t>
            </a:r>
            <a:endParaRPr lang="fr-FR" sz="1050" b="1" dirty="0" smtClean="0">
              <a:solidFill>
                <a:srgbClr val="004272"/>
              </a:solidFill>
              <a:latin typeface="Calibri" pitchFamily="34" charset="0"/>
              <a:cs typeface="Arial" pitchFamily="34" charset="0"/>
            </a:endParaRPr>
          </a:p>
        </p:txBody>
      </p:sp>
      <p:pic>
        <p:nvPicPr>
          <p:cNvPr id="3078" name="Picture 6"/>
          <p:cNvPicPr>
            <a:picLocks noChangeAspect="1" noChangeArrowheads="1"/>
          </p:cNvPicPr>
          <p:nvPr/>
        </p:nvPicPr>
        <p:blipFill>
          <a:blip r:embed="rId8" cstate="print"/>
          <a:srcRect/>
          <a:stretch>
            <a:fillRect/>
          </a:stretch>
        </p:blipFill>
        <p:spPr bwMode="auto">
          <a:xfrm>
            <a:off x="5935519" y="6412459"/>
            <a:ext cx="1584177" cy="240795"/>
          </a:xfrm>
          <a:prstGeom prst="rect">
            <a:avLst/>
          </a:prstGeom>
          <a:solidFill>
            <a:srgbClr val="7030A0"/>
          </a:solidFill>
          <a:ln w="9525">
            <a:solidFill>
              <a:srgbClr val="7030A0"/>
            </a:solidFill>
            <a:miter lim="800000"/>
            <a:headEnd/>
            <a:tailEnd/>
          </a:ln>
        </p:spPr>
      </p:pic>
      <p:sp>
        <p:nvSpPr>
          <p:cNvPr id="72" name="Rectangle 71"/>
          <p:cNvSpPr/>
          <p:nvPr/>
        </p:nvSpPr>
        <p:spPr bwMode="auto">
          <a:xfrm>
            <a:off x="4572000" y="6422084"/>
            <a:ext cx="792088" cy="216024"/>
          </a:xfrm>
          <a:prstGeom prst="rect">
            <a:avLst/>
          </a:prstGeom>
          <a:solidFill>
            <a:srgbClr val="7030A0">
              <a:alpha val="40000"/>
            </a:srgbClr>
          </a:solidFill>
          <a:ln w="9525" cap="flat" cmpd="sng" algn="ctr">
            <a:solidFill>
              <a:srgbClr val="7030A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cxnSp>
        <p:nvCxnSpPr>
          <p:cNvPr id="73" name="Connecteur droit avec flèche 72"/>
          <p:cNvCxnSpPr>
            <a:stCxn id="72" idx="3"/>
            <a:endCxn id="3078" idx="1"/>
          </p:cNvCxnSpPr>
          <p:nvPr/>
        </p:nvCxnSpPr>
        <p:spPr bwMode="auto">
          <a:xfrm>
            <a:off x="5364088" y="6530096"/>
            <a:ext cx="571431" cy="2761"/>
          </a:xfrm>
          <a:prstGeom prst="straightConnector1">
            <a:avLst/>
          </a:prstGeom>
          <a:solidFill>
            <a:schemeClr val="accent1"/>
          </a:solidFill>
          <a:ln w="9525" cap="flat" cmpd="sng" algn="ctr">
            <a:solidFill>
              <a:srgbClr val="7030A0"/>
            </a:solidFill>
            <a:prstDash val="solid"/>
            <a:round/>
            <a:headEnd type="none" w="med" len="med"/>
            <a:tailEnd type="arrow"/>
          </a:ln>
          <a:effectLst/>
        </p:spPr>
      </p:cxnSp>
      <p:sp>
        <p:nvSpPr>
          <p:cNvPr id="76" name="Rectangle 75"/>
          <p:cNvSpPr/>
          <p:nvPr/>
        </p:nvSpPr>
        <p:spPr bwMode="auto">
          <a:xfrm>
            <a:off x="2555776" y="1179706"/>
            <a:ext cx="2448272" cy="134392"/>
          </a:xfrm>
          <a:prstGeom prst="rect">
            <a:avLst/>
          </a:prstGeom>
          <a:solidFill>
            <a:srgbClr val="FFFF00">
              <a:alpha val="40000"/>
            </a:srgbClr>
          </a:solidFill>
          <a:ln w="9525" cap="flat" cmpd="sng" algn="ctr">
            <a:solidFill>
              <a:srgbClr val="FF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pic>
        <p:nvPicPr>
          <p:cNvPr id="3079" name="Picture 7"/>
          <p:cNvPicPr>
            <a:picLocks noChangeAspect="1" noChangeArrowheads="1"/>
          </p:cNvPicPr>
          <p:nvPr/>
        </p:nvPicPr>
        <p:blipFill>
          <a:blip r:embed="rId9" cstate="print"/>
          <a:srcRect/>
          <a:stretch>
            <a:fillRect/>
          </a:stretch>
        </p:blipFill>
        <p:spPr bwMode="auto">
          <a:xfrm>
            <a:off x="5724128" y="946718"/>
            <a:ext cx="2501255" cy="595218"/>
          </a:xfrm>
          <a:prstGeom prst="rect">
            <a:avLst/>
          </a:prstGeom>
          <a:noFill/>
          <a:ln w="9525">
            <a:solidFill>
              <a:srgbClr val="FFFF00"/>
            </a:solidFill>
            <a:miter lim="800000"/>
            <a:headEnd/>
            <a:tailEnd/>
          </a:ln>
        </p:spPr>
      </p:pic>
      <p:cxnSp>
        <p:nvCxnSpPr>
          <p:cNvPr id="78" name="Connecteur droit avec flèche 77"/>
          <p:cNvCxnSpPr>
            <a:stCxn id="76" idx="3"/>
            <a:endCxn id="3079" idx="1"/>
          </p:cNvCxnSpPr>
          <p:nvPr/>
        </p:nvCxnSpPr>
        <p:spPr bwMode="auto">
          <a:xfrm flipV="1">
            <a:off x="5004048" y="1244327"/>
            <a:ext cx="720080" cy="2575"/>
          </a:xfrm>
          <a:prstGeom prst="straightConnector1">
            <a:avLst/>
          </a:prstGeom>
          <a:solidFill>
            <a:schemeClr val="accent1"/>
          </a:solidFill>
          <a:ln w="9525" cap="flat" cmpd="sng" algn="ctr">
            <a:solidFill>
              <a:srgbClr val="FFFF00"/>
            </a:solidFill>
            <a:prstDash val="solid"/>
            <a:round/>
            <a:headEnd type="none" w="med" len="med"/>
            <a:tailEnd type="arrow"/>
          </a:ln>
          <a:effectLst/>
        </p:spPr>
      </p:cxnSp>
      <p:sp>
        <p:nvSpPr>
          <p:cNvPr id="81"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Principales correspondances DUCS/DSN</a:t>
            </a:r>
            <a:endParaRPr lang="fr-FR" sz="2400" b="1" dirty="0" smtClean="0">
              <a:solidFill>
                <a:srgbClr val="FF0000"/>
              </a:solidFill>
              <a:latin typeface="Calibri" pitchFamily="34" charset="0"/>
              <a:cs typeface="Calibri" pitchFamily="34" charset="0"/>
            </a:endParaRPr>
          </a:p>
          <a:p>
            <a:pPr marL="0" lvl="1">
              <a:lnSpc>
                <a:spcPct val="85000"/>
              </a:lnSpc>
              <a:defRPr/>
            </a:pPr>
            <a:r>
              <a:rPr lang="fr-FR" sz="2400" b="1" kern="0" dirty="0" smtClean="0">
                <a:solidFill>
                  <a:srgbClr val="004272"/>
                </a:solidFill>
                <a:latin typeface="Calibri" pitchFamily="34" charset="0"/>
              </a:rPr>
              <a:t> </a:t>
            </a:r>
          </a:p>
        </p:txBody>
      </p:sp>
      <p:pic>
        <p:nvPicPr>
          <p:cNvPr id="3080" name="Picture 8"/>
          <p:cNvPicPr>
            <a:picLocks noChangeAspect="1" noChangeArrowheads="1"/>
          </p:cNvPicPr>
          <p:nvPr/>
        </p:nvPicPr>
        <p:blipFill>
          <a:blip r:embed="rId10" cstate="print"/>
          <a:srcRect/>
          <a:stretch>
            <a:fillRect/>
          </a:stretch>
        </p:blipFill>
        <p:spPr bwMode="auto">
          <a:xfrm>
            <a:off x="5868144" y="5733256"/>
            <a:ext cx="3131840" cy="276141"/>
          </a:xfrm>
          <a:prstGeom prst="rect">
            <a:avLst/>
          </a:prstGeom>
          <a:noFill/>
          <a:ln w="9525">
            <a:solidFill>
              <a:schemeClr val="accent6">
                <a:lumMod val="50000"/>
              </a:schemeClr>
            </a:solidFill>
            <a:miter lim="800000"/>
            <a:headEnd/>
            <a:tailEnd/>
          </a:ln>
        </p:spPr>
      </p:pic>
      <p:sp>
        <p:nvSpPr>
          <p:cNvPr id="86" name="Rectangle 85"/>
          <p:cNvSpPr/>
          <p:nvPr/>
        </p:nvSpPr>
        <p:spPr bwMode="auto">
          <a:xfrm>
            <a:off x="352104" y="4653136"/>
            <a:ext cx="792088" cy="648072"/>
          </a:xfrm>
          <a:prstGeom prst="rect">
            <a:avLst/>
          </a:prstGeom>
          <a:solidFill>
            <a:schemeClr val="accent6">
              <a:lumMod val="50000"/>
              <a:alpha val="30196"/>
            </a:schemeClr>
          </a:solidFill>
          <a:ln w="9525" cap="flat" cmpd="sng" algn="ctr">
            <a:solidFill>
              <a:schemeClr val="accent6">
                <a:lumMod val="50000"/>
              </a:schemeClr>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cxnSp>
        <p:nvCxnSpPr>
          <p:cNvPr id="87" name="Connecteur droit avec flèche 16"/>
          <p:cNvCxnSpPr>
            <a:stCxn id="86" idx="2"/>
            <a:endCxn id="3080" idx="1"/>
          </p:cNvCxnSpPr>
          <p:nvPr/>
        </p:nvCxnSpPr>
        <p:spPr bwMode="auto">
          <a:xfrm rot="16200000" flipH="1">
            <a:off x="3023087" y="3026269"/>
            <a:ext cx="570119" cy="5119996"/>
          </a:xfrm>
          <a:prstGeom prst="bentConnector2">
            <a:avLst/>
          </a:prstGeom>
          <a:solidFill>
            <a:schemeClr val="accent1"/>
          </a:solidFill>
          <a:ln w="9525" cap="flat" cmpd="sng" algn="ctr">
            <a:solidFill>
              <a:schemeClr val="accent6">
                <a:lumMod val="50000"/>
              </a:schemeClr>
            </a:solidFill>
            <a:prstDash val="solid"/>
            <a:round/>
            <a:headEnd type="none" w="med" len="med"/>
            <a:tailEnd type="arrow"/>
          </a:ln>
          <a:effectLst/>
        </p:spPr>
      </p:cxnSp>
      <p:sp>
        <p:nvSpPr>
          <p:cNvPr id="33" name="Rectangle 32"/>
          <p:cNvSpPr/>
          <p:nvPr/>
        </p:nvSpPr>
        <p:spPr bwMode="auto">
          <a:xfrm>
            <a:off x="4932040" y="4509120"/>
            <a:ext cx="432048" cy="216024"/>
          </a:xfrm>
          <a:prstGeom prst="rect">
            <a:avLst/>
          </a:prstGeom>
          <a:solidFill>
            <a:srgbClr val="FFC000">
              <a:alpha val="40000"/>
            </a:srgbClr>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cxnSp>
        <p:nvCxnSpPr>
          <p:cNvPr id="34" name="Connecteur droit 33"/>
          <p:cNvCxnSpPr/>
          <p:nvPr/>
        </p:nvCxnSpPr>
        <p:spPr bwMode="auto">
          <a:xfrm flipH="1">
            <a:off x="395536" y="6093296"/>
            <a:ext cx="1152128" cy="504056"/>
          </a:xfrm>
          <a:prstGeom prst="line">
            <a:avLst/>
          </a:prstGeom>
          <a:solidFill>
            <a:schemeClr val="accent1"/>
          </a:solidFill>
          <a:ln w="57150" cap="flat" cmpd="sng" algn="ctr">
            <a:solidFill>
              <a:srgbClr val="FF0000"/>
            </a:solidFill>
            <a:prstDash val="solid"/>
            <a:round/>
            <a:headEnd type="none" w="med" len="med"/>
            <a:tailEnd type="none"/>
          </a:ln>
          <a:effectLst/>
        </p:spPr>
      </p:cxnSp>
      <p:cxnSp>
        <p:nvCxnSpPr>
          <p:cNvPr id="36" name="Connecteur droit 35"/>
          <p:cNvCxnSpPr/>
          <p:nvPr/>
        </p:nvCxnSpPr>
        <p:spPr bwMode="auto">
          <a:xfrm flipH="1" flipV="1">
            <a:off x="395536" y="6093296"/>
            <a:ext cx="1152128" cy="472992"/>
          </a:xfrm>
          <a:prstGeom prst="line">
            <a:avLst/>
          </a:prstGeom>
          <a:solidFill>
            <a:schemeClr val="accent1"/>
          </a:solidFill>
          <a:ln w="57150" cap="flat" cmpd="sng" algn="ctr">
            <a:solidFill>
              <a:srgbClr val="FF0000"/>
            </a:solidFill>
            <a:prstDash val="solid"/>
            <a:round/>
            <a:headEnd type="none" w="med" len="med"/>
            <a:tailEnd type="none"/>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18</a:t>
            </a:fld>
            <a:endParaRPr lang="fr-FR" dirty="0">
              <a:solidFill>
                <a:srgbClr val="FFFFFF"/>
              </a:solidFill>
            </a:endParaRPr>
          </a:p>
        </p:txBody>
      </p:sp>
      <p:sp>
        <p:nvSpPr>
          <p:cNvPr id="80"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Modalités déclaratives des éléments agrégés</a:t>
            </a:r>
          </a:p>
          <a:p>
            <a:pPr marL="0" lvl="1">
              <a:lnSpc>
                <a:spcPct val="85000"/>
              </a:lnSpc>
              <a:defRPr/>
            </a:pPr>
            <a:r>
              <a:rPr lang="fr-FR" sz="2400" b="1" kern="0" dirty="0" smtClean="0">
                <a:solidFill>
                  <a:srgbClr val="004272"/>
                </a:solidFill>
                <a:latin typeface="Calibri" pitchFamily="34" charset="0"/>
              </a:rPr>
              <a:t> </a:t>
            </a:r>
          </a:p>
        </p:txBody>
      </p:sp>
      <p:cxnSp>
        <p:nvCxnSpPr>
          <p:cNvPr id="24" name="Connecteur en angle 23"/>
          <p:cNvCxnSpPr>
            <a:stCxn id="43" idx="1"/>
            <a:endCxn id="44" idx="1"/>
          </p:cNvCxnSpPr>
          <p:nvPr/>
        </p:nvCxnSpPr>
        <p:spPr bwMode="auto">
          <a:xfrm rot="10800000" flipH="1" flipV="1">
            <a:off x="251521" y="800708"/>
            <a:ext cx="576064" cy="288032"/>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25" name="Connecteur en angle 24"/>
          <p:cNvCxnSpPr/>
          <p:nvPr/>
        </p:nvCxnSpPr>
        <p:spPr bwMode="auto">
          <a:xfrm rot="10800000" flipH="1" flipV="1">
            <a:off x="827585" y="1124744"/>
            <a:ext cx="576064" cy="288032"/>
          </a:xfrm>
          <a:prstGeom prst="bentConnector3">
            <a:avLst>
              <a:gd name="adj1" fmla="val 61158"/>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26" name="Connecteur en angle 25"/>
          <p:cNvCxnSpPr>
            <a:stCxn id="44" idx="1"/>
            <a:endCxn id="46" idx="1"/>
          </p:cNvCxnSpPr>
          <p:nvPr/>
        </p:nvCxnSpPr>
        <p:spPr bwMode="auto">
          <a:xfrm rot="10800000" flipH="1" flipV="1">
            <a:off x="827585" y="1088739"/>
            <a:ext cx="576064" cy="1819851"/>
          </a:xfrm>
          <a:prstGeom prst="bentConnector3">
            <a:avLst>
              <a:gd name="adj1" fmla="val 62005"/>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27" name="Connecteur en angle 26"/>
          <p:cNvCxnSpPr>
            <a:endCxn id="47" idx="1"/>
          </p:cNvCxnSpPr>
          <p:nvPr/>
        </p:nvCxnSpPr>
        <p:spPr bwMode="auto">
          <a:xfrm rot="16200000" flipH="1">
            <a:off x="1241632" y="3447003"/>
            <a:ext cx="1188130" cy="288031"/>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43" name="Rectangle à coins arrondis 42"/>
          <p:cNvSpPr/>
          <p:nvPr/>
        </p:nvSpPr>
        <p:spPr bwMode="auto">
          <a:xfrm>
            <a:off x="251521" y="69269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S21.G00.06 - </a:t>
            </a:r>
            <a:r>
              <a:rPr lang="fr-FR" sz="1200" b="1" dirty="0" smtClean="0">
                <a:solidFill>
                  <a:srgbClr val="004272"/>
                </a:solidFill>
                <a:latin typeface="Calibri" pitchFamily="34" charset="0"/>
                <a:cs typeface="Arial" pitchFamily="34" charset="0"/>
              </a:rPr>
              <a:t>Entreprise</a:t>
            </a:r>
          </a:p>
        </p:txBody>
      </p:sp>
      <p:sp>
        <p:nvSpPr>
          <p:cNvPr id="44" name="Rectangle à coins arrondis 43"/>
          <p:cNvSpPr/>
          <p:nvPr/>
        </p:nvSpPr>
        <p:spPr bwMode="auto">
          <a:xfrm>
            <a:off x="827585" y="980728"/>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S21.G00.11 - </a:t>
            </a:r>
            <a:r>
              <a:rPr lang="fr-FR" sz="1200" b="1" dirty="0" smtClean="0">
                <a:solidFill>
                  <a:srgbClr val="004272"/>
                </a:solidFill>
                <a:latin typeface="Calibri" pitchFamily="34" charset="0"/>
                <a:cs typeface="Arial" pitchFamily="34" charset="0"/>
              </a:rPr>
              <a:t>Etablissement</a:t>
            </a:r>
          </a:p>
        </p:txBody>
      </p:sp>
      <p:sp>
        <p:nvSpPr>
          <p:cNvPr id="45" name="Rectangle à coins arrondis 44"/>
          <p:cNvSpPr/>
          <p:nvPr/>
        </p:nvSpPr>
        <p:spPr bwMode="auto">
          <a:xfrm>
            <a:off x="1403649" y="1268760"/>
            <a:ext cx="4104456" cy="216024"/>
          </a:xfrm>
          <a:prstGeom prst="roundRect">
            <a:avLst/>
          </a:prstGeom>
          <a:solidFill>
            <a:schemeClr val="accent5">
              <a:lumMod val="90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FFFFFF"/>
                </a:solidFill>
                <a:latin typeface="Calibri" pitchFamily="34" charset="0"/>
                <a:cs typeface="Arial" pitchFamily="34" charset="0"/>
              </a:rPr>
              <a:t>S21.G00.20 - </a:t>
            </a:r>
            <a:r>
              <a:rPr lang="fr-FR" sz="1200" b="1" dirty="0" smtClean="0">
                <a:solidFill>
                  <a:srgbClr val="FFFFFF"/>
                </a:solidFill>
                <a:latin typeface="Calibri" pitchFamily="34" charset="0"/>
                <a:cs typeface="Arial" pitchFamily="34" charset="0"/>
              </a:rPr>
              <a:t>Versement organisme de protection sociale</a:t>
            </a:r>
          </a:p>
        </p:txBody>
      </p:sp>
      <p:sp>
        <p:nvSpPr>
          <p:cNvPr id="46" name="Rectangle à coins arrondis 45"/>
          <p:cNvSpPr/>
          <p:nvPr/>
        </p:nvSpPr>
        <p:spPr bwMode="auto">
          <a:xfrm>
            <a:off x="1403649" y="2800579"/>
            <a:ext cx="4104456" cy="216024"/>
          </a:xfrm>
          <a:prstGeom prst="roundRect">
            <a:avLst/>
          </a:prstGeom>
          <a:solidFill>
            <a:schemeClr val="accent5">
              <a:lumMod val="90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S21.G00.22 - Bordereau de cotisation due</a:t>
            </a:r>
          </a:p>
        </p:txBody>
      </p:sp>
      <p:sp>
        <p:nvSpPr>
          <p:cNvPr id="71" name="Rectangle 70"/>
          <p:cNvSpPr/>
          <p:nvPr/>
        </p:nvSpPr>
        <p:spPr bwMode="auto">
          <a:xfrm>
            <a:off x="1432224" y="1484784"/>
            <a:ext cx="2880320" cy="1224136"/>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pt-BR" sz="1100" dirty="0" smtClean="0"/>
              <a:t>Identifiant Organisme de Protection Sociale</a:t>
            </a:r>
          </a:p>
          <a:p>
            <a:r>
              <a:rPr lang="fr-FR" sz="1100" dirty="0" smtClean="0"/>
              <a:t>Entité d'affectation des opérations</a:t>
            </a:r>
          </a:p>
          <a:p>
            <a:r>
              <a:rPr lang="pt-BR" sz="1100" dirty="0" smtClean="0"/>
              <a:t>BIC</a:t>
            </a:r>
          </a:p>
          <a:p>
            <a:r>
              <a:rPr lang="pt-BR" sz="1100" dirty="0" smtClean="0"/>
              <a:t>IBAN</a:t>
            </a:r>
          </a:p>
          <a:p>
            <a:r>
              <a:rPr lang="pt-BR" sz="1100" dirty="0" smtClean="0"/>
              <a:t>Montant du versement</a:t>
            </a:r>
          </a:p>
          <a:p>
            <a:r>
              <a:rPr lang="fr-FR" sz="1100" dirty="0" smtClean="0"/>
              <a:t>Date de début de période de rattachement</a:t>
            </a:r>
          </a:p>
          <a:p>
            <a:r>
              <a:rPr lang="fr-FR" sz="1100" dirty="0" smtClean="0"/>
              <a:t>Date de fin de période de rattachement</a:t>
            </a:r>
            <a:endParaRPr lang="fr-FR" sz="1100" dirty="0" smtClean="0">
              <a:latin typeface="Calibri" pitchFamily="34" charset="0"/>
              <a:cs typeface="Arial" pitchFamily="34" charset="0"/>
            </a:endParaRPr>
          </a:p>
        </p:txBody>
      </p:sp>
      <p:sp>
        <p:nvSpPr>
          <p:cNvPr id="72" name="Rectangle 71"/>
          <p:cNvSpPr/>
          <p:nvPr/>
        </p:nvSpPr>
        <p:spPr bwMode="auto">
          <a:xfrm>
            <a:off x="4312544" y="1484784"/>
            <a:ext cx="1195560" cy="1224136"/>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SIRET URSSAF</a:t>
            </a:r>
          </a:p>
          <a:p>
            <a:r>
              <a:rPr lang="fr-FR" sz="1100" dirty="0" smtClean="0">
                <a:latin typeface="Calibri" pitchFamily="34" charset="0"/>
                <a:cs typeface="Arial" pitchFamily="34" charset="0"/>
              </a:rPr>
              <a:t>(PSEUDO SIRET)</a:t>
            </a:r>
            <a:endParaRPr lang="fr-FR" sz="1100" baseline="30000" dirty="0" smtClean="0">
              <a:latin typeface="Calibri" pitchFamily="34" charset="0"/>
              <a:cs typeface="Arial" pitchFamily="34" charset="0"/>
            </a:endParaRPr>
          </a:p>
          <a:p>
            <a:r>
              <a:rPr lang="fr-FR" sz="1100" dirty="0" smtClean="0">
                <a:latin typeface="Calibri" pitchFamily="34" charset="0"/>
                <a:cs typeface="Arial" pitchFamily="34" charset="0"/>
              </a:rPr>
              <a:t>XXXXXXX</a:t>
            </a:r>
          </a:p>
          <a:p>
            <a:r>
              <a:rPr lang="fr-FR" sz="1100" dirty="0" smtClean="0">
                <a:latin typeface="Calibri" pitchFamily="34" charset="0"/>
                <a:cs typeface="Arial" pitchFamily="34" charset="0"/>
              </a:rPr>
              <a:t>XXXXXXX</a:t>
            </a:r>
          </a:p>
          <a:p>
            <a:r>
              <a:rPr lang="fr-FR" sz="1100" dirty="0" smtClean="0">
                <a:latin typeface="Calibri" pitchFamily="34" charset="0"/>
                <a:cs typeface="Arial" pitchFamily="34" charset="0"/>
              </a:rPr>
              <a:t>2 </a:t>
            </a:r>
            <a:r>
              <a:rPr lang="fr-FR" sz="1100" dirty="0" smtClean="0">
                <a:latin typeface="Calibri" pitchFamily="34" charset="0"/>
                <a:cs typeface="Arial" pitchFamily="34" charset="0"/>
              </a:rPr>
              <a:t>500 000</a:t>
            </a:r>
            <a:endParaRPr lang="fr-FR" sz="1100" dirty="0" smtClean="0">
              <a:latin typeface="Calibri" pitchFamily="34" charset="0"/>
              <a:cs typeface="Arial" pitchFamily="34" charset="0"/>
            </a:endParaRPr>
          </a:p>
          <a:p>
            <a:r>
              <a:rPr lang="fr-FR" sz="1100" dirty="0" smtClean="0">
                <a:latin typeface="Calibri" pitchFamily="34" charset="0"/>
                <a:cs typeface="Arial" pitchFamily="34" charset="0"/>
              </a:rPr>
              <a:t>01022014</a:t>
            </a:r>
          </a:p>
          <a:p>
            <a:r>
              <a:rPr lang="fr-FR" sz="1100" dirty="0" smtClean="0">
                <a:latin typeface="Calibri" pitchFamily="34" charset="0"/>
                <a:cs typeface="Arial" pitchFamily="34" charset="0"/>
              </a:rPr>
              <a:t>28022014</a:t>
            </a:r>
          </a:p>
        </p:txBody>
      </p:sp>
      <p:sp>
        <p:nvSpPr>
          <p:cNvPr id="75" name="Rectangle 74"/>
          <p:cNvSpPr/>
          <p:nvPr/>
        </p:nvSpPr>
        <p:spPr bwMode="auto">
          <a:xfrm>
            <a:off x="1432224" y="2996952"/>
            <a:ext cx="2880320" cy="936104"/>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Identifiant Organisme de Protection Sociale</a:t>
            </a:r>
          </a:p>
          <a:p>
            <a:r>
              <a:rPr lang="fr-FR" sz="1100" dirty="0" smtClean="0"/>
              <a:t>Entité d'affectation des opérations</a:t>
            </a:r>
          </a:p>
          <a:p>
            <a:r>
              <a:rPr lang="fr-FR" sz="1100" dirty="0" smtClean="0"/>
              <a:t>Date de début de période de rattachement</a:t>
            </a:r>
          </a:p>
          <a:p>
            <a:r>
              <a:rPr lang="fr-FR" sz="1100" dirty="0" smtClean="0"/>
              <a:t>Date de fin de période de rattachement</a:t>
            </a:r>
          </a:p>
          <a:p>
            <a:r>
              <a:rPr lang="fr-FR" sz="1100" dirty="0" smtClean="0"/>
              <a:t>Montant total de cotisations</a:t>
            </a:r>
            <a:endParaRPr lang="fr-FR" sz="1100" dirty="0" smtClean="0">
              <a:latin typeface="Calibri" pitchFamily="34" charset="0"/>
              <a:cs typeface="Arial" pitchFamily="34" charset="0"/>
            </a:endParaRPr>
          </a:p>
        </p:txBody>
      </p:sp>
      <p:sp>
        <p:nvSpPr>
          <p:cNvPr id="76" name="Rectangle 75"/>
          <p:cNvSpPr/>
          <p:nvPr/>
        </p:nvSpPr>
        <p:spPr bwMode="auto">
          <a:xfrm>
            <a:off x="4312544" y="2996952"/>
            <a:ext cx="1195560" cy="936104"/>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SIRET URSSAF</a:t>
            </a:r>
          </a:p>
          <a:p>
            <a:r>
              <a:rPr lang="fr-FR" sz="1100" dirty="0" smtClean="0">
                <a:latin typeface="Calibri" pitchFamily="34" charset="0"/>
                <a:cs typeface="Arial" pitchFamily="34" charset="0"/>
              </a:rPr>
              <a:t>SIRET ETAB</a:t>
            </a:r>
            <a:r>
              <a:rPr lang="fr-FR" sz="1100" baseline="30000" dirty="0" smtClean="0">
                <a:latin typeface="Calibri" pitchFamily="34" charset="0"/>
                <a:cs typeface="Arial" pitchFamily="34" charset="0"/>
              </a:rPr>
              <a:t>T</a:t>
            </a:r>
          </a:p>
          <a:p>
            <a:r>
              <a:rPr lang="fr-FR" sz="1100" dirty="0" smtClean="0">
                <a:latin typeface="Calibri" pitchFamily="34" charset="0"/>
                <a:cs typeface="Arial" pitchFamily="34" charset="0"/>
              </a:rPr>
              <a:t>01022014</a:t>
            </a:r>
          </a:p>
          <a:p>
            <a:r>
              <a:rPr lang="fr-FR" sz="1100" dirty="0" smtClean="0">
                <a:latin typeface="Calibri" pitchFamily="34" charset="0"/>
                <a:cs typeface="Arial" pitchFamily="34" charset="0"/>
              </a:rPr>
              <a:t>28022014</a:t>
            </a:r>
          </a:p>
          <a:p>
            <a:r>
              <a:rPr lang="fr-FR" sz="1100" dirty="0" smtClean="0">
                <a:latin typeface="Calibri" pitchFamily="34" charset="0"/>
                <a:cs typeface="Arial" pitchFamily="34" charset="0"/>
              </a:rPr>
              <a:t>2 500 000</a:t>
            </a:r>
          </a:p>
        </p:txBody>
      </p:sp>
      <p:sp>
        <p:nvSpPr>
          <p:cNvPr id="81" name="Rectangle 80"/>
          <p:cNvSpPr/>
          <p:nvPr/>
        </p:nvSpPr>
        <p:spPr bwMode="auto">
          <a:xfrm>
            <a:off x="2008856" y="4250232"/>
            <a:ext cx="2880320" cy="1080120"/>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Code de cotisation</a:t>
            </a:r>
            <a:endParaRPr lang="fr-FR" sz="1100" i="1" dirty="0" smtClean="0"/>
          </a:p>
          <a:p>
            <a:r>
              <a:rPr lang="fr-FR" sz="1100" dirty="0" smtClean="0"/>
              <a:t>Qualifiant d'assiette</a:t>
            </a:r>
            <a:endParaRPr lang="fr-FR" sz="1100" i="1" dirty="0" smtClean="0"/>
          </a:p>
          <a:p>
            <a:r>
              <a:rPr lang="fr-FR" sz="1100" dirty="0" smtClean="0"/>
              <a:t>Taux de cotisation</a:t>
            </a:r>
            <a:endParaRPr lang="fr-FR" sz="1100" i="1" dirty="0" smtClean="0"/>
          </a:p>
          <a:p>
            <a:r>
              <a:rPr lang="fr-FR" sz="1100" dirty="0" smtClean="0"/>
              <a:t>Montant d'assiette</a:t>
            </a:r>
            <a:endParaRPr lang="fr-FR" sz="1100" i="1" dirty="0" smtClean="0"/>
          </a:p>
          <a:p>
            <a:r>
              <a:rPr lang="fr-FR" sz="1100" dirty="0" smtClean="0"/>
              <a:t>Montant de cotisation</a:t>
            </a:r>
            <a:endParaRPr lang="fr-FR" sz="1100" i="1" dirty="0" smtClean="0"/>
          </a:p>
          <a:p>
            <a:r>
              <a:rPr lang="fr-FR" sz="1100" dirty="0" smtClean="0"/>
              <a:t>Code INSEE commune</a:t>
            </a:r>
            <a:endParaRPr lang="fr-FR" sz="1100" dirty="0" smtClean="0">
              <a:latin typeface="Calibri" pitchFamily="34" charset="0"/>
              <a:cs typeface="Arial" pitchFamily="34" charset="0"/>
            </a:endParaRPr>
          </a:p>
        </p:txBody>
      </p:sp>
      <p:sp>
        <p:nvSpPr>
          <p:cNvPr id="82" name="Rectangle 81"/>
          <p:cNvSpPr/>
          <p:nvPr/>
        </p:nvSpPr>
        <p:spPr bwMode="auto">
          <a:xfrm>
            <a:off x="4889176" y="4250232"/>
            <a:ext cx="1195560" cy="1080120"/>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100</a:t>
            </a:r>
          </a:p>
          <a:p>
            <a:r>
              <a:rPr lang="fr-FR" sz="1100" dirty="0" smtClean="0">
                <a:latin typeface="Calibri" pitchFamily="34" charset="0"/>
                <a:cs typeface="Arial" pitchFamily="34" charset="0"/>
              </a:rPr>
              <a:t>920</a:t>
            </a:r>
          </a:p>
          <a:p>
            <a:endParaRPr lang="fr-FR" sz="1100" dirty="0" smtClean="0">
              <a:solidFill>
                <a:srgbClr val="FF0000"/>
              </a:solidFill>
              <a:latin typeface="Calibri" pitchFamily="34" charset="0"/>
              <a:cs typeface="Arial" pitchFamily="34" charset="0"/>
            </a:endParaRPr>
          </a:p>
          <a:p>
            <a:r>
              <a:rPr lang="fr-FR" sz="1100" dirty="0" smtClean="0">
                <a:latin typeface="Calibri" pitchFamily="34" charset="0"/>
                <a:cs typeface="Arial" pitchFamily="34" charset="0"/>
              </a:rPr>
              <a:t>500 000</a:t>
            </a:r>
          </a:p>
          <a:p>
            <a:endParaRPr lang="fr-FR" sz="1100" dirty="0" smtClean="0">
              <a:solidFill>
                <a:srgbClr val="FF0000"/>
              </a:solidFill>
              <a:latin typeface="Calibri" pitchFamily="34" charset="0"/>
              <a:cs typeface="Arial" pitchFamily="34" charset="0"/>
            </a:endParaRPr>
          </a:p>
          <a:p>
            <a:endParaRPr lang="fr-FR" sz="1100" dirty="0" smtClean="0">
              <a:solidFill>
                <a:srgbClr val="FF0000"/>
              </a:solidFill>
              <a:latin typeface="Calibri" pitchFamily="34" charset="0"/>
              <a:cs typeface="Arial" pitchFamily="34" charset="0"/>
            </a:endParaRPr>
          </a:p>
        </p:txBody>
      </p:sp>
      <p:sp>
        <p:nvSpPr>
          <p:cNvPr id="47" name="Rectangle à coins arrondis 46"/>
          <p:cNvSpPr/>
          <p:nvPr/>
        </p:nvSpPr>
        <p:spPr bwMode="auto">
          <a:xfrm>
            <a:off x="1979713" y="4077072"/>
            <a:ext cx="4104456" cy="216024"/>
          </a:xfrm>
          <a:prstGeom prst="roundRect">
            <a:avLst/>
          </a:prstGeom>
          <a:solidFill>
            <a:schemeClr val="accent5">
              <a:lumMod val="90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S21.G00.23 - Cotisation agrégée</a:t>
            </a:r>
          </a:p>
        </p:txBody>
      </p:sp>
      <p:sp>
        <p:nvSpPr>
          <p:cNvPr id="83" name="Rectangle 82"/>
          <p:cNvSpPr/>
          <p:nvPr/>
        </p:nvSpPr>
        <p:spPr bwMode="auto">
          <a:xfrm>
            <a:off x="2008855" y="5618384"/>
            <a:ext cx="2880320" cy="1080120"/>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Code de cotisation</a:t>
            </a:r>
            <a:endParaRPr lang="fr-FR" sz="1100" i="1" dirty="0" smtClean="0"/>
          </a:p>
          <a:p>
            <a:r>
              <a:rPr lang="fr-FR" sz="1100" dirty="0" smtClean="0"/>
              <a:t>Qualifiant d'assiette</a:t>
            </a:r>
            <a:endParaRPr lang="fr-FR" sz="1100" i="1" dirty="0" smtClean="0"/>
          </a:p>
          <a:p>
            <a:r>
              <a:rPr lang="fr-FR" sz="1100" dirty="0" smtClean="0"/>
              <a:t>Taux de cotisation</a:t>
            </a:r>
            <a:endParaRPr lang="fr-FR" sz="1100" i="1" dirty="0" smtClean="0"/>
          </a:p>
          <a:p>
            <a:r>
              <a:rPr lang="fr-FR" sz="1100" dirty="0" smtClean="0"/>
              <a:t>Montant d'assiette</a:t>
            </a:r>
            <a:endParaRPr lang="fr-FR" sz="1100" i="1" dirty="0" smtClean="0"/>
          </a:p>
          <a:p>
            <a:r>
              <a:rPr lang="fr-FR" sz="1100" dirty="0" smtClean="0"/>
              <a:t>Montant de cotisation</a:t>
            </a:r>
            <a:endParaRPr lang="fr-FR" sz="1100" i="1" dirty="0" smtClean="0"/>
          </a:p>
          <a:p>
            <a:r>
              <a:rPr lang="fr-FR" sz="1100" dirty="0" smtClean="0"/>
              <a:t>Code INSEE commune</a:t>
            </a:r>
            <a:endParaRPr lang="fr-FR" sz="1100" dirty="0" smtClean="0">
              <a:latin typeface="Calibri" pitchFamily="34" charset="0"/>
              <a:cs typeface="Arial" pitchFamily="34" charset="0"/>
            </a:endParaRPr>
          </a:p>
        </p:txBody>
      </p:sp>
      <p:sp>
        <p:nvSpPr>
          <p:cNvPr id="84" name="Rectangle 83"/>
          <p:cNvSpPr/>
          <p:nvPr/>
        </p:nvSpPr>
        <p:spPr bwMode="auto">
          <a:xfrm>
            <a:off x="4889175" y="5618384"/>
            <a:ext cx="1195560" cy="1080120"/>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900</a:t>
            </a:r>
          </a:p>
          <a:p>
            <a:r>
              <a:rPr lang="fr-FR" sz="1100" dirty="0" smtClean="0">
                <a:latin typeface="Calibri" pitchFamily="34" charset="0"/>
                <a:cs typeface="Arial" pitchFamily="34" charset="0"/>
              </a:rPr>
              <a:t>920</a:t>
            </a:r>
          </a:p>
          <a:p>
            <a:r>
              <a:rPr lang="fr-FR" sz="1100" dirty="0" smtClean="0">
                <a:solidFill>
                  <a:srgbClr val="00B050"/>
                </a:solidFill>
                <a:latin typeface="Calibri" pitchFamily="34" charset="0"/>
                <a:cs typeface="Arial" pitchFamily="34" charset="0"/>
              </a:rPr>
              <a:t>2.70</a:t>
            </a:r>
          </a:p>
          <a:p>
            <a:r>
              <a:rPr lang="fr-FR" sz="1100" dirty="0" smtClean="0">
                <a:latin typeface="Calibri" pitchFamily="34" charset="0"/>
                <a:cs typeface="Arial" pitchFamily="34" charset="0"/>
              </a:rPr>
              <a:t>500 000</a:t>
            </a:r>
          </a:p>
          <a:p>
            <a:endParaRPr lang="fr-FR" sz="1100" dirty="0" smtClean="0">
              <a:solidFill>
                <a:srgbClr val="FF0000"/>
              </a:solidFill>
              <a:latin typeface="Calibri" pitchFamily="34" charset="0"/>
              <a:cs typeface="Arial" pitchFamily="34" charset="0"/>
            </a:endParaRPr>
          </a:p>
          <a:p>
            <a:r>
              <a:rPr lang="fr-FR" sz="1100" dirty="0" smtClean="0">
                <a:solidFill>
                  <a:srgbClr val="00B050"/>
                </a:solidFill>
                <a:latin typeface="Calibri" pitchFamily="34" charset="0"/>
                <a:cs typeface="Arial" pitchFamily="34" charset="0"/>
              </a:rPr>
              <a:t>75114</a:t>
            </a:r>
          </a:p>
          <a:p>
            <a:endParaRPr lang="fr-FR" sz="1100" dirty="0" smtClean="0">
              <a:solidFill>
                <a:srgbClr val="FF0000"/>
              </a:solidFill>
              <a:latin typeface="Calibri" pitchFamily="34" charset="0"/>
              <a:cs typeface="Arial" pitchFamily="34" charset="0"/>
            </a:endParaRPr>
          </a:p>
          <a:p>
            <a:endParaRPr lang="fr-FR" sz="1100" dirty="0" smtClean="0">
              <a:solidFill>
                <a:srgbClr val="FF0000"/>
              </a:solidFill>
              <a:latin typeface="Calibri" pitchFamily="34" charset="0"/>
              <a:cs typeface="Arial" pitchFamily="34" charset="0"/>
            </a:endParaRPr>
          </a:p>
        </p:txBody>
      </p:sp>
      <p:sp>
        <p:nvSpPr>
          <p:cNvPr id="85" name="Rectangle à coins arrondis 84"/>
          <p:cNvSpPr/>
          <p:nvPr/>
        </p:nvSpPr>
        <p:spPr bwMode="auto">
          <a:xfrm>
            <a:off x="1979712" y="5445224"/>
            <a:ext cx="4104456" cy="216024"/>
          </a:xfrm>
          <a:prstGeom prst="roundRect">
            <a:avLst/>
          </a:prstGeom>
          <a:solidFill>
            <a:schemeClr val="accent5">
              <a:lumMod val="90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S21.G00.23 - Cotisation agrégée</a:t>
            </a:r>
          </a:p>
        </p:txBody>
      </p:sp>
      <p:cxnSp>
        <p:nvCxnSpPr>
          <p:cNvPr id="86" name="Connecteur en angle 26"/>
          <p:cNvCxnSpPr>
            <a:endCxn id="85" idx="1"/>
          </p:cNvCxnSpPr>
          <p:nvPr/>
        </p:nvCxnSpPr>
        <p:spPr bwMode="auto">
          <a:xfrm rot="16200000" flipH="1">
            <a:off x="1025607" y="4599131"/>
            <a:ext cx="1620178" cy="288031"/>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88" name="Accolade fermante 87"/>
          <p:cNvSpPr/>
          <p:nvPr/>
        </p:nvSpPr>
        <p:spPr bwMode="auto">
          <a:xfrm>
            <a:off x="6228184" y="4149080"/>
            <a:ext cx="288032" cy="1224136"/>
          </a:xfrm>
          <a:prstGeom prst="rightBrace">
            <a:avLst/>
          </a:prstGeom>
          <a:noFill/>
          <a:ln w="9525" cap="flat" cmpd="sng" algn="ctr">
            <a:solidFill>
              <a:schemeClr val="accent6">
                <a:lumMod val="50000"/>
              </a:schemeClr>
            </a:solidFill>
            <a:prstDash val="solid"/>
            <a:round/>
            <a:headEnd type="none" w="med" len="med"/>
            <a:tailEnd type="none"/>
          </a:ln>
          <a:effectLst/>
        </p:spPr>
        <p:txBody>
          <a:bodyPr rtlCol="0" anchor="ctr"/>
          <a:lstStyle/>
          <a:p>
            <a:pPr algn="ctr"/>
            <a:endParaRPr lang="fr-FR"/>
          </a:p>
        </p:txBody>
      </p:sp>
      <p:sp>
        <p:nvSpPr>
          <p:cNvPr id="89" name="Rectangle à coins arrondis 88"/>
          <p:cNvSpPr/>
          <p:nvPr/>
        </p:nvSpPr>
        <p:spPr bwMode="auto">
          <a:xfrm>
            <a:off x="6588224" y="4437112"/>
            <a:ext cx="2304256" cy="720080"/>
          </a:xfrm>
          <a:prstGeom prst="roundRect">
            <a:avLst/>
          </a:prstGeom>
          <a:solidFill>
            <a:schemeClr val="bg1"/>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r>
              <a:rPr lang="fr-FR" sz="1400" dirty="0" smtClean="0">
                <a:solidFill>
                  <a:srgbClr val="004272"/>
                </a:solidFill>
                <a:latin typeface="Calibri" pitchFamily="34" charset="0"/>
                <a:cs typeface="Arial" pitchFamily="34" charset="0"/>
              </a:rPr>
              <a:t>Ligne de </a:t>
            </a:r>
            <a:r>
              <a:rPr lang="fr-FR" sz="1400" u="sng" dirty="0" smtClean="0">
                <a:solidFill>
                  <a:srgbClr val="004272"/>
                </a:solidFill>
                <a:latin typeface="Calibri" pitchFamily="34" charset="0"/>
                <a:cs typeface="Arial" pitchFamily="34" charset="0"/>
              </a:rPr>
              <a:t>cotisation</a:t>
            </a:r>
            <a:r>
              <a:rPr lang="fr-FR" sz="1400" dirty="0" smtClean="0">
                <a:solidFill>
                  <a:srgbClr val="004272"/>
                </a:solidFill>
                <a:latin typeface="Calibri" pitchFamily="34" charset="0"/>
                <a:cs typeface="Arial" pitchFamily="34" charset="0"/>
              </a:rPr>
              <a:t> agrégée</a:t>
            </a:r>
          </a:p>
          <a:p>
            <a:pPr marL="0" lvl="2"/>
            <a:r>
              <a:rPr lang="fr-FR" sz="1400" dirty="0" smtClean="0">
                <a:solidFill>
                  <a:srgbClr val="004272"/>
                </a:solidFill>
                <a:latin typeface="Calibri" pitchFamily="34" charset="0"/>
                <a:cs typeface="Arial" pitchFamily="34" charset="0"/>
              </a:rPr>
              <a:t>CTP 100 (RG cas général)</a:t>
            </a:r>
          </a:p>
          <a:p>
            <a:pPr marL="0" lvl="2"/>
            <a:r>
              <a:rPr lang="fr-FR" sz="1400" dirty="0" smtClean="0">
                <a:solidFill>
                  <a:srgbClr val="004272"/>
                </a:solidFill>
                <a:latin typeface="Calibri" pitchFamily="34" charset="0"/>
                <a:cs typeface="Arial" pitchFamily="34" charset="0"/>
              </a:rPr>
              <a:t>Assiette déplafonnée (920)</a:t>
            </a:r>
          </a:p>
        </p:txBody>
      </p:sp>
      <p:sp>
        <p:nvSpPr>
          <p:cNvPr id="91" name="Accolade fermante 90"/>
          <p:cNvSpPr/>
          <p:nvPr/>
        </p:nvSpPr>
        <p:spPr bwMode="auto">
          <a:xfrm>
            <a:off x="6228184" y="5445224"/>
            <a:ext cx="288032" cy="1224136"/>
          </a:xfrm>
          <a:prstGeom prst="rightBrace">
            <a:avLst/>
          </a:prstGeom>
          <a:noFill/>
          <a:ln w="9525" cap="flat" cmpd="sng" algn="ctr">
            <a:solidFill>
              <a:schemeClr val="accent6">
                <a:lumMod val="50000"/>
              </a:schemeClr>
            </a:solidFill>
            <a:prstDash val="solid"/>
            <a:round/>
            <a:headEnd type="none" w="med" len="med"/>
            <a:tailEnd type="none"/>
          </a:ln>
          <a:effectLst/>
        </p:spPr>
        <p:txBody>
          <a:bodyPr rtlCol="0" anchor="ctr"/>
          <a:lstStyle/>
          <a:p>
            <a:pPr algn="ctr"/>
            <a:endParaRPr lang="fr-FR"/>
          </a:p>
        </p:txBody>
      </p:sp>
      <p:sp>
        <p:nvSpPr>
          <p:cNvPr id="92" name="Rectangle à coins arrondis 91"/>
          <p:cNvSpPr/>
          <p:nvPr/>
        </p:nvSpPr>
        <p:spPr bwMode="auto">
          <a:xfrm>
            <a:off x="6516784" y="5445224"/>
            <a:ext cx="2555776" cy="1340768"/>
          </a:xfrm>
          <a:prstGeom prst="roundRect">
            <a:avLst/>
          </a:prstGeom>
          <a:solidFill>
            <a:schemeClr val="bg1"/>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lvl="2"/>
            <a:r>
              <a:rPr lang="fr-FR" sz="1400" dirty="0" smtClean="0">
                <a:solidFill>
                  <a:srgbClr val="004272"/>
                </a:solidFill>
                <a:latin typeface="Calibri" pitchFamily="34" charset="0"/>
                <a:cs typeface="Arial" pitchFamily="34" charset="0"/>
              </a:rPr>
              <a:t>Ligne de </a:t>
            </a:r>
            <a:r>
              <a:rPr lang="fr-FR" sz="1400" u="sng" dirty="0" smtClean="0">
                <a:solidFill>
                  <a:srgbClr val="004272"/>
                </a:solidFill>
                <a:latin typeface="Calibri" pitchFamily="34" charset="0"/>
                <a:cs typeface="Arial" pitchFamily="34" charset="0"/>
              </a:rPr>
              <a:t>cotisation</a:t>
            </a:r>
            <a:r>
              <a:rPr lang="fr-FR" sz="1400" dirty="0" smtClean="0">
                <a:solidFill>
                  <a:srgbClr val="004272"/>
                </a:solidFill>
                <a:latin typeface="Calibri" pitchFamily="34" charset="0"/>
                <a:cs typeface="Arial" pitchFamily="34" charset="0"/>
              </a:rPr>
              <a:t> agrégée</a:t>
            </a:r>
          </a:p>
          <a:p>
            <a:pPr marL="0" lvl="2"/>
            <a:r>
              <a:rPr lang="fr-FR" sz="1400" dirty="0" smtClean="0">
                <a:solidFill>
                  <a:srgbClr val="004272"/>
                </a:solidFill>
                <a:latin typeface="Calibri" pitchFamily="34" charset="0"/>
                <a:cs typeface="Arial" pitchFamily="34" charset="0"/>
              </a:rPr>
              <a:t>CTP 900 (versement transport)</a:t>
            </a:r>
          </a:p>
          <a:p>
            <a:pPr marL="0" lvl="2"/>
            <a:r>
              <a:rPr lang="fr-FR" sz="1400" dirty="0" smtClean="0">
                <a:solidFill>
                  <a:srgbClr val="004272"/>
                </a:solidFill>
                <a:latin typeface="Calibri" pitchFamily="34" charset="0"/>
                <a:cs typeface="Arial" pitchFamily="34" charset="0"/>
              </a:rPr>
              <a:t>Assiette déplafonnée (920)</a:t>
            </a:r>
          </a:p>
          <a:p>
            <a:pPr marL="0" lvl="2"/>
            <a:r>
              <a:rPr lang="fr-FR" sz="1400" b="1" dirty="0" smtClean="0">
                <a:solidFill>
                  <a:srgbClr val="004272"/>
                </a:solidFill>
                <a:latin typeface="Calibri" pitchFamily="34" charset="0"/>
                <a:cs typeface="Arial" pitchFamily="34" charset="0"/>
              </a:rPr>
              <a:t>Dans ce cas, </a:t>
            </a:r>
            <a:r>
              <a:rPr lang="fr-FR" sz="1400" b="1" dirty="0" smtClean="0">
                <a:solidFill>
                  <a:srgbClr val="004272"/>
                </a:solidFill>
                <a:latin typeface="Calibri" pitchFamily="34" charset="0"/>
                <a:cs typeface="Arial" pitchFamily="34" charset="0"/>
              </a:rPr>
              <a:t>la </a:t>
            </a:r>
            <a:r>
              <a:rPr lang="fr-FR" sz="1400" b="1" dirty="0" smtClean="0">
                <a:solidFill>
                  <a:srgbClr val="004272"/>
                </a:solidFill>
                <a:latin typeface="Calibri" pitchFamily="34" charset="0"/>
                <a:cs typeface="Arial" pitchFamily="34" charset="0"/>
              </a:rPr>
              <a:t>saisie du taux et du code commune associé est nécessaire</a:t>
            </a:r>
          </a:p>
        </p:txBody>
      </p:sp>
      <p:sp>
        <p:nvSpPr>
          <p:cNvPr id="31" name="Carré corné 30"/>
          <p:cNvSpPr/>
          <p:nvPr/>
        </p:nvSpPr>
        <p:spPr bwMode="auto">
          <a:xfrm>
            <a:off x="6660232" y="3284984"/>
            <a:ext cx="2232248" cy="936104"/>
          </a:xfrm>
          <a:prstGeom prst="foldedCorner">
            <a:avLst/>
          </a:prstGeom>
          <a:solidFill>
            <a:srgbClr val="FFFFCC"/>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Calibri" pitchFamily="34" charset="0"/>
              <a:cs typeface="Calibri" pitchFamily="34" charset="0"/>
            </a:endParaRPr>
          </a:p>
          <a:p>
            <a:pPr algn="ctr" fontAlgn="base">
              <a:spcBef>
                <a:spcPct val="0"/>
              </a:spcBef>
              <a:spcAft>
                <a:spcPct val="0"/>
              </a:spcAft>
            </a:pPr>
            <a:r>
              <a:rPr lang="fr-FR" sz="1400" dirty="0" smtClean="0">
                <a:latin typeface="Calibri" pitchFamily="34" charset="0"/>
                <a:cs typeface="Calibri" pitchFamily="34" charset="0"/>
              </a:rPr>
              <a:t>Pour les cotisations, seul le « Montant d’assiette » est à renseigner</a:t>
            </a:r>
          </a:p>
        </p:txBody>
      </p:sp>
      <p:pic>
        <p:nvPicPr>
          <p:cNvPr id="32" name="Picture 2" descr="C:\Users\balimi\AppData\Local\Microsoft\Windows\Temporary Internet Files\Content.IE5\9I64RJLE\dglxasset[1].png"/>
          <p:cNvPicPr>
            <a:picLocks noChangeAspect="1" noChangeArrowheads="1"/>
          </p:cNvPicPr>
          <p:nvPr/>
        </p:nvPicPr>
        <p:blipFill>
          <a:blip r:embed="rId3" cstate="print"/>
          <a:srcRect/>
          <a:stretch>
            <a:fillRect/>
          </a:stretch>
        </p:blipFill>
        <p:spPr bwMode="auto">
          <a:xfrm>
            <a:off x="6660232" y="3062590"/>
            <a:ext cx="410230" cy="41023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wipe(down)">
                                      <p:cBhvr>
                                        <p:cTn id="10" dur="500"/>
                                        <p:tgtEl>
                                          <p:spTgt spid="4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1"/>
                                        </p:tgtEl>
                                        <p:attrNameLst>
                                          <p:attrName>style.visibility</p:attrName>
                                        </p:attrNameLst>
                                      </p:cBhvr>
                                      <p:to>
                                        <p:strVal val="visible"/>
                                      </p:to>
                                    </p:set>
                                    <p:animEffect transition="in" filter="wipe(down)">
                                      <p:cBhvr>
                                        <p:cTn id="13" dur="500"/>
                                        <p:tgtEl>
                                          <p:spTgt spid="7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72"/>
                                        </p:tgtEl>
                                        <p:attrNameLst>
                                          <p:attrName>style.visibility</p:attrName>
                                        </p:attrNameLst>
                                      </p:cBhvr>
                                      <p:to>
                                        <p:strVal val="visible"/>
                                      </p:to>
                                    </p:set>
                                    <p:animEffect transition="in" filter="wipe(down)">
                                      <p:cBhvr>
                                        <p:cTn id="16" dur="500"/>
                                        <p:tgtEl>
                                          <p:spTgt spid="7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wipe(down)">
                                      <p:cBhvr>
                                        <p:cTn id="21" dur="500"/>
                                        <p:tgtEl>
                                          <p:spTgt spid="76"/>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wipe(down)">
                                      <p:cBhvr>
                                        <p:cTn id="24" dur="500"/>
                                        <p:tgtEl>
                                          <p:spTgt spid="46"/>
                                        </p:tgtEl>
                                      </p:cBhvr>
                                    </p:animEffect>
                                  </p:childTnLst>
                                </p:cTn>
                              </p:par>
                              <p:par>
                                <p:cTn id="25" presetID="22" presetClass="entr" presetSubtype="4"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down)">
                                      <p:cBhvr>
                                        <p:cTn id="27" dur="500"/>
                                        <p:tgtEl>
                                          <p:spTgt spid="26"/>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wipe(down)">
                                      <p:cBhvr>
                                        <p:cTn id="30" dur="500"/>
                                        <p:tgtEl>
                                          <p:spTgt spid="7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7"/>
                                        </p:tgtEl>
                                        <p:attrNameLst>
                                          <p:attrName>style.visibility</p:attrName>
                                        </p:attrNameLst>
                                      </p:cBhvr>
                                      <p:to>
                                        <p:strVal val="visible"/>
                                      </p:to>
                                    </p:set>
                                    <p:animEffect transition="in" filter="wipe(down)">
                                      <p:cBhvr>
                                        <p:cTn id="38" dur="500"/>
                                        <p:tgtEl>
                                          <p:spTgt spid="47"/>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81"/>
                                        </p:tgtEl>
                                        <p:attrNameLst>
                                          <p:attrName>style.visibility</p:attrName>
                                        </p:attrNameLst>
                                      </p:cBhvr>
                                      <p:to>
                                        <p:strVal val="visible"/>
                                      </p:to>
                                    </p:set>
                                    <p:animEffect transition="in" filter="wipe(down)">
                                      <p:cBhvr>
                                        <p:cTn id="41" dur="500"/>
                                        <p:tgtEl>
                                          <p:spTgt spid="81"/>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82"/>
                                        </p:tgtEl>
                                        <p:attrNameLst>
                                          <p:attrName>style.visibility</p:attrName>
                                        </p:attrNameLst>
                                      </p:cBhvr>
                                      <p:to>
                                        <p:strVal val="visible"/>
                                      </p:to>
                                    </p:set>
                                    <p:animEffect transition="in" filter="wipe(down)">
                                      <p:cBhvr>
                                        <p:cTn id="44" dur="500"/>
                                        <p:tgtEl>
                                          <p:spTgt spid="8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wipe(down)">
                                      <p:cBhvr>
                                        <p:cTn id="49" dur="500"/>
                                        <p:tgtEl>
                                          <p:spTgt spid="88"/>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89"/>
                                        </p:tgtEl>
                                        <p:attrNameLst>
                                          <p:attrName>style.visibility</p:attrName>
                                        </p:attrNameLst>
                                      </p:cBhvr>
                                      <p:to>
                                        <p:strVal val="visible"/>
                                      </p:to>
                                    </p:set>
                                    <p:animEffect transition="in" filter="wipe(down)">
                                      <p:cBhvr>
                                        <p:cTn id="52" dur="500"/>
                                        <p:tgtEl>
                                          <p:spTgt spid="8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86"/>
                                        </p:tgtEl>
                                        <p:attrNameLst>
                                          <p:attrName>style.visibility</p:attrName>
                                        </p:attrNameLst>
                                      </p:cBhvr>
                                      <p:to>
                                        <p:strVal val="visible"/>
                                      </p:to>
                                    </p:set>
                                    <p:animEffect transition="in" filter="wipe(down)">
                                      <p:cBhvr>
                                        <p:cTn id="57" dur="500"/>
                                        <p:tgtEl>
                                          <p:spTgt spid="86"/>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85"/>
                                        </p:tgtEl>
                                        <p:attrNameLst>
                                          <p:attrName>style.visibility</p:attrName>
                                        </p:attrNameLst>
                                      </p:cBhvr>
                                      <p:to>
                                        <p:strVal val="visible"/>
                                      </p:to>
                                    </p:set>
                                    <p:animEffect transition="in" filter="wipe(down)">
                                      <p:cBhvr>
                                        <p:cTn id="60" dur="500"/>
                                        <p:tgtEl>
                                          <p:spTgt spid="85"/>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83"/>
                                        </p:tgtEl>
                                        <p:attrNameLst>
                                          <p:attrName>style.visibility</p:attrName>
                                        </p:attrNameLst>
                                      </p:cBhvr>
                                      <p:to>
                                        <p:strVal val="visible"/>
                                      </p:to>
                                    </p:set>
                                    <p:animEffect transition="in" filter="wipe(down)">
                                      <p:cBhvr>
                                        <p:cTn id="63" dur="500"/>
                                        <p:tgtEl>
                                          <p:spTgt spid="83"/>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84"/>
                                        </p:tgtEl>
                                        <p:attrNameLst>
                                          <p:attrName>style.visibility</p:attrName>
                                        </p:attrNameLst>
                                      </p:cBhvr>
                                      <p:to>
                                        <p:strVal val="visible"/>
                                      </p:to>
                                    </p:set>
                                    <p:animEffect transition="in" filter="wipe(down)">
                                      <p:cBhvr>
                                        <p:cTn id="66" dur="500"/>
                                        <p:tgtEl>
                                          <p:spTgt spid="84"/>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wipe(down)">
                                      <p:cBhvr>
                                        <p:cTn id="71" dur="500"/>
                                        <p:tgtEl>
                                          <p:spTgt spid="91"/>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92"/>
                                        </p:tgtEl>
                                        <p:attrNameLst>
                                          <p:attrName>style.visibility</p:attrName>
                                        </p:attrNameLst>
                                      </p:cBhvr>
                                      <p:to>
                                        <p:strVal val="visible"/>
                                      </p:to>
                                    </p:set>
                                    <p:animEffect transition="in" filter="wipe(down)">
                                      <p:cBhvr>
                                        <p:cTn id="74" dur="500"/>
                                        <p:tgtEl>
                                          <p:spTgt spid="92"/>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500" fill="hold"/>
                                        <p:tgtEl>
                                          <p:spTgt spid="31"/>
                                        </p:tgtEl>
                                        <p:attrNameLst>
                                          <p:attrName>ppt_x</p:attrName>
                                        </p:attrNameLst>
                                      </p:cBhvr>
                                      <p:tavLst>
                                        <p:tav tm="0">
                                          <p:val>
                                            <p:strVal val="#ppt_x"/>
                                          </p:val>
                                        </p:tav>
                                        <p:tav tm="100000">
                                          <p:val>
                                            <p:strVal val="#ppt_x"/>
                                          </p:val>
                                        </p:tav>
                                      </p:tavLst>
                                    </p:anim>
                                    <p:anim calcmode="lin" valueType="num">
                                      <p:cBhvr additive="base">
                                        <p:cTn id="80" dur="500" fill="hold"/>
                                        <p:tgtEl>
                                          <p:spTgt spid="31"/>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32"/>
                                        </p:tgtEl>
                                        <p:attrNameLst>
                                          <p:attrName>style.visibility</p:attrName>
                                        </p:attrNameLst>
                                      </p:cBhvr>
                                      <p:to>
                                        <p:strVal val="visible"/>
                                      </p:to>
                                    </p:set>
                                    <p:anim calcmode="lin" valueType="num">
                                      <p:cBhvr additive="base">
                                        <p:cTn id="83" dur="500" fill="hold"/>
                                        <p:tgtEl>
                                          <p:spTgt spid="32"/>
                                        </p:tgtEl>
                                        <p:attrNameLst>
                                          <p:attrName>ppt_x</p:attrName>
                                        </p:attrNameLst>
                                      </p:cBhvr>
                                      <p:tavLst>
                                        <p:tav tm="0">
                                          <p:val>
                                            <p:strVal val="#ppt_x"/>
                                          </p:val>
                                        </p:tav>
                                        <p:tav tm="100000">
                                          <p:val>
                                            <p:strVal val="#ppt_x"/>
                                          </p:val>
                                        </p:tav>
                                      </p:tavLst>
                                    </p:anim>
                                    <p:anim calcmode="lin" valueType="num">
                                      <p:cBhvr additive="base">
                                        <p:cTn id="8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xit" presetSubtype="4" fill="hold" grpId="1" nodeType="clickEffect">
                                  <p:stCondLst>
                                    <p:cond delay="0"/>
                                  </p:stCondLst>
                                  <p:childTnLst>
                                    <p:anim calcmode="lin" valueType="num">
                                      <p:cBhvr additive="base">
                                        <p:cTn id="88" dur="500"/>
                                        <p:tgtEl>
                                          <p:spTgt spid="81"/>
                                        </p:tgtEl>
                                        <p:attrNameLst>
                                          <p:attrName>ppt_x</p:attrName>
                                        </p:attrNameLst>
                                      </p:cBhvr>
                                      <p:tavLst>
                                        <p:tav tm="0">
                                          <p:val>
                                            <p:strVal val="ppt_x"/>
                                          </p:val>
                                        </p:tav>
                                        <p:tav tm="100000">
                                          <p:val>
                                            <p:strVal val="ppt_x"/>
                                          </p:val>
                                        </p:tav>
                                      </p:tavLst>
                                    </p:anim>
                                    <p:anim calcmode="lin" valueType="num">
                                      <p:cBhvr additive="base">
                                        <p:cTn id="89" dur="500"/>
                                        <p:tgtEl>
                                          <p:spTgt spid="81"/>
                                        </p:tgtEl>
                                        <p:attrNameLst>
                                          <p:attrName>ppt_y</p:attrName>
                                        </p:attrNameLst>
                                      </p:cBhvr>
                                      <p:tavLst>
                                        <p:tav tm="0">
                                          <p:val>
                                            <p:strVal val="ppt_y"/>
                                          </p:val>
                                        </p:tav>
                                        <p:tav tm="100000">
                                          <p:val>
                                            <p:strVal val="1+ppt_h/2"/>
                                          </p:val>
                                        </p:tav>
                                      </p:tavLst>
                                    </p:anim>
                                    <p:set>
                                      <p:cBhvr>
                                        <p:cTn id="90" dur="1" fill="hold">
                                          <p:stCondLst>
                                            <p:cond delay="499"/>
                                          </p:stCondLst>
                                        </p:cTn>
                                        <p:tgtEl>
                                          <p:spTgt spid="81"/>
                                        </p:tgtEl>
                                        <p:attrNameLst>
                                          <p:attrName>style.visibility</p:attrName>
                                        </p:attrNameLst>
                                      </p:cBhvr>
                                      <p:to>
                                        <p:strVal val="hidden"/>
                                      </p:to>
                                    </p:set>
                                  </p:childTnLst>
                                </p:cTn>
                              </p:par>
                              <p:par>
                                <p:cTn id="91" presetID="2" presetClass="exit" presetSubtype="4" fill="hold" grpId="1" nodeType="withEffect">
                                  <p:stCondLst>
                                    <p:cond delay="0"/>
                                  </p:stCondLst>
                                  <p:childTnLst>
                                    <p:anim calcmode="lin" valueType="num">
                                      <p:cBhvr additive="base">
                                        <p:cTn id="92" dur="500"/>
                                        <p:tgtEl>
                                          <p:spTgt spid="82"/>
                                        </p:tgtEl>
                                        <p:attrNameLst>
                                          <p:attrName>ppt_x</p:attrName>
                                        </p:attrNameLst>
                                      </p:cBhvr>
                                      <p:tavLst>
                                        <p:tav tm="0">
                                          <p:val>
                                            <p:strVal val="ppt_x"/>
                                          </p:val>
                                        </p:tav>
                                        <p:tav tm="100000">
                                          <p:val>
                                            <p:strVal val="ppt_x"/>
                                          </p:val>
                                        </p:tav>
                                      </p:tavLst>
                                    </p:anim>
                                    <p:anim calcmode="lin" valueType="num">
                                      <p:cBhvr additive="base">
                                        <p:cTn id="93" dur="500"/>
                                        <p:tgtEl>
                                          <p:spTgt spid="82"/>
                                        </p:tgtEl>
                                        <p:attrNameLst>
                                          <p:attrName>ppt_y</p:attrName>
                                        </p:attrNameLst>
                                      </p:cBhvr>
                                      <p:tavLst>
                                        <p:tav tm="0">
                                          <p:val>
                                            <p:strVal val="ppt_y"/>
                                          </p:val>
                                        </p:tav>
                                        <p:tav tm="100000">
                                          <p:val>
                                            <p:strVal val="1+ppt_h/2"/>
                                          </p:val>
                                        </p:tav>
                                      </p:tavLst>
                                    </p:anim>
                                    <p:set>
                                      <p:cBhvr>
                                        <p:cTn id="94" dur="1" fill="hold">
                                          <p:stCondLst>
                                            <p:cond delay="499"/>
                                          </p:stCondLst>
                                        </p:cTn>
                                        <p:tgtEl>
                                          <p:spTgt spid="82"/>
                                        </p:tgtEl>
                                        <p:attrNameLst>
                                          <p:attrName>style.visibility</p:attrName>
                                        </p:attrNameLst>
                                      </p:cBhvr>
                                      <p:to>
                                        <p:strVal val="hidden"/>
                                      </p:to>
                                    </p:set>
                                  </p:childTnLst>
                                </p:cTn>
                              </p:par>
                              <p:par>
                                <p:cTn id="95" presetID="2" presetClass="exit" presetSubtype="4" fill="hold" grpId="1" nodeType="withEffect">
                                  <p:stCondLst>
                                    <p:cond delay="0"/>
                                  </p:stCondLst>
                                  <p:childTnLst>
                                    <p:anim calcmode="lin" valueType="num">
                                      <p:cBhvr additive="base">
                                        <p:cTn id="96" dur="500"/>
                                        <p:tgtEl>
                                          <p:spTgt spid="47"/>
                                        </p:tgtEl>
                                        <p:attrNameLst>
                                          <p:attrName>ppt_x</p:attrName>
                                        </p:attrNameLst>
                                      </p:cBhvr>
                                      <p:tavLst>
                                        <p:tav tm="0">
                                          <p:val>
                                            <p:strVal val="ppt_x"/>
                                          </p:val>
                                        </p:tav>
                                        <p:tav tm="100000">
                                          <p:val>
                                            <p:strVal val="ppt_x"/>
                                          </p:val>
                                        </p:tav>
                                      </p:tavLst>
                                    </p:anim>
                                    <p:anim calcmode="lin" valueType="num">
                                      <p:cBhvr additive="base">
                                        <p:cTn id="97" dur="500"/>
                                        <p:tgtEl>
                                          <p:spTgt spid="47"/>
                                        </p:tgtEl>
                                        <p:attrNameLst>
                                          <p:attrName>ppt_y</p:attrName>
                                        </p:attrNameLst>
                                      </p:cBhvr>
                                      <p:tavLst>
                                        <p:tav tm="0">
                                          <p:val>
                                            <p:strVal val="ppt_y"/>
                                          </p:val>
                                        </p:tav>
                                        <p:tav tm="100000">
                                          <p:val>
                                            <p:strVal val="1+ppt_h/2"/>
                                          </p:val>
                                        </p:tav>
                                      </p:tavLst>
                                    </p:anim>
                                    <p:set>
                                      <p:cBhvr>
                                        <p:cTn id="98" dur="1" fill="hold">
                                          <p:stCondLst>
                                            <p:cond delay="499"/>
                                          </p:stCondLst>
                                        </p:cTn>
                                        <p:tgtEl>
                                          <p:spTgt spid="47"/>
                                        </p:tgtEl>
                                        <p:attrNameLst>
                                          <p:attrName>style.visibility</p:attrName>
                                        </p:attrNameLst>
                                      </p:cBhvr>
                                      <p:to>
                                        <p:strVal val="hidden"/>
                                      </p:to>
                                    </p:set>
                                  </p:childTnLst>
                                </p:cTn>
                              </p:par>
                              <p:par>
                                <p:cTn id="99" presetID="2" presetClass="exit" presetSubtype="4" fill="hold" grpId="1" nodeType="withEffect">
                                  <p:stCondLst>
                                    <p:cond delay="0"/>
                                  </p:stCondLst>
                                  <p:childTnLst>
                                    <p:anim calcmode="lin" valueType="num">
                                      <p:cBhvr additive="base">
                                        <p:cTn id="100" dur="500"/>
                                        <p:tgtEl>
                                          <p:spTgt spid="83"/>
                                        </p:tgtEl>
                                        <p:attrNameLst>
                                          <p:attrName>ppt_x</p:attrName>
                                        </p:attrNameLst>
                                      </p:cBhvr>
                                      <p:tavLst>
                                        <p:tav tm="0">
                                          <p:val>
                                            <p:strVal val="ppt_x"/>
                                          </p:val>
                                        </p:tav>
                                        <p:tav tm="100000">
                                          <p:val>
                                            <p:strVal val="ppt_x"/>
                                          </p:val>
                                        </p:tav>
                                      </p:tavLst>
                                    </p:anim>
                                    <p:anim calcmode="lin" valueType="num">
                                      <p:cBhvr additive="base">
                                        <p:cTn id="101" dur="500"/>
                                        <p:tgtEl>
                                          <p:spTgt spid="83"/>
                                        </p:tgtEl>
                                        <p:attrNameLst>
                                          <p:attrName>ppt_y</p:attrName>
                                        </p:attrNameLst>
                                      </p:cBhvr>
                                      <p:tavLst>
                                        <p:tav tm="0">
                                          <p:val>
                                            <p:strVal val="ppt_y"/>
                                          </p:val>
                                        </p:tav>
                                        <p:tav tm="100000">
                                          <p:val>
                                            <p:strVal val="1+ppt_h/2"/>
                                          </p:val>
                                        </p:tav>
                                      </p:tavLst>
                                    </p:anim>
                                    <p:set>
                                      <p:cBhvr>
                                        <p:cTn id="102" dur="1" fill="hold">
                                          <p:stCondLst>
                                            <p:cond delay="499"/>
                                          </p:stCondLst>
                                        </p:cTn>
                                        <p:tgtEl>
                                          <p:spTgt spid="83"/>
                                        </p:tgtEl>
                                        <p:attrNameLst>
                                          <p:attrName>style.visibility</p:attrName>
                                        </p:attrNameLst>
                                      </p:cBhvr>
                                      <p:to>
                                        <p:strVal val="hidden"/>
                                      </p:to>
                                    </p:set>
                                  </p:childTnLst>
                                </p:cTn>
                              </p:par>
                              <p:par>
                                <p:cTn id="103" presetID="2" presetClass="exit" presetSubtype="4" fill="hold" grpId="1" nodeType="withEffect">
                                  <p:stCondLst>
                                    <p:cond delay="0"/>
                                  </p:stCondLst>
                                  <p:childTnLst>
                                    <p:anim calcmode="lin" valueType="num">
                                      <p:cBhvr additive="base">
                                        <p:cTn id="104" dur="500"/>
                                        <p:tgtEl>
                                          <p:spTgt spid="84"/>
                                        </p:tgtEl>
                                        <p:attrNameLst>
                                          <p:attrName>ppt_x</p:attrName>
                                        </p:attrNameLst>
                                      </p:cBhvr>
                                      <p:tavLst>
                                        <p:tav tm="0">
                                          <p:val>
                                            <p:strVal val="ppt_x"/>
                                          </p:val>
                                        </p:tav>
                                        <p:tav tm="100000">
                                          <p:val>
                                            <p:strVal val="ppt_x"/>
                                          </p:val>
                                        </p:tav>
                                      </p:tavLst>
                                    </p:anim>
                                    <p:anim calcmode="lin" valueType="num">
                                      <p:cBhvr additive="base">
                                        <p:cTn id="105" dur="500"/>
                                        <p:tgtEl>
                                          <p:spTgt spid="84"/>
                                        </p:tgtEl>
                                        <p:attrNameLst>
                                          <p:attrName>ppt_y</p:attrName>
                                        </p:attrNameLst>
                                      </p:cBhvr>
                                      <p:tavLst>
                                        <p:tav tm="0">
                                          <p:val>
                                            <p:strVal val="ppt_y"/>
                                          </p:val>
                                        </p:tav>
                                        <p:tav tm="100000">
                                          <p:val>
                                            <p:strVal val="1+ppt_h/2"/>
                                          </p:val>
                                        </p:tav>
                                      </p:tavLst>
                                    </p:anim>
                                    <p:set>
                                      <p:cBhvr>
                                        <p:cTn id="106" dur="1" fill="hold">
                                          <p:stCondLst>
                                            <p:cond delay="499"/>
                                          </p:stCondLst>
                                        </p:cTn>
                                        <p:tgtEl>
                                          <p:spTgt spid="84"/>
                                        </p:tgtEl>
                                        <p:attrNameLst>
                                          <p:attrName>style.visibility</p:attrName>
                                        </p:attrNameLst>
                                      </p:cBhvr>
                                      <p:to>
                                        <p:strVal val="hidden"/>
                                      </p:to>
                                    </p:set>
                                  </p:childTnLst>
                                </p:cTn>
                              </p:par>
                              <p:par>
                                <p:cTn id="107" presetID="2" presetClass="exit" presetSubtype="4" fill="hold" grpId="1" nodeType="withEffect">
                                  <p:stCondLst>
                                    <p:cond delay="0"/>
                                  </p:stCondLst>
                                  <p:childTnLst>
                                    <p:anim calcmode="lin" valueType="num">
                                      <p:cBhvr additive="base">
                                        <p:cTn id="108" dur="500"/>
                                        <p:tgtEl>
                                          <p:spTgt spid="85"/>
                                        </p:tgtEl>
                                        <p:attrNameLst>
                                          <p:attrName>ppt_x</p:attrName>
                                        </p:attrNameLst>
                                      </p:cBhvr>
                                      <p:tavLst>
                                        <p:tav tm="0">
                                          <p:val>
                                            <p:strVal val="ppt_x"/>
                                          </p:val>
                                        </p:tav>
                                        <p:tav tm="100000">
                                          <p:val>
                                            <p:strVal val="ppt_x"/>
                                          </p:val>
                                        </p:tav>
                                      </p:tavLst>
                                    </p:anim>
                                    <p:anim calcmode="lin" valueType="num">
                                      <p:cBhvr additive="base">
                                        <p:cTn id="109" dur="500"/>
                                        <p:tgtEl>
                                          <p:spTgt spid="85"/>
                                        </p:tgtEl>
                                        <p:attrNameLst>
                                          <p:attrName>ppt_y</p:attrName>
                                        </p:attrNameLst>
                                      </p:cBhvr>
                                      <p:tavLst>
                                        <p:tav tm="0">
                                          <p:val>
                                            <p:strVal val="ppt_y"/>
                                          </p:val>
                                        </p:tav>
                                        <p:tav tm="100000">
                                          <p:val>
                                            <p:strVal val="1+ppt_h/2"/>
                                          </p:val>
                                        </p:tav>
                                      </p:tavLst>
                                    </p:anim>
                                    <p:set>
                                      <p:cBhvr>
                                        <p:cTn id="110" dur="1" fill="hold">
                                          <p:stCondLst>
                                            <p:cond delay="499"/>
                                          </p:stCondLst>
                                        </p:cTn>
                                        <p:tgtEl>
                                          <p:spTgt spid="85"/>
                                        </p:tgtEl>
                                        <p:attrNameLst>
                                          <p:attrName>style.visibility</p:attrName>
                                        </p:attrNameLst>
                                      </p:cBhvr>
                                      <p:to>
                                        <p:strVal val="hidden"/>
                                      </p:to>
                                    </p:set>
                                  </p:childTnLst>
                                </p:cTn>
                              </p:par>
                              <p:par>
                                <p:cTn id="111" presetID="2" presetClass="exit" presetSubtype="4" fill="hold" nodeType="withEffect">
                                  <p:stCondLst>
                                    <p:cond delay="0"/>
                                  </p:stCondLst>
                                  <p:childTnLst>
                                    <p:anim calcmode="lin" valueType="num">
                                      <p:cBhvr additive="base">
                                        <p:cTn id="112" dur="500"/>
                                        <p:tgtEl>
                                          <p:spTgt spid="86"/>
                                        </p:tgtEl>
                                        <p:attrNameLst>
                                          <p:attrName>ppt_x</p:attrName>
                                        </p:attrNameLst>
                                      </p:cBhvr>
                                      <p:tavLst>
                                        <p:tav tm="0">
                                          <p:val>
                                            <p:strVal val="ppt_x"/>
                                          </p:val>
                                        </p:tav>
                                        <p:tav tm="100000">
                                          <p:val>
                                            <p:strVal val="ppt_x"/>
                                          </p:val>
                                        </p:tav>
                                      </p:tavLst>
                                    </p:anim>
                                    <p:anim calcmode="lin" valueType="num">
                                      <p:cBhvr additive="base">
                                        <p:cTn id="113" dur="500"/>
                                        <p:tgtEl>
                                          <p:spTgt spid="86"/>
                                        </p:tgtEl>
                                        <p:attrNameLst>
                                          <p:attrName>ppt_y</p:attrName>
                                        </p:attrNameLst>
                                      </p:cBhvr>
                                      <p:tavLst>
                                        <p:tav tm="0">
                                          <p:val>
                                            <p:strVal val="ppt_y"/>
                                          </p:val>
                                        </p:tav>
                                        <p:tav tm="100000">
                                          <p:val>
                                            <p:strVal val="1+ppt_h/2"/>
                                          </p:val>
                                        </p:tav>
                                      </p:tavLst>
                                    </p:anim>
                                    <p:set>
                                      <p:cBhvr>
                                        <p:cTn id="114" dur="1" fill="hold">
                                          <p:stCondLst>
                                            <p:cond delay="499"/>
                                          </p:stCondLst>
                                        </p:cTn>
                                        <p:tgtEl>
                                          <p:spTgt spid="86"/>
                                        </p:tgtEl>
                                        <p:attrNameLst>
                                          <p:attrName>style.visibility</p:attrName>
                                        </p:attrNameLst>
                                      </p:cBhvr>
                                      <p:to>
                                        <p:strVal val="hidden"/>
                                      </p:to>
                                    </p:set>
                                  </p:childTnLst>
                                </p:cTn>
                              </p:par>
                              <p:par>
                                <p:cTn id="115" presetID="2" presetClass="exit" presetSubtype="4" fill="hold" grpId="1" nodeType="withEffect">
                                  <p:stCondLst>
                                    <p:cond delay="0"/>
                                  </p:stCondLst>
                                  <p:childTnLst>
                                    <p:anim calcmode="lin" valueType="num">
                                      <p:cBhvr additive="base">
                                        <p:cTn id="116" dur="500"/>
                                        <p:tgtEl>
                                          <p:spTgt spid="88"/>
                                        </p:tgtEl>
                                        <p:attrNameLst>
                                          <p:attrName>ppt_x</p:attrName>
                                        </p:attrNameLst>
                                      </p:cBhvr>
                                      <p:tavLst>
                                        <p:tav tm="0">
                                          <p:val>
                                            <p:strVal val="ppt_x"/>
                                          </p:val>
                                        </p:tav>
                                        <p:tav tm="100000">
                                          <p:val>
                                            <p:strVal val="ppt_x"/>
                                          </p:val>
                                        </p:tav>
                                      </p:tavLst>
                                    </p:anim>
                                    <p:anim calcmode="lin" valueType="num">
                                      <p:cBhvr additive="base">
                                        <p:cTn id="117" dur="500"/>
                                        <p:tgtEl>
                                          <p:spTgt spid="88"/>
                                        </p:tgtEl>
                                        <p:attrNameLst>
                                          <p:attrName>ppt_y</p:attrName>
                                        </p:attrNameLst>
                                      </p:cBhvr>
                                      <p:tavLst>
                                        <p:tav tm="0">
                                          <p:val>
                                            <p:strVal val="ppt_y"/>
                                          </p:val>
                                        </p:tav>
                                        <p:tav tm="100000">
                                          <p:val>
                                            <p:strVal val="1+ppt_h/2"/>
                                          </p:val>
                                        </p:tav>
                                      </p:tavLst>
                                    </p:anim>
                                    <p:set>
                                      <p:cBhvr>
                                        <p:cTn id="118" dur="1" fill="hold">
                                          <p:stCondLst>
                                            <p:cond delay="499"/>
                                          </p:stCondLst>
                                        </p:cTn>
                                        <p:tgtEl>
                                          <p:spTgt spid="88"/>
                                        </p:tgtEl>
                                        <p:attrNameLst>
                                          <p:attrName>style.visibility</p:attrName>
                                        </p:attrNameLst>
                                      </p:cBhvr>
                                      <p:to>
                                        <p:strVal val="hidden"/>
                                      </p:to>
                                    </p:set>
                                  </p:childTnLst>
                                </p:cTn>
                              </p:par>
                              <p:par>
                                <p:cTn id="119" presetID="2" presetClass="exit" presetSubtype="4" fill="hold" grpId="1" nodeType="withEffect">
                                  <p:stCondLst>
                                    <p:cond delay="0"/>
                                  </p:stCondLst>
                                  <p:childTnLst>
                                    <p:anim calcmode="lin" valueType="num">
                                      <p:cBhvr additive="base">
                                        <p:cTn id="120" dur="500"/>
                                        <p:tgtEl>
                                          <p:spTgt spid="89"/>
                                        </p:tgtEl>
                                        <p:attrNameLst>
                                          <p:attrName>ppt_x</p:attrName>
                                        </p:attrNameLst>
                                      </p:cBhvr>
                                      <p:tavLst>
                                        <p:tav tm="0">
                                          <p:val>
                                            <p:strVal val="ppt_x"/>
                                          </p:val>
                                        </p:tav>
                                        <p:tav tm="100000">
                                          <p:val>
                                            <p:strVal val="ppt_x"/>
                                          </p:val>
                                        </p:tav>
                                      </p:tavLst>
                                    </p:anim>
                                    <p:anim calcmode="lin" valueType="num">
                                      <p:cBhvr additive="base">
                                        <p:cTn id="121" dur="500"/>
                                        <p:tgtEl>
                                          <p:spTgt spid="89"/>
                                        </p:tgtEl>
                                        <p:attrNameLst>
                                          <p:attrName>ppt_y</p:attrName>
                                        </p:attrNameLst>
                                      </p:cBhvr>
                                      <p:tavLst>
                                        <p:tav tm="0">
                                          <p:val>
                                            <p:strVal val="ppt_y"/>
                                          </p:val>
                                        </p:tav>
                                        <p:tav tm="100000">
                                          <p:val>
                                            <p:strVal val="1+ppt_h/2"/>
                                          </p:val>
                                        </p:tav>
                                      </p:tavLst>
                                    </p:anim>
                                    <p:set>
                                      <p:cBhvr>
                                        <p:cTn id="122" dur="1" fill="hold">
                                          <p:stCondLst>
                                            <p:cond delay="499"/>
                                          </p:stCondLst>
                                        </p:cTn>
                                        <p:tgtEl>
                                          <p:spTgt spid="89"/>
                                        </p:tgtEl>
                                        <p:attrNameLst>
                                          <p:attrName>style.visibility</p:attrName>
                                        </p:attrNameLst>
                                      </p:cBhvr>
                                      <p:to>
                                        <p:strVal val="hidden"/>
                                      </p:to>
                                    </p:set>
                                  </p:childTnLst>
                                </p:cTn>
                              </p:par>
                              <p:par>
                                <p:cTn id="123" presetID="2" presetClass="exit" presetSubtype="4" fill="hold" grpId="1" nodeType="withEffect">
                                  <p:stCondLst>
                                    <p:cond delay="0"/>
                                  </p:stCondLst>
                                  <p:childTnLst>
                                    <p:anim calcmode="lin" valueType="num">
                                      <p:cBhvr additive="base">
                                        <p:cTn id="124" dur="500"/>
                                        <p:tgtEl>
                                          <p:spTgt spid="91"/>
                                        </p:tgtEl>
                                        <p:attrNameLst>
                                          <p:attrName>ppt_x</p:attrName>
                                        </p:attrNameLst>
                                      </p:cBhvr>
                                      <p:tavLst>
                                        <p:tav tm="0">
                                          <p:val>
                                            <p:strVal val="ppt_x"/>
                                          </p:val>
                                        </p:tav>
                                        <p:tav tm="100000">
                                          <p:val>
                                            <p:strVal val="ppt_x"/>
                                          </p:val>
                                        </p:tav>
                                      </p:tavLst>
                                    </p:anim>
                                    <p:anim calcmode="lin" valueType="num">
                                      <p:cBhvr additive="base">
                                        <p:cTn id="125" dur="500"/>
                                        <p:tgtEl>
                                          <p:spTgt spid="91"/>
                                        </p:tgtEl>
                                        <p:attrNameLst>
                                          <p:attrName>ppt_y</p:attrName>
                                        </p:attrNameLst>
                                      </p:cBhvr>
                                      <p:tavLst>
                                        <p:tav tm="0">
                                          <p:val>
                                            <p:strVal val="ppt_y"/>
                                          </p:val>
                                        </p:tav>
                                        <p:tav tm="100000">
                                          <p:val>
                                            <p:strVal val="1+ppt_h/2"/>
                                          </p:val>
                                        </p:tav>
                                      </p:tavLst>
                                    </p:anim>
                                    <p:set>
                                      <p:cBhvr>
                                        <p:cTn id="126" dur="1" fill="hold">
                                          <p:stCondLst>
                                            <p:cond delay="499"/>
                                          </p:stCondLst>
                                        </p:cTn>
                                        <p:tgtEl>
                                          <p:spTgt spid="91"/>
                                        </p:tgtEl>
                                        <p:attrNameLst>
                                          <p:attrName>style.visibility</p:attrName>
                                        </p:attrNameLst>
                                      </p:cBhvr>
                                      <p:to>
                                        <p:strVal val="hidden"/>
                                      </p:to>
                                    </p:set>
                                  </p:childTnLst>
                                </p:cTn>
                              </p:par>
                              <p:par>
                                <p:cTn id="127" presetID="2" presetClass="exit" presetSubtype="4" fill="hold" grpId="1" nodeType="withEffect">
                                  <p:stCondLst>
                                    <p:cond delay="0"/>
                                  </p:stCondLst>
                                  <p:childTnLst>
                                    <p:anim calcmode="lin" valueType="num">
                                      <p:cBhvr additive="base">
                                        <p:cTn id="128" dur="500"/>
                                        <p:tgtEl>
                                          <p:spTgt spid="92"/>
                                        </p:tgtEl>
                                        <p:attrNameLst>
                                          <p:attrName>ppt_x</p:attrName>
                                        </p:attrNameLst>
                                      </p:cBhvr>
                                      <p:tavLst>
                                        <p:tav tm="0">
                                          <p:val>
                                            <p:strVal val="ppt_x"/>
                                          </p:val>
                                        </p:tav>
                                        <p:tav tm="100000">
                                          <p:val>
                                            <p:strVal val="ppt_x"/>
                                          </p:val>
                                        </p:tav>
                                      </p:tavLst>
                                    </p:anim>
                                    <p:anim calcmode="lin" valueType="num">
                                      <p:cBhvr additive="base">
                                        <p:cTn id="129" dur="500"/>
                                        <p:tgtEl>
                                          <p:spTgt spid="92"/>
                                        </p:tgtEl>
                                        <p:attrNameLst>
                                          <p:attrName>ppt_y</p:attrName>
                                        </p:attrNameLst>
                                      </p:cBhvr>
                                      <p:tavLst>
                                        <p:tav tm="0">
                                          <p:val>
                                            <p:strVal val="ppt_y"/>
                                          </p:val>
                                        </p:tav>
                                        <p:tav tm="100000">
                                          <p:val>
                                            <p:strVal val="1+ppt_h/2"/>
                                          </p:val>
                                        </p:tav>
                                      </p:tavLst>
                                    </p:anim>
                                    <p:set>
                                      <p:cBhvr>
                                        <p:cTn id="130" dur="1" fill="hold">
                                          <p:stCondLst>
                                            <p:cond delay="499"/>
                                          </p:stCondLst>
                                        </p:cTn>
                                        <p:tgtEl>
                                          <p:spTgt spid="9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71" grpId="0" animBg="1"/>
      <p:bldP spid="72" grpId="0" animBg="1"/>
      <p:bldP spid="75" grpId="0" animBg="1"/>
      <p:bldP spid="76" grpId="0" animBg="1"/>
      <p:bldP spid="81" grpId="0" animBg="1"/>
      <p:bldP spid="81" grpId="1" animBg="1"/>
      <p:bldP spid="82" grpId="0" animBg="1"/>
      <p:bldP spid="82" grpId="1" animBg="1"/>
      <p:bldP spid="47" grpId="0" animBg="1"/>
      <p:bldP spid="47" grpId="1" animBg="1"/>
      <p:bldP spid="83" grpId="0" animBg="1"/>
      <p:bldP spid="83" grpId="1" animBg="1"/>
      <p:bldP spid="84" grpId="0" animBg="1"/>
      <p:bldP spid="84" grpId="1" animBg="1"/>
      <p:bldP spid="85" grpId="0" animBg="1"/>
      <p:bldP spid="85" grpId="1" animBg="1"/>
      <p:bldP spid="88" grpId="0" animBg="1"/>
      <p:bldP spid="88" grpId="1" animBg="1"/>
      <p:bldP spid="89" grpId="0" animBg="1"/>
      <p:bldP spid="89" grpId="1" animBg="1"/>
      <p:bldP spid="91" grpId="0" animBg="1"/>
      <p:bldP spid="91" grpId="1" animBg="1"/>
      <p:bldP spid="92" grpId="0" animBg="1"/>
      <p:bldP spid="92" grpId="1" animBg="1"/>
      <p:bldP spid="3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19</a:t>
            </a:fld>
            <a:endParaRPr lang="fr-FR" dirty="0">
              <a:solidFill>
                <a:srgbClr val="FFFFFF"/>
              </a:solidFill>
            </a:endParaRPr>
          </a:p>
        </p:txBody>
      </p:sp>
      <p:cxnSp>
        <p:nvCxnSpPr>
          <p:cNvPr id="24" name="Connecteur en angle 23"/>
          <p:cNvCxnSpPr>
            <a:stCxn id="43" idx="1"/>
            <a:endCxn id="44" idx="1"/>
          </p:cNvCxnSpPr>
          <p:nvPr/>
        </p:nvCxnSpPr>
        <p:spPr bwMode="auto">
          <a:xfrm rot="10800000" flipH="1" flipV="1">
            <a:off x="251521" y="800708"/>
            <a:ext cx="576064" cy="288032"/>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25" name="Connecteur en angle 24"/>
          <p:cNvCxnSpPr/>
          <p:nvPr/>
        </p:nvCxnSpPr>
        <p:spPr bwMode="auto">
          <a:xfrm rot="10800000" flipH="1" flipV="1">
            <a:off x="827585" y="1124744"/>
            <a:ext cx="576064" cy="288032"/>
          </a:xfrm>
          <a:prstGeom prst="bentConnector3">
            <a:avLst>
              <a:gd name="adj1" fmla="val 61158"/>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26" name="Connecteur en angle 25"/>
          <p:cNvCxnSpPr>
            <a:stCxn id="44" idx="1"/>
            <a:endCxn id="46" idx="1"/>
          </p:cNvCxnSpPr>
          <p:nvPr/>
        </p:nvCxnSpPr>
        <p:spPr bwMode="auto">
          <a:xfrm rot="10800000" flipH="1" flipV="1">
            <a:off x="827585" y="1088739"/>
            <a:ext cx="576064" cy="1819851"/>
          </a:xfrm>
          <a:prstGeom prst="bentConnector3">
            <a:avLst>
              <a:gd name="adj1" fmla="val 61509"/>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27" name="Connecteur en angle 26"/>
          <p:cNvCxnSpPr>
            <a:endCxn id="47" idx="1"/>
          </p:cNvCxnSpPr>
          <p:nvPr/>
        </p:nvCxnSpPr>
        <p:spPr bwMode="auto">
          <a:xfrm rot="16200000" flipH="1">
            <a:off x="1241632" y="3447003"/>
            <a:ext cx="1188130" cy="288031"/>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43" name="Rectangle à coins arrondis 42"/>
          <p:cNvSpPr/>
          <p:nvPr/>
        </p:nvSpPr>
        <p:spPr bwMode="auto">
          <a:xfrm>
            <a:off x="251521" y="69269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S21.G00.06 - </a:t>
            </a:r>
            <a:r>
              <a:rPr lang="fr-FR" sz="1200" b="1" dirty="0" smtClean="0">
                <a:solidFill>
                  <a:srgbClr val="004272"/>
                </a:solidFill>
                <a:latin typeface="Calibri" pitchFamily="34" charset="0"/>
                <a:cs typeface="Arial" pitchFamily="34" charset="0"/>
              </a:rPr>
              <a:t>Entreprise</a:t>
            </a:r>
          </a:p>
        </p:txBody>
      </p:sp>
      <p:sp>
        <p:nvSpPr>
          <p:cNvPr id="44" name="Rectangle à coins arrondis 43"/>
          <p:cNvSpPr/>
          <p:nvPr/>
        </p:nvSpPr>
        <p:spPr bwMode="auto">
          <a:xfrm>
            <a:off x="827585" y="980728"/>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S21.G00.11 - </a:t>
            </a:r>
            <a:r>
              <a:rPr lang="fr-FR" sz="1200" b="1" dirty="0" smtClean="0">
                <a:solidFill>
                  <a:srgbClr val="004272"/>
                </a:solidFill>
                <a:latin typeface="Calibri" pitchFamily="34" charset="0"/>
                <a:cs typeface="Arial" pitchFamily="34" charset="0"/>
              </a:rPr>
              <a:t>Etablissement</a:t>
            </a:r>
          </a:p>
        </p:txBody>
      </p:sp>
      <p:sp>
        <p:nvSpPr>
          <p:cNvPr id="45" name="Rectangle à coins arrondis 44"/>
          <p:cNvSpPr/>
          <p:nvPr/>
        </p:nvSpPr>
        <p:spPr bwMode="auto">
          <a:xfrm>
            <a:off x="1403649" y="1268760"/>
            <a:ext cx="4104456" cy="216024"/>
          </a:xfrm>
          <a:prstGeom prst="roundRect">
            <a:avLst/>
          </a:prstGeom>
          <a:solidFill>
            <a:schemeClr val="accent5">
              <a:lumMod val="90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FFFFFF"/>
                </a:solidFill>
                <a:latin typeface="Calibri" pitchFamily="34" charset="0"/>
                <a:cs typeface="Arial" pitchFamily="34" charset="0"/>
              </a:rPr>
              <a:t>S21.G00.20 - </a:t>
            </a:r>
            <a:r>
              <a:rPr lang="fr-FR" sz="1200" b="1" dirty="0" smtClean="0">
                <a:solidFill>
                  <a:srgbClr val="FFFFFF"/>
                </a:solidFill>
                <a:latin typeface="Calibri" pitchFamily="34" charset="0"/>
                <a:cs typeface="Arial" pitchFamily="34" charset="0"/>
              </a:rPr>
              <a:t>Versement organisme de protection sociale</a:t>
            </a:r>
          </a:p>
        </p:txBody>
      </p:sp>
      <p:sp>
        <p:nvSpPr>
          <p:cNvPr id="46" name="Rectangle à coins arrondis 45"/>
          <p:cNvSpPr/>
          <p:nvPr/>
        </p:nvSpPr>
        <p:spPr bwMode="auto">
          <a:xfrm>
            <a:off x="1403649" y="2800579"/>
            <a:ext cx="4104456" cy="216024"/>
          </a:xfrm>
          <a:prstGeom prst="roundRect">
            <a:avLst/>
          </a:prstGeom>
          <a:solidFill>
            <a:schemeClr val="accent5">
              <a:lumMod val="90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S21.G00.22 - Bordereau de cotisation due</a:t>
            </a:r>
          </a:p>
        </p:txBody>
      </p:sp>
      <p:sp>
        <p:nvSpPr>
          <p:cNvPr id="71" name="Rectangle 70"/>
          <p:cNvSpPr/>
          <p:nvPr/>
        </p:nvSpPr>
        <p:spPr bwMode="auto">
          <a:xfrm>
            <a:off x="1432224" y="1484784"/>
            <a:ext cx="2880320" cy="1224136"/>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pt-BR" sz="1100" dirty="0" smtClean="0"/>
              <a:t>Identifiant Organisme de Protection Sociale</a:t>
            </a:r>
          </a:p>
          <a:p>
            <a:r>
              <a:rPr lang="fr-FR" sz="1100" dirty="0" smtClean="0"/>
              <a:t>Entité d'affectation des opérations</a:t>
            </a:r>
          </a:p>
          <a:p>
            <a:r>
              <a:rPr lang="pt-BR" sz="1100" dirty="0" smtClean="0"/>
              <a:t>BIC</a:t>
            </a:r>
          </a:p>
          <a:p>
            <a:r>
              <a:rPr lang="pt-BR" sz="1100" dirty="0" smtClean="0"/>
              <a:t>IBAN</a:t>
            </a:r>
          </a:p>
          <a:p>
            <a:r>
              <a:rPr lang="pt-BR" sz="1100" dirty="0" smtClean="0"/>
              <a:t>Montant du versement</a:t>
            </a:r>
          </a:p>
          <a:p>
            <a:r>
              <a:rPr lang="fr-FR" sz="1100" dirty="0" smtClean="0"/>
              <a:t>Date de début de période de rattachement</a:t>
            </a:r>
          </a:p>
          <a:p>
            <a:r>
              <a:rPr lang="fr-FR" sz="1100" dirty="0" smtClean="0"/>
              <a:t>Date de fin de période de rattachement</a:t>
            </a:r>
            <a:endParaRPr lang="fr-FR" sz="1100" dirty="0" smtClean="0">
              <a:latin typeface="Calibri" pitchFamily="34" charset="0"/>
              <a:cs typeface="Arial" pitchFamily="34" charset="0"/>
            </a:endParaRPr>
          </a:p>
        </p:txBody>
      </p:sp>
      <p:sp>
        <p:nvSpPr>
          <p:cNvPr id="72" name="Rectangle 71"/>
          <p:cNvSpPr/>
          <p:nvPr/>
        </p:nvSpPr>
        <p:spPr bwMode="auto">
          <a:xfrm>
            <a:off x="4312544" y="1484784"/>
            <a:ext cx="1195560" cy="1224136"/>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SIRET URSSAF</a:t>
            </a:r>
          </a:p>
          <a:p>
            <a:r>
              <a:rPr lang="fr-FR" sz="1100" dirty="0" smtClean="0">
                <a:latin typeface="Calibri" pitchFamily="34" charset="0"/>
                <a:cs typeface="Arial" pitchFamily="34" charset="0"/>
              </a:rPr>
              <a:t>(PSEUDO SIRET)</a:t>
            </a:r>
            <a:endParaRPr lang="fr-FR" sz="1100" baseline="30000" dirty="0" smtClean="0">
              <a:latin typeface="Calibri" pitchFamily="34" charset="0"/>
              <a:cs typeface="Arial" pitchFamily="34" charset="0"/>
            </a:endParaRPr>
          </a:p>
          <a:p>
            <a:r>
              <a:rPr lang="fr-FR" sz="1100" dirty="0" smtClean="0">
                <a:latin typeface="Calibri" pitchFamily="34" charset="0"/>
                <a:cs typeface="Arial" pitchFamily="34" charset="0"/>
              </a:rPr>
              <a:t>XXXXXXX</a:t>
            </a:r>
          </a:p>
          <a:p>
            <a:r>
              <a:rPr lang="fr-FR" sz="1100" dirty="0" smtClean="0">
                <a:latin typeface="Calibri" pitchFamily="34" charset="0"/>
                <a:cs typeface="Arial" pitchFamily="34" charset="0"/>
              </a:rPr>
              <a:t>XXXXXXX</a:t>
            </a:r>
          </a:p>
          <a:p>
            <a:r>
              <a:rPr lang="fr-FR" sz="1100" dirty="0" smtClean="0">
                <a:latin typeface="Calibri" pitchFamily="34" charset="0"/>
                <a:cs typeface="Arial" pitchFamily="34" charset="0"/>
              </a:rPr>
              <a:t>2 500 000</a:t>
            </a:r>
          </a:p>
          <a:p>
            <a:r>
              <a:rPr lang="fr-FR" sz="1100" dirty="0" smtClean="0">
                <a:latin typeface="Calibri" pitchFamily="34" charset="0"/>
                <a:cs typeface="Arial" pitchFamily="34" charset="0"/>
              </a:rPr>
              <a:t>01022014</a:t>
            </a:r>
          </a:p>
          <a:p>
            <a:r>
              <a:rPr lang="fr-FR" sz="1100" dirty="0" smtClean="0">
                <a:latin typeface="Calibri" pitchFamily="34" charset="0"/>
                <a:cs typeface="Arial" pitchFamily="34" charset="0"/>
              </a:rPr>
              <a:t>28022014</a:t>
            </a:r>
          </a:p>
        </p:txBody>
      </p:sp>
      <p:sp>
        <p:nvSpPr>
          <p:cNvPr id="75" name="Rectangle 74"/>
          <p:cNvSpPr/>
          <p:nvPr/>
        </p:nvSpPr>
        <p:spPr bwMode="auto">
          <a:xfrm>
            <a:off x="1432224" y="2996952"/>
            <a:ext cx="2880320" cy="936104"/>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Identifiant Organisme de Protection Sociale</a:t>
            </a:r>
          </a:p>
          <a:p>
            <a:r>
              <a:rPr lang="fr-FR" sz="1100" dirty="0" smtClean="0"/>
              <a:t>Entité d'affectation des opérations</a:t>
            </a:r>
          </a:p>
          <a:p>
            <a:r>
              <a:rPr lang="fr-FR" sz="1100" dirty="0" smtClean="0"/>
              <a:t>Date de début de période de rattachement</a:t>
            </a:r>
          </a:p>
          <a:p>
            <a:r>
              <a:rPr lang="fr-FR" sz="1100" dirty="0" smtClean="0"/>
              <a:t>Date de fin de période de rattachement</a:t>
            </a:r>
          </a:p>
          <a:p>
            <a:r>
              <a:rPr lang="fr-FR" sz="1100" dirty="0" smtClean="0"/>
              <a:t>Montant total de cotisations</a:t>
            </a:r>
            <a:endParaRPr lang="fr-FR" sz="1100" dirty="0" smtClean="0">
              <a:latin typeface="Calibri" pitchFamily="34" charset="0"/>
              <a:cs typeface="Arial" pitchFamily="34" charset="0"/>
            </a:endParaRPr>
          </a:p>
        </p:txBody>
      </p:sp>
      <p:sp>
        <p:nvSpPr>
          <p:cNvPr id="76" name="Rectangle 75"/>
          <p:cNvSpPr/>
          <p:nvPr/>
        </p:nvSpPr>
        <p:spPr bwMode="auto">
          <a:xfrm>
            <a:off x="4312544" y="2996952"/>
            <a:ext cx="1195560" cy="936104"/>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SIRET URSSAF</a:t>
            </a:r>
          </a:p>
          <a:p>
            <a:r>
              <a:rPr lang="fr-FR" sz="1100" dirty="0" smtClean="0">
                <a:latin typeface="Calibri" pitchFamily="34" charset="0"/>
                <a:cs typeface="Arial" pitchFamily="34" charset="0"/>
              </a:rPr>
              <a:t>SIRET ETAB</a:t>
            </a:r>
            <a:r>
              <a:rPr lang="fr-FR" sz="1100" baseline="30000" dirty="0" smtClean="0">
                <a:latin typeface="Calibri" pitchFamily="34" charset="0"/>
                <a:cs typeface="Arial" pitchFamily="34" charset="0"/>
              </a:rPr>
              <a:t>T</a:t>
            </a:r>
          </a:p>
          <a:p>
            <a:r>
              <a:rPr lang="fr-FR" sz="1100" dirty="0" smtClean="0">
                <a:latin typeface="Calibri" pitchFamily="34" charset="0"/>
                <a:cs typeface="Arial" pitchFamily="34" charset="0"/>
              </a:rPr>
              <a:t>01022014</a:t>
            </a:r>
          </a:p>
          <a:p>
            <a:r>
              <a:rPr lang="fr-FR" sz="1100" dirty="0" smtClean="0">
                <a:latin typeface="Calibri" pitchFamily="34" charset="0"/>
                <a:cs typeface="Arial" pitchFamily="34" charset="0"/>
              </a:rPr>
              <a:t>28022014</a:t>
            </a:r>
          </a:p>
          <a:p>
            <a:r>
              <a:rPr lang="fr-FR" sz="1100" dirty="0" smtClean="0">
                <a:latin typeface="Calibri" pitchFamily="34" charset="0"/>
                <a:cs typeface="Arial" pitchFamily="34" charset="0"/>
              </a:rPr>
              <a:t>2 500 000</a:t>
            </a:r>
          </a:p>
        </p:txBody>
      </p:sp>
      <p:sp>
        <p:nvSpPr>
          <p:cNvPr id="81" name="Rectangle 80"/>
          <p:cNvSpPr/>
          <p:nvPr/>
        </p:nvSpPr>
        <p:spPr bwMode="auto">
          <a:xfrm>
            <a:off x="2008856" y="4250232"/>
            <a:ext cx="2880320" cy="1080120"/>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Code de cotisation</a:t>
            </a:r>
            <a:endParaRPr lang="fr-FR" sz="1100" i="1" dirty="0" smtClean="0"/>
          </a:p>
          <a:p>
            <a:r>
              <a:rPr lang="fr-FR" sz="1100" dirty="0" smtClean="0"/>
              <a:t>Qualifiant d'assiette</a:t>
            </a:r>
            <a:endParaRPr lang="fr-FR" sz="1100" i="1" dirty="0" smtClean="0"/>
          </a:p>
          <a:p>
            <a:r>
              <a:rPr lang="fr-FR" sz="1100" dirty="0" smtClean="0"/>
              <a:t>Taux de cotisation</a:t>
            </a:r>
            <a:endParaRPr lang="fr-FR" sz="1100" i="1" dirty="0" smtClean="0"/>
          </a:p>
          <a:p>
            <a:r>
              <a:rPr lang="fr-FR" sz="1100" dirty="0" smtClean="0"/>
              <a:t>Montant d'assiette</a:t>
            </a:r>
            <a:endParaRPr lang="fr-FR" sz="1100" i="1" dirty="0" smtClean="0"/>
          </a:p>
          <a:p>
            <a:r>
              <a:rPr lang="fr-FR" sz="1100" dirty="0" smtClean="0"/>
              <a:t>Montant de cotisation</a:t>
            </a:r>
            <a:endParaRPr lang="fr-FR" sz="1100" i="1" dirty="0" smtClean="0"/>
          </a:p>
          <a:p>
            <a:r>
              <a:rPr lang="fr-FR" sz="1100" dirty="0" smtClean="0"/>
              <a:t>Code INSEE commune</a:t>
            </a:r>
            <a:endParaRPr lang="fr-FR" sz="1100" dirty="0" smtClean="0">
              <a:latin typeface="Calibri" pitchFamily="34" charset="0"/>
              <a:cs typeface="Arial" pitchFamily="34" charset="0"/>
            </a:endParaRPr>
          </a:p>
        </p:txBody>
      </p:sp>
      <p:sp>
        <p:nvSpPr>
          <p:cNvPr id="82" name="Rectangle 81"/>
          <p:cNvSpPr/>
          <p:nvPr/>
        </p:nvSpPr>
        <p:spPr bwMode="auto">
          <a:xfrm>
            <a:off x="4889176" y="4250232"/>
            <a:ext cx="1195560" cy="1080120"/>
          </a:xfrm>
          <a:prstGeom prst="rect">
            <a:avLst/>
          </a:prstGeom>
          <a:solidFill>
            <a:schemeClr val="bg1"/>
          </a:solidFill>
          <a:ln w="3175" cap="flat" cmpd="sng" algn="ctr">
            <a:solidFill>
              <a:schemeClr val="accent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a:t>
            </a:r>
            <a:r>
              <a:rPr lang="fr-FR" sz="1100" dirty="0" smtClean="0">
                <a:latin typeface="Calibri" pitchFamily="34" charset="0"/>
                <a:cs typeface="Arial" pitchFamily="34" charset="0"/>
              </a:rPr>
              <a:t>04</a:t>
            </a:r>
          </a:p>
          <a:p>
            <a:r>
              <a:rPr lang="fr-FR" sz="1100" dirty="0" smtClean="0">
                <a:latin typeface="Calibri" pitchFamily="34" charset="0"/>
                <a:cs typeface="Arial" pitchFamily="34" charset="0"/>
              </a:rPr>
              <a:t>921</a:t>
            </a:r>
          </a:p>
          <a:p>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a:p>
            <a:r>
              <a:rPr lang="fr-FR" sz="1100" dirty="0" smtClean="0">
                <a:solidFill>
                  <a:srgbClr val="00B050"/>
                </a:solidFill>
                <a:latin typeface="Calibri" pitchFamily="34" charset="0"/>
                <a:cs typeface="Arial" pitchFamily="34" charset="0"/>
              </a:rPr>
              <a:t>1 5</a:t>
            </a:r>
            <a:r>
              <a:rPr lang="fr-FR" sz="1100" dirty="0" smtClean="0">
                <a:solidFill>
                  <a:srgbClr val="00B050"/>
                </a:solidFill>
                <a:latin typeface="Calibri" pitchFamily="34" charset="0"/>
                <a:cs typeface="Arial" pitchFamily="34" charset="0"/>
              </a:rPr>
              <a:t>00</a:t>
            </a:r>
            <a:endParaRPr lang="fr-FR" sz="1100" dirty="0" smtClean="0">
              <a:solidFill>
                <a:srgbClr val="00B050"/>
              </a:solidFill>
              <a:latin typeface="Calibri" pitchFamily="34" charset="0"/>
              <a:cs typeface="Arial" pitchFamily="34" charset="0"/>
            </a:endParaRPr>
          </a:p>
          <a:p>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p:txBody>
      </p:sp>
      <p:sp>
        <p:nvSpPr>
          <p:cNvPr id="47" name="Rectangle à coins arrondis 46"/>
          <p:cNvSpPr/>
          <p:nvPr/>
        </p:nvSpPr>
        <p:spPr bwMode="auto">
          <a:xfrm>
            <a:off x="1979713" y="4077072"/>
            <a:ext cx="4104456" cy="216024"/>
          </a:xfrm>
          <a:prstGeom prst="roundRect">
            <a:avLst/>
          </a:prstGeom>
          <a:solidFill>
            <a:schemeClr val="accent5">
              <a:lumMod val="90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S21.G00.23 - Cotisation agrégée</a:t>
            </a:r>
          </a:p>
        </p:txBody>
      </p:sp>
      <p:sp>
        <p:nvSpPr>
          <p:cNvPr id="88" name="Accolade fermante 87"/>
          <p:cNvSpPr/>
          <p:nvPr/>
        </p:nvSpPr>
        <p:spPr bwMode="auto">
          <a:xfrm>
            <a:off x="6228184" y="4149080"/>
            <a:ext cx="288032" cy="1224136"/>
          </a:xfrm>
          <a:prstGeom prst="rightBrace">
            <a:avLst/>
          </a:prstGeom>
          <a:noFill/>
          <a:ln w="9525" cap="flat" cmpd="sng" algn="ctr">
            <a:solidFill>
              <a:schemeClr val="accent6">
                <a:lumMod val="50000"/>
              </a:schemeClr>
            </a:solidFill>
            <a:prstDash val="solid"/>
            <a:round/>
            <a:headEnd type="none" w="med" len="med"/>
            <a:tailEnd type="none"/>
          </a:ln>
          <a:effectLst/>
        </p:spPr>
        <p:txBody>
          <a:bodyPr rtlCol="0" anchor="ctr"/>
          <a:lstStyle/>
          <a:p>
            <a:pPr algn="ctr"/>
            <a:endParaRPr lang="fr-FR"/>
          </a:p>
        </p:txBody>
      </p:sp>
      <p:sp>
        <p:nvSpPr>
          <p:cNvPr id="89" name="Rectangle à coins arrondis 88"/>
          <p:cNvSpPr/>
          <p:nvPr/>
        </p:nvSpPr>
        <p:spPr bwMode="auto">
          <a:xfrm>
            <a:off x="6588224" y="4437112"/>
            <a:ext cx="2304256" cy="2304256"/>
          </a:xfrm>
          <a:prstGeom prst="roundRect">
            <a:avLst/>
          </a:prstGeom>
          <a:solidFill>
            <a:schemeClr val="bg1"/>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r>
              <a:rPr lang="fr-FR" sz="1400" dirty="0" smtClean="0">
                <a:solidFill>
                  <a:srgbClr val="004272"/>
                </a:solidFill>
                <a:latin typeface="Calibri" pitchFamily="34" charset="0"/>
                <a:cs typeface="Arial" pitchFamily="34" charset="0"/>
              </a:rPr>
              <a:t>Ligne de </a:t>
            </a:r>
            <a:r>
              <a:rPr lang="fr-FR" sz="1400" u="sng" dirty="0" smtClean="0">
                <a:solidFill>
                  <a:srgbClr val="004272"/>
                </a:solidFill>
                <a:latin typeface="Calibri" pitchFamily="34" charset="0"/>
                <a:cs typeface="Arial" pitchFamily="34" charset="0"/>
              </a:rPr>
              <a:t>réduction</a:t>
            </a:r>
          </a:p>
          <a:p>
            <a:pPr marL="0" lvl="2"/>
            <a:r>
              <a:rPr lang="fr-FR" sz="1400" dirty="0" smtClean="0">
                <a:solidFill>
                  <a:srgbClr val="004272"/>
                </a:solidFill>
                <a:latin typeface="Calibri" pitchFamily="34" charset="0"/>
                <a:cs typeface="Arial" pitchFamily="34" charset="0"/>
              </a:rPr>
              <a:t>CTP </a:t>
            </a:r>
            <a:r>
              <a:rPr lang="fr-FR" sz="1400" dirty="0" smtClean="0">
                <a:solidFill>
                  <a:srgbClr val="004272"/>
                </a:solidFill>
                <a:latin typeface="Calibri" pitchFamily="34" charset="0"/>
                <a:cs typeface="Arial" pitchFamily="34" charset="0"/>
              </a:rPr>
              <a:t>004 (</a:t>
            </a:r>
            <a:r>
              <a:rPr lang="fr-FR" sz="1400" dirty="0" smtClean="0">
                <a:solidFill>
                  <a:srgbClr val="004272"/>
                </a:solidFill>
                <a:latin typeface="Calibri" pitchFamily="34" charset="0"/>
                <a:cs typeface="Arial" pitchFamily="34" charset="0"/>
              </a:rPr>
              <a:t>Déduction patronale heures supplémentaires de moins de 20 salariés)</a:t>
            </a:r>
          </a:p>
          <a:p>
            <a:pPr marL="0" lvl="2"/>
            <a:r>
              <a:rPr lang="fr-FR" sz="1400" b="1" dirty="0" smtClean="0">
                <a:solidFill>
                  <a:srgbClr val="004272"/>
                </a:solidFill>
                <a:latin typeface="Calibri" pitchFamily="34" charset="0"/>
                <a:cs typeface="Arial" pitchFamily="34" charset="0"/>
              </a:rPr>
              <a:t>Montant de </a:t>
            </a:r>
            <a:r>
              <a:rPr lang="fr-FR" sz="1400" b="1" dirty="0" smtClean="0">
                <a:solidFill>
                  <a:srgbClr val="004272"/>
                </a:solidFill>
                <a:latin typeface="Calibri" pitchFamily="34" charset="0"/>
                <a:cs typeface="Arial" pitchFamily="34" charset="0"/>
              </a:rPr>
              <a:t>la déduction </a:t>
            </a:r>
            <a:r>
              <a:rPr lang="fr-FR" sz="1400" dirty="0" smtClean="0">
                <a:solidFill>
                  <a:srgbClr val="004272"/>
                </a:solidFill>
                <a:latin typeface="Calibri" pitchFamily="34" charset="0"/>
                <a:cs typeface="Arial" pitchFamily="34" charset="0"/>
              </a:rPr>
              <a:t>= 1,5€ par heure supplémentaire (pour une entreprise de plus de 20 salariés comme ici)</a:t>
            </a:r>
            <a:endParaRPr lang="fr-FR" sz="1400" dirty="0" smtClean="0">
              <a:solidFill>
                <a:srgbClr val="004272"/>
              </a:solidFill>
              <a:latin typeface="Calibri" pitchFamily="34" charset="0"/>
              <a:cs typeface="Arial" pitchFamily="34" charset="0"/>
            </a:endParaRPr>
          </a:p>
        </p:txBody>
      </p:sp>
      <p:sp>
        <p:nvSpPr>
          <p:cNvPr id="31" name="Carré corné 30"/>
          <p:cNvSpPr/>
          <p:nvPr/>
        </p:nvSpPr>
        <p:spPr bwMode="auto">
          <a:xfrm>
            <a:off x="6660232" y="3284984"/>
            <a:ext cx="2232248" cy="936104"/>
          </a:xfrm>
          <a:prstGeom prst="foldedCorner">
            <a:avLst/>
          </a:prstGeom>
          <a:solidFill>
            <a:srgbClr val="FFFFCC"/>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Calibri" pitchFamily="34" charset="0"/>
              <a:cs typeface="Calibri" pitchFamily="34" charset="0"/>
            </a:endParaRPr>
          </a:p>
          <a:p>
            <a:pPr algn="ctr" fontAlgn="base">
              <a:spcBef>
                <a:spcPct val="0"/>
              </a:spcBef>
              <a:spcAft>
                <a:spcPct val="0"/>
              </a:spcAft>
            </a:pPr>
            <a:r>
              <a:rPr lang="fr-FR" sz="1400" dirty="0" smtClean="0">
                <a:latin typeface="Calibri" pitchFamily="34" charset="0"/>
                <a:cs typeface="Calibri" pitchFamily="34" charset="0"/>
              </a:rPr>
              <a:t>Pour les réductions, seul le</a:t>
            </a:r>
          </a:p>
          <a:p>
            <a:pPr algn="ctr" fontAlgn="base">
              <a:spcBef>
                <a:spcPct val="0"/>
              </a:spcBef>
              <a:spcAft>
                <a:spcPct val="0"/>
              </a:spcAft>
            </a:pPr>
            <a:r>
              <a:rPr lang="fr-FR" sz="1400" dirty="0" smtClean="0">
                <a:latin typeface="Calibri" pitchFamily="34" charset="0"/>
                <a:cs typeface="Calibri" pitchFamily="34" charset="0"/>
              </a:rPr>
              <a:t>« Montant de cotisation » est à renseigner</a:t>
            </a:r>
          </a:p>
        </p:txBody>
      </p:sp>
      <p:pic>
        <p:nvPicPr>
          <p:cNvPr id="29" name="Picture 2" descr="C:\Users\balimi\AppData\Local\Microsoft\Windows\Temporary Internet Files\Content.IE5\9I64RJLE\dglxasset[1].png"/>
          <p:cNvPicPr>
            <a:picLocks noChangeAspect="1" noChangeArrowheads="1"/>
          </p:cNvPicPr>
          <p:nvPr/>
        </p:nvPicPr>
        <p:blipFill>
          <a:blip r:embed="rId3" cstate="print"/>
          <a:srcRect/>
          <a:stretch>
            <a:fillRect/>
          </a:stretch>
        </p:blipFill>
        <p:spPr bwMode="auto">
          <a:xfrm>
            <a:off x="6660232" y="3062590"/>
            <a:ext cx="410230" cy="410230"/>
          </a:xfrm>
          <a:prstGeom prst="rect">
            <a:avLst/>
          </a:prstGeom>
          <a:noFill/>
        </p:spPr>
      </p:pic>
      <p:sp>
        <p:nvSpPr>
          <p:cNvPr id="32"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Modalités déclaratives des éléments agrégés</a:t>
            </a:r>
          </a:p>
          <a:p>
            <a:pPr marL="0" lvl="1">
              <a:lnSpc>
                <a:spcPct val="85000"/>
              </a:lnSpc>
              <a:defRPr/>
            </a:pPr>
            <a:r>
              <a:rPr lang="fr-FR" sz="2400" b="1" kern="0" dirty="0" smtClean="0">
                <a:solidFill>
                  <a:srgbClr val="004272"/>
                </a:solidFill>
                <a:latin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down)">
                                      <p:cBhvr>
                                        <p:cTn id="7" dur="500"/>
                                        <p:tgtEl>
                                          <p:spTgt spid="4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1"/>
                                        </p:tgtEl>
                                        <p:attrNameLst>
                                          <p:attrName>style.visibility</p:attrName>
                                        </p:attrNameLst>
                                      </p:cBhvr>
                                      <p:to>
                                        <p:strVal val="visible"/>
                                      </p:to>
                                    </p:set>
                                    <p:animEffect transition="in" filter="wipe(down)">
                                      <p:cBhvr>
                                        <p:cTn id="10" dur="500"/>
                                        <p:tgtEl>
                                          <p:spTgt spid="81"/>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2"/>
                                        </p:tgtEl>
                                        <p:attrNameLst>
                                          <p:attrName>style.visibility</p:attrName>
                                        </p:attrNameLst>
                                      </p:cBhvr>
                                      <p:to>
                                        <p:strVal val="visible"/>
                                      </p:to>
                                    </p:set>
                                    <p:animEffect transition="in" filter="wipe(down)">
                                      <p:cBhvr>
                                        <p:cTn id="13" dur="500"/>
                                        <p:tgtEl>
                                          <p:spTgt spid="8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88"/>
                                        </p:tgtEl>
                                        <p:attrNameLst>
                                          <p:attrName>style.visibility</p:attrName>
                                        </p:attrNameLst>
                                      </p:cBhvr>
                                      <p:to>
                                        <p:strVal val="visible"/>
                                      </p:to>
                                    </p:set>
                                    <p:animEffect transition="in" filter="wipe(down)">
                                      <p:cBhvr>
                                        <p:cTn id="18" dur="500"/>
                                        <p:tgtEl>
                                          <p:spTgt spid="88"/>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89"/>
                                        </p:tgtEl>
                                        <p:attrNameLst>
                                          <p:attrName>style.visibility</p:attrName>
                                        </p:attrNameLst>
                                      </p:cBhvr>
                                      <p:to>
                                        <p:strVal val="visible"/>
                                      </p:to>
                                    </p:set>
                                    <p:animEffect transition="in" filter="wipe(down)">
                                      <p:cBhvr>
                                        <p:cTn id="21" dur="500"/>
                                        <p:tgtEl>
                                          <p:spTgt spid="8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ppt_x"/>
                                          </p:val>
                                        </p:tav>
                                        <p:tav tm="100000">
                                          <p:val>
                                            <p:strVal val="#ppt_x"/>
                                          </p:val>
                                        </p:tav>
                                      </p:tavLst>
                                    </p:anim>
                                    <p:anim calcmode="lin" valueType="num">
                                      <p:cBhvr additive="base">
                                        <p:cTn id="27" dur="500" fill="hold"/>
                                        <p:tgtEl>
                                          <p:spTgt spid="2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 calcmode="lin" valueType="num">
                                      <p:cBhvr additive="base">
                                        <p:cTn id="30" dur="500" fill="hold"/>
                                        <p:tgtEl>
                                          <p:spTgt spid="31"/>
                                        </p:tgtEl>
                                        <p:attrNameLst>
                                          <p:attrName>ppt_x</p:attrName>
                                        </p:attrNameLst>
                                      </p:cBhvr>
                                      <p:tavLst>
                                        <p:tav tm="0">
                                          <p:val>
                                            <p:strVal val="#ppt_x"/>
                                          </p:val>
                                        </p:tav>
                                        <p:tav tm="100000">
                                          <p:val>
                                            <p:strVal val="#ppt_x"/>
                                          </p:val>
                                        </p:tav>
                                      </p:tavLst>
                                    </p:anim>
                                    <p:anim calcmode="lin" valueType="num">
                                      <p:cBhvr additive="base">
                                        <p:cTn id="31"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xit" presetSubtype="0" fill="hold" grpId="1" nodeType="clickEffect">
                                  <p:stCondLst>
                                    <p:cond delay="0"/>
                                  </p:stCondLst>
                                  <p:childTnLst>
                                    <p:animEffect transition="out" filter="fade">
                                      <p:cBhvr>
                                        <p:cTn id="35" dur="1000"/>
                                        <p:tgtEl>
                                          <p:spTgt spid="81"/>
                                        </p:tgtEl>
                                      </p:cBhvr>
                                    </p:animEffect>
                                    <p:anim calcmode="lin" valueType="num">
                                      <p:cBhvr>
                                        <p:cTn id="36" dur="1000"/>
                                        <p:tgtEl>
                                          <p:spTgt spid="81"/>
                                        </p:tgtEl>
                                        <p:attrNameLst>
                                          <p:attrName>ppt_x</p:attrName>
                                        </p:attrNameLst>
                                      </p:cBhvr>
                                      <p:tavLst>
                                        <p:tav tm="0">
                                          <p:val>
                                            <p:strVal val="ppt_x"/>
                                          </p:val>
                                        </p:tav>
                                        <p:tav tm="100000">
                                          <p:val>
                                            <p:strVal val="ppt_x"/>
                                          </p:val>
                                        </p:tav>
                                      </p:tavLst>
                                    </p:anim>
                                    <p:anim calcmode="lin" valueType="num">
                                      <p:cBhvr>
                                        <p:cTn id="37" dur="1000"/>
                                        <p:tgtEl>
                                          <p:spTgt spid="81"/>
                                        </p:tgtEl>
                                        <p:attrNameLst>
                                          <p:attrName>ppt_y</p:attrName>
                                        </p:attrNameLst>
                                      </p:cBhvr>
                                      <p:tavLst>
                                        <p:tav tm="0">
                                          <p:val>
                                            <p:strVal val="ppt_y"/>
                                          </p:val>
                                        </p:tav>
                                        <p:tav tm="100000">
                                          <p:val>
                                            <p:strVal val="ppt_y-.1"/>
                                          </p:val>
                                        </p:tav>
                                      </p:tavLst>
                                    </p:anim>
                                    <p:set>
                                      <p:cBhvr>
                                        <p:cTn id="38" dur="1" fill="hold">
                                          <p:stCondLst>
                                            <p:cond delay="999"/>
                                          </p:stCondLst>
                                        </p:cTn>
                                        <p:tgtEl>
                                          <p:spTgt spid="81"/>
                                        </p:tgtEl>
                                        <p:attrNameLst>
                                          <p:attrName>style.visibility</p:attrName>
                                        </p:attrNameLst>
                                      </p:cBhvr>
                                      <p:to>
                                        <p:strVal val="hidden"/>
                                      </p:to>
                                    </p:set>
                                  </p:childTnLst>
                                </p:cTn>
                              </p:par>
                              <p:par>
                                <p:cTn id="39" presetID="47" presetClass="exit" presetSubtype="0" fill="hold" grpId="1" nodeType="withEffect">
                                  <p:stCondLst>
                                    <p:cond delay="0"/>
                                  </p:stCondLst>
                                  <p:childTnLst>
                                    <p:animEffect transition="out" filter="fade">
                                      <p:cBhvr>
                                        <p:cTn id="40" dur="1000"/>
                                        <p:tgtEl>
                                          <p:spTgt spid="82"/>
                                        </p:tgtEl>
                                      </p:cBhvr>
                                    </p:animEffect>
                                    <p:anim calcmode="lin" valueType="num">
                                      <p:cBhvr>
                                        <p:cTn id="41" dur="1000"/>
                                        <p:tgtEl>
                                          <p:spTgt spid="82"/>
                                        </p:tgtEl>
                                        <p:attrNameLst>
                                          <p:attrName>ppt_x</p:attrName>
                                        </p:attrNameLst>
                                      </p:cBhvr>
                                      <p:tavLst>
                                        <p:tav tm="0">
                                          <p:val>
                                            <p:strVal val="ppt_x"/>
                                          </p:val>
                                        </p:tav>
                                        <p:tav tm="100000">
                                          <p:val>
                                            <p:strVal val="ppt_x"/>
                                          </p:val>
                                        </p:tav>
                                      </p:tavLst>
                                    </p:anim>
                                    <p:anim calcmode="lin" valueType="num">
                                      <p:cBhvr>
                                        <p:cTn id="42" dur="1000"/>
                                        <p:tgtEl>
                                          <p:spTgt spid="82"/>
                                        </p:tgtEl>
                                        <p:attrNameLst>
                                          <p:attrName>ppt_y</p:attrName>
                                        </p:attrNameLst>
                                      </p:cBhvr>
                                      <p:tavLst>
                                        <p:tav tm="0">
                                          <p:val>
                                            <p:strVal val="ppt_y"/>
                                          </p:val>
                                        </p:tav>
                                        <p:tav tm="100000">
                                          <p:val>
                                            <p:strVal val="ppt_y-.1"/>
                                          </p:val>
                                        </p:tav>
                                      </p:tavLst>
                                    </p:anim>
                                    <p:set>
                                      <p:cBhvr>
                                        <p:cTn id="43" dur="1" fill="hold">
                                          <p:stCondLst>
                                            <p:cond delay="999"/>
                                          </p:stCondLst>
                                        </p:cTn>
                                        <p:tgtEl>
                                          <p:spTgt spid="82"/>
                                        </p:tgtEl>
                                        <p:attrNameLst>
                                          <p:attrName>style.visibility</p:attrName>
                                        </p:attrNameLst>
                                      </p:cBhvr>
                                      <p:to>
                                        <p:strVal val="hidden"/>
                                      </p:to>
                                    </p:set>
                                  </p:childTnLst>
                                </p:cTn>
                              </p:par>
                              <p:par>
                                <p:cTn id="44" presetID="47" presetClass="exit" presetSubtype="0" fill="hold" grpId="1" nodeType="withEffect">
                                  <p:stCondLst>
                                    <p:cond delay="0"/>
                                  </p:stCondLst>
                                  <p:childTnLst>
                                    <p:animEffect transition="out" filter="fade">
                                      <p:cBhvr>
                                        <p:cTn id="45" dur="1000"/>
                                        <p:tgtEl>
                                          <p:spTgt spid="88"/>
                                        </p:tgtEl>
                                      </p:cBhvr>
                                    </p:animEffect>
                                    <p:anim calcmode="lin" valueType="num">
                                      <p:cBhvr>
                                        <p:cTn id="46" dur="1000"/>
                                        <p:tgtEl>
                                          <p:spTgt spid="88"/>
                                        </p:tgtEl>
                                        <p:attrNameLst>
                                          <p:attrName>ppt_x</p:attrName>
                                        </p:attrNameLst>
                                      </p:cBhvr>
                                      <p:tavLst>
                                        <p:tav tm="0">
                                          <p:val>
                                            <p:strVal val="ppt_x"/>
                                          </p:val>
                                        </p:tav>
                                        <p:tav tm="100000">
                                          <p:val>
                                            <p:strVal val="ppt_x"/>
                                          </p:val>
                                        </p:tav>
                                      </p:tavLst>
                                    </p:anim>
                                    <p:anim calcmode="lin" valueType="num">
                                      <p:cBhvr>
                                        <p:cTn id="47" dur="1000"/>
                                        <p:tgtEl>
                                          <p:spTgt spid="88"/>
                                        </p:tgtEl>
                                        <p:attrNameLst>
                                          <p:attrName>ppt_y</p:attrName>
                                        </p:attrNameLst>
                                      </p:cBhvr>
                                      <p:tavLst>
                                        <p:tav tm="0">
                                          <p:val>
                                            <p:strVal val="ppt_y"/>
                                          </p:val>
                                        </p:tav>
                                        <p:tav tm="100000">
                                          <p:val>
                                            <p:strVal val="ppt_y-.1"/>
                                          </p:val>
                                        </p:tav>
                                      </p:tavLst>
                                    </p:anim>
                                    <p:set>
                                      <p:cBhvr>
                                        <p:cTn id="48" dur="1" fill="hold">
                                          <p:stCondLst>
                                            <p:cond delay="999"/>
                                          </p:stCondLst>
                                        </p:cTn>
                                        <p:tgtEl>
                                          <p:spTgt spid="88"/>
                                        </p:tgtEl>
                                        <p:attrNameLst>
                                          <p:attrName>style.visibility</p:attrName>
                                        </p:attrNameLst>
                                      </p:cBhvr>
                                      <p:to>
                                        <p:strVal val="hidden"/>
                                      </p:to>
                                    </p:set>
                                  </p:childTnLst>
                                </p:cTn>
                              </p:par>
                              <p:par>
                                <p:cTn id="49" presetID="47" presetClass="exit" presetSubtype="0" fill="hold" grpId="1" nodeType="withEffect">
                                  <p:stCondLst>
                                    <p:cond delay="0"/>
                                  </p:stCondLst>
                                  <p:childTnLst>
                                    <p:animEffect transition="out" filter="fade">
                                      <p:cBhvr>
                                        <p:cTn id="50" dur="1000"/>
                                        <p:tgtEl>
                                          <p:spTgt spid="89"/>
                                        </p:tgtEl>
                                      </p:cBhvr>
                                    </p:animEffect>
                                    <p:anim calcmode="lin" valueType="num">
                                      <p:cBhvr>
                                        <p:cTn id="51" dur="1000"/>
                                        <p:tgtEl>
                                          <p:spTgt spid="89"/>
                                        </p:tgtEl>
                                        <p:attrNameLst>
                                          <p:attrName>ppt_x</p:attrName>
                                        </p:attrNameLst>
                                      </p:cBhvr>
                                      <p:tavLst>
                                        <p:tav tm="0">
                                          <p:val>
                                            <p:strVal val="ppt_x"/>
                                          </p:val>
                                        </p:tav>
                                        <p:tav tm="100000">
                                          <p:val>
                                            <p:strVal val="ppt_x"/>
                                          </p:val>
                                        </p:tav>
                                      </p:tavLst>
                                    </p:anim>
                                    <p:anim calcmode="lin" valueType="num">
                                      <p:cBhvr>
                                        <p:cTn id="52" dur="1000"/>
                                        <p:tgtEl>
                                          <p:spTgt spid="89"/>
                                        </p:tgtEl>
                                        <p:attrNameLst>
                                          <p:attrName>ppt_y</p:attrName>
                                        </p:attrNameLst>
                                      </p:cBhvr>
                                      <p:tavLst>
                                        <p:tav tm="0">
                                          <p:val>
                                            <p:strVal val="ppt_y"/>
                                          </p:val>
                                        </p:tav>
                                        <p:tav tm="100000">
                                          <p:val>
                                            <p:strVal val="ppt_y-.1"/>
                                          </p:val>
                                        </p:tav>
                                      </p:tavLst>
                                    </p:anim>
                                    <p:set>
                                      <p:cBhvr>
                                        <p:cTn id="53" dur="1" fill="hold">
                                          <p:stCondLst>
                                            <p:cond delay="999"/>
                                          </p:stCondLst>
                                        </p:cTn>
                                        <p:tgtEl>
                                          <p:spTgt spid="89"/>
                                        </p:tgtEl>
                                        <p:attrNameLst>
                                          <p:attrName>style.visibility</p:attrName>
                                        </p:attrNameLst>
                                      </p:cBhvr>
                                      <p:to>
                                        <p:strVal val="hidden"/>
                                      </p:to>
                                    </p:set>
                                  </p:childTnLst>
                                </p:cTn>
                              </p:par>
                              <p:par>
                                <p:cTn id="54" presetID="47" presetClass="exit" presetSubtype="0" fill="hold" grpId="1" nodeType="withEffect">
                                  <p:stCondLst>
                                    <p:cond delay="0"/>
                                  </p:stCondLst>
                                  <p:childTnLst>
                                    <p:animEffect transition="out" filter="fade">
                                      <p:cBhvr>
                                        <p:cTn id="55" dur="1000"/>
                                        <p:tgtEl>
                                          <p:spTgt spid="31"/>
                                        </p:tgtEl>
                                      </p:cBhvr>
                                    </p:animEffect>
                                    <p:anim calcmode="lin" valueType="num">
                                      <p:cBhvr>
                                        <p:cTn id="56" dur="1000"/>
                                        <p:tgtEl>
                                          <p:spTgt spid="31"/>
                                        </p:tgtEl>
                                        <p:attrNameLst>
                                          <p:attrName>ppt_x</p:attrName>
                                        </p:attrNameLst>
                                      </p:cBhvr>
                                      <p:tavLst>
                                        <p:tav tm="0">
                                          <p:val>
                                            <p:strVal val="ppt_x"/>
                                          </p:val>
                                        </p:tav>
                                        <p:tav tm="100000">
                                          <p:val>
                                            <p:strVal val="ppt_x"/>
                                          </p:val>
                                        </p:tav>
                                      </p:tavLst>
                                    </p:anim>
                                    <p:anim calcmode="lin" valueType="num">
                                      <p:cBhvr>
                                        <p:cTn id="57" dur="1000"/>
                                        <p:tgtEl>
                                          <p:spTgt spid="31"/>
                                        </p:tgtEl>
                                        <p:attrNameLst>
                                          <p:attrName>ppt_y</p:attrName>
                                        </p:attrNameLst>
                                      </p:cBhvr>
                                      <p:tavLst>
                                        <p:tav tm="0">
                                          <p:val>
                                            <p:strVal val="ppt_y"/>
                                          </p:val>
                                        </p:tav>
                                        <p:tav tm="100000">
                                          <p:val>
                                            <p:strVal val="ppt_y-.1"/>
                                          </p:val>
                                        </p:tav>
                                      </p:tavLst>
                                    </p:anim>
                                    <p:set>
                                      <p:cBhvr>
                                        <p:cTn id="58" dur="1" fill="hold">
                                          <p:stCondLst>
                                            <p:cond delay="999"/>
                                          </p:stCondLst>
                                        </p:cTn>
                                        <p:tgtEl>
                                          <p:spTgt spid="31"/>
                                        </p:tgtEl>
                                        <p:attrNameLst>
                                          <p:attrName>style.visibility</p:attrName>
                                        </p:attrNameLst>
                                      </p:cBhvr>
                                      <p:to>
                                        <p:strVal val="hidden"/>
                                      </p:to>
                                    </p:set>
                                  </p:childTnLst>
                                </p:cTn>
                              </p:par>
                              <p:par>
                                <p:cTn id="59" presetID="47" presetClass="exit" presetSubtype="0" fill="hold" nodeType="withEffect">
                                  <p:stCondLst>
                                    <p:cond delay="0"/>
                                  </p:stCondLst>
                                  <p:childTnLst>
                                    <p:animEffect transition="out" filter="fade">
                                      <p:cBhvr>
                                        <p:cTn id="60" dur="1000"/>
                                        <p:tgtEl>
                                          <p:spTgt spid="29"/>
                                        </p:tgtEl>
                                      </p:cBhvr>
                                    </p:animEffect>
                                    <p:anim calcmode="lin" valueType="num">
                                      <p:cBhvr>
                                        <p:cTn id="61" dur="1000"/>
                                        <p:tgtEl>
                                          <p:spTgt spid="29"/>
                                        </p:tgtEl>
                                        <p:attrNameLst>
                                          <p:attrName>ppt_x</p:attrName>
                                        </p:attrNameLst>
                                      </p:cBhvr>
                                      <p:tavLst>
                                        <p:tav tm="0">
                                          <p:val>
                                            <p:strVal val="ppt_x"/>
                                          </p:val>
                                        </p:tav>
                                        <p:tav tm="100000">
                                          <p:val>
                                            <p:strVal val="ppt_x"/>
                                          </p:val>
                                        </p:tav>
                                      </p:tavLst>
                                    </p:anim>
                                    <p:anim calcmode="lin" valueType="num">
                                      <p:cBhvr>
                                        <p:cTn id="62" dur="1000"/>
                                        <p:tgtEl>
                                          <p:spTgt spid="29"/>
                                        </p:tgtEl>
                                        <p:attrNameLst>
                                          <p:attrName>ppt_y</p:attrName>
                                        </p:attrNameLst>
                                      </p:cBhvr>
                                      <p:tavLst>
                                        <p:tav tm="0">
                                          <p:val>
                                            <p:strVal val="ppt_y"/>
                                          </p:val>
                                        </p:tav>
                                        <p:tav tm="100000">
                                          <p:val>
                                            <p:strVal val="ppt_y-.1"/>
                                          </p:val>
                                        </p:tav>
                                      </p:tavLst>
                                    </p:anim>
                                    <p:set>
                                      <p:cBhvr>
                                        <p:cTn id="63" dur="1" fill="hold">
                                          <p:stCondLst>
                                            <p:cond delay="999"/>
                                          </p:stCondLst>
                                        </p:cTn>
                                        <p:tgtEl>
                                          <p:spTgt spid="29"/>
                                        </p:tgtEl>
                                        <p:attrNameLst>
                                          <p:attrName>style.visibility</p:attrName>
                                        </p:attrNameLst>
                                      </p:cBhvr>
                                      <p:to>
                                        <p:strVal val="hidden"/>
                                      </p:to>
                                    </p:set>
                                  </p:childTnLst>
                                </p:cTn>
                              </p:par>
                              <p:par>
                                <p:cTn id="64" presetID="47" presetClass="exit" presetSubtype="0" fill="hold" grpId="0" nodeType="withEffect">
                                  <p:stCondLst>
                                    <p:cond delay="0"/>
                                  </p:stCondLst>
                                  <p:childTnLst>
                                    <p:animEffect transition="out" filter="fade">
                                      <p:cBhvr>
                                        <p:cTn id="65" dur="1000"/>
                                        <p:tgtEl>
                                          <p:spTgt spid="76"/>
                                        </p:tgtEl>
                                      </p:cBhvr>
                                    </p:animEffect>
                                    <p:anim calcmode="lin" valueType="num">
                                      <p:cBhvr>
                                        <p:cTn id="66" dur="1000"/>
                                        <p:tgtEl>
                                          <p:spTgt spid="76"/>
                                        </p:tgtEl>
                                        <p:attrNameLst>
                                          <p:attrName>ppt_x</p:attrName>
                                        </p:attrNameLst>
                                      </p:cBhvr>
                                      <p:tavLst>
                                        <p:tav tm="0">
                                          <p:val>
                                            <p:strVal val="ppt_x"/>
                                          </p:val>
                                        </p:tav>
                                        <p:tav tm="100000">
                                          <p:val>
                                            <p:strVal val="ppt_x"/>
                                          </p:val>
                                        </p:tav>
                                      </p:tavLst>
                                    </p:anim>
                                    <p:anim calcmode="lin" valueType="num">
                                      <p:cBhvr>
                                        <p:cTn id="67" dur="1000"/>
                                        <p:tgtEl>
                                          <p:spTgt spid="76"/>
                                        </p:tgtEl>
                                        <p:attrNameLst>
                                          <p:attrName>ppt_y</p:attrName>
                                        </p:attrNameLst>
                                      </p:cBhvr>
                                      <p:tavLst>
                                        <p:tav tm="0">
                                          <p:val>
                                            <p:strVal val="ppt_y"/>
                                          </p:val>
                                        </p:tav>
                                        <p:tav tm="100000">
                                          <p:val>
                                            <p:strVal val="ppt_y-.1"/>
                                          </p:val>
                                        </p:tav>
                                      </p:tavLst>
                                    </p:anim>
                                    <p:set>
                                      <p:cBhvr>
                                        <p:cTn id="68" dur="1" fill="hold">
                                          <p:stCondLst>
                                            <p:cond delay="999"/>
                                          </p:stCondLst>
                                        </p:cTn>
                                        <p:tgtEl>
                                          <p:spTgt spid="76"/>
                                        </p:tgtEl>
                                        <p:attrNameLst>
                                          <p:attrName>style.visibility</p:attrName>
                                        </p:attrNameLst>
                                      </p:cBhvr>
                                      <p:to>
                                        <p:strVal val="hidden"/>
                                      </p:to>
                                    </p:set>
                                  </p:childTnLst>
                                </p:cTn>
                              </p:par>
                              <p:par>
                                <p:cTn id="69" presetID="47" presetClass="exit" presetSubtype="0" fill="hold" grpId="0" nodeType="withEffect">
                                  <p:stCondLst>
                                    <p:cond delay="0"/>
                                  </p:stCondLst>
                                  <p:childTnLst>
                                    <p:animEffect transition="out" filter="fade">
                                      <p:cBhvr>
                                        <p:cTn id="70" dur="1000"/>
                                        <p:tgtEl>
                                          <p:spTgt spid="75"/>
                                        </p:tgtEl>
                                      </p:cBhvr>
                                    </p:animEffect>
                                    <p:anim calcmode="lin" valueType="num">
                                      <p:cBhvr>
                                        <p:cTn id="71" dur="1000"/>
                                        <p:tgtEl>
                                          <p:spTgt spid="75"/>
                                        </p:tgtEl>
                                        <p:attrNameLst>
                                          <p:attrName>ppt_x</p:attrName>
                                        </p:attrNameLst>
                                      </p:cBhvr>
                                      <p:tavLst>
                                        <p:tav tm="0">
                                          <p:val>
                                            <p:strVal val="ppt_x"/>
                                          </p:val>
                                        </p:tav>
                                        <p:tav tm="100000">
                                          <p:val>
                                            <p:strVal val="ppt_x"/>
                                          </p:val>
                                        </p:tav>
                                      </p:tavLst>
                                    </p:anim>
                                    <p:anim calcmode="lin" valueType="num">
                                      <p:cBhvr>
                                        <p:cTn id="72" dur="1000"/>
                                        <p:tgtEl>
                                          <p:spTgt spid="75"/>
                                        </p:tgtEl>
                                        <p:attrNameLst>
                                          <p:attrName>ppt_y</p:attrName>
                                        </p:attrNameLst>
                                      </p:cBhvr>
                                      <p:tavLst>
                                        <p:tav tm="0">
                                          <p:val>
                                            <p:strVal val="ppt_y"/>
                                          </p:val>
                                        </p:tav>
                                        <p:tav tm="100000">
                                          <p:val>
                                            <p:strVal val="ppt_y-.1"/>
                                          </p:val>
                                        </p:tav>
                                      </p:tavLst>
                                    </p:anim>
                                    <p:set>
                                      <p:cBhvr>
                                        <p:cTn id="73" dur="1" fill="hold">
                                          <p:stCondLst>
                                            <p:cond delay="999"/>
                                          </p:stCondLst>
                                        </p:cTn>
                                        <p:tgtEl>
                                          <p:spTgt spid="75"/>
                                        </p:tgtEl>
                                        <p:attrNameLst>
                                          <p:attrName>style.visibility</p:attrName>
                                        </p:attrNameLst>
                                      </p:cBhvr>
                                      <p:to>
                                        <p:strVal val="hidden"/>
                                      </p:to>
                                    </p:set>
                                  </p:childTnLst>
                                </p:cTn>
                              </p:par>
                              <p:par>
                                <p:cTn id="74" presetID="47" presetClass="exit" presetSubtype="0" fill="hold" grpId="0" nodeType="withEffect">
                                  <p:stCondLst>
                                    <p:cond delay="0"/>
                                  </p:stCondLst>
                                  <p:childTnLst>
                                    <p:animEffect transition="out" filter="fade">
                                      <p:cBhvr>
                                        <p:cTn id="75" dur="1000"/>
                                        <p:tgtEl>
                                          <p:spTgt spid="71"/>
                                        </p:tgtEl>
                                      </p:cBhvr>
                                    </p:animEffect>
                                    <p:anim calcmode="lin" valueType="num">
                                      <p:cBhvr>
                                        <p:cTn id="76" dur="1000"/>
                                        <p:tgtEl>
                                          <p:spTgt spid="71"/>
                                        </p:tgtEl>
                                        <p:attrNameLst>
                                          <p:attrName>ppt_x</p:attrName>
                                        </p:attrNameLst>
                                      </p:cBhvr>
                                      <p:tavLst>
                                        <p:tav tm="0">
                                          <p:val>
                                            <p:strVal val="ppt_x"/>
                                          </p:val>
                                        </p:tav>
                                        <p:tav tm="100000">
                                          <p:val>
                                            <p:strVal val="ppt_x"/>
                                          </p:val>
                                        </p:tav>
                                      </p:tavLst>
                                    </p:anim>
                                    <p:anim calcmode="lin" valueType="num">
                                      <p:cBhvr>
                                        <p:cTn id="77" dur="1000"/>
                                        <p:tgtEl>
                                          <p:spTgt spid="71"/>
                                        </p:tgtEl>
                                        <p:attrNameLst>
                                          <p:attrName>ppt_y</p:attrName>
                                        </p:attrNameLst>
                                      </p:cBhvr>
                                      <p:tavLst>
                                        <p:tav tm="0">
                                          <p:val>
                                            <p:strVal val="ppt_y"/>
                                          </p:val>
                                        </p:tav>
                                        <p:tav tm="100000">
                                          <p:val>
                                            <p:strVal val="ppt_y-.1"/>
                                          </p:val>
                                        </p:tav>
                                      </p:tavLst>
                                    </p:anim>
                                    <p:set>
                                      <p:cBhvr>
                                        <p:cTn id="78" dur="1" fill="hold">
                                          <p:stCondLst>
                                            <p:cond delay="999"/>
                                          </p:stCondLst>
                                        </p:cTn>
                                        <p:tgtEl>
                                          <p:spTgt spid="71"/>
                                        </p:tgtEl>
                                        <p:attrNameLst>
                                          <p:attrName>style.visibility</p:attrName>
                                        </p:attrNameLst>
                                      </p:cBhvr>
                                      <p:to>
                                        <p:strVal val="hidden"/>
                                      </p:to>
                                    </p:set>
                                  </p:childTnLst>
                                </p:cTn>
                              </p:par>
                              <p:par>
                                <p:cTn id="79" presetID="47" presetClass="exit" presetSubtype="0" fill="hold" grpId="0" nodeType="withEffect">
                                  <p:stCondLst>
                                    <p:cond delay="0"/>
                                  </p:stCondLst>
                                  <p:childTnLst>
                                    <p:animEffect transition="out" filter="fade">
                                      <p:cBhvr>
                                        <p:cTn id="80" dur="1000"/>
                                        <p:tgtEl>
                                          <p:spTgt spid="72"/>
                                        </p:tgtEl>
                                      </p:cBhvr>
                                    </p:animEffect>
                                    <p:anim calcmode="lin" valueType="num">
                                      <p:cBhvr>
                                        <p:cTn id="81" dur="1000"/>
                                        <p:tgtEl>
                                          <p:spTgt spid="72"/>
                                        </p:tgtEl>
                                        <p:attrNameLst>
                                          <p:attrName>ppt_x</p:attrName>
                                        </p:attrNameLst>
                                      </p:cBhvr>
                                      <p:tavLst>
                                        <p:tav tm="0">
                                          <p:val>
                                            <p:strVal val="ppt_x"/>
                                          </p:val>
                                        </p:tav>
                                        <p:tav tm="100000">
                                          <p:val>
                                            <p:strVal val="ppt_x"/>
                                          </p:val>
                                        </p:tav>
                                      </p:tavLst>
                                    </p:anim>
                                    <p:anim calcmode="lin" valueType="num">
                                      <p:cBhvr>
                                        <p:cTn id="82" dur="1000"/>
                                        <p:tgtEl>
                                          <p:spTgt spid="72"/>
                                        </p:tgtEl>
                                        <p:attrNameLst>
                                          <p:attrName>ppt_y</p:attrName>
                                        </p:attrNameLst>
                                      </p:cBhvr>
                                      <p:tavLst>
                                        <p:tav tm="0">
                                          <p:val>
                                            <p:strVal val="ppt_y"/>
                                          </p:val>
                                        </p:tav>
                                        <p:tav tm="100000">
                                          <p:val>
                                            <p:strVal val="ppt_y-.1"/>
                                          </p:val>
                                        </p:tav>
                                      </p:tavLst>
                                    </p:anim>
                                    <p:set>
                                      <p:cBhvr>
                                        <p:cTn id="83" dur="1" fill="hold">
                                          <p:stCondLst>
                                            <p:cond delay="999"/>
                                          </p:stCondLst>
                                        </p:cTn>
                                        <p:tgtEl>
                                          <p:spTgt spid="72"/>
                                        </p:tgtEl>
                                        <p:attrNameLst>
                                          <p:attrName>style.visibility</p:attrName>
                                        </p:attrNameLst>
                                      </p:cBhvr>
                                      <p:to>
                                        <p:strVal val="hidden"/>
                                      </p:to>
                                    </p:set>
                                  </p:childTnLst>
                                </p:cTn>
                              </p:par>
                              <p:par>
                                <p:cTn id="84" presetID="0" presetClass="path" presetSubtype="0" accel="50000" decel="50000" fill="hold" grpId="0" nodeType="withEffect">
                                  <p:stCondLst>
                                    <p:cond delay="0"/>
                                  </p:stCondLst>
                                  <p:childTnLst>
                                    <p:animMotion origin="layout" path="M 0 0 L 0 -0.17848 " pathEditMode="relative" ptsTypes="AA">
                                      <p:cBhvr>
                                        <p:cTn id="85" dur="2000" fill="hold"/>
                                        <p:tgtEl>
                                          <p:spTgt spid="46"/>
                                        </p:tgtEl>
                                        <p:attrNameLst>
                                          <p:attrName>ppt_x</p:attrName>
                                          <p:attrName>ppt_y</p:attrName>
                                        </p:attrNameLst>
                                      </p:cBhvr>
                                    </p:animMotion>
                                  </p:childTnLst>
                                </p:cTn>
                              </p:par>
                              <p:par>
                                <p:cTn id="86" presetID="64" presetClass="path" presetSubtype="0" accel="50000" decel="50000" fill="hold" grpId="1" nodeType="withEffect">
                                  <p:stCondLst>
                                    <p:cond delay="0"/>
                                  </p:stCondLst>
                                  <p:childTnLst>
                                    <p:animMotion origin="layout" path="M -0.00399 -0.0051 L -0.00399 -0.32014 " pathEditMode="relative" rAng="0" ptsTypes="AA">
                                      <p:cBhvr>
                                        <p:cTn id="87" dur="2000" fill="hold"/>
                                        <p:tgtEl>
                                          <p:spTgt spid="47"/>
                                        </p:tgtEl>
                                        <p:attrNameLst>
                                          <p:attrName>ppt_x</p:attrName>
                                          <p:attrName>ppt_y</p:attrName>
                                        </p:attrNameLst>
                                      </p:cBhvr>
                                      <p:rCtr x="0" y="-158"/>
                                    </p:animMotion>
                                  </p:childTnLst>
                                </p:cTn>
                              </p:par>
                              <p:par>
                                <p:cTn id="88" presetID="47" presetClass="exit" presetSubtype="0" fill="hold" nodeType="withEffect">
                                  <p:stCondLst>
                                    <p:cond delay="0"/>
                                  </p:stCondLst>
                                  <p:childTnLst>
                                    <p:animEffect transition="out" filter="fade">
                                      <p:cBhvr>
                                        <p:cTn id="89" dur="1000"/>
                                        <p:tgtEl>
                                          <p:spTgt spid="26"/>
                                        </p:tgtEl>
                                      </p:cBhvr>
                                    </p:animEffect>
                                    <p:anim calcmode="lin" valueType="num">
                                      <p:cBhvr>
                                        <p:cTn id="90" dur="1000"/>
                                        <p:tgtEl>
                                          <p:spTgt spid="26"/>
                                        </p:tgtEl>
                                        <p:attrNameLst>
                                          <p:attrName>ppt_x</p:attrName>
                                        </p:attrNameLst>
                                      </p:cBhvr>
                                      <p:tavLst>
                                        <p:tav tm="0">
                                          <p:val>
                                            <p:strVal val="ppt_x"/>
                                          </p:val>
                                        </p:tav>
                                        <p:tav tm="100000">
                                          <p:val>
                                            <p:strVal val="ppt_x"/>
                                          </p:val>
                                        </p:tav>
                                      </p:tavLst>
                                    </p:anim>
                                    <p:anim calcmode="lin" valueType="num">
                                      <p:cBhvr>
                                        <p:cTn id="91" dur="1000"/>
                                        <p:tgtEl>
                                          <p:spTgt spid="26"/>
                                        </p:tgtEl>
                                        <p:attrNameLst>
                                          <p:attrName>ppt_y</p:attrName>
                                        </p:attrNameLst>
                                      </p:cBhvr>
                                      <p:tavLst>
                                        <p:tav tm="0">
                                          <p:val>
                                            <p:strVal val="ppt_y"/>
                                          </p:val>
                                        </p:tav>
                                        <p:tav tm="100000">
                                          <p:val>
                                            <p:strVal val="ppt_y-.1"/>
                                          </p:val>
                                        </p:tav>
                                      </p:tavLst>
                                    </p:anim>
                                    <p:set>
                                      <p:cBhvr>
                                        <p:cTn id="92" dur="1" fill="hold">
                                          <p:stCondLst>
                                            <p:cond delay="999"/>
                                          </p:stCondLst>
                                        </p:cTn>
                                        <p:tgtEl>
                                          <p:spTgt spid="26"/>
                                        </p:tgtEl>
                                        <p:attrNameLst>
                                          <p:attrName>style.visibility</p:attrName>
                                        </p:attrNameLst>
                                      </p:cBhvr>
                                      <p:to>
                                        <p:strVal val="hidden"/>
                                      </p:to>
                                    </p:set>
                                  </p:childTnLst>
                                </p:cTn>
                              </p:par>
                              <p:par>
                                <p:cTn id="93" presetID="47" presetClass="exit" presetSubtype="0" fill="hold" nodeType="withEffect">
                                  <p:stCondLst>
                                    <p:cond delay="0"/>
                                  </p:stCondLst>
                                  <p:childTnLst>
                                    <p:animEffect transition="out" filter="fade">
                                      <p:cBhvr>
                                        <p:cTn id="94" dur="1000"/>
                                        <p:tgtEl>
                                          <p:spTgt spid="27"/>
                                        </p:tgtEl>
                                      </p:cBhvr>
                                    </p:animEffect>
                                    <p:anim calcmode="lin" valueType="num">
                                      <p:cBhvr>
                                        <p:cTn id="95" dur="1000"/>
                                        <p:tgtEl>
                                          <p:spTgt spid="27"/>
                                        </p:tgtEl>
                                        <p:attrNameLst>
                                          <p:attrName>ppt_x</p:attrName>
                                        </p:attrNameLst>
                                      </p:cBhvr>
                                      <p:tavLst>
                                        <p:tav tm="0">
                                          <p:val>
                                            <p:strVal val="ppt_x"/>
                                          </p:val>
                                        </p:tav>
                                        <p:tav tm="100000">
                                          <p:val>
                                            <p:strVal val="ppt_x"/>
                                          </p:val>
                                        </p:tav>
                                      </p:tavLst>
                                    </p:anim>
                                    <p:anim calcmode="lin" valueType="num">
                                      <p:cBhvr>
                                        <p:cTn id="96" dur="1000"/>
                                        <p:tgtEl>
                                          <p:spTgt spid="27"/>
                                        </p:tgtEl>
                                        <p:attrNameLst>
                                          <p:attrName>ppt_y</p:attrName>
                                        </p:attrNameLst>
                                      </p:cBhvr>
                                      <p:tavLst>
                                        <p:tav tm="0">
                                          <p:val>
                                            <p:strVal val="ppt_y"/>
                                          </p:val>
                                        </p:tav>
                                        <p:tav tm="100000">
                                          <p:val>
                                            <p:strVal val="ppt_y-.1"/>
                                          </p:val>
                                        </p:tav>
                                      </p:tavLst>
                                    </p:anim>
                                    <p:set>
                                      <p:cBhvr>
                                        <p:cTn id="97" dur="1" fill="hold">
                                          <p:stCondLst>
                                            <p:cond delay="9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71" grpId="0" animBg="1"/>
      <p:bldP spid="72" grpId="0" animBg="1"/>
      <p:bldP spid="75" grpId="0" animBg="1"/>
      <p:bldP spid="76" grpId="0" animBg="1"/>
      <p:bldP spid="81" grpId="0" animBg="1"/>
      <p:bldP spid="81" grpId="1" animBg="1"/>
      <p:bldP spid="82" grpId="0" animBg="1"/>
      <p:bldP spid="82" grpId="1" animBg="1"/>
      <p:bldP spid="47" grpId="0" animBg="1"/>
      <p:bldP spid="47" grpId="1" animBg="1"/>
      <p:bldP spid="88" grpId="0" animBg="1"/>
      <p:bldP spid="88" grpId="1" animBg="1"/>
      <p:bldP spid="89" grpId="0" animBg="1"/>
      <p:bldP spid="89" grpId="1" animBg="1"/>
      <p:bldP spid="31" grpId="0" animBg="1"/>
      <p:bldP spid="31"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536" y="1152880"/>
            <a:ext cx="7992888" cy="432048"/>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Sommaire</a:t>
            </a:r>
            <a:endParaRPr lang="fr-FR" sz="2400" dirty="0">
              <a:solidFill>
                <a:schemeClr val="tx1"/>
              </a:solidFill>
              <a:latin typeface="Calibri" pitchFamily="34" charset="0"/>
              <a:cs typeface="Calibri" pitchFamily="34" charset="0"/>
            </a:endParaRPr>
          </a:p>
        </p:txBody>
      </p:sp>
      <p:sp>
        <p:nvSpPr>
          <p:cNvPr id="4" name="Espace réservé du numéro de diapositive 3"/>
          <p:cNvSpPr>
            <a:spLocks noGrp="1"/>
          </p:cNvSpPr>
          <p:nvPr>
            <p:ph type="sldNum" sz="quarter" idx="10"/>
          </p:nvPr>
        </p:nvSpPr>
        <p:spPr/>
        <p:txBody>
          <a:bodyPr/>
          <a:lstStyle/>
          <a:p>
            <a:fld id="{0EE6F72A-0794-476C-95DD-C55C26AB6F59}" type="slidenum">
              <a:rPr lang="fr-FR" smtClean="0">
                <a:solidFill>
                  <a:srgbClr val="FFFFFF"/>
                </a:solidFill>
              </a:rPr>
              <a:pPr/>
              <a:t>2</a:t>
            </a:fld>
            <a:endParaRPr lang="fr-FR" dirty="0">
              <a:solidFill>
                <a:srgbClr val="FFFFFF"/>
              </a:solidFill>
            </a:endParaRPr>
          </a:p>
        </p:txBody>
      </p:sp>
      <p:sp>
        <p:nvSpPr>
          <p:cNvPr id="6" name="Content Placeholder 5"/>
          <p:cNvSpPr>
            <a:spLocks noGrp="1"/>
          </p:cNvSpPr>
          <p:nvPr>
            <p:ph idx="1"/>
          </p:nvPr>
        </p:nvSpPr>
        <p:spPr>
          <a:xfrm>
            <a:off x="468313" y="1196752"/>
            <a:ext cx="8207375" cy="4392488"/>
          </a:xfrm>
        </p:spPr>
        <p:txBody>
          <a:bodyPr/>
          <a:lstStyle/>
          <a:p>
            <a:pPr algn="just"/>
            <a:r>
              <a:rPr lang="fr-FR" dirty="0" smtClean="0">
                <a:latin typeface="Calibri" pitchFamily="34" charset="0"/>
                <a:cs typeface="Calibri" pitchFamily="34" charset="0"/>
              </a:rPr>
              <a:t>Introduction</a:t>
            </a:r>
          </a:p>
          <a:p>
            <a:pPr algn="just"/>
            <a:r>
              <a:rPr lang="fr-FR" dirty="0" smtClean="0">
                <a:latin typeface="Calibri" pitchFamily="34" charset="0"/>
                <a:cs typeface="Calibri" pitchFamily="34" charset="0"/>
              </a:rPr>
              <a:t>Quelques principes généraux sur la déclaration des cotisations Urssaf en phase 2</a:t>
            </a:r>
          </a:p>
          <a:p>
            <a:pPr algn="just"/>
            <a:r>
              <a:rPr lang="fr-FR" dirty="0" smtClean="0">
                <a:latin typeface="Calibri" pitchFamily="34" charset="0"/>
                <a:cs typeface="Calibri" pitchFamily="34" charset="0"/>
              </a:rPr>
              <a:t>Zoom sur les segments Acoss du message DSN phase 2</a:t>
            </a:r>
          </a:p>
          <a:p>
            <a:pPr algn="just"/>
            <a:r>
              <a:rPr lang="fr-FR" dirty="0" smtClean="0">
                <a:latin typeface="Calibri" pitchFamily="34" charset="0"/>
                <a:cs typeface="Calibri" pitchFamily="34" charset="0"/>
              </a:rPr>
              <a:t>Modalités déclaratives des cotisations sociales Urssaf</a:t>
            </a:r>
          </a:p>
          <a:p>
            <a:pPr algn="just"/>
            <a:r>
              <a:rPr lang="fr-FR" dirty="0" smtClean="0">
                <a:latin typeface="Calibri" pitchFamily="34" charset="0"/>
                <a:cs typeface="Calibri" pitchFamily="34" charset="0"/>
              </a:rPr>
              <a:t>Exigibilités</a:t>
            </a:r>
          </a:p>
          <a:p>
            <a:pPr algn="just"/>
            <a:r>
              <a:rPr lang="fr-FR" dirty="0" smtClean="0">
                <a:latin typeface="Calibri" pitchFamily="34" charset="0"/>
                <a:cs typeface="Calibri" pitchFamily="34" charset="0"/>
              </a:rPr>
              <a:t>Paiement</a:t>
            </a:r>
          </a:p>
          <a:p>
            <a:pPr algn="just"/>
            <a:r>
              <a:rPr lang="fr-FR" dirty="0" smtClean="0">
                <a:latin typeface="Calibri" pitchFamily="34" charset="0"/>
                <a:cs typeface="Calibri" pitchFamily="34" charset="0"/>
              </a:rPr>
              <a:t>Fractionnement et gestion des multi-échéances</a:t>
            </a:r>
          </a:p>
          <a:p>
            <a:pPr algn="just"/>
            <a:r>
              <a:rPr lang="fr-FR" dirty="0" smtClean="0">
                <a:latin typeface="Calibri" pitchFamily="34" charset="0"/>
                <a:cs typeface="Calibri" pitchFamily="34" charset="0"/>
              </a:rPr>
              <a:t>Partitionnement des déclarations</a:t>
            </a:r>
          </a:p>
          <a:p>
            <a:pPr algn="just"/>
            <a:endParaRPr lang="fr-FR"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20</a:t>
            </a:fld>
            <a:endParaRPr lang="fr-FR" dirty="0">
              <a:solidFill>
                <a:srgbClr val="FFFFFF"/>
              </a:solidFill>
            </a:endParaRPr>
          </a:p>
        </p:txBody>
      </p:sp>
      <p:sp>
        <p:nvSpPr>
          <p:cNvPr id="32"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Modalités déclaratives des éléments nominatifs</a:t>
            </a:r>
          </a:p>
          <a:p>
            <a:pPr marL="0" lvl="1">
              <a:lnSpc>
                <a:spcPct val="85000"/>
              </a:lnSpc>
              <a:defRPr/>
            </a:pPr>
            <a:r>
              <a:rPr lang="fr-FR" sz="2400" b="1" kern="0" dirty="0" smtClean="0">
                <a:solidFill>
                  <a:srgbClr val="004272"/>
                </a:solidFill>
                <a:latin typeface="Calibri" pitchFamily="34" charset="0"/>
              </a:rPr>
              <a:t> </a:t>
            </a:r>
          </a:p>
        </p:txBody>
      </p:sp>
      <p:cxnSp>
        <p:nvCxnSpPr>
          <p:cNvPr id="28" name="Connecteur en angle 27"/>
          <p:cNvCxnSpPr>
            <a:stCxn id="49" idx="1"/>
            <a:endCxn id="50" idx="1"/>
          </p:cNvCxnSpPr>
          <p:nvPr/>
        </p:nvCxnSpPr>
        <p:spPr bwMode="auto">
          <a:xfrm rot="10800000" flipH="1" flipV="1">
            <a:off x="251521" y="800708"/>
            <a:ext cx="576064" cy="288032"/>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33" name="Connecteur en angle 32"/>
          <p:cNvCxnSpPr/>
          <p:nvPr/>
        </p:nvCxnSpPr>
        <p:spPr bwMode="auto">
          <a:xfrm rot="10800000" flipH="1" flipV="1">
            <a:off x="827585" y="1124744"/>
            <a:ext cx="576064" cy="288032"/>
          </a:xfrm>
          <a:prstGeom prst="bentConnector3">
            <a:avLst>
              <a:gd name="adj1" fmla="val 65126"/>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34" name="Connecteur en angle 33"/>
          <p:cNvCxnSpPr>
            <a:stCxn id="50" idx="1"/>
            <a:endCxn id="59" idx="1"/>
          </p:cNvCxnSpPr>
          <p:nvPr/>
        </p:nvCxnSpPr>
        <p:spPr bwMode="auto">
          <a:xfrm rot="10800000" flipH="1" flipV="1">
            <a:off x="827585" y="1088740"/>
            <a:ext cx="576064" cy="576064"/>
          </a:xfrm>
          <a:prstGeom prst="bentConnector3">
            <a:avLst>
              <a:gd name="adj1" fmla="val 63493"/>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35" name="Connecteur en angle 34"/>
          <p:cNvCxnSpPr>
            <a:endCxn id="60" idx="1"/>
          </p:cNvCxnSpPr>
          <p:nvPr/>
        </p:nvCxnSpPr>
        <p:spPr bwMode="auto">
          <a:xfrm>
            <a:off x="1691682" y="1700810"/>
            <a:ext cx="288031" cy="252026"/>
          </a:xfrm>
          <a:prstGeom prst="bentConnector3">
            <a:avLst>
              <a:gd name="adj1" fmla="val 50000"/>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49" name="Rectangle à coins arrondis 48"/>
          <p:cNvSpPr/>
          <p:nvPr/>
        </p:nvSpPr>
        <p:spPr bwMode="auto">
          <a:xfrm>
            <a:off x="251521" y="69269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S21.G00.06 - </a:t>
            </a:r>
            <a:r>
              <a:rPr lang="fr-FR" sz="1200" b="1" dirty="0" smtClean="0">
                <a:solidFill>
                  <a:schemeClr val="accent6">
                    <a:lumMod val="60000"/>
                    <a:lumOff val="40000"/>
                  </a:schemeClr>
                </a:solidFill>
                <a:latin typeface="Calibri" pitchFamily="34" charset="0"/>
                <a:cs typeface="Arial" pitchFamily="34" charset="0"/>
              </a:rPr>
              <a:t>Entreprise</a:t>
            </a:r>
          </a:p>
        </p:txBody>
      </p:sp>
      <p:sp>
        <p:nvSpPr>
          <p:cNvPr id="50" name="Rectangle à coins arrondis 49"/>
          <p:cNvSpPr/>
          <p:nvPr/>
        </p:nvSpPr>
        <p:spPr bwMode="auto">
          <a:xfrm>
            <a:off x="827585" y="980728"/>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S21.G00.11 - </a:t>
            </a:r>
            <a:r>
              <a:rPr lang="fr-FR" sz="1200" b="1" dirty="0" smtClean="0">
                <a:solidFill>
                  <a:schemeClr val="accent6">
                    <a:lumMod val="60000"/>
                    <a:lumOff val="40000"/>
                  </a:schemeClr>
                </a:solidFill>
                <a:latin typeface="Calibri" pitchFamily="34" charset="0"/>
                <a:cs typeface="Arial" pitchFamily="34" charset="0"/>
              </a:rPr>
              <a:t>Etablissement</a:t>
            </a:r>
          </a:p>
        </p:txBody>
      </p:sp>
      <p:sp>
        <p:nvSpPr>
          <p:cNvPr id="58" name="Rectangle à coins arrondis 57"/>
          <p:cNvSpPr/>
          <p:nvPr/>
        </p:nvSpPr>
        <p:spPr bwMode="auto">
          <a:xfrm>
            <a:off x="1403649" y="1268760"/>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S21.G00.20 - </a:t>
            </a:r>
            <a:r>
              <a:rPr lang="fr-FR" sz="1200" b="1" dirty="0" smtClean="0">
                <a:solidFill>
                  <a:schemeClr val="accent6">
                    <a:lumMod val="60000"/>
                    <a:lumOff val="40000"/>
                  </a:schemeClr>
                </a:solidFill>
                <a:latin typeface="Calibri" pitchFamily="34" charset="0"/>
                <a:cs typeface="Arial" pitchFamily="34" charset="0"/>
              </a:rPr>
              <a:t>Versement organisme de protection sociale</a:t>
            </a:r>
          </a:p>
        </p:txBody>
      </p:sp>
      <p:sp>
        <p:nvSpPr>
          <p:cNvPr id="59" name="Rectangle à coins arrondis 58"/>
          <p:cNvSpPr/>
          <p:nvPr/>
        </p:nvSpPr>
        <p:spPr bwMode="auto">
          <a:xfrm>
            <a:off x="1403649" y="1556792"/>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chemeClr val="accent6">
                    <a:lumMod val="60000"/>
                    <a:lumOff val="40000"/>
                  </a:schemeClr>
                </a:solidFill>
                <a:latin typeface="Calibri" pitchFamily="34" charset="0"/>
                <a:cs typeface="Arial" pitchFamily="34" charset="0"/>
              </a:rPr>
              <a:t>S21.G00.22 - Bordereau de cotisation due</a:t>
            </a:r>
          </a:p>
        </p:txBody>
      </p:sp>
      <p:sp>
        <p:nvSpPr>
          <p:cNvPr id="60" name="Rectangle à coins arrondis 59"/>
          <p:cNvSpPr/>
          <p:nvPr/>
        </p:nvSpPr>
        <p:spPr bwMode="auto">
          <a:xfrm>
            <a:off x="1979713" y="1844824"/>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chemeClr val="accent6">
                    <a:lumMod val="60000"/>
                    <a:lumOff val="40000"/>
                  </a:schemeClr>
                </a:solidFill>
                <a:latin typeface="Calibri" pitchFamily="34" charset="0"/>
                <a:cs typeface="Arial" pitchFamily="34" charset="0"/>
              </a:rPr>
              <a:t>S21.G00.23 - Cotisation agrégée</a:t>
            </a:r>
          </a:p>
        </p:txBody>
      </p:sp>
      <p:cxnSp>
        <p:nvCxnSpPr>
          <p:cNvPr id="87" name="Connecteur en angle 106"/>
          <p:cNvCxnSpPr/>
          <p:nvPr/>
        </p:nvCxnSpPr>
        <p:spPr bwMode="auto">
          <a:xfrm rot="16200000" flipH="1">
            <a:off x="2019439" y="3168686"/>
            <a:ext cx="828091" cy="288032"/>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4" name="Connecteur en angle 106"/>
          <p:cNvCxnSpPr>
            <a:endCxn id="100" idx="1"/>
          </p:cNvCxnSpPr>
          <p:nvPr/>
        </p:nvCxnSpPr>
        <p:spPr bwMode="auto">
          <a:xfrm rot="16200000" flipH="1">
            <a:off x="736439" y="1574794"/>
            <a:ext cx="1116123" cy="216024"/>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5" name="Connecteur en angle 94"/>
          <p:cNvCxnSpPr/>
          <p:nvPr/>
        </p:nvCxnSpPr>
        <p:spPr bwMode="auto">
          <a:xfrm rot="10800000" flipH="1" flipV="1">
            <a:off x="1402513" y="2240868"/>
            <a:ext cx="576064" cy="288032"/>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6" name="Connecteur en angle 95"/>
          <p:cNvCxnSpPr/>
          <p:nvPr/>
        </p:nvCxnSpPr>
        <p:spPr bwMode="auto">
          <a:xfrm rot="10800000" flipH="1" flipV="1">
            <a:off x="1402513" y="2204864"/>
            <a:ext cx="576064" cy="576064"/>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7" name="Connecteur en angle 96"/>
          <p:cNvCxnSpPr/>
          <p:nvPr/>
        </p:nvCxnSpPr>
        <p:spPr bwMode="auto">
          <a:xfrm rot="10800000" flipH="1" flipV="1">
            <a:off x="1978577" y="2816932"/>
            <a:ext cx="576064" cy="288032"/>
          </a:xfrm>
          <a:prstGeom prst="bentConnector3">
            <a:avLst>
              <a:gd name="adj1" fmla="val 5392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8" name="Connecteur en angle 97"/>
          <p:cNvCxnSpPr>
            <a:endCxn id="103" idx="1"/>
          </p:cNvCxnSpPr>
          <p:nvPr/>
        </p:nvCxnSpPr>
        <p:spPr bwMode="auto">
          <a:xfrm>
            <a:off x="2626649" y="3140968"/>
            <a:ext cx="504055" cy="252028"/>
          </a:xfrm>
          <a:prstGeom prst="bentConnector3">
            <a:avLst>
              <a:gd name="adj1" fmla="val 50000"/>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99" name="Rectangle à coins arrondis 98"/>
          <p:cNvSpPr/>
          <p:nvPr/>
        </p:nvSpPr>
        <p:spPr bwMode="auto">
          <a:xfrm>
            <a:off x="1978576" y="2420888"/>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S21.G00.40 - </a:t>
            </a:r>
            <a:r>
              <a:rPr lang="fr-FR" sz="1200" b="1" dirty="0" smtClean="0">
                <a:solidFill>
                  <a:schemeClr val="accent6">
                    <a:lumMod val="60000"/>
                    <a:lumOff val="40000"/>
                  </a:schemeClr>
                </a:solidFill>
                <a:latin typeface="Calibri" pitchFamily="34" charset="0"/>
                <a:cs typeface="Arial" pitchFamily="34" charset="0"/>
              </a:rPr>
              <a:t>Contrat (contrat de travail, convention, mandat)</a:t>
            </a:r>
          </a:p>
        </p:txBody>
      </p:sp>
      <p:sp>
        <p:nvSpPr>
          <p:cNvPr id="100" name="Rectangle à coins arrondis 99"/>
          <p:cNvSpPr/>
          <p:nvPr/>
        </p:nvSpPr>
        <p:spPr bwMode="auto">
          <a:xfrm>
            <a:off x="1402512" y="213285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S21.G00.30 - </a:t>
            </a:r>
            <a:r>
              <a:rPr lang="fr-FR" sz="1200" b="1" dirty="0" smtClean="0">
                <a:solidFill>
                  <a:schemeClr val="accent6">
                    <a:lumMod val="60000"/>
                    <a:lumOff val="40000"/>
                  </a:schemeClr>
                </a:solidFill>
                <a:latin typeface="Calibri" pitchFamily="34" charset="0"/>
                <a:cs typeface="Arial" pitchFamily="34" charset="0"/>
              </a:rPr>
              <a:t>Individu</a:t>
            </a:r>
          </a:p>
        </p:txBody>
      </p:sp>
      <p:sp>
        <p:nvSpPr>
          <p:cNvPr id="101" name="Rectangle à coins arrondis 100"/>
          <p:cNvSpPr/>
          <p:nvPr/>
        </p:nvSpPr>
        <p:spPr bwMode="auto">
          <a:xfrm>
            <a:off x="1978576" y="2708920"/>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50 - </a:t>
            </a:r>
            <a:r>
              <a:rPr lang="fr-FR" sz="1200" b="1" dirty="0" smtClean="0">
                <a:solidFill>
                  <a:schemeClr val="accent6">
                    <a:lumMod val="60000"/>
                    <a:lumOff val="40000"/>
                  </a:schemeClr>
                </a:solidFill>
                <a:latin typeface="Calibri" pitchFamily="34" charset="0"/>
                <a:cs typeface="Arial" pitchFamily="34" charset="0"/>
              </a:rPr>
              <a:t>Versement individu</a:t>
            </a:r>
          </a:p>
        </p:txBody>
      </p:sp>
      <p:sp>
        <p:nvSpPr>
          <p:cNvPr id="102" name="Rectangle à coins arrondis 101"/>
          <p:cNvSpPr/>
          <p:nvPr/>
        </p:nvSpPr>
        <p:spPr bwMode="auto">
          <a:xfrm>
            <a:off x="2554640" y="2996952"/>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51 - </a:t>
            </a:r>
            <a:r>
              <a:rPr lang="fr-FR" sz="1200" b="1" dirty="0" smtClean="0">
                <a:solidFill>
                  <a:schemeClr val="accent6">
                    <a:lumMod val="60000"/>
                    <a:lumOff val="40000"/>
                  </a:schemeClr>
                </a:solidFill>
                <a:latin typeface="Calibri" pitchFamily="34" charset="0"/>
                <a:cs typeface="Arial" pitchFamily="34" charset="0"/>
              </a:rPr>
              <a:t>Rémunération</a:t>
            </a:r>
          </a:p>
        </p:txBody>
      </p:sp>
      <p:sp>
        <p:nvSpPr>
          <p:cNvPr id="103" name="Rectangle à coins arrondis 102"/>
          <p:cNvSpPr/>
          <p:nvPr/>
        </p:nvSpPr>
        <p:spPr bwMode="auto">
          <a:xfrm>
            <a:off x="3130704" y="3284984"/>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53 - </a:t>
            </a:r>
            <a:r>
              <a:rPr lang="fr-FR" sz="1200" b="1" dirty="0" smtClean="0">
                <a:solidFill>
                  <a:schemeClr val="accent6">
                    <a:lumMod val="60000"/>
                    <a:lumOff val="40000"/>
                  </a:schemeClr>
                </a:solidFill>
                <a:latin typeface="Calibri" pitchFamily="34" charset="0"/>
                <a:cs typeface="Arial" pitchFamily="34" charset="0"/>
              </a:rPr>
              <a:t>Activité</a:t>
            </a:r>
          </a:p>
        </p:txBody>
      </p:sp>
      <p:sp>
        <p:nvSpPr>
          <p:cNvPr id="119" name="Carré corné 118"/>
          <p:cNvSpPr/>
          <p:nvPr/>
        </p:nvSpPr>
        <p:spPr bwMode="auto">
          <a:xfrm>
            <a:off x="3491880" y="764704"/>
            <a:ext cx="5652120" cy="2664296"/>
          </a:xfrm>
          <a:prstGeom prst="foldedCorner">
            <a:avLst/>
          </a:prstGeom>
          <a:solidFill>
            <a:srgbClr val="FFFFCC"/>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36000" rIns="91440" bIns="36000" numCol="1" rtlCol="0" anchor="t" anchorCtr="0" compatLnSpc="1">
            <a:prstTxWarp prst="textNoShape">
              <a:avLst/>
            </a:prstTxWarp>
            <a:noAutofit/>
          </a:bodyPr>
          <a:lstStyle/>
          <a:p>
            <a:pPr marL="0" lvl="2"/>
            <a:r>
              <a:rPr lang="fr-FR" sz="1400" dirty="0" smtClean="0">
                <a:solidFill>
                  <a:schemeClr val="tx2"/>
                </a:solidFill>
                <a:latin typeface="Calibri" pitchFamily="34" charset="0"/>
                <a:cs typeface="Arial" pitchFamily="34" charset="0"/>
              </a:rPr>
              <a:t>Déclaration des bases servant au calcul des cotisations de sécurité sociale :</a:t>
            </a:r>
          </a:p>
          <a:p>
            <a:pPr marL="85725" lvl="2" indent="-85725"/>
            <a:r>
              <a:rPr lang="fr-FR" sz="1400" dirty="0" smtClean="0">
                <a:solidFill>
                  <a:schemeClr val="tx2"/>
                </a:solidFill>
                <a:latin typeface="Calibri" pitchFamily="34" charset="0"/>
                <a:cs typeface="Arial" pitchFamily="34" charset="0"/>
              </a:rPr>
              <a:t> - salarié ayant une rémunération de 8000 € bruts en février (mais ayant perçu 2500 € en janvier)</a:t>
            </a:r>
          </a:p>
          <a:p>
            <a:pPr marL="85725" lvl="2" indent="-85725">
              <a:buFontTx/>
              <a:buChar char="-"/>
            </a:pPr>
            <a:r>
              <a:rPr lang="fr-FR" sz="1400" dirty="0" smtClean="0">
                <a:solidFill>
                  <a:schemeClr val="tx2"/>
                </a:solidFill>
                <a:latin typeface="Calibri" pitchFamily="34" charset="0"/>
                <a:cs typeface="Arial" pitchFamily="34" charset="0"/>
              </a:rPr>
              <a:t>PMSS = 3000 € </a:t>
            </a:r>
          </a:p>
          <a:p>
            <a:pPr marL="85725" lvl="2" indent="-85725">
              <a:buFontTx/>
              <a:buChar char="-"/>
            </a:pPr>
            <a:r>
              <a:rPr lang="fr-FR" sz="1400" dirty="0" smtClean="0">
                <a:solidFill>
                  <a:schemeClr val="tx2"/>
                </a:solidFill>
                <a:latin typeface="Calibri" pitchFamily="34" charset="0"/>
                <a:cs typeface="Arial" pitchFamily="34" charset="0"/>
              </a:rPr>
              <a:t>Assiette plafonnée de février = 3500€ en février avec régulation progressive du plafond</a:t>
            </a:r>
          </a:p>
        </p:txBody>
      </p:sp>
      <p:sp>
        <p:nvSpPr>
          <p:cNvPr id="120" name="ZoneTexte 119"/>
          <p:cNvSpPr txBox="1"/>
          <p:nvPr/>
        </p:nvSpPr>
        <p:spPr>
          <a:xfrm>
            <a:off x="3419872" y="476672"/>
            <a:ext cx="1241045" cy="369332"/>
          </a:xfrm>
          <a:prstGeom prst="rect">
            <a:avLst/>
          </a:prstGeom>
          <a:noFill/>
        </p:spPr>
        <p:txBody>
          <a:bodyPr wrap="none" rtlCol="0">
            <a:spAutoFit/>
          </a:bodyPr>
          <a:lstStyle/>
          <a:p>
            <a:r>
              <a:rPr lang="fr-FR" b="1" dirty="0" smtClean="0">
                <a:solidFill>
                  <a:srgbClr val="FF0000"/>
                </a:solidFill>
                <a:latin typeface="Calibri" pitchFamily="34" charset="0"/>
                <a:cs typeface="Calibri" pitchFamily="34" charset="0"/>
              </a:rPr>
              <a:t>EXEMPLE 1</a:t>
            </a:r>
            <a:endParaRPr lang="fr-FR" b="1" dirty="0">
              <a:solidFill>
                <a:srgbClr val="FF0000"/>
              </a:solidFill>
              <a:latin typeface="Calibri" pitchFamily="34" charset="0"/>
              <a:cs typeface="Calibri" pitchFamily="34" charset="0"/>
            </a:endParaRPr>
          </a:p>
        </p:txBody>
      </p:sp>
      <p:sp>
        <p:nvSpPr>
          <p:cNvPr id="123" name="Rectangle 122"/>
          <p:cNvSpPr/>
          <p:nvPr/>
        </p:nvSpPr>
        <p:spPr bwMode="auto">
          <a:xfrm>
            <a:off x="2600928" y="3849618"/>
            <a:ext cx="2880320" cy="44347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Type de base assujettie</a:t>
            </a:r>
          </a:p>
          <a:p>
            <a:r>
              <a:rPr lang="fr-FR" sz="1100" dirty="0" smtClean="0"/>
              <a:t>Montant </a:t>
            </a:r>
            <a:r>
              <a:rPr lang="fr-FR" sz="1100" dirty="0" smtClean="0"/>
              <a:t>de base assujettie</a:t>
            </a:r>
            <a:endParaRPr lang="fr-FR" sz="1100" dirty="0" smtClean="0">
              <a:latin typeface="Calibri" pitchFamily="34" charset="0"/>
              <a:cs typeface="Arial" pitchFamily="34" charset="0"/>
            </a:endParaRPr>
          </a:p>
        </p:txBody>
      </p:sp>
      <p:sp>
        <p:nvSpPr>
          <p:cNvPr id="124" name="Rectangle 123"/>
          <p:cNvSpPr/>
          <p:nvPr/>
        </p:nvSpPr>
        <p:spPr bwMode="auto">
          <a:xfrm>
            <a:off x="5481248" y="3849618"/>
            <a:ext cx="1195560" cy="44347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03</a:t>
            </a:r>
            <a:r>
              <a:rPr lang="fr-FR" sz="1100" dirty="0" smtClean="0">
                <a:solidFill>
                  <a:srgbClr val="FF0000"/>
                </a:solidFill>
                <a:latin typeface="Calibri" pitchFamily="34" charset="0"/>
                <a:cs typeface="Arial" pitchFamily="34" charset="0"/>
              </a:rPr>
              <a:t>	</a:t>
            </a:r>
          </a:p>
          <a:p>
            <a:r>
              <a:rPr lang="fr-FR" sz="1100" dirty="0" smtClean="0">
                <a:latin typeface="Calibri" pitchFamily="34" charset="0"/>
                <a:cs typeface="Arial" pitchFamily="34" charset="0"/>
              </a:rPr>
              <a:t>8000</a:t>
            </a:r>
            <a:endParaRPr lang="fr-FR" sz="1100" dirty="0" smtClean="0">
              <a:latin typeface="Calibri" pitchFamily="34" charset="0"/>
              <a:cs typeface="Arial" pitchFamily="34" charset="0"/>
            </a:endParaRPr>
          </a:p>
          <a:p>
            <a:endParaRPr lang="fr-FR" sz="1100" dirty="0" smtClean="0">
              <a:solidFill>
                <a:srgbClr val="FF0000"/>
              </a:solidFill>
              <a:latin typeface="Calibri" pitchFamily="34" charset="0"/>
              <a:cs typeface="Arial" pitchFamily="34" charset="0"/>
            </a:endParaRPr>
          </a:p>
          <a:p>
            <a:endParaRPr lang="fr-FR" sz="1100" dirty="0" smtClean="0">
              <a:solidFill>
                <a:srgbClr val="FF0000"/>
              </a:solidFill>
              <a:latin typeface="Calibri" pitchFamily="34" charset="0"/>
              <a:cs typeface="Arial" pitchFamily="34" charset="0"/>
            </a:endParaRPr>
          </a:p>
        </p:txBody>
      </p:sp>
      <p:sp>
        <p:nvSpPr>
          <p:cNvPr id="127" name="Rectangle 126"/>
          <p:cNvSpPr/>
          <p:nvPr/>
        </p:nvSpPr>
        <p:spPr bwMode="auto">
          <a:xfrm>
            <a:off x="2614153" y="4869160"/>
            <a:ext cx="2880320" cy="43204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Type de base assujettie</a:t>
            </a:r>
          </a:p>
          <a:p>
            <a:r>
              <a:rPr lang="fr-FR" sz="1100" dirty="0" smtClean="0"/>
              <a:t>Montant </a:t>
            </a:r>
            <a:r>
              <a:rPr lang="fr-FR" sz="1100" dirty="0" smtClean="0"/>
              <a:t>de base assujettie</a:t>
            </a:r>
            <a:endParaRPr lang="fr-FR" sz="1100" dirty="0" smtClean="0">
              <a:latin typeface="Calibri" pitchFamily="34" charset="0"/>
              <a:cs typeface="Arial" pitchFamily="34" charset="0"/>
            </a:endParaRPr>
          </a:p>
        </p:txBody>
      </p:sp>
      <p:sp>
        <p:nvSpPr>
          <p:cNvPr id="128" name="Rectangle 127"/>
          <p:cNvSpPr/>
          <p:nvPr/>
        </p:nvSpPr>
        <p:spPr bwMode="auto">
          <a:xfrm>
            <a:off x="5494473" y="4869160"/>
            <a:ext cx="1195560" cy="43204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02</a:t>
            </a:r>
            <a:r>
              <a:rPr lang="fr-FR" sz="1100" dirty="0" smtClean="0">
                <a:solidFill>
                  <a:srgbClr val="FF0000"/>
                </a:solidFill>
                <a:latin typeface="Calibri" pitchFamily="34" charset="0"/>
                <a:cs typeface="Arial" pitchFamily="34" charset="0"/>
              </a:rPr>
              <a:t>	</a:t>
            </a:r>
          </a:p>
          <a:p>
            <a:r>
              <a:rPr lang="fr-FR" sz="1100" dirty="0" smtClean="0">
                <a:latin typeface="Calibri" pitchFamily="34" charset="0"/>
                <a:cs typeface="Arial" pitchFamily="34" charset="0"/>
              </a:rPr>
              <a:t>3500</a:t>
            </a:r>
            <a:endParaRPr lang="fr-FR" sz="1100" dirty="0" smtClean="0">
              <a:latin typeface="Calibri" pitchFamily="34" charset="0"/>
              <a:cs typeface="Arial" pitchFamily="34" charset="0"/>
            </a:endParaRPr>
          </a:p>
          <a:p>
            <a:endParaRPr lang="fr-FR" sz="1100" dirty="0" smtClean="0">
              <a:solidFill>
                <a:srgbClr val="FF0000"/>
              </a:solidFill>
              <a:latin typeface="Calibri" pitchFamily="34" charset="0"/>
              <a:cs typeface="Arial" pitchFamily="34" charset="0"/>
            </a:endParaRPr>
          </a:p>
          <a:p>
            <a:endParaRPr lang="fr-FR" sz="1100" dirty="0" smtClean="0">
              <a:solidFill>
                <a:srgbClr val="FF0000"/>
              </a:solidFill>
              <a:latin typeface="Calibri" pitchFamily="34" charset="0"/>
              <a:cs typeface="Arial" pitchFamily="34" charset="0"/>
            </a:endParaRPr>
          </a:p>
        </p:txBody>
      </p:sp>
      <p:sp>
        <p:nvSpPr>
          <p:cNvPr id="129" name="Rectangle à coins arrondis 128"/>
          <p:cNvSpPr/>
          <p:nvPr/>
        </p:nvSpPr>
        <p:spPr bwMode="auto">
          <a:xfrm>
            <a:off x="179512" y="4581128"/>
            <a:ext cx="2123728" cy="792088"/>
          </a:xfrm>
          <a:prstGeom prst="roundRect">
            <a:avLst/>
          </a:prstGeom>
          <a:no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lgn="r"/>
            <a:r>
              <a:rPr lang="fr-FR" sz="1200" dirty="0" smtClean="0">
                <a:solidFill>
                  <a:srgbClr val="004272"/>
                </a:solidFill>
                <a:latin typeface="Calibri" pitchFamily="34" charset="0"/>
                <a:cs typeface="Arial" pitchFamily="34" charset="0"/>
              </a:rPr>
              <a:t>Dans ce cas, la régularisation progressive du plafond de SS, conduit à déclarer 3500€ de base plafonnée </a:t>
            </a:r>
          </a:p>
        </p:txBody>
      </p:sp>
      <p:sp>
        <p:nvSpPr>
          <p:cNvPr id="131" name="Accolade ouvrante 130"/>
          <p:cNvSpPr/>
          <p:nvPr/>
        </p:nvSpPr>
        <p:spPr bwMode="auto">
          <a:xfrm>
            <a:off x="2339184" y="4692325"/>
            <a:ext cx="216592" cy="608883"/>
          </a:xfrm>
          <a:prstGeom prst="leftBrace">
            <a:avLst/>
          </a:prstGeom>
          <a:noFill/>
          <a:ln w="9525" cap="flat" cmpd="sng" algn="ctr">
            <a:solidFill>
              <a:schemeClr val="accent6">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endParaRPr lang="fr-FR" sz="1200" dirty="0" smtClean="0">
              <a:solidFill>
                <a:srgbClr val="004272"/>
              </a:solidFill>
              <a:latin typeface="Calibri" pitchFamily="34" charset="0"/>
              <a:cs typeface="Arial" pitchFamily="34" charset="0"/>
            </a:endParaRPr>
          </a:p>
        </p:txBody>
      </p:sp>
      <p:sp>
        <p:nvSpPr>
          <p:cNvPr id="40" name="Rectangle 39"/>
          <p:cNvSpPr/>
          <p:nvPr/>
        </p:nvSpPr>
        <p:spPr>
          <a:xfrm>
            <a:off x="6659664" y="3789040"/>
            <a:ext cx="1907704" cy="461665"/>
          </a:xfrm>
          <a:prstGeom prst="rect">
            <a:avLst/>
          </a:prstGeom>
        </p:spPr>
        <p:txBody>
          <a:bodyPr wrap="square">
            <a:spAutoFit/>
          </a:bodyPr>
          <a:lstStyle/>
          <a:p>
            <a:r>
              <a:rPr lang="fr-FR" sz="1200" dirty="0" smtClean="0">
                <a:latin typeface="Calibri" pitchFamily="34" charset="0"/>
                <a:cs typeface="Arial" pitchFamily="34" charset="0"/>
              </a:rPr>
              <a:t> Assiette brute </a:t>
            </a:r>
            <a:r>
              <a:rPr lang="fr-FR" sz="1200" u="sng" dirty="0" smtClean="0">
                <a:latin typeface="Calibri" pitchFamily="34" charset="0"/>
                <a:cs typeface="Arial" pitchFamily="34" charset="0"/>
              </a:rPr>
              <a:t>déplafonnée</a:t>
            </a:r>
            <a:r>
              <a:rPr lang="fr-FR" sz="1200" dirty="0" smtClean="0">
                <a:latin typeface="Calibri" pitchFamily="34" charset="0"/>
                <a:cs typeface="Arial" pitchFamily="34" charset="0"/>
              </a:rPr>
              <a:t> (</a:t>
            </a:r>
            <a:r>
              <a:rPr lang="fr-FR" sz="1200" dirty="0" smtClean="0">
                <a:latin typeface="Calibri" pitchFamily="34" charset="0"/>
                <a:cs typeface="Arial" pitchFamily="34" charset="0"/>
              </a:rPr>
              <a:t>code « 03 »)</a:t>
            </a:r>
            <a:endParaRPr lang="fr-FR" sz="1200" dirty="0">
              <a:latin typeface="Calibri" pitchFamily="34" charset="0"/>
              <a:cs typeface="Arial" pitchFamily="34" charset="0"/>
            </a:endParaRPr>
          </a:p>
        </p:txBody>
      </p:sp>
      <p:sp>
        <p:nvSpPr>
          <p:cNvPr id="41" name="Rectangle 40"/>
          <p:cNvSpPr/>
          <p:nvPr/>
        </p:nvSpPr>
        <p:spPr>
          <a:xfrm>
            <a:off x="6656722" y="4839543"/>
            <a:ext cx="1907704" cy="461665"/>
          </a:xfrm>
          <a:prstGeom prst="rect">
            <a:avLst/>
          </a:prstGeom>
        </p:spPr>
        <p:txBody>
          <a:bodyPr wrap="square">
            <a:spAutoFit/>
          </a:bodyPr>
          <a:lstStyle/>
          <a:p>
            <a:r>
              <a:rPr lang="fr-FR" sz="1200" dirty="0" smtClean="0">
                <a:latin typeface="Calibri" pitchFamily="34" charset="0"/>
                <a:cs typeface="Arial" pitchFamily="34" charset="0"/>
              </a:rPr>
              <a:t> Assiette brute </a:t>
            </a:r>
            <a:r>
              <a:rPr lang="fr-FR" sz="1200" u="sng" dirty="0" smtClean="0">
                <a:latin typeface="Calibri" pitchFamily="34" charset="0"/>
                <a:cs typeface="Arial" pitchFamily="34" charset="0"/>
              </a:rPr>
              <a:t>plafonnée</a:t>
            </a:r>
            <a:r>
              <a:rPr lang="fr-FR" sz="1200" dirty="0" smtClean="0">
                <a:latin typeface="Calibri" pitchFamily="34" charset="0"/>
                <a:cs typeface="Arial" pitchFamily="34" charset="0"/>
              </a:rPr>
              <a:t> (</a:t>
            </a:r>
            <a:r>
              <a:rPr lang="fr-FR" sz="1200" dirty="0" smtClean="0">
                <a:latin typeface="Calibri" pitchFamily="34" charset="0"/>
                <a:cs typeface="Arial" pitchFamily="34" charset="0"/>
              </a:rPr>
              <a:t>code « 02 »)</a:t>
            </a:r>
            <a:endParaRPr lang="fr-FR" sz="1200" dirty="0">
              <a:latin typeface="Calibri" pitchFamily="34" charset="0"/>
              <a:cs typeface="Arial" pitchFamily="34" charset="0"/>
            </a:endParaRPr>
          </a:p>
        </p:txBody>
      </p:sp>
      <p:pic>
        <p:nvPicPr>
          <p:cNvPr id="24580" name="Picture 4"/>
          <p:cNvPicPr>
            <a:picLocks noChangeAspect="1" noChangeArrowheads="1"/>
          </p:cNvPicPr>
          <p:nvPr/>
        </p:nvPicPr>
        <p:blipFill>
          <a:blip r:embed="rId3" cstate="print"/>
          <a:srcRect/>
          <a:stretch>
            <a:fillRect/>
          </a:stretch>
        </p:blipFill>
        <p:spPr bwMode="auto">
          <a:xfrm>
            <a:off x="3563888" y="2132856"/>
            <a:ext cx="4145226" cy="1141661"/>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43" name="Rectangle à coins arrondis 42"/>
          <p:cNvSpPr/>
          <p:nvPr/>
        </p:nvSpPr>
        <p:spPr bwMode="auto">
          <a:xfrm>
            <a:off x="2584352" y="3645024"/>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 78 </a:t>
            </a:r>
            <a:r>
              <a:rPr lang="fr-FR" sz="1200" b="1" dirty="0" smtClean="0">
                <a:solidFill>
                  <a:schemeClr val="bg1"/>
                </a:solidFill>
                <a:latin typeface="Calibri" pitchFamily="34" charset="0"/>
                <a:cs typeface="Arial" pitchFamily="34" charset="0"/>
              </a:rPr>
              <a:t>-</a:t>
            </a:r>
            <a:r>
              <a:rPr lang="fr-FR" sz="1200" b="1" dirty="0" smtClean="0">
                <a:solidFill>
                  <a:srgbClr val="FF0000"/>
                </a:solidFill>
                <a:latin typeface="Calibri" pitchFamily="34" charset="0"/>
                <a:cs typeface="Arial" pitchFamily="34" charset="0"/>
              </a:rPr>
              <a:t> </a:t>
            </a:r>
            <a:r>
              <a:rPr lang="fr-FR" sz="1200" b="1" dirty="0" smtClean="0">
                <a:solidFill>
                  <a:schemeClr val="bg1"/>
                </a:solidFill>
                <a:latin typeface="Calibri" pitchFamily="34" charset="0"/>
                <a:cs typeface="Arial" pitchFamily="34" charset="0"/>
              </a:rPr>
              <a:t>Base assujettie</a:t>
            </a:r>
          </a:p>
        </p:txBody>
      </p:sp>
      <p:sp>
        <p:nvSpPr>
          <p:cNvPr id="44" name="Rectangle à coins arrondis 43"/>
          <p:cNvSpPr/>
          <p:nvPr/>
        </p:nvSpPr>
        <p:spPr bwMode="auto">
          <a:xfrm>
            <a:off x="2598072" y="4653136"/>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 78 </a:t>
            </a:r>
            <a:r>
              <a:rPr lang="fr-FR" sz="1200" b="1" dirty="0" smtClean="0">
                <a:solidFill>
                  <a:schemeClr val="bg1"/>
                </a:solidFill>
                <a:latin typeface="Calibri" pitchFamily="34" charset="0"/>
                <a:cs typeface="Arial" pitchFamily="34" charset="0"/>
              </a:rPr>
              <a:t>-</a:t>
            </a:r>
            <a:r>
              <a:rPr lang="fr-FR" sz="1200" b="1" dirty="0" smtClean="0">
                <a:solidFill>
                  <a:srgbClr val="FF0000"/>
                </a:solidFill>
                <a:latin typeface="Calibri" pitchFamily="34" charset="0"/>
                <a:cs typeface="Arial" pitchFamily="34" charset="0"/>
              </a:rPr>
              <a:t> </a:t>
            </a:r>
            <a:r>
              <a:rPr lang="fr-FR" sz="1200" b="1" dirty="0" smtClean="0">
                <a:solidFill>
                  <a:schemeClr val="bg1"/>
                </a:solidFill>
                <a:latin typeface="Calibri" pitchFamily="34" charset="0"/>
                <a:cs typeface="Arial" pitchFamily="34" charset="0"/>
              </a:rPr>
              <a:t>Base assujettie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fade">
                                      <p:cBhvr>
                                        <p:cTn id="7" dur="1000"/>
                                        <p:tgtEl>
                                          <p:spTgt spid="87"/>
                                        </p:tgtEl>
                                      </p:cBhvr>
                                    </p:animEffect>
                                    <p:anim calcmode="lin" valueType="num">
                                      <p:cBhvr>
                                        <p:cTn id="8" dur="1000" fill="hold"/>
                                        <p:tgtEl>
                                          <p:spTgt spid="87"/>
                                        </p:tgtEl>
                                        <p:attrNameLst>
                                          <p:attrName>ppt_x</p:attrName>
                                        </p:attrNameLst>
                                      </p:cBhvr>
                                      <p:tavLst>
                                        <p:tav tm="0">
                                          <p:val>
                                            <p:strVal val="#ppt_x"/>
                                          </p:val>
                                        </p:tav>
                                        <p:tav tm="100000">
                                          <p:val>
                                            <p:strVal val="#ppt_x"/>
                                          </p:val>
                                        </p:tav>
                                      </p:tavLst>
                                    </p:anim>
                                    <p:anim calcmode="lin" valueType="num">
                                      <p:cBhvr>
                                        <p:cTn id="9" dur="1000" fill="hold"/>
                                        <p:tgtEl>
                                          <p:spTgt spid="8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fade">
                                      <p:cBhvr>
                                        <p:cTn id="12" dur="1000"/>
                                        <p:tgtEl>
                                          <p:spTgt spid="95"/>
                                        </p:tgtEl>
                                      </p:cBhvr>
                                    </p:animEffect>
                                    <p:anim calcmode="lin" valueType="num">
                                      <p:cBhvr>
                                        <p:cTn id="13" dur="1000" fill="hold"/>
                                        <p:tgtEl>
                                          <p:spTgt spid="95"/>
                                        </p:tgtEl>
                                        <p:attrNameLst>
                                          <p:attrName>ppt_x</p:attrName>
                                        </p:attrNameLst>
                                      </p:cBhvr>
                                      <p:tavLst>
                                        <p:tav tm="0">
                                          <p:val>
                                            <p:strVal val="#ppt_x"/>
                                          </p:val>
                                        </p:tav>
                                        <p:tav tm="100000">
                                          <p:val>
                                            <p:strVal val="#ppt_x"/>
                                          </p:val>
                                        </p:tav>
                                      </p:tavLst>
                                    </p:anim>
                                    <p:anim calcmode="lin" valueType="num">
                                      <p:cBhvr>
                                        <p:cTn id="14" dur="1000" fill="hold"/>
                                        <p:tgtEl>
                                          <p:spTgt spid="9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96"/>
                                        </p:tgtEl>
                                        <p:attrNameLst>
                                          <p:attrName>style.visibility</p:attrName>
                                        </p:attrNameLst>
                                      </p:cBhvr>
                                      <p:to>
                                        <p:strVal val="visible"/>
                                      </p:to>
                                    </p:set>
                                    <p:animEffect transition="in" filter="fade">
                                      <p:cBhvr>
                                        <p:cTn id="17" dur="1000"/>
                                        <p:tgtEl>
                                          <p:spTgt spid="96"/>
                                        </p:tgtEl>
                                      </p:cBhvr>
                                    </p:animEffect>
                                    <p:anim calcmode="lin" valueType="num">
                                      <p:cBhvr>
                                        <p:cTn id="18" dur="1000" fill="hold"/>
                                        <p:tgtEl>
                                          <p:spTgt spid="96"/>
                                        </p:tgtEl>
                                        <p:attrNameLst>
                                          <p:attrName>ppt_x</p:attrName>
                                        </p:attrNameLst>
                                      </p:cBhvr>
                                      <p:tavLst>
                                        <p:tav tm="0">
                                          <p:val>
                                            <p:strVal val="#ppt_x"/>
                                          </p:val>
                                        </p:tav>
                                        <p:tav tm="100000">
                                          <p:val>
                                            <p:strVal val="#ppt_x"/>
                                          </p:val>
                                        </p:tav>
                                      </p:tavLst>
                                    </p:anim>
                                    <p:anim calcmode="lin" valueType="num">
                                      <p:cBhvr>
                                        <p:cTn id="19" dur="1000" fill="hold"/>
                                        <p:tgtEl>
                                          <p:spTgt spid="9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97"/>
                                        </p:tgtEl>
                                        <p:attrNameLst>
                                          <p:attrName>style.visibility</p:attrName>
                                        </p:attrNameLst>
                                      </p:cBhvr>
                                      <p:to>
                                        <p:strVal val="visible"/>
                                      </p:to>
                                    </p:set>
                                    <p:animEffect transition="in" filter="fade">
                                      <p:cBhvr>
                                        <p:cTn id="22" dur="1000"/>
                                        <p:tgtEl>
                                          <p:spTgt spid="97"/>
                                        </p:tgtEl>
                                      </p:cBhvr>
                                    </p:animEffect>
                                    <p:anim calcmode="lin" valueType="num">
                                      <p:cBhvr>
                                        <p:cTn id="23" dur="1000" fill="hold"/>
                                        <p:tgtEl>
                                          <p:spTgt spid="97"/>
                                        </p:tgtEl>
                                        <p:attrNameLst>
                                          <p:attrName>ppt_x</p:attrName>
                                        </p:attrNameLst>
                                      </p:cBhvr>
                                      <p:tavLst>
                                        <p:tav tm="0">
                                          <p:val>
                                            <p:strVal val="#ppt_x"/>
                                          </p:val>
                                        </p:tav>
                                        <p:tav tm="100000">
                                          <p:val>
                                            <p:strVal val="#ppt_x"/>
                                          </p:val>
                                        </p:tav>
                                      </p:tavLst>
                                    </p:anim>
                                    <p:anim calcmode="lin" valueType="num">
                                      <p:cBhvr>
                                        <p:cTn id="24" dur="1000" fill="hold"/>
                                        <p:tgtEl>
                                          <p:spTgt spid="97"/>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98"/>
                                        </p:tgtEl>
                                        <p:attrNameLst>
                                          <p:attrName>style.visibility</p:attrName>
                                        </p:attrNameLst>
                                      </p:cBhvr>
                                      <p:to>
                                        <p:strVal val="visible"/>
                                      </p:to>
                                    </p:set>
                                    <p:animEffect transition="in" filter="fade">
                                      <p:cBhvr>
                                        <p:cTn id="27" dur="1000"/>
                                        <p:tgtEl>
                                          <p:spTgt spid="98"/>
                                        </p:tgtEl>
                                      </p:cBhvr>
                                    </p:animEffect>
                                    <p:anim calcmode="lin" valueType="num">
                                      <p:cBhvr>
                                        <p:cTn id="28" dur="1000" fill="hold"/>
                                        <p:tgtEl>
                                          <p:spTgt spid="98"/>
                                        </p:tgtEl>
                                        <p:attrNameLst>
                                          <p:attrName>ppt_x</p:attrName>
                                        </p:attrNameLst>
                                      </p:cBhvr>
                                      <p:tavLst>
                                        <p:tav tm="0">
                                          <p:val>
                                            <p:strVal val="#ppt_x"/>
                                          </p:val>
                                        </p:tav>
                                        <p:tav tm="100000">
                                          <p:val>
                                            <p:strVal val="#ppt_x"/>
                                          </p:val>
                                        </p:tav>
                                      </p:tavLst>
                                    </p:anim>
                                    <p:anim calcmode="lin" valueType="num">
                                      <p:cBhvr>
                                        <p:cTn id="29" dur="1000" fill="hold"/>
                                        <p:tgtEl>
                                          <p:spTgt spid="9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9"/>
                                        </p:tgtEl>
                                        <p:attrNameLst>
                                          <p:attrName>style.visibility</p:attrName>
                                        </p:attrNameLst>
                                      </p:cBhvr>
                                      <p:to>
                                        <p:strVal val="visible"/>
                                      </p:to>
                                    </p:set>
                                    <p:animEffect transition="in" filter="fade">
                                      <p:cBhvr>
                                        <p:cTn id="32" dur="1000"/>
                                        <p:tgtEl>
                                          <p:spTgt spid="99"/>
                                        </p:tgtEl>
                                      </p:cBhvr>
                                    </p:animEffect>
                                    <p:anim calcmode="lin" valueType="num">
                                      <p:cBhvr>
                                        <p:cTn id="33" dur="1000" fill="hold"/>
                                        <p:tgtEl>
                                          <p:spTgt spid="99"/>
                                        </p:tgtEl>
                                        <p:attrNameLst>
                                          <p:attrName>ppt_x</p:attrName>
                                        </p:attrNameLst>
                                      </p:cBhvr>
                                      <p:tavLst>
                                        <p:tav tm="0">
                                          <p:val>
                                            <p:strVal val="#ppt_x"/>
                                          </p:val>
                                        </p:tav>
                                        <p:tav tm="100000">
                                          <p:val>
                                            <p:strVal val="#ppt_x"/>
                                          </p:val>
                                        </p:tav>
                                      </p:tavLst>
                                    </p:anim>
                                    <p:anim calcmode="lin" valueType="num">
                                      <p:cBhvr>
                                        <p:cTn id="34" dur="1000" fill="hold"/>
                                        <p:tgtEl>
                                          <p:spTgt spid="9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00"/>
                                        </p:tgtEl>
                                        <p:attrNameLst>
                                          <p:attrName>style.visibility</p:attrName>
                                        </p:attrNameLst>
                                      </p:cBhvr>
                                      <p:to>
                                        <p:strVal val="visible"/>
                                      </p:to>
                                    </p:set>
                                    <p:animEffect transition="in" filter="fade">
                                      <p:cBhvr>
                                        <p:cTn id="37" dur="1000"/>
                                        <p:tgtEl>
                                          <p:spTgt spid="100"/>
                                        </p:tgtEl>
                                      </p:cBhvr>
                                    </p:animEffect>
                                    <p:anim calcmode="lin" valueType="num">
                                      <p:cBhvr>
                                        <p:cTn id="38" dur="1000" fill="hold"/>
                                        <p:tgtEl>
                                          <p:spTgt spid="100"/>
                                        </p:tgtEl>
                                        <p:attrNameLst>
                                          <p:attrName>ppt_x</p:attrName>
                                        </p:attrNameLst>
                                      </p:cBhvr>
                                      <p:tavLst>
                                        <p:tav tm="0">
                                          <p:val>
                                            <p:strVal val="#ppt_x"/>
                                          </p:val>
                                        </p:tav>
                                        <p:tav tm="100000">
                                          <p:val>
                                            <p:strVal val="#ppt_x"/>
                                          </p:val>
                                        </p:tav>
                                      </p:tavLst>
                                    </p:anim>
                                    <p:anim calcmode="lin" valueType="num">
                                      <p:cBhvr>
                                        <p:cTn id="39" dur="1000" fill="hold"/>
                                        <p:tgtEl>
                                          <p:spTgt spid="100"/>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01"/>
                                        </p:tgtEl>
                                        <p:attrNameLst>
                                          <p:attrName>style.visibility</p:attrName>
                                        </p:attrNameLst>
                                      </p:cBhvr>
                                      <p:to>
                                        <p:strVal val="visible"/>
                                      </p:to>
                                    </p:set>
                                    <p:animEffect transition="in" filter="fade">
                                      <p:cBhvr>
                                        <p:cTn id="42" dur="1000"/>
                                        <p:tgtEl>
                                          <p:spTgt spid="101"/>
                                        </p:tgtEl>
                                      </p:cBhvr>
                                    </p:animEffect>
                                    <p:anim calcmode="lin" valueType="num">
                                      <p:cBhvr>
                                        <p:cTn id="43" dur="1000" fill="hold"/>
                                        <p:tgtEl>
                                          <p:spTgt spid="101"/>
                                        </p:tgtEl>
                                        <p:attrNameLst>
                                          <p:attrName>ppt_x</p:attrName>
                                        </p:attrNameLst>
                                      </p:cBhvr>
                                      <p:tavLst>
                                        <p:tav tm="0">
                                          <p:val>
                                            <p:strVal val="#ppt_x"/>
                                          </p:val>
                                        </p:tav>
                                        <p:tav tm="100000">
                                          <p:val>
                                            <p:strVal val="#ppt_x"/>
                                          </p:val>
                                        </p:tav>
                                      </p:tavLst>
                                    </p:anim>
                                    <p:anim calcmode="lin" valueType="num">
                                      <p:cBhvr>
                                        <p:cTn id="44" dur="1000" fill="hold"/>
                                        <p:tgtEl>
                                          <p:spTgt spid="101"/>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animEffect transition="in" filter="fade">
                                      <p:cBhvr>
                                        <p:cTn id="47" dur="1000"/>
                                        <p:tgtEl>
                                          <p:spTgt spid="102"/>
                                        </p:tgtEl>
                                      </p:cBhvr>
                                    </p:animEffect>
                                    <p:anim calcmode="lin" valueType="num">
                                      <p:cBhvr>
                                        <p:cTn id="48" dur="1000" fill="hold"/>
                                        <p:tgtEl>
                                          <p:spTgt spid="102"/>
                                        </p:tgtEl>
                                        <p:attrNameLst>
                                          <p:attrName>ppt_x</p:attrName>
                                        </p:attrNameLst>
                                      </p:cBhvr>
                                      <p:tavLst>
                                        <p:tav tm="0">
                                          <p:val>
                                            <p:strVal val="#ppt_x"/>
                                          </p:val>
                                        </p:tav>
                                        <p:tav tm="100000">
                                          <p:val>
                                            <p:strVal val="#ppt_x"/>
                                          </p:val>
                                        </p:tav>
                                      </p:tavLst>
                                    </p:anim>
                                    <p:anim calcmode="lin" valueType="num">
                                      <p:cBhvr>
                                        <p:cTn id="49" dur="1000" fill="hold"/>
                                        <p:tgtEl>
                                          <p:spTgt spid="10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03"/>
                                        </p:tgtEl>
                                        <p:attrNameLst>
                                          <p:attrName>style.visibility</p:attrName>
                                        </p:attrNameLst>
                                      </p:cBhvr>
                                      <p:to>
                                        <p:strVal val="visible"/>
                                      </p:to>
                                    </p:set>
                                    <p:animEffect transition="in" filter="fade">
                                      <p:cBhvr>
                                        <p:cTn id="52" dur="1000"/>
                                        <p:tgtEl>
                                          <p:spTgt spid="103"/>
                                        </p:tgtEl>
                                      </p:cBhvr>
                                    </p:animEffect>
                                    <p:anim calcmode="lin" valueType="num">
                                      <p:cBhvr>
                                        <p:cTn id="53" dur="1000" fill="hold"/>
                                        <p:tgtEl>
                                          <p:spTgt spid="103"/>
                                        </p:tgtEl>
                                        <p:attrNameLst>
                                          <p:attrName>ppt_x</p:attrName>
                                        </p:attrNameLst>
                                      </p:cBhvr>
                                      <p:tavLst>
                                        <p:tav tm="0">
                                          <p:val>
                                            <p:strVal val="#ppt_x"/>
                                          </p:val>
                                        </p:tav>
                                        <p:tav tm="100000">
                                          <p:val>
                                            <p:strVal val="#ppt_x"/>
                                          </p:val>
                                        </p:tav>
                                      </p:tavLst>
                                    </p:anim>
                                    <p:anim calcmode="lin" valueType="num">
                                      <p:cBhvr>
                                        <p:cTn id="54" dur="1000" fill="hold"/>
                                        <p:tgtEl>
                                          <p:spTgt spid="10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23"/>
                                        </p:tgtEl>
                                        <p:attrNameLst>
                                          <p:attrName>style.visibility</p:attrName>
                                        </p:attrNameLst>
                                      </p:cBhvr>
                                      <p:to>
                                        <p:strVal val="visible"/>
                                      </p:to>
                                    </p:set>
                                    <p:animEffect transition="in" filter="fade">
                                      <p:cBhvr>
                                        <p:cTn id="57" dur="1000"/>
                                        <p:tgtEl>
                                          <p:spTgt spid="123"/>
                                        </p:tgtEl>
                                      </p:cBhvr>
                                    </p:animEffect>
                                    <p:anim calcmode="lin" valueType="num">
                                      <p:cBhvr>
                                        <p:cTn id="58" dur="1000" fill="hold"/>
                                        <p:tgtEl>
                                          <p:spTgt spid="123"/>
                                        </p:tgtEl>
                                        <p:attrNameLst>
                                          <p:attrName>ppt_x</p:attrName>
                                        </p:attrNameLst>
                                      </p:cBhvr>
                                      <p:tavLst>
                                        <p:tav tm="0">
                                          <p:val>
                                            <p:strVal val="#ppt_x"/>
                                          </p:val>
                                        </p:tav>
                                        <p:tav tm="100000">
                                          <p:val>
                                            <p:strVal val="#ppt_x"/>
                                          </p:val>
                                        </p:tav>
                                      </p:tavLst>
                                    </p:anim>
                                    <p:anim calcmode="lin" valueType="num">
                                      <p:cBhvr>
                                        <p:cTn id="59" dur="1000" fill="hold"/>
                                        <p:tgtEl>
                                          <p:spTgt spid="123"/>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24"/>
                                        </p:tgtEl>
                                        <p:attrNameLst>
                                          <p:attrName>style.visibility</p:attrName>
                                        </p:attrNameLst>
                                      </p:cBhvr>
                                      <p:to>
                                        <p:strVal val="visible"/>
                                      </p:to>
                                    </p:set>
                                    <p:animEffect transition="in" filter="fade">
                                      <p:cBhvr>
                                        <p:cTn id="62" dur="1000"/>
                                        <p:tgtEl>
                                          <p:spTgt spid="124"/>
                                        </p:tgtEl>
                                      </p:cBhvr>
                                    </p:animEffect>
                                    <p:anim calcmode="lin" valueType="num">
                                      <p:cBhvr>
                                        <p:cTn id="63" dur="1000" fill="hold"/>
                                        <p:tgtEl>
                                          <p:spTgt spid="124"/>
                                        </p:tgtEl>
                                        <p:attrNameLst>
                                          <p:attrName>ppt_x</p:attrName>
                                        </p:attrNameLst>
                                      </p:cBhvr>
                                      <p:tavLst>
                                        <p:tav tm="0">
                                          <p:val>
                                            <p:strVal val="#ppt_x"/>
                                          </p:val>
                                        </p:tav>
                                        <p:tav tm="100000">
                                          <p:val>
                                            <p:strVal val="#ppt_x"/>
                                          </p:val>
                                        </p:tav>
                                      </p:tavLst>
                                    </p:anim>
                                    <p:anim calcmode="lin" valueType="num">
                                      <p:cBhvr>
                                        <p:cTn id="64" dur="1000" fill="hold"/>
                                        <p:tgtEl>
                                          <p:spTgt spid="124"/>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127"/>
                                        </p:tgtEl>
                                        <p:attrNameLst>
                                          <p:attrName>style.visibility</p:attrName>
                                        </p:attrNameLst>
                                      </p:cBhvr>
                                      <p:to>
                                        <p:strVal val="visible"/>
                                      </p:to>
                                    </p:set>
                                    <p:animEffect transition="in" filter="fade">
                                      <p:cBhvr>
                                        <p:cTn id="67" dur="1000"/>
                                        <p:tgtEl>
                                          <p:spTgt spid="127"/>
                                        </p:tgtEl>
                                      </p:cBhvr>
                                    </p:animEffect>
                                    <p:anim calcmode="lin" valueType="num">
                                      <p:cBhvr>
                                        <p:cTn id="68" dur="1000" fill="hold"/>
                                        <p:tgtEl>
                                          <p:spTgt spid="127"/>
                                        </p:tgtEl>
                                        <p:attrNameLst>
                                          <p:attrName>ppt_x</p:attrName>
                                        </p:attrNameLst>
                                      </p:cBhvr>
                                      <p:tavLst>
                                        <p:tav tm="0">
                                          <p:val>
                                            <p:strVal val="#ppt_x"/>
                                          </p:val>
                                        </p:tav>
                                        <p:tav tm="100000">
                                          <p:val>
                                            <p:strVal val="#ppt_x"/>
                                          </p:val>
                                        </p:tav>
                                      </p:tavLst>
                                    </p:anim>
                                    <p:anim calcmode="lin" valueType="num">
                                      <p:cBhvr>
                                        <p:cTn id="69" dur="1000" fill="hold"/>
                                        <p:tgtEl>
                                          <p:spTgt spid="12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28"/>
                                        </p:tgtEl>
                                        <p:attrNameLst>
                                          <p:attrName>style.visibility</p:attrName>
                                        </p:attrNameLst>
                                      </p:cBhvr>
                                      <p:to>
                                        <p:strVal val="visible"/>
                                      </p:to>
                                    </p:set>
                                    <p:animEffect transition="in" filter="fade">
                                      <p:cBhvr>
                                        <p:cTn id="72" dur="1000"/>
                                        <p:tgtEl>
                                          <p:spTgt spid="128"/>
                                        </p:tgtEl>
                                      </p:cBhvr>
                                    </p:animEffect>
                                    <p:anim calcmode="lin" valueType="num">
                                      <p:cBhvr>
                                        <p:cTn id="73" dur="1000" fill="hold"/>
                                        <p:tgtEl>
                                          <p:spTgt spid="128"/>
                                        </p:tgtEl>
                                        <p:attrNameLst>
                                          <p:attrName>ppt_x</p:attrName>
                                        </p:attrNameLst>
                                      </p:cBhvr>
                                      <p:tavLst>
                                        <p:tav tm="0">
                                          <p:val>
                                            <p:strVal val="#ppt_x"/>
                                          </p:val>
                                        </p:tav>
                                        <p:tav tm="100000">
                                          <p:val>
                                            <p:strVal val="#ppt_x"/>
                                          </p:val>
                                        </p:tav>
                                      </p:tavLst>
                                    </p:anim>
                                    <p:anim calcmode="lin" valueType="num">
                                      <p:cBhvr>
                                        <p:cTn id="74" dur="1000" fill="hold"/>
                                        <p:tgtEl>
                                          <p:spTgt spid="128"/>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129"/>
                                        </p:tgtEl>
                                        <p:attrNameLst>
                                          <p:attrName>style.visibility</p:attrName>
                                        </p:attrNameLst>
                                      </p:cBhvr>
                                      <p:to>
                                        <p:strVal val="visible"/>
                                      </p:to>
                                    </p:set>
                                    <p:animEffect transition="in" filter="fade">
                                      <p:cBhvr>
                                        <p:cTn id="77" dur="1000"/>
                                        <p:tgtEl>
                                          <p:spTgt spid="129"/>
                                        </p:tgtEl>
                                      </p:cBhvr>
                                    </p:animEffect>
                                    <p:anim calcmode="lin" valueType="num">
                                      <p:cBhvr>
                                        <p:cTn id="78" dur="1000" fill="hold"/>
                                        <p:tgtEl>
                                          <p:spTgt spid="129"/>
                                        </p:tgtEl>
                                        <p:attrNameLst>
                                          <p:attrName>ppt_x</p:attrName>
                                        </p:attrNameLst>
                                      </p:cBhvr>
                                      <p:tavLst>
                                        <p:tav tm="0">
                                          <p:val>
                                            <p:strVal val="#ppt_x"/>
                                          </p:val>
                                        </p:tav>
                                        <p:tav tm="100000">
                                          <p:val>
                                            <p:strVal val="#ppt_x"/>
                                          </p:val>
                                        </p:tav>
                                      </p:tavLst>
                                    </p:anim>
                                    <p:anim calcmode="lin" valueType="num">
                                      <p:cBhvr>
                                        <p:cTn id="79" dur="1000" fill="hold"/>
                                        <p:tgtEl>
                                          <p:spTgt spid="129"/>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131"/>
                                        </p:tgtEl>
                                        <p:attrNameLst>
                                          <p:attrName>style.visibility</p:attrName>
                                        </p:attrNameLst>
                                      </p:cBhvr>
                                      <p:to>
                                        <p:strVal val="visible"/>
                                      </p:to>
                                    </p:set>
                                    <p:animEffect transition="in" filter="fade">
                                      <p:cBhvr>
                                        <p:cTn id="82" dur="1000"/>
                                        <p:tgtEl>
                                          <p:spTgt spid="131"/>
                                        </p:tgtEl>
                                      </p:cBhvr>
                                    </p:animEffect>
                                    <p:anim calcmode="lin" valueType="num">
                                      <p:cBhvr>
                                        <p:cTn id="83" dur="1000" fill="hold"/>
                                        <p:tgtEl>
                                          <p:spTgt spid="131"/>
                                        </p:tgtEl>
                                        <p:attrNameLst>
                                          <p:attrName>ppt_x</p:attrName>
                                        </p:attrNameLst>
                                      </p:cBhvr>
                                      <p:tavLst>
                                        <p:tav tm="0">
                                          <p:val>
                                            <p:strVal val="#ppt_x"/>
                                          </p:val>
                                        </p:tav>
                                        <p:tav tm="100000">
                                          <p:val>
                                            <p:strVal val="#ppt_x"/>
                                          </p:val>
                                        </p:tav>
                                      </p:tavLst>
                                    </p:anim>
                                    <p:anim calcmode="lin" valueType="num">
                                      <p:cBhvr>
                                        <p:cTn id="84" dur="1000" fill="hold"/>
                                        <p:tgtEl>
                                          <p:spTgt spid="131"/>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fade">
                                      <p:cBhvr>
                                        <p:cTn id="87" dur="1000"/>
                                        <p:tgtEl>
                                          <p:spTgt spid="40"/>
                                        </p:tgtEl>
                                      </p:cBhvr>
                                    </p:animEffect>
                                    <p:anim calcmode="lin" valueType="num">
                                      <p:cBhvr>
                                        <p:cTn id="88" dur="1000" fill="hold"/>
                                        <p:tgtEl>
                                          <p:spTgt spid="40"/>
                                        </p:tgtEl>
                                        <p:attrNameLst>
                                          <p:attrName>ppt_x</p:attrName>
                                        </p:attrNameLst>
                                      </p:cBhvr>
                                      <p:tavLst>
                                        <p:tav tm="0">
                                          <p:val>
                                            <p:strVal val="#ppt_x"/>
                                          </p:val>
                                        </p:tav>
                                        <p:tav tm="100000">
                                          <p:val>
                                            <p:strVal val="#ppt_x"/>
                                          </p:val>
                                        </p:tav>
                                      </p:tavLst>
                                    </p:anim>
                                    <p:anim calcmode="lin" valueType="num">
                                      <p:cBhvr>
                                        <p:cTn id="89" dur="1000" fill="hold"/>
                                        <p:tgtEl>
                                          <p:spTgt spid="40"/>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41"/>
                                        </p:tgtEl>
                                        <p:attrNameLst>
                                          <p:attrName>style.visibility</p:attrName>
                                        </p:attrNameLst>
                                      </p:cBhvr>
                                      <p:to>
                                        <p:strVal val="visible"/>
                                      </p:to>
                                    </p:set>
                                    <p:animEffect transition="in" filter="fade">
                                      <p:cBhvr>
                                        <p:cTn id="92" dur="1000"/>
                                        <p:tgtEl>
                                          <p:spTgt spid="41"/>
                                        </p:tgtEl>
                                      </p:cBhvr>
                                    </p:animEffect>
                                    <p:anim calcmode="lin" valueType="num">
                                      <p:cBhvr>
                                        <p:cTn id="93" dur="1000" fill="hold"/>
                                        <p:tgtEl>
                                          <p:spTgt spid="41"/>
                                        </p:tgtEl>
                                        <p:attrNameLst>
                                          <p:attrName>ppt_x</p:attrName>
                                        </p:attrNameLst>
                                      </p:cBhvr>
                                      <p:tavLst>
                                        <p:tav tm="0">
                                          <p:val>
                                            <p:strVal val="#ppt_x"/>
                                          </p:val>
                                        </p:tav>
                                        <p:tav tm="100000">
                                          <p:val>
                                            <p:strVal val="#ppt_x"/>
                                          </p:val>
                                        </p:tav>
                                      </p:tavLst>
                                    </p:anim>
                                    <p:anim calcmode="lin" valueType="num">
                                      <p:cBhvr>
                                        <p:cTn id="94" dur="1000" fill="hold"/>
                                        <p:tgtEl>
                                          <p:spTgt spid="41"/>
                                        </p:tgtEl>
                                        <p:attrNameLst>
                                          <p:attrName>ppt_y</p:attrName>
                                        </p:attrNameLst>
                                      </p:cBhvr>
                                      <p:tavLst>
                                        <p:tav tm="0">
                                          <p:val>
                                            <p:strVal val="#ppt_y+.1"/>
                                          </p:val>
                                        </p:tav>
                                        <p:tav tm="100000">
                                          <p:val>
                                            <p:strVal val="#ppt_y"/>
                                          </p:val>
                                        </p:tav>
                                      </p:tavLst>
                                    </p:anim>
                                  </p:childTnLst>
                                </p:cTn>
                              </p:par>
                              <p:par>
                                <p:cTn id="95" presetID="42" presetClass="entr" presetSubtype="0" fill="hold" nodeType="withEffect">
                                  <p:stCondLst>
                                    <p:cond delay="0"/>
                                  </p:stCondLst>
                                  <p:childTnLst>
                                    <p:set>
                                      <p:cBhvr>
                                        <p:cTn id="96" dur="1" fill="hold">
                                          <p:stCondLst>
                                            <p:cond delay="0"/>
                                          </p:stCondLst>
                                        </p:cTn>
                                        <p:tgtEl>
                                          <p:spTgt spid="24580"/>
                                        </p:tgtEl>
                                        <p:attrNameLst>
                                          <p:attrName>style.visibility</p:attrName>
                                        </p:attrNameLst>
                                      </p:cBhvr>
                                      <p:to>
                                        <p:strVal val="visible"/>
                                      </p:to>
                                    </p:set>
                                    <p:animEffect transition="in" filter="fade">
                                      <p:cBhvr>
                                        <p:cTn id="97" dur="1000"/>
                                        <p:tgtEl>
                                          <p:spTgt spid="24580"/>
                                        </p:tgtEl>
                                      </p:cBhvr>
                                    </p:animEffect>
                                    <p:anim calcmode="lin" valueType="num">
                                      <p:cBhvr>
                                        <p:cTn id="98" dur="1000" fill="hold"/>
                                        <p:tgtEl>
                                          <p:spTgt spid="24580"/>
                                        </p:tgtEl>
                                        <p:attrNameLst>
                                          <p:attrName>ppt_x</p:attrName>
                                        </p:attrNameLst>
                                      </p:cBhvr>
                                      <p:tavLst>
                                        <p:tav tm="0">
                                          <p:val>
                                            <p:strVal val="#ppt_x"/>
                                          </p:val>
                                        </p:tav>
                                        <p:tav tm="100000">
                                          <p:val>
                                            <p:strVal val="#ppt_x"/>
                                          </p:val>
                                        </p:tav>
                                      </p:tavLst>
                                    </p:anim>
                                    <p:anim calcmode="lin" valueType="num">
                                      <p:cBhvr>
                                        <p:cTn id="99" dur="1000" fill="hold"/>
                                        <p:tgtEl>
                                          <p:spTgt spid="24580"/>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43"/>
                                        </p:tgtEl>
                                        <p:attrNameLst>
                                          <p:attrName>style.visibility</p:attrName>
                                        </p:attrNameLst>
                                      </p:cBhvr>
                                      <p:to>
                                        <p:strVal val="visible"/>
                                      </p:to>
                                    </p:set>
                                    <p:animEffect transition="in" filter="fade">
                                      <p:cBhvr>
                                        <p:cTn id="102" dur="1000"/>
                                        <p:tgtEl>
                                          <p:spTgt spid="43"/>
                                        </p:tgtEl>
                                      </p:cBhvr>
                                    </p:animEffect>
                                    <p:anim calcmode="lin" valueType="num">
                                      <p:cBhvr>
                                        <p:cTn id="103" dur="1000" fill="hold"/>
                                        <p:tgtEl>
                                          <p:spTgt spid="43"/>
                                        </p:tgtEl>
                                        <p:attrNameLst>
                                          <p:attrName>ppt_x</p:attrName>
                                        </p:attrNameLst>
                                      </p:cBhvr>
                                      <p:tavLst>
                                        <p:tav tm="0">
                                          <p:val>
                                            <p:strVal val="#ppt_x"/>
                                          </p:val>
                                        </p:tav>
                                        <p:tav tm="100000">
                                          <p:val>
                                            <p:strVal val="#ppt_x"/>
                                          </p:val>
                                        </p:tav>
                                      </p:tavLst>
                                    </p:anim>
                                    <p:anim calcmode="lin" valueType="num">
                                      <p:cBhvr>
                                        <p:cTn id="104" dur="1000" fill="hold"/>
                                        <p:tgtEl>
                                          <p:spTgt spid="43"/>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fade">
                                      <p:cBhvr>
                                        <p:cTn id="107" dur="1000"/>
                                        <p:tgtEl>
                                          <p:spTgt spid="44"/>
                                        </p:tgtEl>
                                      </p:cBhvr>
                                    </p:animEffect>
                                    <p:anim calcmode="lin" valueType="num">
                                      <p:cBhvr>
                                        <p:cTn id="108" dur="1000" fill="hold"/>
                                        <p:tgtEl>
                                          <p:spTgt spid="44"/>
                                        </p:tgtEl>
                                        <p:attrNameLst>
                                          <p:attrName>ppt_x</p:attrName>
                                        </p:attrNameLst>
                                      </p:cBhvr>
                                      <p:tavLst>
                                        <p:tav tm="0">
                                          <p:val>
                                            <p:strVal val="#ppt_x"/>
                                          </p:val>
                                        </p:tav>
                                        <p:tav tm="100000">
                                          <p:val>
                                            <p:strVal val="#ppt_x"/>
                                          </p:val>
                                        </p:tav>
                                      </p:tavLst>
                                    </p:anim>
                                    <p:anim calcmode="lin" valueType="num">
                                      <p:cBhvr>
                                        <p:cTn id="109" dur="1000" fill="hold"/>
                                        <p:tgtEl>
                                          <p:spTgt spid="44"/>
                                        </p:tgtEl>
                                        <p:attrNameLst>
                                          <p:attrName>ppt_y</p:attrName>
                                        </p:attrNameLst>
                                      </p:cBhvr>
                                      <p:tavLst>
                                        <p:tav tm="0">
                                          <p:val>
                                            <p:strVal val="#ppt_y+.1"/>
                                          </p:val>
                                        </p:tav>
                                        <p:tav tm="100000">
                                          <p:val>
                                            <p:strVal val="#ppt_y"/>
                                          </p:val>
                                        </p:tav>
                                      </p:tavLst>
                                    </p:anim>
                                  </p:childTnLst>
                                </p:cTn>
                              </p:par>
                              <p:par>
                                <p:cTn id="110" presetID="42" presetClass="entr" presetSubtype="0" fill="hold" nodeType="withEffect">
                                  <p:stCondLst>
                                    <p:cond delay="0"/>
                                  </p:stCondLst>
                                  <p:childTnLst>
                                    <p:set>
                                      <p:cBhvr>
                                        <p:cTn id="111" dur="1" fill="hold">
                                          <p:stCondLst>
                                            <p:cond delay="0"/>
                                          </p:stCondLst>
                                        </p:cTn>
                                        <p:tgtEl>
                                          <p:spTgt spid="94"/>
                                        </p:tgtEl>
                                        <p:attrNameLst>
                                          <p:attrName>style.visibility</p:attrName>
                                        </p:attrNameLst>
                                      </p:cBhvr>
                                      <p:to>
                                        <p:strVal val="visible"/>
                                      </p:to>
                                    </p:set>
                                    <p:animEffect transition="in" filter="fade">
                                      <p:cBhvr>
                                        <p:cTn id="112" dur="1000"/>
                                        <p:tgtEl>
                                          <p:spTgt spid="94"/>
                                        </p:tgtEl>
                                      </p:cBhvr>
                                    </p:animEffect>
                                    <p:anim calcmode="lin" valueType="num">
                                      <p:cBhvr>
                                        <p:cTn id="113" dur="1000" fill="hold"/>
                                        <p:tgtEl>
                                          <p:spTgt spid="94"/>
                                        </p:tgtEl>
                                        <p:attrNameLst>
                                          <p:attrName>ppt_x</p:attrName>
                                        </p:attrNameLst>
                                      </p:cBhvr>
                                      <p:tavLst>
                                        <p:tav tm="0">
                                          <p:val>
                                            <p:strVal val="#ppt_x"/>
                                          </p:val>
                                        </p:tav>
                                        <p:tav tm="100000">
                                          <p:val>
                                            <p:strVal val="#ppt_x"/>
                                          </p:val>
                                        </p:tav>
                                      </p:tavLst>
                                    </p:anim>
                                    <p:anim calcmode="lin" valueType="num">
                                      <p:cBhvr>
                                        <p:cTn id="114" dur="1000" fill="hold"/>
                                        <p:tgtEl>
                                          <p:spTgt spid="94"/>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119"/>
                                        </p:tgtEl>
                                        <p:attrNameLst>
                                          <p:attrName>style.visibility</p:attrName>
                                        </p:attrNameLst>
                                      </p:cBhvr>
                                      <p:to>
                                        <p:strVal val="visible"/>
                                      </p:to>
                                    </p:set>
                                    <p:animEffect transition="in" filter="fade">
                                      <p:cBhvr>
                                        <p:cTn id="117" dur="1000"/>
                                        <p:tgtEl>
                                          <p:spTgt spid="119"/>
                                        </p:tgtEl>
                                      </p:cBhvr>
                                    </p:animEffect>
                                    <p:anim calcmode="lin" valueType="num">
                                      <p:cBhvr>
                                        <p:cTn id="118" dur="1000" fill="hold"/>
                                        <p:tgtEl>
                                          <p:spTgt spid="119"/>
                                        </p:tgtEl>
                                        <p:attrNameLst>
                                          <p:attrName>ppt_x</p:attrName>
                                        </p:attrNameLst>
                                      </p:cBhvr>
                                      <p:tavLst>
                                        <p:tav tm="0">
                                          <p:val>
                                            <p:strVal val="#ppt_x"/>
                                          </p:val>
                                        </p:tav>
                                        <p:tav tm="100000">
                                          <p:val>
                                            <p:strVal val="#ppt_x"/>
                                          </p:val>
                                        </p:tav>
                                      </p:tavLst>
                                    </p:anim>
                                    <p:anim calcmode="lin" valueType="num">
                                      <p:cBhvr>
                                        <p:cTn id="119" dur="1000" fill="hold"/>
                                        <p:tgtEl>
                                          <p:spTgt spid="119"/>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120"/>
                                        </p:tgtEl>
                                        <p:attrNameLst>
                                          <p:attrName>style.visibility</p:attrName>
                                        </p:attrNameLst>
                                      </p:cBhvr>
                                      <p:to>
                                        <p:strVal val="visible"/>
                                      </p:to>
                                    </p:set>
                                    <p:animEffect transition="in" filter="fade">
                                      <p:cBhvr>
                                        <p:cTn id="122" dur="1000"/>
                                        <p:tgtEl>
                                          <p:spTgt spid="120"/>
                                        </p:tgtEl>
                                      </p:cBhvr>
                                    </p:animEffect>
                                    <p:anim calcmode="lin" valueType="num">
                                      <p:cBhvr>
                                        <p:cTn id="123" dur="1000" fill="hold"/>
                                        <p:tgtEl>
                                          <p:spTgt spid="120"/>
                                        </p:tgtEl>
                                        <p:attrNameLst>
                                          <p:attrName>ppt_x</p:attrName>
                                        </p:attrNameLst>
                                      </p:cBhvr>
                                      <p:tavLst>
                                        <p:tav tm="0">
                                          <p:val>
                                            <p:strVal val="#ppt_x"/>
                                          </p:val>
                                        </p:tav>
                                        <p:tav tm="100000">
                                          <p:val>
                                            <p:strVal val="#ppt_x"/>
                                          </p:val>
                                        </p:tav>
                                      </p:tavLst>
                                    </p:anim>
                                    <p:anim calcmode="lin" valueType="num">
                                      <p:cBhvr>
                                        <p:cTn id="124" dur="1000" fill="hold"/>
                                        <p:tgtEl>
                                          <p:spTgt spid="1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00" grpId="0" animBg="1"/>
      <p:bldP spid="101" grpId="0" animBg="1"/>
      <p:bldP spid="102" grpId="0" animBg="1"/>
      <p:bldP spid="103" grpId="0" animBg="1"/>
      <p:bldP spid="119" grpId="0" animBg="1"/>
      <p:bldP spid="120" grpId="0"/>
      <p:bldP spid="123" grpId="0" animBg="1"/>
      <p:bldP spid="124" grpId="0" animBg="1"/>
      <p:bldP spid="127" grpId="0" animBg="1"/>
      <p:bldP spid="128" grpId="0" animBg="1"/>
      <p:bldP spid="129" grpId="0"/>
      <p:bldP spid="131" grpId="0" animBg="1"/>
      <p:bldP spid="40" grpId="0"/>
      <p:bldP spid="41" grpId="0"/>
      <p:bldP spid="43" grpId="0" animBg="1"/>
      <p:bldP spid="4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18839"/>
            <a:ext cx="395288" cy="246063"/>
          </a:xfrm>
        </p:spPr>
        <p:txBody>
          <a:bodyPr/>
          <a:lstStyle/>
          <a:p>
            <a:pPr>
              <a:defRPr/>
            </a:pPr>
            <a:fld id="{EDBAA250-FDD2-464C-83C3-DB4D7909873F}" type="slidenum">
              <a:rPr lang="fr-FR" smtClean="0">
                <a:solidFill>
                  <a:srgbClr val="FFFFFF"/>
                </a:solidFill>
              </a:rPr>
              <a:pPr>
                <a:defRPr/>
              </a:pPr>
              <a:t>21</a:t>
            </a:fld>
            <a:endParaRPr lang="fr-FR" dirty="0">
              <a:solidFill>
                <a:srgbClr val="FFFFFF"/>
              </a:solidFill>
            </a:endParaRPr>
          </a:p>
        </p:txBody>
      </p:sp>
      <p:sp>
        <p:nvSpPr>
          <p:cNvPr id="32"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Modalités déclaratives des éléments nominatifs</a:t>
            </a:r>
          </a:p>
          <a:p>
            <a:pPr marL="0" lvl="1">
              <a:lnSpc>
                <a:spcPct val="85000"/>
              </a:lnSpc>
              <a:defRPr/>
            </a:pPr>
            <a:r>
              <a:rPr lang="fr-FR" sz="2400" b="1" kern="0" dirty="0" smtClean="0">
                <a:solidFill>
                  <a:srgbClr val="004272"/>
                </a:solidFill>
                <a:latin typeface="Calibri" pitchFamily="34" charset="0"/>
              </a:rPr>
              <a:t> </a:t>
            </a:r>
          </a:p>
        </p:txBody>
      </p:sp>
      <p:sp>
        <p:nvSpPr>
          <p:cNvPr id="49" name="Rectangle à coins arrondis 48"/>
          <p:cNvSpPr/>
          <p:nvPr/>
        </p:nvSpPr>
        <p:spPr bwMode="auto">
          <a:xfrm>
            <a:off x="251521" y="69269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a:t>
            </a:r>
            <a:endParaRPr lang="fr-FR" sz="1200" b="1" dirty="0" smtClean="0">
              <a:solidFill>
                <a:schemeClr val="accent6">
                  <a:lumMod val="60000"/>
                  <a:lumOff val="40000"/>
                </a:schemeClr>
              </a:solidFill>
              <a:latin typeface="Calibri" pitchFamily="34" charset="0"/>
              <a:cs typeface="Arial" pitchFamily="34" charset="0"/>
            </a:endParaRPr>
          </a:p>
        </p:txBody>
      </p:sp>
      <p:cxnSp>
        <p:nvCxnSpPr>
          <p:cNvPr id="86" name="Connecteur en angle 106"/>
          <p:cNvCxnSpPr>
            <a:endCxn id="29" idx="1"/>
          </p:cNvCxnSpPr>
          <p:nvPr/>
        </p:nvCxnSpPr>
        <p:spPr bwMode="auto">
          <a:xfrm rot="16200000" flipH="1">
            <a:off x="1385646" y="2656050"/>
            <a:ext cx="2124236" cy="360040"/>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87" name="Connecteur en angle 106"/>
          <p:cNvCxnSpPr/>
          <p:nvPr/>
        </p:nvCxnSpPr>
        <p:spPr bwMode="auto">
          <a:xfrm rot="16200000" flipH="1">
            <a:off x="2019439" y="2232582"/>
            <a:ext cx="828091" cy="288032"/>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5" name="Connecteur en angle 94"/>
          <p:cNvCxnSpPr/>
          <p:nvPr/>
        </p:nvCxnSpPr>
        <p:spPr bwMode="auto">
          <a:xfrm rot="10800000" flipH="1" flipV="1">
            <a:off x="1402513" y="1200260"/>
            <a:ext cx="576064" cy="288032"/>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6" name="Connecteur en angle 95"/>
          <p:cNvCxnSpPr/>
          <p:nvPr/>
        </p:nvCxnSpPr>
        <p:spPr bwMode="auto">
          <a:xfrm rot="10800000" flipH="1" flipV="1">
            <a:off x="1402513" y="1164256"/>
            <a:ext cx="576064" cy="576064"/>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7" name="Connecteur en angle 96"/>
          <p:cNvCxnSpPr/>
          <p:nvPr/>
        </p:nvCxnSpPr>
        <p:spPr bwMode="auto">
          <a:xfrm rot="10800000" flipH="1" flipV="1">
            <a:off x="1978577" y="1776324"/>
            <a:ext cx="576064" cy="288032"/>
          </a:xfrm>
          <a:prstGeom prst="bentConnector3">
            <a:avLst>
              <a:gd name="adj1" fmla="val 5392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8" name="Connecteur en angle 97"/>
          <p:cNvCxnSpPr>
            <a:endCxn id="103" idx="1"/>
          </p:cNvCxnSpPr>
          <p:nvPr/>
        </p:nvCxnSpPr>
        <p:spPr bwMode="auto">
          <a:xfrm>
            <a:off x="2626649" y="2100360"/>
            <a:ext cx="504055" cy="252028"/>
          </a:xfrm>
          <a:prstGeom prst="bentConnector3">
            <a:avLst>
              <a:gd name="adj1" fmla="val 50000"/>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99" name="Rectangle à coins arrondis 98"/>
          <p:cNvSpPr/>
          <p:nvPr/>
        </p:nvSpPr>
        <p:spPr bwMode="auto">
          <a:xfrm>
            <a:off x="1978576" y="1380280"/>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S21.G00.40 - </a:t>
            </a:r>
            <a:r>
              <a:rPr lang="fr-FR" sz="1200" b="1" dirty="0" smtClean="0">
                <a:solidFill>
                  <a:schemeClr val="accent6">
                    <a:lumMod val="60000"/>
                    <a:lumOff val="40000"/>
                  </a:schemeClr>
                </a:solidFill>
                <a:latin typeface="Calibri" pitchFamily="34" charset="0"/>
                <a:cs typeface="Arial" pitchFamily="34" charset="0"/>
              </a:rPr>
              <a:t>Contrat (contrat de travail, convention, mandat)</a:t>
            </a:r>
          </a:p>
        </p:txBody>
      </p:sp>
      <p:sp>
        <p:nvSpPr>
          <p:cNvPr id="100" name="Rectangle à coins arrondis 99"/>
          <p:cNvSpPr/>
          <p:nvPr/>
        </p:nvSpPr>
        <p:spPr bwMode="auto">
          <a:xfrm>
            <a:off x="1402512" y="1092248"/>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S21.G00.30 - </a:t>
            </a:r>
            <a:r>
              <a:rPr lang="fr-FR" sz="1200" b="1" dirty="0" smtClean="0">
                <a:solidFill>
                  <a:schemeClr val="accent6">
                    <a:lumMod val="60000"/>
                    <a:lumOff val="40000"/>
                  </a:schemeClr>
                </a:solidFill>
                <a:latin typeface="Calibri" pitchFamily="34" charset="0"/>
                <a:cs typeface="Arial" pitchFamily="34" charset="0"/>
              </a:rPr>
              <a:t>Individu</a:t>
            </a:r>
          </a:p>
        </p:txBody>
      </p:sp>
      <p:sp>
        <p:nvSpPr>
          <p:cNvPr id="101" name="Rectangle à coins arrondis 100"/>
          <p:cNvSpPr/>
          <p:nvPr/>
        </p:nvSpPr>
        <p:spPr bwMode="auto">
          <a:xfrm>
            <a:off x="1978576" y="1668312"/>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50 - </a:t>
            </a:r>
            <a:r>
              <a:rPr lang="fr-FR" sz="1200" b="1" dirty="0" smtClean="0">
                <a:solidFill>
                  <a:schemeClr val="accent6">
                    <a:lumMod val="60000"/>
                    <a:lumOff val="40000"/>
                  </a:schemeClr>
                </a:solidFill>
                <a:latin typeface="Calibri" pitchFamily="34" charset="0"/>
                <a:cs typeface="Arial" pitchFamily="34" charset="0"/>
              </a:rPr>
              <a:t>Versement individu</a:t>
            </a:r>
          </a:p>
        </p:txBody>
      </p:sp>
      <p:sp>
        <p:nvSpPr>
          <p:cNvPr id="102" name="Rectangle à coins arrondis 101"/>
          <p:cNvSpPr/>
          <p:nvPr/>
        </p:nvSpPr>
        <p:spPr bwMode="auto">
          <a:xfrm>
            <a:off x="2554640" y="1956344"/>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51 - </a:t>
            </a:r>
            <a:r>
              <a:rPr lang="fr-FR" sz="1200" b="1" dirty="0" smtClean="0">
                <a:solidFill>
                  <a:schemeClr val="accent6">
                    <a:lumMod val="60000"/>
                    <a:lumOff val="40000"/>
                  </a:schemeClr>
                </a:solidFill>
                <a:latin typeface="Calibri" pitchFamily="34" charset="0"/>
                <a:cs typeface="Arial" pitchFamily="34" charset="0"/>
              </a:rPr>
              <a:t>Rémunération</a:t>
            </a:r>
          </a:p>
        </p:txBody>
      </p:sp>
      <p:sp>
        <p:nvSpPr>
          <p:cNvPr id="103" name="Rectangle à coins arrondis 102"/>
          <p:cNvSpPr/>
          <p:nvPr/>
        </p:nvSpPr>
        <p:spPr bwMode="auto">
          <a:xfrm>
            <a:off x="3130704" y="224437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53 - </a:t>
            </a:r>
            <a:r>
              <a:rPr lang="fr-FR" sz="1200" b="1" dirty="0" smtClean="0">
                <a:solidFill>
                  <a:schemeClr val="accent6">
                    <a:lumMod val="60000"/>
                    <a:lumOff val="40000"/>
                  </a:schemeClr>
                </a:solidFill>
                <a:latin typeface="Calibri" pitchFamily="34" charset="0"/>
                <a:cs typeface="Arial" pitchFamily="34" charset="0"/>
              </a:rPr>
              <a:t>Activité</a:t>
            </a:r>
          </a:p>
        </p:txBody>
      </p:sp>
      <p:sp>
        <p:nvSpPr>
          <p:cNvPr id="42" name="Carré corné 41"/>
          <p:cNvSpPr/>
          <p:nvPr/>
        </p:nvSpPr>
        <p:spPr bwMode="auto">
          <a:xfrm>
            <a:off x="4283968" y="737320"/>
            <a:ext cx="4860032" cy="1899592"/>
          </a:xfrm>
          <a:prstGeom prst="foldedCorner">
            <a:avLst/>
          </a:prstGeom>
          <a:solidFill>
            <a:srgbClr val="FFFFCC"/>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108000" rIns="91440" bIns="0" numCol="1" rtlCol="0" anchor="t" anchorCtr="0" compatLnSpc="1">
            <a:prstTxWarp prst="textNoShape">
              <a:avLst/>
            </a:prstTxWarp>
            <a:noAutofit/>
          </a:bodyPr>
          <a:lstStyle/>
          <a:p>
            <a:pPr marL="0" lvl="2"/>
            <a:r>
              <a:rPr lang="fr-FR" sz="1400" dirty="0" smtClean="0">
                <a:solidFill>
                  <a:schemeClr val="tx2"/>
                </a:solidFill>
                <a:latin typeface="Calibri" pitchFamily="34" charset="0"/>
                <a:cs typeface="Arial" pitchFamily="34" charset="0"/>
              </a:rPr>
              <a:t>Cas d’un apprenti âgé de 18 ans, employé par une entreprise de + de 20 salariés :</a:t>
            </a:r>
          </a:p>
          <a:p>
            <a:pPr marL="0" lvl="2">
              <a:buFontTx/>
              <a:buChar char="-"/>
            </a:pPr>
            <a:r>
              <a:rPr lang="fr-FR" sz="1400" dirty="0" smtClean="0">
                <a:solidFill>
                  <a:schemeClr val="tx2"/>
                </a:solidFill>
                <a:latin typeface="Calibri" pitchFamily="34" charset="0"/>
                <a:cs typeface="Arial" pitchFamily="34" charset="0"/>
              </a:rPr>
              <a:t>3</a:t>
            </a:r>
            <a:r>
              <a:rPr lang="fr-FR" sz="1400" baseline="30000" dirty="0" smtClean="0">
                <a:solidFill>
                  <a:schemeClr val="tx2"/>
                </a:solidFill>
                <a:latin typeface="Calibri" pitchFamily="34" charset="0"/>
                <a:cs typeface="Arial" pitchFamily="34" charset="0"/>
              </a:rPr>
              <a:t>ème</a:t>
            </a:r>
            <a:r>
              <a:rPr lang="fr-FR" sz="1400" dirty="0" smtClean="0">
                <a:solidFill>
                  <a:schemeClr val="tx2"/>
                </a:solidFill>
                <a:latin typeface="Calibri" pitchFamily="34" charset="0"/>
                <a:cs typeface="Arial" pitchFamily="34" charset="0"/>
              </a:rPr>
              <a:t> année d’apprentissage rémunérée à 65% du SMIC soit 887€ et prime d’un montant de 400€</a:t>
            </a:r>
          </a:p>
          <a:p>
            <a:pPr marL="0" lvl="2">
              <a:buFontTx/>
              <a:buChar char="-"/>
            </a:pPr>
            <a:r>
              <a:rPr lang="fr-FR" sz="1400" dirty="0" smtClean="0">
                <a:solidFill>
                  <a:schemeClr val="tx2"/>
                </a:solidFill>
                <a:latin typeface="Calibri" pitchFamily="34" charset="0"/>
                <a:cs typeface="Arial" pitchFamily="34" charset="0"/>
              </a:rPr>
              <a:t>La rémunération brute et la prime n’entrent pas dans la base de cotisations</a:t>
            </a:r>
          </a:p>
          <a:p>
            <a:pPr marL="0" lvl="2">
              <a:buFontTx/>
              <a:buChar char="-"/>
            </a:pPr>
            <a:r>
              <a:rPr lang="fr-FR" sz="1400" dirty="0" smtClean="0">
                <a:solidFill>
                  <a:schemeClr val="tx2"/>
                </a:solidFill>
                <a:latin typeface="Calibri" pitchFamily="34" charset="0"/>
                <a:cs typeface="Arial" pitchFamily="34" charset="0"/>
              </a:rPr>
              <a:t>La base forfaitaire de cotisation de </a:t>
            </a:r>
            <a:r>
              <a:rPr lang="fr-FR" sz="1400" dirty="0" smtClean="0">
                <a:solidFill>
                  <a:srgbClr val="00B050"/>
                </a:solidFill>
                <a:latin typeface="Calibri" pitchFamily="34" charset="0"/>
                <a:cs typeface="Arial" pitchFamily="34" charset="0"/>
              </a:rPr>
              <a:t>821</a:t>
            </a:r>
            <a:r>
              <a:rPr lang="fr-FR" sz="1400" dirty="0" smtClean="0">
                <a:solidFill>
                  <a:schemeClr val="tx2"/>
                </a:solidFill>
                <a:latin typeface="Calibri" pitchFamily="34" charset="0"/>
                <a:cs typeface="Arial" pitchFamily="34" charset="0"/>
              </a:rPr>
              <a:t>€ est à déclarer dans le bloc base assujettie</a:t>
            </a:r>
          </a:p>
          <a:p>
            <a:pPr marL="0" lvl="2">
              <a:buFontTx/>
              <a:buChar char="-"/>
            </a:pPr>
            <a:endParaRPr lang="fr-FR" sz="1400" dirty="0" smtClean="0">
              <a:solidFill>
                <a:schemeClr val="tx2"/>
              </a:solidFill>
              <a:latin typeface="Calibri" pitchFamily="34" charset="0"/>
              <a:cs typeface="Arial" pitchFamily="34" charset="0"/>
            </a:endParaRPr>
          </a:p>
        </p:txBody>
      </p:sp>
      <p:sp>
        <p:nvSpPr>
          <p:cNvPr id="56" name="Rectangle à coins arrondis 55"/>
          <p:cNvSpPr/>
          <p:nvPr/>
        </p:nvSpPr>
        <p:spPr bwMode="auto">
          <a:xfrm>
            <a:off x="755576" y="836712"/>
            <a:ext cx="1296144" cy="360040"/>
          </a:xfrm>
          <a:prstGeom prst="roundRect">
            <a:avLst/>
          </a:prstGeom>
          <a:no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r>
              <a:rPr lang="fr-FR" sz="1600" b="1" dirty="0" smtClean="0">
                <a:solidFill>
                  <a:srgbClr val="004272"/>
                </a:solidFill>
                <a:latin typeface="Calibri" pitchFamily="34" charset="0"/>
                <a:cs typeface="Arial" pitchFamily="34" charset="0"/>
              </a:rPr>
              <a:t>…</a:t>
            </a:r>
          </a:p>
        </p:txBody>
      </p:sp>
      <p:sp>
        <p:nvSpPr>
          <p:cNvPr id="43" name="ZoneTexte 42"/>
          <p:cNvSpPr txBox="1"/>
          <p:nvPr/>
        </p:nvSpPr>
        <p:spPr>
          <a:xfrm>
            <a:off x="4211960" y="476672"/>
            <a:ext cx="1565847" cy="369332"/>
          </a:xfrm>
          <a:prstGeom prst="rect">
            <a:avLst/>
          </a:prstGeom>
          <a:noFill/>
        </p:spPr>
        <p:txBody>
          <a:bodyPr wrap="square" rtlCol="0">
            <a:spAutoFit/>
          </a:bodyPr>
          <a:lstStyle/>
          <a:p>
            <a:r>
              <a:rPr lang="fr-FR" b="1" dirty="0" smtClean="0">
                <a:solidFill>
                  <a:srgbClr val="FF0000"/>
                </a:solidFill>
                <a:latin typeface="Calibri" pitchFamily="34" charset="0"/>
                <a:cs typeface="Calibri" pitchFamily="34" charset="0"/>
              </a:rPr>
              <a:t>EXEMPLE 2</a:t>
            </a:r>
            <a:endParaRPr lang="fr-FR" b="1" dirty="0">
              <a:solidFill>
                <a:srgbClr val="FF0000"/>
              </a:solidFill>
              <a:latin typeface="Calibri" pitchFamily="34" charset="0"/>
              <a:cs typeface="Calibri" pitchFamily="34" charset="0"/>
            </a:endParaRPr>
          </a:p>
        </p:txBody>
      </p:sp>
      <p:sp>
        <p:nvSpPr>
          <p:cNvPr id="29" name="Rectangle à coins arrondis 28"/>
          <p:cNvSpPr/>
          <p:nvPr/>
        </p:nvSpPr>
        <p:spPr bwMode="auto">
          <a:xfrm>
            <a:off x="2627784" y="3790176"/>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S21.G00.78 - Base assujettie</a:t>
            </a:r>
          </a:p>
        </p:txBody>
      </p:sp>
      <p:sp>
        <p:nvSpPr>
          <p:cNvPr id="31" name="Rectangle 30"/>
          <p:cNvSpPr/>
          <p:nvPr/>
        </p:nvSpPr>
        <p:spPr bwMode="auto">
          <a:xfrm>
            <a:off x="2640350" y="3996988"/>
            <a:ext cx="2880320" cy="440124"/>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Type de base assujettie</a:t>
            </a:r>
          </a:p>
          <a:p>
            <a:r>
              <a:rPr lang="fr-FR" sz="1100" dirty="0" smtClean="0"/>
              <a:t>Montant </a:t>
            </a:r>
            <a:r>
              <a:rPr lang="fr-FR" sz="1100" dirty="0" smtClean="0"/>
              <a:t>de base assujettie</a:t>
            </a:r>
            <a:endParaRPr lang="fr-FR" sz="1100" dirty="0" smtClean="0">
              <a:latin typeface="Calibri" pitchFamily="34" charset="0"/>
              <a:cs typeface="Arial" pitchFamily="34" charset="0"/>
            </a:endParaRPr>
          </a:p>
        </p:txBody>
      </p:sp>
      <p:sp>
        <p:nvSpPr>
          <p:cNvPr id="34" name="Rectangle 33"/>
          <p:cNvSpPr/>
          <p:nvPr/>
        </p:nvSpPr>
        <p:spPr bwMode="auto">
          <a:xfrm>
            <a:off x="5508104" y="4005064"/>
            <a:ext cx="1195560" cy="440124"/>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11</a:t>
            </a:r>
          </a:p>
          <a:p>
            <a:r>
              <a:rPr lang="fr-FR" sz="1100" dirty="0" smtClean="0">
                <a:solidFill>
                  <a:srgbClr val="00B050"/>
                </a:solidFill>
                <a:latin typeface="Calibri" pitchFamily="34" charset="0"/>
                <a:cs typeface="Arial" pitchFamily="34" charset="0"/>
              </a:rPr>
              <a:t>821</a:t>
            </a:r>
            <a:endParaRPr lang="fr-FR" sz="1100" dirty="0" smtClean="0">
              <a:solidFill>
                <a:srgbClr val="00B050"/>
              </a:solidFill>
              <a:latin typeface="Calibri" pitchFamily="34" charset="0"/>
              <a:cs typeface="Arial" pitchFamily="34" charset="0"/>
            </a:endParaRPr>
          </a:p>
          <a:p>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p:txBody>
      </p:sp>
      <p:sp>
        <p:nvSpPr>
          <p:cNvPr id="35" name="Rectangle à coins arrondis 34"/>
          <p:cNvSpPr/>
          <p:nvPr/>
        </p:nvSpPr>
        <p:spPr bwMode="auto">
          <a:xfrm>
            <a:off x="6685861" y="3934192"/>
            <a:ext cx="2062603" cy="720080"/>
          </a:xfrm>
          <a:prstGeom prst="roundRect">
            <a:avLst/>
          </a:prstGeom>
          <a:no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lgn="just"/>
            <a:r>
              <a:rPr lang="fr-FR" sz="1200" dirty="0" smtClean="0">
                <a:latin typeface="Calibri" pitchFamily="34" charset="0"/>
                <a:ea typeface="Calibri"/>
                <a:cs typeface="Calibri" pitchFamily="34" charset="0"/>
              </a:rPr>
              <a:t>Code « 11 - </a:t>
            </a:r>
            <a:r>
              <a:rPr lang="fr-FR" sz="1200" dirty="0" smtClean="0">
                <a:latin typeface="Calibri" pitchFamily="34" charset="0"/>
                <a:ea typeface="Calibri"/>
                <a:cs typeface="Calibri" pitchFamily="34" charset="0"/>
              </a:rPr>
              <a:t>Base </a:t>
            </a:r>
            <a:r>
              <a:rPr lang="fr-FR" sz="1200" dirty="0" smtClean="0">
                <a:latin typeface="Calibri" pitchFamily="34" charset="0"/>
                <a:ea typeface="Calibri"/>
                <a:cs typeface="Calibri" pitchFamily="34" charset="0"/>
              </a:rPr>
              <a:t>forfaitaire soumise aux cotisations de Sécurité </a:t>
            </a:r>
            <a:r>
              <a:rPr lang="fr-FR" sz="1200" dirty="0" smtClean="0">
                <a:latin typeface="Calibri" pitchFamily="34" charset="0"/>
                <a:ea typeface="Calibri"/>
                <a:cs typeface="Calibri" pitchFamily="34" charset="0"/>
              </a:rPr>
              <a:t>Sociale »</a:t>
            </a:r>
            <a:endParaRPr lang="fr-FR" sz="1200" dirty="0" smtClean="0">
              <a:latin typeface="Calibri" pitchFamily="34" charset="0"/>
              <a:ea typeface="Calibri"/>
              <a:cs typeface="Calibri" pitchFamily="34" charset="0"/>
            </a:endParaRPr>
          </a:p>
        </p:txBody>
      </p:sp>
      <p:sp>
        <p:nvSpPr>
          <p:cNvPr id="40" name="Rectangle 39"/>
          <p:cNvSpPr/>
          <p:nvPr/>
        </p:nvSpPr>
        <p:spPr bwMode="auto">
          <a:xfrm>
            <a:off x="2600928" y="2913514"/>
            <a:ext cx="2880320" cy="44347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Type de base assujettie</a:t>
            </a:r>
          </a:p>
          <a:p>
            <a:r>
              <a:rPr lang="fr-FR" sz="1100" dirty="0" smtClean="0"/>
              <a:t>Montant </a:t>
            </a:r>
            <a:r>
              <a:rPr lang="fr-FR" sz="1100" dirty="0" smtClean="0"/>
              <a:t>de base assujettie</a:t>
            </a:r>
            <a:endParaRPr lang="fr-FR" sz="1100" dirty="0" smtClean="0">
              <a:latin typeface="Calibri" pitchFamily="34" charset="0"/>
              <a:cs typeface="Arial" pitchFamily="34" charset="0"/>
            </a:endParaRPr>
          </a:p>
        </p:txBody>
      </p:sp>
      <p:sp>
        <p:nvSpPr>
          <p:cNvPr id="41" name="Rectangle 40"/>
          <p:cNvSpPr/>
          <p:nvPr/>
        </p:nvSpPr>
        <p:spPr bwMode="auto">
          <a:xfrm>
            <a:off x="5481248" y="2913514"/>
            <a:ext cx="1195560" cy="44347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03 </a:t>
            </a:r>
            <a:r>
              <a:rPr lang="fr-FR" sz="1100" dirty="0" smtClean="0">
                <a:solidFill>
                  <a:srgbClr val="FF0000"/>
                </a:solidFill>
                <a:latin typeface="Calibri" pitchFamily="34" charset="0"/>
                <a:cs typeface="Arial" pitchFamily="34" charset="0"/>
              </a:rPr>
              <a:t>	</a:t>
            </a:r>
          </a:p>
          <a:p>
            <a:r>
              <a:rPr lang="fr-FR" sz="1100" dirty="0" smtClean="0">
                <a:latin typeface="Calibri" pitchFamily="34" charset="0"/>
                <a:cs typeface="Arial" pitchFamily="34" charset="0"/>
              </a:rPr>
              <a:t>1287</a:t>
            </a:r>
            <a:endParaRPr lang="fr-FR" sz="1100" dirty="0" smtClean="0">
              <a:latin typeface="Calibri" pitchFamily="34" charset="0"/>
              <a:cs typeface="Arial" pitchFamily="34" charset="0"/>
            </a:endParaRPr>
          </a:p>
          <a:p>
            <a:endParaRPr lang="fr-FR" sz="1100" dirty="0" smtClean="0">
              <a:solidFill>
                <a:srgbClr val="FF0000"/>
              </a:solidFill>
              <a:latin typeface="Calibri" pitchFamily="34" charset="0"/>
              <a:cs typeface="Arial" pitchFamily="34" charset="0"/>
            </a:endParaRPr>
          </a:p>
          <a:p>
            <a:endParaRPr lang="fr-FR" sz="1100" dirty="0" smtClean="0">
              <a:solidFill>
                <a:srgbClr val="FF0000"/>
              </a:solidFill>
              <a:latin typeface="Calibri" pitchFamily="34" charset="0"/>
              <a:cs typeface="Arial" pitchFamily="34" charset="0"/>
            </a:endParaRPr>
          </a:p>
        </p:txBody>
      </p:sp>
      <p:sp>
        <p:nvSpPr>
          <p:cNvPr id="44" name="Rectangle 43"/>
          <p:cNvSpPr/>
          <p:nvPr/>
        </p:nvSpPr>
        <p:spPr>
          <a:xfrm>
            <a:off x="6659664" y="2852936"/>
            <a:ext cx="1907704" cy="461665"/>
          </a:xfrm>
          <a:prstGeom prst="rect">
            <a:avLst/>
          </a:prstGeom>
        </p:spPr>
        <p:txBody>
          <a:bodyPr wrap="square">
            <a:spAutoFit/>
          </a:bodyPr>
          <a:lstStyle/>
          <a:p>
            <a:r>
              <a:rPr lang="fr-FR" sz="1200" dirty="0" smtClean="0">
                <a:latin typeface="Calibri" pitchFamily="34" charset="0"/>
                <a:cs typeface="Arial" pitchFamily="34" charset="0"/>
              </a:rPr>
              <a:t> Assiette brute </a:t>
            </a:r>
            <a:r>
              <a:rPr lang="fr-FR" sz="1200" u="sng" dirty="0" smtClean="0">
                <a:latin typeface="Calibri" pitchFamily="34" charset="0"/>
                <a:cs typeface="Arial" pitchFamily="34" charset="0"/>
              </a:rPr>
              <a:t>déplafonnée</a:t>
            </a:r>
            <a:r>
              <a:rPr lang="fr-FR" sz="1200" dirty="0" smtClean="0">
                <a:latin typeface="Calibri" pitchFamily="34" charset="0"/>
                <a:cs typeface="Arial" pitchFamily="34" charset="0"/>
              </a:rPr>
              <a:t> (code « </a:t>
            </a:r>
            <a:r>
              <a:rPr lang="fr-FR" sz="1200" dirty="0" smtClean="0">
                <a:latin typeface="Calibri" pitchFamily="34" charset="0"/>
                <a:cs typeface="Arial" pitchFamily="34" charset="0"/>
              </a:rPr>
              <a:t>03 </a:t>
            </a:r>
            <a:r>
              <a:rPr lang="fr-FR" sz="1200" dirty="0" smtClean="0">
                <a:latin typeface="Calibri" pitchFamily="34" charset="0"/>
                <a:cs typeface="Arial" pitchFamily="34" charset="0"/>
              </a:rPr>
              <a:t>»)</a:t>
            </a:r>
            <a:endParaRPr lang="fr-FR" sz="1200" dirty="0"/>
          </a:p>
        </p:txBody>
      </p:sp>
      <p:sp>
        <p:nvSpPr>
          <p:cNvPr id="45" name="Rectangle à coins arrondis 44"/>
          <p:cNvSpPr/>
          <p:nvPr/>
        </p:nvSpPr>
        <p:spPr bwMode="auto">
          <a:xfrm>
            <a:off x="2584352" y="2708920"/>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 78 </a:t>
            </a:r>
            <a:r>
              <a:rPr lang="fr-FR" sz="1200" b="1" dirty="0" smtClean="0">
                <a:solidFill>
                  <a:schemeClr val="bg1"/>
                </a:solidFill>
                <a:latin typeface="Calibri" pitchFamily="34" charset="0"/>
                <a:cs typeface="Arial" pitchFamily="34" charset="0"/>
              </a:rPr>
              <a:t>-</a:t>
            </a:r>
            <a:r>
              <a:rPr lang="fr-FR" sz="1200" b="1" dirty="0" smtClean="0">
                <a:solidFill>
                  <a:srgbClr val="FF0000"/>
                </a:solidFill>
                <a:latin typeface="Calibri" pitchFamily="34" charset="0"/>
                <a:cs typeface="Arial" pitchFamily="34" charset="0"/>
              </a:rPr>
              <a:t> </a:t>
            </a:r>
            <a:r>
              <a:rPr lang="fr-FR" sz="1200" b="1" dirty="0" smtClean="0">
                <a:solidFill>
                  <a:schemeClr val="bg1"/>
                </a:solidFill>
                <a:latin typeface="Calibri" pitchFamily="34" charset="0"/>
                <a:cs typeface="Arial" pitchFamily="34" charset="0"/>
              </a:rPr>
              <a:t>Base assujettie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22015"/>
            <a:ext cx="395288" cy="246063"/>
          </a:xfrm>
        </p:spPr>
        <p:txBody>
          <a:bodyPr/>
          <a:lstStyle/>
          <a:p>
            <a:pPr>
              <a:defRPr/>
            </a:pPr>
            <a:fld id="{EDBAA250-FDD2-464C-83C3-DB4D7909873F}" type="slidenum">
              <a:rPr lang="fr-FR" smtClean="0">
                <a:solidFill>
                  <a:srgbClr val="FFFFFF"/>
                </a:solidFill>
              </a:rPr>
              <a:pPr>
                <a:defRPr/>
              </a:pPr>
              <a:t>22</a:t>
            </a:fld>
            <a:endParaRPr lang="fr-FR" dirty="0">
              <a:solidFill>
                <a:srgbClr val="FFFFFF"/>
              </a:solidFill>
            </a:endParaRPr>
          </a:p>
        </p:txBody>
      </p:sp>
      <p:sp>
        <p:nvSpPr>
          <p:cNvPr id="32"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Modalités déclaratives des éléments nominatifs</a:t>
            </a:r>
          </a:p>
          <a:p>
            <a:pPr marL="0" lvl="1">
              <a:lnSpc>
                <a:spcPct val="85000"/>
              </a:lnSpc>
              <a:defRPr/>
            </a:pPr>
            <a:r>
              <a:rPr lang="fr-FR" sz="2400" b="1" kern="0" dirty="0" smtClean="0">
                <a:solidFill>
                  <a:srgbClr val="004272"/>
                </a:solidFill>
                <a:latin typeface="Calibri" pitchFamily="34" charset="0"/>
              </a:rPr>
              <a:t> </a:t>
            </a:r>
          </a:p>
        </p:txBody>
      </p:sp>
      <p:sp>
        <p:nvSpPr>
          <p:cNvPr id="49" name="Rectangle à coins arrondis 48"/>
          <p:cNvSpPr/>
          <p:nvPr/>
        </p:nvSpPr>
        <p:spPr bwMode="auto">
          <a:xfrm>
            <a:off x="251521" y="69269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a:t>
            </a:r>
            <a:endParaRPr lang="fr-FR" sz="1200" b="1" dirty="0" smtClean="0">
              <a:solidFill>
                <a:schemeClr val="accent6">
                  <a:lumMod val="60000"/>
                  <a:lumOff val="40000"/>
                </a:schemeClr>
              </a:solidFill>
              <a:latin typeface="Calibri" pitchFamily="34" charset="0"/>
              <a:cs typeface="Arial" pitchFamily="34" charset="0"/>
            </a:endParaRPr>
          </a:p>
        </p:txBody>
      </p:sp>
      <p:cxnSp>
        <p:nvCxnSpPr>
          <p:cNvPr id="86" name="Connecteur en angle 106"/>
          <p:cNvCxnSpPr>
            <a:endCxn id="92" idx="1"/>
          </p:cNvCxnSpPr>
          <p:nvPr/>
        </p:nvCxnSpPr>
        <p:spPr bwMode="auto">
          <a:xfrm rot="16200000" flipH="1">
            <a:off x="1430383" y="3275714"/>
            <a:ext cx="3093159" cy="309756"/>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87" name="Connecteur en angle 106"/>
          <p:cNvCxnSpPr/>
          <p:nvPr/>
        </p:nvCxnSpPr>
        <p:spPr bwMode="auto">
          <a:xfrm rot="16200000" flipH="1">
            <a:off x="2019439" y="2232582"/>
            <a:ext cx="828091" cy="288032"/>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0" name="Connecteur en angle 89"/>
          <p:cNvCxnSpPr/>
          <p:nvPr/>
        </p:nvCxnSpPr>
        <p:spPr bwMode="auto">
          <a:xfrm rot="5400000" flipH="1" flipV="1">
            <a:off x="2721832" y="3933372"/>
            <a:ext cx="553708" cy="309756"/>
          </a:xfrm>
          <a:prstGeom prst="bentConnector3">
            <a:avLst>
              <a:gd name="adj1" fmla="val 50000"/>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92" name="Rectangle à coins arrondis 91"/>
          <p:cNvSpPr/>
          <p:nvPr/>
        </p:nvSpPr>
        <p:spPr bwMode="auto">
          <a:xfrm>
            <a:off x="3131840" y="4869160"/>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S21.G00.81 </a:t>
            </a:r>
            <a:r>
              <a:rPr lang="fr-FR" sz="1200" b="1" dirty="0" smtClean="0">
                <a:solidFill>
                  <a:srgbClr val="FFFFFF"/>
                </a:solidFill>
                <a:latin typeface="Calibri" pitchFamily="34" charset="0"/>
                <a:cs typeface="Arial" pitchFamily="34" charset="0"/>
              </a:rPr>
              <a:t>– </a:t>
            </a:r>
            <a:r>
              <a:rPr lang="fr-FR" sz="1200" b="1" dirty="0" smtClean="0">
                <a:solidFill>
                  <a:srgbClr val="FFFFFF"/>
                </a:solidFill>
                <a:latin typeface="Calibri" pitchFamily="34" charset="0"/>
                <a:cs typeface="Arial" pitchFamily="34" charset="0"/>
              </a:rPr>
              <a:t>Cotisation </a:t>
            </a:r>
            <a:r>
              <a:rPr lang="fr-FR" sz="1200" b="1" dirty="0" smtClean="0">
                <a:solidFill>
                  <a:srgbClr val="FFFFFF"/>
                </a:solidFill>
                <a:latin typeface="Calibri" pitchFamily="34" charset="0"/>
                <a:cs typeface="Arial" pitchFamily="34" charset="0"/>
              </a:rPr>
              <a:t>individuelle</a:t>
            </a:r>
          </a:p>
        </p:txBody>
      </p:sp>
      <p:sp>
        <p:nvSpPr>
          <p:cNvPr id="93" name="Rectangle à coins arrondis 92"/>
          <p:cNvSpPr/>
          <p:nvPr/>
        </p:nvSpPr>
        <p:spPr bwMode="auto">
          <a:xfrm>
            <a:off x="2588930" y="2708920"/>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S21.G00.78– Base assujettie</a:t>
            </a:r>
          </a:p>
        </p:txBody>
      </p:sp>
      <p:cxnSp>
        <p:nvCxnSpPr>
          <p:cNvPr id="95" name="Connecteur en angle 94"/>
          <p:cNvCxnSpPr/>
          <p:nvPr/>
        </p:nvCxnSpPr>
        <p:spPr bwMode="auto">
          <a:xfrm rot="10800000" flipH="1" flipV="1">
            <a:off x="1402513" y="1200260"/>
            <a:ext cx="576064" cy="288032"/>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6" name="Connecteur en angle 95"/>
          <p:cNvCxnSpPr/>
          <p:nvPr/>
        </p:nvCxnSpPr>
        <p:spPr bwMode="auto">
          <a:xfrm rot="10800000" flipH="1" flipV="1">
            <a:off x="1402513" y="1164256"/>
            <a:ext cx="576064" cy="576064"/>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7" name="Connecteur en angle 96"/>
          <p:cNvCxnSpPr/>
          <p:nvPr/>
        </p:nvCxnSpPr>
        <p:spPr bwMode="auto">
          <a:xfrm rot="10800000" flipH="1" flipV="1">
            <a:off x="1978577" y="1776324"/>
            <a:ext cx="576064" cy="288032"/>
          </a:xfrm>
          <a:prstGeom prst="bentConnector3">
            <a:avLst>
              <a:gd name="adj1" fmla="val 5392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8" name="Connecteur en angle 97"/>
          <p:cNvCxnSpPr>
            <a:endCxn id="103" idx="1"/>
          </p:cNvCxnSpPr>
          <p:nvPr/>
        </p:nvCxnSpPr>
        <p:spPr bwMode="auto">
          <a:xfrm>
            <a:off x="2626649" y="2100360"/>
            <a:ext cx="504055" cy="252028"/>
          </a:xfrm>
          <a:prstGeom prst="bentConnector3">
            <a:avLst>
              <a:gd name="adj1" fmla="val 50000"/>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99" name="Rectangle à coins arrondis 98"/>
          <p:cNvSpPr/>
          <p:nvPr/>
        </p:nvSpPr>
        <p:spPr bwMode="auto">
          <a:xfrm>
            <a:off x="1978576" y="1380280"/>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S21.G00.40 - </a:t>
            </a:r>
            <a:r>
              <a:rPr lang="fr-FR" sz="1200" b="1" dirty="0" smtClean="0">
                <a:solidFill>
                  <a:schemeClr val="accent6">
                    <a:lumMod val="60000"/>
                    <a:lumOff val="40000"/>
                  </a:schemeClr>
                </a:solidFill>
                <a:latin typeface="Calibri" pitchFamily="34" charset="0"/>
                <a:cs typeface="Arial" pitchFamily="34" charset="0"/>
              </a:rPr>
              <a:t>Contrat (contrat de travail, convention, mandat)</a:t>
            </a:r>
          </a:p>
        </p:txBody>
      </p:sp>
      <p:sp>
        <p:nvSpPr>
          <p:cNvPr id="100" name="Rectangle à coins arrondis 99"/>
          <p:cNvSpPr/>
          <p:nvPr/>
        </p:nvSpPr>
        <p:spPr bwMode="auto">
          <a:xfrm>
            <a:off x="1402512" y="1092248"/>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S21.G00.30 - </a:t>
            </a:r>
            <a:r>
              <a:rPr lang="fr-FR" sz="1200" b="1" dirty="0" smtClean="0">
                <a:solidFill>
                  <a:schemeClr val="accent6">
                    <a:lumMod val="60000"/>
                    <a:lumOff val="40000"/>
                  </a:schemeClr>
                </a:solidFill>
                <a:latin typeface="Calibri" pitchFamily="34" charset="0"/>
                <a:cs typeface="Arial" pitchFamily="34" charset="0"/>
              </a:rPr>
              <a:t>Individu</a:t>
            </a:r>
          </a:p>
        </p:txBody>
      </p:sp>
      <p:sp>
        <p:nvSpPr>
          <p:cNvPr id="101" name="Rectangle à coins arrondis 100"/>
          <p:cNvSpPr/>
          <p:nvPr/>
        </p:nvSpPr>
        <p:spPr bwMode="auto">
          <a:xfrm>
            <a:off x="1978576" y="1668312"/>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50 - </a:t>
            </a:r>
            <a:r>
              <a:rPr lang="fr-FR" sz="1200" b="1" dirty="0" smtClean="0">
                <a:solidFill>
                  <a:schemeClr val="accent6">
                    <a:lumMod val="60000"/>
                    <a:lumOff val="40000"/>
                  </a:schemeClr>
                </a:solidFill>
                <a:latin typeface="Calibri" pitchFamily="34" charset="0"/>
                <a:cs typeface="Arial" pitchFamily="34" charset="0"/>
              </a:rPr>
              <a:t>Versement individu</a:t>
            </a:r>
          </a:p>
        </p:txBody>
      </p:sp>
      <p:sp>
        <p:nvSpPr>
          <p:cNvPr id="102" name="Rectangle à coins arrondis 101"/>
          <p:cNvSpPr/>
          <p:nvPr/>
        </p:nvSpPr>
        <p:spPr bwMode="auto">
          <a:xfrm>
            <a:off x="2554640" y="1956344"/>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51 - </a:t>
            </a:r>
            <a:r>
              <a:rPr lang="fr-FR" sz="1200" b="1" dirty="0" smtClean="0">
                <a:solidFill>
                  <a:schemeClr val="accent6">
                    <a:lumMod val="60000"/>
                    <a:lumOff val="40000"/>
                  </a:schemeClr>
                </a:solidFill>
                <a:latin typeface="Calibri" pitchFamily="34" charset="0"/>
                <a:cs typeface="Arial" pitchFamily="34" charset="0"/>
              </a:rPr>
              <a:t>Rémunération</a:t>
            </a:r>
          </a:p>
        </p:txBody>
      </p:sp>
      <p:sp>
        <p:nvSpPr>
          <p:cNvPr id="103" name="Rectangle à coins arrondis 102"/>
          <p:cNvSpPr/>
          <p:nvPr/>
        </p:nvSpPr>
        <p:spPr bwMode="auto">
          <a:xfrm>
            <a:off x="3130704" y="224437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53 - </a:t>
            </a:r>
            <a:r>
              <a:rPr lang="fr-FR" sz="1200" b="1" dirty="0" smtClean="0">
                <a:solidFill>
                  <a:schemeClr val="accent6">
                    <a:lumMod val="60000"/>
                    <a:lumOff val="40000"/>
                  </a:schemeClr>
                </a:solidFill>
                <a:latin typeface="Calibri" pitchFamily="34" charset="0"/>
                <a:cs typeface="Arial" pitchFamily="34" charset="0"/>
              </a:rPr>
              <a:t>Activité</a:t>
            </a:r>
          </a:p>
        </p:txBody>
      </p:sp>
      <p:sp>
        <p:nvSpPr>
          <p:cNvPr id="108" name="Rectangle 107"/>
          <p:cNvSpPr/>
          <p:nvPr/>
        </p:nvSpPr>
        <p:spPr bwMode="auto">
          <a:xfrm>
            <a:off x="2601496" y="2915732"/>
            <a:ext cx="2880320" cy="441260"/>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Type de base assujettie</a:t>
            </a:r>
          </a:p>
          <a:p>
            <a:r>
              <a:rPr lang="fr-FR" sz="1100" dirty="0" smtClean="0"/>
              <a:t>Montant </a:t>
            </a:r>
            <a:r>
              <a:rPr lang="fr-FR" sz="1100" dirty="0" smtClean="0"/>
              <a:t>de base assujettie</a:t>
            </a:r>
            <a:endParaRPr lang="fr-FR" sz="1100" dirty="0" smtClean="0">
              <a:latin typeface="Calibri" pitchFamily="34" charset="0"/>
              <a:cs typeface="Arial" pitchFamily="34" charset="0"/>
            </a:endParaRPr>
          </a:p>
        </p:txBody>
      </p:sp>
      <p:sp>
        <p:nvSpPr>
          <p:cNvPr id="109" name="Rectangle 108"/>
          <p:cNvSpPr/>
          <p:nvPr/>
        </p:nvSpPr>
        <p:spPr bwMode="auto">
          <a:xfrm>
            <a:off x="5481816" y="2915732"/>
            <a:ext cx="1195560" cy="441260"/>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a:t>
            </a:r>
            <a:r>
              <a:rPr lang="fr-FR" sz="1100" dirty="0" smtClean="0">
                <a:latin typeface="Calibri" pitchFamily="34" charset="0"/>
                <a:cs typeface="Arial" pitchFamily="34" charset="0"/>
              </a:rPr>
              <a:t>2</a:t>
            </a:r>
            <a:r>
              <a:rPr lang="fr-FR" sz="1100" dirty="0" smtClean="0">
                <a:solidFill>
                  <a:srgbClr val="FF0000"/>
                </a:solidFill>
                <a:latin typeface="Calibri" pitchFamily="34" charset="0"/>
                <a:cs typeface="Arial" pitchFamily="34" charset="0"/>
              </a:rPr>
              <a:t> </a:t>
            </a:r>
            <a:endParaRPr lang="fr-FR" sz="1100" dirty="0" smtClean="0">
              <a:latin typeface="Calibri" pitchFamily="34" charset="0"/>
              <a:cs typeface="Arial" pitchFamily="34" charset="0"/>
            </a:endParaRPr>
          </a:p>
          <a:p>
            <a:r>
              <a:rPr lang="fr-FR" sz="1100" dirty="0" smtClean="0">
                <a:latin typeface="Calibri" pitchFamily="34" charset="0"/>
                <a:cs typeface="Arial" pitchFamily="34" charset="0"/>
              </a:rPr>
              <a:t>3500</a:t>
            </a:r>
            <a:endParaRPr lang="fr-FR" sz="1100" dirty="0" smtClean="0">
              <a:latin typeface="Calibri" pitchFamily="34" charset="0"/>
              <a:cs typeface="Arial" pitchFamily="34" charset="0"/>
            </a:endParaRPr>
          </a:p>
        </p:txBody>
      </p:sp>
      <p:sp>
        <p:nvSpPr>
          <p:cNvPr id="112" name="Rectangle 111"/>
          <p:cNvSpPr/>
          <p:nvPr/>
        </p:nvSpPr>
        <p:spPr bwMode="auto">
          <a:xfrm>
            <a:off x="3169558" y="5063012"/>
            <a:ext cx="2880320" cy="598236"/>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Code de cotisation</a:t>
            </a:r>
            <a:endParaRPr lang="fr-FR" sz="1100" i="1" dirty="0" smtClean="0"/>
          </a:p>
          <a:p>
            <a:r>
              <a:rPr lang="fr-FR" sz="1100" dirty="0" smtClean="0"/>
              <a:t>Identifiant OPS</a:t>
            </a:r>
            <a:endParaRPr lang="fr-FR" sz="1100" i="1" dirty="0" smtClean="0"/>
          </a:p>
          <a:p>
            <a:r>
              <a:rPr lang="fr-FR" sz="1100" dirty="0" smtClean="0"/>
              <a:t>Montant d'assiette</a:t>
            </a:r>
            <a:endParaRPr lang="fr-FR" sz="1100" i="1" dirty="0" smtClean="0"/>
          </a:p>
          <a:p>
            <a:endParaRPr lang="fr-FR" sz="1100" dirty="0" smtClean="0">
              <a:latin typeface="Calibri" pitchFamily="34" charset="0"/>
              <a:cs typeface="Arial" pitchFamily="34" charset="0"/>
            </a:endParaRPr>
          </a:p>
        </p:txBody>
      </p:sp>
      <p:sp>
        <p:nvSpPr>
          <p:cNvPr id="113" name="Rectangle 112"/>
          <p:cNvSpPr/>
          <p:nvPr/>
        </p:nvSpPr>
        <p:spPr bwMode="auto">
          <a:xfrm>
            <a:off x="6046450" y="5065870"/>
            <a:ext cx="1195560" cy="598236"/>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014	</a:t>
            </a:r>
          </a:p>
          <a:p>
            <a:r>
              <a:rPr lang="fr-FR" sz="1100" dirty="0" smtClean="0">
                <a:latin typeface="Calibri" pitchFamily="34" charset="0"/>
                <a:cs typeface="Arial" pitchFamily="34" charset="0"/>
              </a:rPr>
              <a:t>SIRET URSSAF</a:t>
            </a:r>
          </a:p>
          <a:p>
            <a:r>
              <a:rPr lang="fr-FR" sz="1100" dirty="0" smtClean="0">
                <a:solidFill>
                  <a:srgbClr val="00B050"/>
                </a:solidFill>
                <a:latin typeface="Calibri" pitchFamily="34" charset="0"/>
                <a:cs typeface="Arial" pitchFamily="34" charset="0"/>
              </a:rPr>
              <a:t>6500</a:t>
            </a:r>
          </a:p>
          <a:p>
            <a:endParaRPr lang="fr-FR" sz="1100" dirty="0" smtClean="0">
              <a:latin typeface="Calibri" pitchFamily="34" charset="0"/>
              <a:cs typeface="Arial" pitchFamily="34" charset="0"/>
            </a:endParaRPr>
          </a:p>
        </p:txBody>
      </p:sp>
      <p:sp>
        <p:nvSpPr>
          <p:cNvPr id="42" name="Carré corné 41"/>
          <p:cNvSpPr/>
          <p:nvPr/>
        </p:nvSpPr>
        <p:spPr bwMode="auto">
          <a:xfrm>
            <a:off x="3347864" y="764704"/>
            <a:ext cx="5796136" cy="1872208"/>
          </a:xfrm>
          <a:prstGeom prst="foldedCorner">
            <a:avLst/>
          </a:prstGeom>
          <a:solidFill>
            <a:srgbClr val="FFFFCC"/>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108000" rIns="91440" bIns="0" numCol="1" rtlCol="0" anchor="t" anchorCtr="0" compatLnSpc="1">
            <a:prstTxWarp prst="textNoShape">
              <a:avLst/>
            </a:prstTxWarp>
            <a:noAutofit/>
          </a:bodyPr>
          <a:lstStyle/>
          <a:p>
            <a:pPr marL="0" lvl="2"/>
            <a:r>
              <a:rPr lang="fr-FR" sz="1400" dirty="0" smtClean="0">
                <a:solidFill>
                  <a:schemeClr val="tx2"/>
                </a:solidFill>
                <a:latin typeface="Calibri" pitchFamily="34" charset="0"/>
                <a:cs typeface="Arial" pitchFamily="34" charset="0"/>
              </a:rPr>
              <a:t>Cas d’exonération de cotisations patronales dans le cadre du dispositif en faveur des jeunes entreprises innovantes (JEI) :</a:t>
            </a:r>
          </a:p>
          <a:p>
            <a:pPr marL="0" lvl="2">
              <a:buFontTx/>
              <a:buChar char="-"/>
            </a:pPr>
            <a:r>
              <a:rPr lang="fr-FR" sz="1400" dirty="0" smtClean="0">
                <a:solidFill>
                  <a:schemeClr val="tx2"/>
                </a:solidFill>
                <a:latin typeface="Calibri" pitchFamily="34" charset="0"/>
                <a:cs typeface="Arial" pitchFamily="34" charset="0"/>
              </a:rPr>
              <a:t> Rémunération = 8000€ en février (mais 2500 € en janvier)</a:t>
            </a:r>
          </a:p>
          <a:p>
            <a:pPr marL="0" lvl="2">
              <a:buFontTx/>
              <a:buChar char="-"/>
            </a:pPr>
            <a:r>
              <a:rPr lang="fr-FR" sz="1400" dirty="0" smtClean="0">
                <a:solidFill>
                  <a:schemeClr val="tx2"/>
                </a:solidFill>
                <a:latin typeface="Calibri" pitchFamily="34" charset="0"/>
                <a:cs typeface="Arial" pitchFamily="34" charset="0"/>
              </a:rPr>
              <a:t> La base de cotisations sociales bénéficiant d’une exonération est limitée à </a:t>
            </a:r>
            <a:r>
              <a:rPr lang="fr-FR" sz="1400" dirty="0" smtClean="0">
                <a:solidFill>
                  <a:srgbClr val="00B050"/>
                </a:solidFill>
                <a:latin typeface="Calibri" pitchFamily="34" charset="0"/>
                <a:cs typeface="Arial" pitchFamily="34" charset="0"/>
              </a:rPr>
              <a:t>6500 € </a:t>
            </a:r>
            <a:r>
              <a:rPr lang="fr-FR" sz="1400" dirty="0" smtClean="0">
                <a:latin typeface="Calibri" pitchFamily="34" charset="0"/>
                <a:cs typeface="Arial" pitchFamily="34" charset="0"/>
              </a:rPr>
              <a:t>(4,5 SMIC)</a:t>
            </a:r>
          </a:p>
          <a:p>
            <a:pPr marL="0" lvl="2">
              <a:buFontTx/>
              <a:buChar char="-"/>
            </a:pPr>
            <a:r>
              <a:rPr lang="fr-FR" sz="1400" dirty="0" smtClean="0">
                <a:solidFill>
                  <a:schemeClr val="tx2"/>
                </a:solidFill>
                <a:latin typeface="Calibri" pitchFamily="34" charset="0"/>
                <a:cs typeface="Arial" pitchFamily="34" charset="0"/>
              </a:rPr>
              <a:t> Exonération à taux plein (l’entreprise est dans ses 7 premières années)</a:t>
            </a:r>
          </a:p>
          <a:p>
            <a:pPr marL="0" lvl="2">
              <a:buFontTx/>
              <a:buChar char="-"/>
            </a:pPr>
            <a:r>
              <a:rPr lang="fr-FR" sz="1400" dirty="0" smtClean="0">
                <a:solidFill>
                  <a:schemeClr val="tx2"/>
                </a:solidFill>
                <a:latin typeface="Calibri" pitchFamily="34" charset="0"/>
                <a:cs typeface="Arial" pitchFamily="34" charset="0"/>
              </a:rPr>
              <a:t> Régularisation progressive de plafond donnant lieu à une assiette brute plafonnée de 3500€ sur février (cf. exemple 1)</a:t>
            </a:r>
          </a:p>
        </p:txBody>
      </p:sp>
      <p:sp>
        <p:nvSpPr>
          <p:cNvPr id="43" name="ZoneTexte 42"/>
          <p:cNvSpPr txBox="1"/>
          <p:nvPr/>
        </p:nvSpPr>
        <p:spPr>
          <a:xfrm>
            <a:off x="3347864" y="476672"/>
            <a:ext cx="1241045" cy="369332"/>
          </a:xfrm>
          <a:prstGeom prst="rect">
            <a:avLst/>
          </a:prstGeom>
          <a:noFill/>
        </p:spPr>
        <p:txBody>
          <a:bodyPr wrap="none" rtlCol="0">
            <a:spAutoFit/>
          </a:bodyPr>
          <a:lstStyle/>
          <a:p>
            <a:r>
              <a:rPr lang="fr-FR" b="1" dirty="0" smtClean="0">
                <a:solidFill>
                  <a:srgbClr val="FF0000"/>
                </a:solidFill>
                <a:latin typeface="Calibri" pitchFamily="34" charset="0"/>
                <a:cs typeface="Calibri" pitchFamily="34" charset="0"/>
              </a:rPr>
              <a:t>EXEMPLE 3</a:t>
            </a:r>
            <a:endParaRPr lang="fr-FR" b="1" dirty="0">
              <a:solidFill>
                <a:srgbClr val="FF0000"/>
              </a:solidFill>
              <a:latin typeface="Calibri" pitchFamily="34" charset="0"/>
              <a:cs typeface="Calibri" pitchFamily="34" charset="0"/>
            </a:endParaRPr>
          </a:p>
        </p:txBody>
      </p:sp>
      <p:sp>
        <p:nvSpPr>
          <p:cNvPr id="53" name="Rectangle 52"/>
          <p:cNvSpPr/>
          <p:nvPr/>
        </p:nvSpPr>
        <p:spPr bwMode="auto">
          <a:xfrm>
            <a:off x="5495041" y="3946119"/>
            <a:ext cx="1195560" cy="417760"/>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03 </a:t>
            </a:r>
          </a:p>
          <a:p>
            <a:r>
              <a:rPr lang="fr-FR" sz="1100" dirty="0" smtClean="0">
                <a:latin typeface="Calibri" pitchFamily="34" charset="0"/>
                <a:cs typeface="Arial" pitchFamily="34" charset="0"/>
              </a:rPr>
              <a:t>8000</a:t>
            </a:r>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p:txBody>
      </p:sp>
      <p:sp>
        <p:nvSpPr>
          <p:cNvPr id="54" name="Rectangle à coins arrondis 53"/>
          <p:cNvSpPr/>
          <p:nvPr/>
        </p:nvSpPr>
        <p:spPr bwMode="auto">
          <a:xfrm>
            <a:off x="35496" y="2810547"/>
            <a:ext cx="2267744" cy="792088"/>
          </a:xfrm>
          <a:prstGeom prst="roundRect">
            <a:avLst/>
          </a:prstGeom>
          <a:no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lgn="r"/>
            <a:r>
              <a:rPr lang="fr-FR" sz="1200" dirty="0" smtClean="0">
                <a:solidFill>
                  <a:srgbClr val="004272"/>
                </a:solidFill>
                <a:latin typeface="Calibri" pitchFamily="34" charset="0"/>
                <a:cs typeface="Arial" pitchFamily="34" charset="0"/>
              </a:rPr>
              <a:t>Dans ce cas, la régularisation progressive du plafond de SS, conduit à déclarer 3500€ pour la base plafonnée</a:t>
            </a:r>
          </a:p>
        </p:txBody>
      </p:sp>
      <p:sp>
        <p:nvSpPr>
          <p:cNvPr id="55" name="Accolade ouvrante 54"/>
          <p:cNvSpPr/>
          <p:nvPr/>
        </p:nvSpPr>
        <p:spPr bwMode="auto">
          <a:xfrm>
            <a:off x="2339752" y="2852936"/>
            <a:ext cx="216024" cy="504056"/>
          </a:xfrm>
          <a:prstGeom prst="leftBrace">
            <a:avLst/>
          </a:prstGeom>
          <a:noFill/>
          <a:ln w="9525" cap="flat" cmpd="sng" algn="ctr">
            <a:solidFill>
              <a:schemeClr val="accent6">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endParaRPr lang="fr-FR" sz="1200" dirty="0" smtClean="0">
              <a:solidFill>
                <a:srgbClr val="004272"/>
              </a:solidFill>
              <a:latin typeface="Calibri" pitchFamily="34" charset="0"/>
              <a:cs typeface="Arial" pitchFamily="34" charset="0"/>
            </a:endParaRPr>
          </a:p>
        </p:txBody>
      </p:sp>
      <p:sp>
        <p:nvSpPr>
          <p:cNvPr id="56" name="Rectangle à coins arrondis 55"/>
          <p:cNvSpPr/>
          <p:nvPr/>
        </p:nvSpPr>
        <p:spPr bwMode="auto">
          <a:xfrm>
            <a:off x="755576" y="836712"/>
            <a:ext cx="1296144" cy="360040"/>
          </a:xfrm>
          <a:prstGeom prst="roundRect">
            <a:avLst/>
          </a:prstGeom>
          <a:no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r>
              <a:rPr lang="fr-FR" sz="1600" b="1" dirty="0" smtClean="0">
                <a:solidFill>
                  <a:srgbClr val="004272"/>
                </a:solidFill>
                <a:latin typeface="Calibri" pitchFamily="34" charset="0"/>
                <a:cs typeface="Arial" pitchFamily="34" charset="0"/>
              </a:rPr>
              <a:t>…</a:t>
            </a:r>
          </a:p>
        </p:txBody>
      </p:sp>
      <p:sp>
        <p:nvSpPr>
          <p:cNvPr id="61" name="Rectangle à coins arrondis 60"/>
          <p:cNvSpPr/>
          <p:nvPr/>
        </p:nvSpPr>
        <p:spPr bwMode="auto">
          <a:xfrm>
            <a:off x="251520" y="4869160"/>
            <a:ext cx="2640951" cy="864096"/>
          </a:xfrm>
          <a:prstGeom prst="roundRect">
            <a:avLst/>
          </a:prstGeom>
          <a:no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lgn="r"/>
            <a:r>
              <a:rPr lang="fr-FR" sz="1200" dirty="0" smtClean="0">
                <a:solidFill>
                  <a:srgbClr val="004272"/>
                </a:solidFill>
                <a:latin typeface="Calibri" pitchFamily="34" charset="0"/>
                <a:cs typeface="Arial" pitchFamily="34" charset="0"/>
              </a:rPr>
              <a:t>Seule l’assiette d’exonération est renseignée (6500€)</a:t>
            </a:r>
          </a:p>
          <a:p>
            <a:pPr marL="0" lvl="2" algn="r"/>
            <a:r>
              <a:rPr lang="fr-FR" sz="1200" dirty="0" smtClean="0">
                <a:solidFill>
                  <a:srgbClr val="004272"/>
                </a:solidFill>
                <a:latin typeface="Calibri" pitchFamily="34" charset="0"/>
                <a:cs typeface="Arial" pitchFamily="34" charset="0"/>
              </a:rPr>
              <a:t>(l’assiette plafonnée est déjà déclarée ci-dessus)</a:t>
            </a:r>
          </a:p>
        </p:txBody>
      </p:sp>
      <p:sp>
        <p:nvSpPr>
          <p:cNvPr id="62" name="Accolade ouvrante 61"/>
          <p:cNvSpPr/>
          <p:nvPr/>
        </p:nvSpPr>
        <p:spPr bwMode="auto">
          <a:xfrm>
            <a:off x="2915816" y="5091554"/>
            <a:ext cx="216024" cy="569694"/>
          </a:xfrm>
          <a:prstGeom prst="leftBrace">
            <a:avLst/>
          </a:prstGeom>
          <a:noFill/>
          <a:ln w="9525" cap="flat" cmpd="sng" algn="ctr">
            <a:solidFill>
              <a:schemeClr val="accent6">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endParaRPr lang="fr-FR" sz="1200" dirty="0" smtClean="0">
              <a:solidFill>
                <a:srgbClr val="004272"/>
              </a:solidFill>
              <a:latin typeface="Calibri" pitchFamily="34" charset="0"/>
              <a:cs typeface="Arial" pitchFamily="34" charset="0"/>
            </a:endParaRPr>
          </a:p>
        </p:txBody>
      </p:sp>
      <p:sp>
        <p:nvSpPr>
          <p:cNvPr id="39" name="Rectangle 38"/>
          <p:cNvSpPr/>
          <p:nvPr/>
        </p:nvSpPr>
        <p:spPr>
          <a:xfrm>
            <a:off x="6660232" y="2865999"/>
            <a:ext cx="1907704" cy="461665"/>
          </a:xfrm>
          <a:prstGeom prst="rect">
            <a:avLst/>
          </a:prstGeom>
        </p:spPr>
        <p:txBody>
          <a:bodyPr wrap="square">
            <a:spAutoFit/>
          </a:bodyPr>
          <a:lstStyle/>
          <a:p>
            <a:r>
              <a:rPr lang="fr-FR" sz="1200" dirty="0" smtClean="0">
                <a:latin typeface="Calibri" pitchFamily="34" charset="0"/>
                <a:cs typeface="Arial" pitchFamily="34" charset="0"/>
              </a:rPr>
              <a:t> Assiette brute </a:t>
            </a:r>
            <a:r>
              <a:rPr lang="fr-FR" sz="1200" u="sng" dirty="0" smtClean="0">
                <a:latin typeface="Calibri" pitchFamily="34" charset="0"/>
                <a:cs typeface="Arial" pitchFamily="34" charset="0"/>
              </a:rPr>
              <a:t>plafonnée </a:t>
            </a:r>
            <a:r>
              <a:rPr lang="fr-FR" sz="1200" dirty="0" smtClean="0">
                <a:latin typeface="Calibri" pitchFamily="34" charset="0"/>
                <a:cs typeface="Arial" pitchFamily="34" charset="0"/>
              </a:rPr>
              <a:t>(code « </a:t>
            </a:r>
            <a:r>
              <a:rPr lang="fr-FR" sz="1200" dirty="0" smtClean="0">
                <a:latin typeface="Calibri" pitchFamily="34" charset="0"/>
                <a:cs typeface="Arial" pitchFamily="34" charset="0"/>
              </a:rPr>
              <a:t>02 </a:t>
            </a:r>
            <a:r>
              <a:rPr lang="fr-FR" sz="1200" dirty="0" smtClean="0">
                <a:latin typeface="Calibri" pitchFamily="34" charset="0"/>
                <a:cs typeface="Arial" pitchFamily="34" charset="0"/>
              </a:rPr>
              <a:t>»</a:t>
            </a:r>
            <a:r>
              <a:rPr lang="fr-FR" sz="1200" dirty="0" smtClean="0">
                <a:latin typeface="Calibri" pitchFamily="34" charset="0"/>
                <a:cs typeface="Arial" pitchFamily="34" charset="0"/>
              </a:rPr>
              <a:t>)</a:t>
            </a:r>
            <a:endParaRPr lang="fr-FR" sz="1200" dirty="0"/>
          </a:p>
        </p:txBody>
      </p:sp>
      <p:sp>
        <p:nvSpPr>
          <p:cNvPr id="40" name="Rectangle 39"/>
          <p:cNvSpPr/>
          <p:nvPr/>
        </p:nvSpPr>
        <p:spPr>
          <a:xfrm>
            <a:off x="6657290" y="3916502"/>
            <a:ext cx="1907704" cy="461665"/>
          </a:xfrm>
          <a:prstGeom prst="rect">
            <a:avLst/>
          </a:prstGeom>
        </p:spPr>
        <p:txBody>
          <a:bodyPr wrap="square">
            <a:spAutoFit/>
          </a:bodyPr>
          <a:lstStyle/>
          <a:p>
            <a:r>
              <a:rPr lang="fr-FR" sz="1200" dirty="0" smtClean="0">
                <a:latin typeface="Calibri" pitchFamily="34" charset="0"/>
                <a:cs typeface="Arial" pitchFamily="34" charset="0"/>
              </a:rPr>
              <a:t> Assiette brute </a:t>
            </a:r>
            <a:r>
              <a:rPr lang="fr-FR" sz="1200" u="sng" dirty="0" smtClean="0">
                <a:latin typeface="Calibri" pitchFamily="34" charset="0"/>
                <a:cs typeface="Arial" pitchFamily="34" charset="0"/>
              </a:rPr>
              <a:t>déplafonnée</a:t>
            </a:r>
            <a:r>
              <a:rPr lang="fr-FR" sz="1200" dirty="0" smtClean="0">
                <a:latin typeface="Calibri" pitchFamily="34" charset="0"/>
                <a:cs typeface="Arial" pitchFamily="34" charset="0"/>
              </a:rPr>
              <a:t> (code « </a:t>
            </a:r>
            <a:r>
              <a:rPr lang="fr-FR" sz="1200" dirty="0" smtClean="0">
                <a:latin typeface="Calibri" pitchFamily="34" charset="0"/>
                <a:cs typeface="Arial" pitchFamily="34" charset="0"/>
              </a:rPr>
              <a:t>03 »</a:t>
            </a:r>
            <a:r>
              <a:rPr lang="fr-FR" sz="1200" dirty="0" smtClean="0">
                <a:latin typeface="Calibri" pitchFamily="34" charset="0"/>
                <a:cs typeface="Arial" pitchFamily="34" charset="0"/>
              </a:rPr>
              <a:t>)</a:t>
            </a:r>
            <a:endParaRPr lang="fr-FR" sz="1200" dirty="0"/>
          </a:p>
        </p:txBody>
      </p:sp>
      <p:sp>
        <p:nvSpPr>
          <p:cNvPr id="41" name="Rectangle 40"/>
          <p:cNvSpPr/>
          <p:nvPr/>
        </p:nvSpPr>
        <p:spPr>
          <a:xfrm>
            <a:off x="7242828" y="5022748"/>
            <a:ext cx="1907704" cy="276999"/>
          </a:xfrm>
          <a:prstGeom prst="rect">
            <a:avLst/>
          </a:prstGeom>
        </p:spPr>
        <p:txBody>
          <a:bodyPr wrap="square">
            <a:spAutoFit/>
          </a:bodyPr>
          <a:lstStyle/>
          <a:p>
            <a:r>
              <a:rPr lang="fr-FR" sz="1200" dirty="0" smtClean="0">
                <a:latin typeface="Calibri" pitchFamily="34" charset="0"/>
                <a:cs typeface="Arial" pitchFamily="34" charset="0"/>
              </a:rPr>
              <a:t>Code </a:t>
            </a:r>
            <a:r>
              <a:rPr lang="fr-FR" sz="1200" dirty="0" smtClean="0">
                <a:latin typeface="Calibri" pitchFamily="34" charset="0"/>
                <a:cs typeface="Arial" pitchFamily="34" charset="0"/>
              </a:rPr>
              <a:t>exo </a:t>
            </a:r>
            <a:r>
              <a:rPr lang="fr-FR" sz="1200" dirty="0" smtClean="0">
                <a:latin typeface="Calibri" pitchFamily="34" charset="0"/>
                <a:cs typeface="Arial" pitchFamily="34" charset="0"/>
              </a:rPr>
              <a:t>applicable aux JEI </a:t>
            </a:r>
          </a:p>
        </p:txBody>
      </p:sp>
      <p:sp>
        <p:nvSpPr>
          <p:cNvPr id="44" name="Rectangle 43"/>
          <p:cNvSpPr/>
          <p:nvPr/>
        </p:nvSpPr>
        <p:spPr>
          <a:xfrm>
            <a:off x="1043608" y="1268761"/>
            <a:ext cx="2195736" cy="936104"/>
          </a:xfrm>
          <a:prstGeom prst="rect">
            <a:avLst/>
          </a:prstGeom>
          <a:solidFill>
            <a:srgbClr val="FFFFCC"/>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108000" rIns="91440" bIns="0" numCol="1" rtlCol="0" anchor="t" anchorCtr="0" compatLnSpc="1">
            <a:prstTxWarp prst="textNoShape">
              <a:avLst/>
            </a:prstTxWarp>
            <a:noAutofit/>
          </a:bodyPr>
          <a:lstStyle/>
          <a:p>
            <a:pPr marL="0" lvl="2"/>
            <a:r>
              <a:rPr lang="fr-FR" sz="1200" dirty="0" smtClean="0">
                <a:solidFill>
                  <a:schemeClr val="tx2"/>
                </a:solidFill>
                <a:latin typeface="Calibri" pitchFamily="34" charset="0"/>
                <a:cs typeface="Arial" pitchFamily="34" charset="0"/>
              </a:rPr>
              <a:t>Le montant total d’exonération se calcule comme cela: </a:t>
            </a:r>
          </a:p>
          <a:p>
            <a:pPr marL="0" lvl="2"/>
            <a:r>
              <a:rPr lang="fr-FR" sz="1200" dirty="0" smtClean="0">
                <a:solidFill>
                  <a:schemeClr val="tx2"/>
                </a:solidFill>
                <a:latin typeface="Calibri" pitchFamily="34" charset="0"/>
                <a:cs typeface="Arial" pitchFamily="34" charset="0"/>
              </a:rPr>
              <a:t>6500*(12,8% + 1,6% + 5,4%) + 3500 * 8,4</a:t>
            </a:r>
            <a:r>
              <a:rPr lang="fr-FR" sz="1200" dirty="0" smtClean="0">
                <a:solidFill>
                  <a:schemeClr val="tx2"/>
                </a:solidFill>
                <a:latin typeface="Calibri" pitchFamily="34" charset="0"/>
                <a:cs typeface="Arial" pitchFamily="34" charset="0"/>
              </a:rPr>
              <a:t>% </a:t>
            </a:r>
            <a:endParaRPr lang="fr-FR" sz="1200" dirty="0" smtClean="0">
              <a:solidFill>
                <a:srgbClr val="FF0000"/>
              </a:solidFill>
              <a:latin typeface="Calibri" pitchFamily="34" charset="0"/>
              <a:cs typeface="Arial" pitchFamily="34" charset="0"/>
            </a:endParaRPr>
          </a:p>
        </p:txBody>
      </p:sp>
      <p:sp>
        <p:nvSpPr>
          <p:cNvPr id="45" name="Rectangle à coins arrondis 44"/>
          <p:cNvSpPr/>
          <p:nvPr/>
        </p:nvSpPr>
        <p:spPr bwMode="auto">
          <a:xfrm>
            <a:off x="2599208" y="3731320"/>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S21.G00.78– Base assujettie</a:t>
            </a:r>
          </a:p>
        </p:txBody>
      </p:sp>
      <p:sp>
        <p:nvSpPr>
          <p:cNvPr id="46" name="Rectangle 45"/>
          <p:cNvSpPr/>
          <p:nvPr/>
        </p:nvSpPr>
        <p:spPr bwMode="auto">
          <a:xfrm>
            <a:off x="2613496" y="3947344"/>
            <a:ext cx="2880320" cy="417760"/>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Type de base assujettie</a:t>
            </a:r>
          </a:p>
          <a:p>
            <a:r>
              <a:rPr lang="fr-FR" sz="1100" dirty="0" smtClean="0"/>
              <a:t>Montant </a:t>
            </a:r>
            <a:r>
              <a:rPr lang="fr-FR" sz="1100" dirty="0" smtClean="0"/>
              <a:t>de base assujettie</a:t>
            </a:r>
            <a:endParaRPr lang="fr-FR" sz="1100" dirty="0" smtClean="0">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18839"/>
            <a:ext cx="395288" cy="246063"/>
          </a:xfrm>
        </p:spPr>
        <p:txBody>
          <a:bodyPr/>
          <a:lstStyle/>
          <a:p>
            <a:pPr>
              <a:defRPr/>
            </a:pPr>
            <a:fld id="{EDBAA250-FDD2-464C-83C3-DB4D7909873F}" type="slidenum">
              <a:rPr lang="fr-FR" smtClean="0">
                <a:solidFill>
                  <a:srgbClr val="FFFFFF"/>
                </a:solidFill>
              </a:rPr>
              <a:pPr>
                <a:defRPr/>
              </a:pPr>
              <a:t>23</a:t>
            </a:fld>
            <a:endParaRPr lang="fr-FR" dirty="0">
              <a:solidFill>
                <a:srgbClr val="FFFFFF"/>
              </a:solidFill>
            </a:endParaRPr>
          </a:p>
        </p:txBody>
      </p:sp>
      <p:sp>
        <p:nvSpPr>
          <p:cNvPr id="32"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Modalités déclaratives des éléments nominatifs</a:t>
            </a:r>
          </a:p>
          <a:p>
            <a:pPr marL="0" lvl="1">
              <a:lnSpc>
                <a:spcPct val="85000"/>
              </a:lnSpc>
              <a:defRPr/>
            </a:pPr>
            <a:r>
              <a:rPr lang="fr-FR" sz="2400" b="1" kern="0" dirty="0" smtClean="0">
                <a:solidFill>
                  <a:srgbClr val="004272"/>
                </a:solidFill>
                <a:latin typeface="Calibri" pitchFamily="34" charset="0"/>
              </a:rPr>
              <a:t> </a:t>
            </a:r>
          </a:p>
        </p:txBody>
      </p:sp>
      <p:sp>
        <p:nvSpPr>
          <p:cNvPr id="49" name="Rectangle à coins arrondis 48"/>
          <p:cNvSpPr/>
          <p:nvPr/>
        </p:nvSpPr>
        <p:spPr bwMode="auto">
          <a:xfrm>
            <a:off x="251521" y="69269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a:t>
            </a:r>
            <a:endParaRPr lang="fr-FR" sz="1200" b="1" dirty="0" smtClean="0">
              <a:solidFill>
                <a:schemeClr val="accent6">
                  <a:lumMod val="60000"/>
                  <a:lumOff val="40000"/>
                </a:schemeClr>
              </a:solidFill>
              <a:latin typeface="Calibri" pitchFamily="34" charset="0"/>
              <a:cs typeface="Arial" pitchFamily="34" charset="0"/>
            </a:endParaRPr>
          </a:p>
        </p:txBody>
      </p:sp>
      <p:cxnSp>
        <p:nvCxnSpPr>
          <p:cNvPr id="86" name="Connecteur en angle 106"/>
          <p:cNvCxnSpPr>
            <a:endCxn id="29" idx="1"/>
          </p:cNvCxnSpPr>
          <p:nvPr/>
        </p:nvCxnSpPr>
        <p:spPr bwMode="auto">
          <a:xfrm rot="16200000" flipH="1">
            <a:off x="1388102" y="1721266"/>
            <a:ext cx="2146620" cy="332744"/>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5" name="Connecteur en angle 94"/>
          <p:cNvCxnSpPr/>
          <p:nvPr/>
        </p:nvCxnSpPr>
        <p:spPr bwMode="auto">
          <a:xfrm rot="10800000" flipH="1" flipV="1">
            <a:off x="1402513" y="1104724"/>
            <a:ext cx="576064" cy="288032"/>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6" name="Connecteur en angle 95"/>
          <p:cNvCxnSpPr/>
          <p:nvPr/>
        </p:nvCxnSpPr>
        <p:spPr bwMode="auto">
          <a:xfrm rot="10800000" flipH="1" flipV="1">
            <a:off x="1402513" y="1068720"/>
            <a:ext cx="576064" cy="576064"/>
          </a:xfrm>
          <a:prstGeom prst="bentConnector3">
            <a:avLst>
              <a:gd name="adj1" fmla="val 59291"/>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7" name="Connecteur en angle 96"/>
          <p:cNvCxnSpPr/>
          <p:nvPr/>
        </p:nvCxnSpPr>
        <p:spPr bwMode="auto">
          <a:xfrm>
            <a:off x="2267744" y="1772816"/>
            <a:ext cx="286897" cy="196004"/>
          </a:xfrm>
          <a:prstGeom prst="bentConnector3">
            <a:avLst>
              <a:gd name="adj1" fmla="val 8566"/>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98" name="Connecteur en angle 97"/>
          <p:cNvCxnSpPr>
            <a:endCxn id="52" idx="1"/>
          </p:cNvCxnSpPr>
          <p:nvPr/>
        </p:nvCxnSpPr>
        <p:spPr bwMode="auto">
          <a:xfrm>
            <a:off x="2699792" y="1988840"/>
            <a:ext cx="432048" cy="180020"/>
          </a:xfrm>
          <a:prstGeom prst="bentConnector3">
            <a:avLst>
              <a:gd name="adj1" fmla="val -2911"/>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99" name="Rectangle à coins arrondis 98"/>
          <p:cNvSpPr/>
          <p:nvPr/>
        </p:nvSpPr>
        <p:spPr bwMode="auto">
          <a:xfrm>
            <a:off x="1978576" y="1284744"/>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S21.G00.40 - </a:t>
            </a:r>
            <a:r>
              <a:rPr lang="fr-FR" sz="1200" b="1" dirty="0" smtClean="0">
                <a:solidFill>
                  <a:schemeClr val="accent6">
                    <a:lumMod val="60000"/>
                    <a:lumOff val="40000"/>
                  </a:schemeClr>
                </a:solidFill>
                <a:latin typeface="Calibri" pitchFamily="34" charset="0"/>
                <a:cs typeface="Arial" pitchFamily="34" charset="0"/>
              </a:rPr>
              <a:t>Contrat (contrat de travail, convention, mandat)</a:t>
            </a:r>
          </a:p>
        </p:txBody>
      </p:sp>
      <p:sp>
        <p:nvSpPr>
          <p:cNvPr id="100" name="Rectangle à coins arrondis 99"/>
          <p:cNvSpPr/>
          <p:nvPr/>
        </p:nvSpPr>
        <p:spPr bwMode="auto">
          <a:xfrm>
            <a:off x="1402512" y="996712"/>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S21.G00.30 - </a:t>
            </a:r>
            <a:r>
              <a:rPr lang="fr-FR" sz="1200" b="1" dirty="0" smtClean="0">
                <a:solidFill>
                  <a:schemeClr val="accent6">
                    <a:lumMod val="60000"/>
                    <a:lumOff val="40000"/>
                  </a:schemeClr>
                </a:solidFill>
                <a:latin typeface="Calibri" pitchFamily="34" charset="0"/>
                <a:cs typeface="Arial" pitchFamily="34" charset="0"/>
              </a:rPr>
              <a:t>Individu</a:t>
            </a:r>
          </a:p>
        </p:txBody>
      </p:sp>
      <p:sp>
        <p:nvSpPr>
          <p:cNvPr id="101" name="Rectangle à coins arrondis 100"/>
          <p:cNvSpPr/>
          <p:nvPr/>
        </p:nvSpPr>
        <p:spPr bwMode="auto">
          <a:xfrm>
            <a:off x="1978576" y="1572776"/>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50 - </a:t>
            </a:r>
            <a:r>
              <a:rPr lang="fr-FR" sz="1200" b="1" dirty="0" smtClean="0">
                <a:solidFill>
                  <a:schemeClr val="accent6">
                    <a:lumMod val="60000"/>
                    <a:lumOff val="40000"/>
                  </a:schemeClr>
                </a:solidFill>
                <a:latin typeface="Calibri" pitchFamily="34" charset="0"/>
                <a:cs typeface="Arial" pitchFamily="34" charset="0"/>
              </a:rPr>
              <a:t>Versement individu</a:t>
            </a:r>
          </a:p>
        </p:txBody>
      </p:sp>
      <p:sp>
        <p:nvSpPr>
          <p:cNvPr id="102" name="Rectangle à coins arrondis 101"/>
          <p:cNvSpPr/>
          <p:nvPr/>
        </p:nvSpPr>
        <p:spPr bwMode="auto">
          <a:xfrm>
            <a:off x="2554640" y="1860808"/>
            <a:ext cx="4104456" cy="216024"/>
          </a:xfrm>
          <a:prstGeom prst="roundRect">
            <a:avLst/>
          </a:prstGeom>
          <a:solidFill>
            <a:schemeClr val="bg1">
              <a:lumMod val="95000"/>
            </a:schemeClr>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chemeClr val="accent6">
                    <a:lumMod val="60000"/>
                    <a:lumOff val="40000"/>
                  </a:schemeClr>
                </a:solidFill>
                <a:latin typeface="Calibri" pitchFamily="34" charset="0"/>
                <a:cs typeface="Arial" pitchFamily="34" charset="0"/>
              </a:rPr>
              <a:t>S21.G00. 51 - </a:t>
            </a:r>
            <a:r>
              <a:rPr lang="fr-FR" sz="1200" b="1" dirty="0" smtClean="0">
                <a:solidFill>
                  <a:schemeClr val="accent6">
                    <a:lumMod val="60000"/>
                    <a:lumOff val="40000"/>
                  </a:schemeClr>
                </a:solidFill>
                <a:latin typeface="Calibri" pitchFamily="34" charset="0"/>
                <a:cs typeface="Arial" pitchFamily="34" charset="0"/>
              </a:rPr>
              <a:t>Rémunération</a:t>
            </a:r>
          </a:p>
        </p:txBody>
      </p:sp>
      <p:sp>
        <p:nvSpPr>
          <p:cNvPr id="42" name="Carré corné 41"/>
          <p:cNvSpPr/>
          <p:nvPr/>
        </p:nvSpPr>
        <p:spPr bwMode="auto">
          <a:xfrm>
            <a:off x="4283968" y="737320"/>
            <a:ext cx="4860032" cy="675456"/>
          </a:xfrm>
          <a:prstGeom prst="foldedCorner">
            <a:avLst/>
          </a:prstGeom>
          <a:solidFill>
            <a:srgbClr val="FFFFCC"/>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108000" rIns="91440" bIns="0" numCol="1" rtlCol="0" anchor="t" anchorCtr="0" compatLnSpc="1">
            <a:prstTxWarp prst="textNoShape">
              <a:avLst/>
            </a:prstTxWarp>
            <a:noAutofit/>
          </a:bodyPr>
          <a:lstStyle/>
          <a:p>
            <a:pPr marL="0" lvl="2"/>
            <a:r>
              <a:rPr lang="fr-FR" sz="1400" dirty="0" smtClean="0">
                <a:solidFill>
                  <a:schemeClr val="tx2"/>
                </a:solidFill>
                <a:latin typeface="Calibri" pitchFamily="34" charset="0"/>
                <a:cs typeface="Arial" pitchFamily="34" charset="0"/>
              </a:rPr>
              <a:t>Cas d’un salarié pour lequel l’employeur bénéficie de la réduction de cotisations dite « réduction Fillon » </a:t>
            </a:r>
          </a:p>
          <a:p>
            <a:pPr marL="0" lvl="2">
              <a:buFontTx/>
              <a:buChar char="-"/>
            </a:pPr>
            <a:endParaRPr lang="fr-FR" sz="1400" dirty="0" smtClean="0">
              <a:solidFill>
                <a:schemeClr val="tx2"/>
              </a:solidFill>
              <a:latin typeface="Calibri" pitchFamily="34" charset="0"/>
              <a:cs typeface="Arial" pitchFamily="34" charset="0"/>
            </a:endParaRPr>
          </a:p>
        </p:txBody>
      </p:sp>
      <p:sp>
        <p:nvSpPr>
          <p:cNvPr id="56" name="Rectangle à coins arrondis 55"/>
          <p:cNvSpPr/>
          <p:nvPr/>
        </p:nvSpPr>
        <p:spPr bwMode="auto">
          <a:xfrm>
            <a:off x="755576" y="836712"/>
            <a:ext cx="1296144" cy="360040"/>
          </a:xfrm>
          <a:prstGeom prst="roundRect">
            <a:avLst/>
          </a:prstGeom>
          <a:no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r>
              <a:rPr lang="fr-FR" sz="1600" b="1" dirty="0" smtClean="0">
                <a:solidFill>
                  <a:srgbClr val="004272"/>
                </a:solidFill>
                <a:latin typeface="Calibri" pitchFamily="34" charset="0"/>
                <a:cs typeface="Arial" pitchFamily="34" charset="0"/>
              </a:rPr>
              <a:t>…</a:t>
            </a:r>
          </a:p>
        </p:txBody>
      </p:sp>
      <p:sp>
        <p:nvSpPr>
          <p:cNvPr id="43" name="ZoneTexte 42"/>
          <p:cNvSpPr txBox="1"/>
          <p:nvPr/>
        </p:nvSpPr>
        <p:spPr>
          <a:xfrm>
            <a:off x="4211960" y="476672"/>
            <a:ext cx="1565847" cy="369332"/>
          </a:xfrm>
          <a:prstGeom prst="rect">
            <a:avLst/>
          </a:prstGeom>
          <a:noFill/>
        </p:spPr>
        <p:txBody>
          <a:bodyPr wrap="square" rtlCol="0">
            <a:spAutoFit/>
          </a:bodyPr>
          <a:lstStyle/>
          <a:p>
            <a:r>
              <a:rPr lang="fr-FR" b="1" dirty="0" smtClean="0">
                <a:solidFill>
                  <a:srgbClr val="FF0000"/>
                </a:solidFill>
                <a:latin typeface="Calibri" pitchFamily="34" charset="0"/>
                <a:cs typeface="Calibri" pitchFamily="34" charset="0"/>
              </a:rPr>
              <a:t>EXEMPLE 4</a:t>
            </a:r>
            <a:endParaRPr lang="fr-FR" b="1" dirty="0">
              <a:solidFill>
                <a:srgbClr val="FF0000"/>
              </a:solidFill>
              <a:latin typeface="Calibri" pitchFamily="34" charset="0"/>
              <a:cs typeface="Calibri" pitchFamily="34" charset="0"/>
            </a:endParaRPr>
          </a:p>
        </p:txBody>
      </p:sp>
      <p:sp>
        <p:nvSpPr>
          <p:cNvPr id="29" name="Rectangle à coins arrondis 28"/>
          <p:cNvSpPr/>
          <p:nvPr/>
        </p:nvSpPr>
        <p:spPr bwMode="auto">
          <a:xfrm>
            <a:off x="2627784" y="2852936"/>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S21.G00.78 - Base assujettie</a:t>
            </a:r>
          </a:p>
        </p:txBody>
      </p:sp>
      <p:sp>
        <p:nvSpPr>
          <p:cNvPr id="31" name="Rectangle 30"/>
          <p:cNvSpPr/>
          <p:nvPr/>
        </p:nvSpPr>
        <p:spPr bwMode="auto">
          <a:xfrm>
            <a:off x="2640350" y="3059748"/>
            <a:ext cx="2880320" cy="44562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Type de base assujettie</a:t>
            </a:r>
          </a:p>
          <a:p>
            <a:r>
              <a:rPr lang="fr-FR" sz="1100" dirty="0" smtClean="0"/>
              <a:t>Montant </a:t>
            </a:r>
            <a:r>
              <a:rPr lang="fr-FR" sz="1100" dirty="0" smtClean="0"/>
              <a:t>de base assujettie</a:t>
            </a:r>
            <a:endParaRPr lang="fr-FR" sz="1100" dirty="0" smtClean="0">
              <a:latin typeface="Calibri" pitchFamily="34" charset="0"/>
              <a:cs typeface="Arial" pitchFamily="34" charset="0"/>
            </a:endParaRPr>
          </a:p>
        </p:txBody>
      </p:sp>
      <p:sp>
        <p:nvSpPr>
          <p:cNvPr id="34" name="Rectangle 33"/>
          <p:cNvSpPr/>
          <p:nvPr/>
        </p:nvSpPr>
        <p:spPr bwMode="auto">
          <a:xfrm>
            <a:off x="5520670" y="3059748"/>
            <a:ext cx="1195560" cy="44562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03</a:t>
            </a:r>
            <a:endParaRPr lang="fr-FR" sz="1100" dirty="0" smtClean="0">
              <a:latin typeface="Calibri" pitchFamily="34" charset="0"/>
              <a:cs typeface="Arial" pitchFamily="34" charset="0"/>
            </a:endParaRPr>
          </a:p>
          <a:p>
            <a:r>
              <a:rPr lang="fr-FR" sz="1100" dirty="0" smtClean="0">
                <a:solidFill>
                  <a:srgbClr val="00B050"/>
                </a:solidFill>
                <a:latin typeface="Calibri" pitchFamily="34" charset="0"/>
                <a:cs typeface="Arial" pitchFamily="34" charset="0"/>
              </a:rPr>
              <a:t>1500</a:t>
            </a:r>
            <a:endParaRPr lang="fr-FR" sz="1100" dirty="0" smtClean="0">
              <a:solidFill>
                <a:srgbClr val="00B050"/>
              </a:solidFill>
              <a:latin typeface="Calibri" pitchFamily="34" charset="0"/>
              <a:cs typeface="Arial" pitchFamily="34" charset="0"/>
            </a:endParaRPr>
          </a:p>
          <a:p>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p:txBody>
      </p:sp>
      <p:sp>
        <p:nvSpPr>
          <p:cNvPr id="27" name="Rectangle 26"/>
          <p:cNvSpPr/>
          <p:nvPr/>
        </p:nvSpPr>
        <p:spPr>
          <a:xfrm>
            <a:off x="6768752" y="2998096"/>
            <a:ext cx="1907704" cy="461665"/>
          </a:xfrm>
          <a:prstGeom prst="rect">
            <a:avLst/>
          </a:prstGeom>
        </p:spPr>
        <p:txBody>
          <a:bodyPr wrap="square">
            <a:spAutoFit/>
          </a:bodyPr>
          <a:lstStyle/>
          <a:p>
            <a:r>
              <a:rPr lang="fr-FR" sz="1200" dirty="0" smtClean="0">
                <a:latin typeface="Calibri" pitchFamily="34" charset="0"/>
                <a:cs typeface="Arial" pitchFamily="34" charset="0"/>
              </a:rPr>
              <a:t> Assiette brute </a:t>
            </a:r>
            <a:r>
              <a:rPr lang="fr-FR" sz="1200" u="sng" dirty="0" smtClean="0">
                <a:latin typeface="Calibri" pitchFamily="34" charset="0"/>
                <a:cs typeface="Arial" pitchFamily="34" charset="0"/>
              </a:rPr>
              <a:t>déplafonnée</a:t>
            </a:r>
            <a:r>
              <a:rPr lang="fr-FR" sz="1200" dirty="0" smtClean="0">
                <a:latin typeface="Calibri" pitchFamily="34" charset="0"/>
                <a:cs typeface="Arial" pitchFamily="34" charset="0"/>
              </a:rPr>
              <a:t> (code </a:t>
            </a:r>
            <a:r>
              <a:rPr lang="fr-FR" sz="1200" dirty="0" smtClean="0">
                <a:latin typeface="Calibri" pitchFamily="34" charset="0"/>
                <a:cs typeface="Arial" pitchFamily="34" charset="0"/>
              </a:rPr>
              <a:t>« 03 »)</a:t>
            </a:r>
          </a:p>
        </p:txBody>
      </p:sp>
      <p:sp>
        <p:nvSpPr>
          <p:cNvPr id="28" name="Rectangle à coins arrondis 27"/>
          <p:cNvSpPr/>
          <p:nvPr/>
        </p:nvSpPr>
        <p:spPr bwMode="auto">
          <a:xfrm>
            <a:off x="3203848" y="3574160"/>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S21.G00.79 - Composant de base assujettie</a:t>
            </a:r>
          </a:p>
        </p:txBody>
      </p:sp>
      <p:sp>
        <p:nvSpPr>
          <p:cNvPr id="33" name="Rectangle 32"/>
          <p:cNvSpPr/>
          <p:nvPr/>
        </p:nvSpPr>
        <p:spPr bwMode="auto">
          <a:xfrm>
            <a:off x="3216414" y="3780972"/>
            <a:ext cx="2880320" cy="441260"/>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Type de composant de base assujettie</a:t>
            </a:r>
          </a:p>
          <a:p>
            <a:r>
              <a:rPr lang="fr-FR" sz="1100" dirty="0" smtClean="0"/>
              <a:t>Montant</a:t>
            </a:r>
            <a:endParaRPr lang="fr-FR" sz="1100" dirty="0" smtClean="0">
              <a:latin typeface="Calibri" pitchFamily="34" charset="0"/>
              <a:cs typeface="Arial" pitchFamily="34" charset="0"/>
            </a:endParaRPr>
          </a:p>
        </p:txBody>
      </p:sp>
      <p:sp>
        <p:nvSpPr>
          <p:cNvPr id="36" name="Rectangle 35"/>
          <p:cNvSpPr/>
          <p:nvPr/>
        </p:nvSpPr>
        <p:spPr bwMode="auto">
          <a:xfrm>
            <a:off x="6096734" y="3780972"/>
            <a:ext cx="1195560" cy="441260"/>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01</a:t>
            </a:r>
          </a:p>
          <a:p>
            <a:r>
              <a:rPr lang="fr-FR" sz="1100" dirty="0" smtClean="0">
                <a:solidFill>
                  <a:srgbClr val="00B050"/>
                </a:solidFill>
                <a:latin typeface="Calibri" pitchFamily="34" charset="0"/>
                <a:cs typeface="Arial" pitchFamily="34" charset="0"/>
              </a:rPr>
              <a:t>1451</a:t>
            </a:r>
            <a:endParaRPr lang="fr-FR" sz="1100" dirty="0" smtClean="0">
              <a:solidFill>
                <a:srgbClr val="00B050"/>
              </a:solidFill>
              <a:latin typeface="Calibri" pitchFamily="34" charset="0"/>
              <a:cs typeface="Arial" pitchFamily="34" charset="0"/>
            </a:endParaRPr>
          </a:p>
          <a:p>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p:txBody>
      </p:sp>
      <p:sp>
        <p:nvSpPr>
          <p:cNvPr id="37" name="Rectangle 36"/>
          <p:cNvSpPr/>
          <p:nvPr/>
        </p:nvSpPr>
        <p:spPr>
          <a:xfrm>
            <a:off x="7272808" y="3574160"/>
            <a:ext cx="1907704" cy="646331"/>
          </a:xfrm>
          <a:prstGeom prst="rect">
            <a:avLst/>
          </a:prstGeom>
        </p:spPr>
        <p:txBody>
          <a:bodyPr wrap="square">
            <a:spAutoFit/>
          </a:bodyPr>
          <a:lstStyle/>
          <a:p>
            <a:r>
              <a:rPr lang="fr-FR" sz="1200" dirty="0" smtClean="0">
                <a:latin typeface="Calibri" pitchFamily="34" charset="0"/>
                <a:cs typeface="Arial" pitchFamily="34" charset="0"/>
              </a:rPr>
              <a:t> SMIC retenu pour le calcul de la réduction Fillon (code « 01 »)</a:t>
            </a:r>
            <a:endParaRPr lang="fr-FR" sz="1200" dirty="0"/>
          </a:p>
        </p:txBody>
      </p:sp>
      <p:sp>
        <p:nvSpPr>
          <p:cNvPr id="38" name="Rectangle à coins arrondis 37"/>
          <p:cNvSpPr/>
          <p:nvPr/>
        </p:nvSpPr>
        <p:spPr bwMode="auto">
          <a:xfrm>
            <a:off x="3203848" y="4294240"/>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S21.G00.81 </a:t>
            </a:r>
            <a:r>
              <a:rPr lang="fr-FR" sz="1200" b="1" dirty="0" smtClean="0">
                <a:solidFill>
                  <a:srgbClr val="FFFFFF"/>
                </a:solidFill>
                <a:latin typeface="Calibri" pitchFamily="34" charset="0"/>
                <a:cs typeface="Arial" pitchFamily="34" charset="0"/>
              </a:rPr>
              <a:t>– </a:t>
            </a:r>
            <a:r>
              <a:rPr lang="fr-FR" sz="1200" b="1" dirty="0" smtClean="0">
                <a:solidFill>
                  <a:srgbClr val="FFFFFF"/>
                </a:solidFill>
                <a:latin typeface="Calibri" pitchFamily="34" charset="0"/>
                <a:cs typeface="Arial" pitchFamily="34" charset="0"/>
              </a:rPr>
              <a:t>Cotisation </a:t>
            </a:r>
            <a:r>
              <a:rPr lang="fr-FR" sz="1200" b="1" dirty="0" smtClean="0">
                <a:solidFill>
                  <a:schemeClr val="bg1"/>
                </a:solidFill>
                <a:latin typeface="Calibri" pitchFamily="34" charset="0"/>
                <a:cs typeface="Arial" pitchFamily="34" charset="0"/>
              </a:rPr>
              <a:t>individuelle</a:t>
            </a:r>
            <a:endParaRPr lang="fr-FR" sz="1200" b="1" strike="sngStrike" dirty="0" smtClean="0">
              <a:solidFill>
                <a:schemeClr val="bg1"/>
              </a:solidFill>
              <a:latin typeface="Calibri" pitchFamily="34" charset="0"/>
              <a:cs typeface="Arial" pitchFamily="34" charset="0"/>
            </a:endParaRPr>
          </a:p>
        </p:txBody>
      </p:sp>
      <p:sp>
        <p:nvSpPr>
          <p:cNvPr id="39" name="Rectangle 38"/>
          <p:cNvSpPr/>
          <p:nvPr/>
        </p:nvSpPr>
        <p:spPr bwMode="auto">
          <a:xfrm>
            <a:off x="3219842" y="4488092"/>
            <a:ext cx="2880320" cy="598236"/>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t>Code de cotisation</a:t>
            </a:r>
            <a:endParaRPr lang="fr-FR" sz="1100" i="1" dirty="0" smtClean="0"/>
          </a:p>
          <a:p>
            <a:r>
              <a:rPr lang="fr-FR" sz="1100" dirty="0" smtClean="0"/>
              <a:t>Identifiant OPS</a:t>
            </a:r>
            <a:endParaRPr lang="fr-FR" sz="1100" i="1" dirty="0" smtClean="0"/>
          </a:p>
          <a:p>
            <a:r>
              <a:rPr lang="fr-FR" sz="1100" dirty="0" smtClean="0"/>
              <a:t>Montant </a:t>
            </a:r>
            <a:r>
              <a:rPr lang="fr-FR" sz="1100" dirty="0" smtClean="0"/>
              <a:t>de </a:t>
            </a:r>
            <a:r>
              <a:rPr lang="fr-FR" sz="1100" dirty="0" smtClean="0"/>
              <a:t>cotisation</a:t>
            </a:r>
            <a:endParaRPr lang="fr-FR" sz="1100" i="1" dirty="0" smtClean="0"/>
          </a:p>
        </p:txBody>
      </p:sp>
      <p:sp>
        <p:nvSpPr>
          <p:cNvPr id="46" name="Rectangle 45"/>
          <p:cNvSpPr/>
          <p:nvPr/>
        </p:nvSpPr>
        <p:spPr bwMode="auto">
          <a:xfrm>
            <a:off x="6096734" y="4490950"/>
            <a:ext cx="1195560" cy="598236"/>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018	</a:t>
            </a:r>
          </a:p>
          <a:p>
            <a:r>
              <a:rPr lang="fr-FR" sz="1100" dirty="0" smtClean="0">
                <a:latin typeface="Calibri" pitchFamily="34" charset="0"/>
                <a:cs typeface="Arial" pitchFamily="34" charset="0"/>
              </a:rPr>
              <a:t>SIRET URSSAF</a:t>
            </a:r>
          </a:p>
          <a:p>
            <a:r>
              <a:rPr lang="fr-FR" sz="1100" dirty="0" smtClean="0">
                <a:latin typeface="Calibri" pitchFamily="34" charset="0"/>
                <a:cs typeface="Arial" pitchFamily="34" charset="0"/>
              </a:rPr>
              <a:t>118</a:t>
            </a:r>
            <a:endParaRPr lang="fr-FR" sz="1100" dirty="0" smtClean="0">
              <a:latin typeface="Calibri" pitchFamily="34" charset="0"/>
              <a:cs typeface="Arial" pitchFamily="34" charset="0"/>
            </a:endParaRPr>
          </a:p>
          <a:p>
            <a:endParaRPr lang="fr-FR" sz="1100" dirty="0" smtClean="0">
              <a:latin typeface="Calibri" pitchFamily="34" charset="0"/>
              <a:cs typeface="Arial" pitchFamily="34" charset="0"/>
            </a:endParaRPr>
          </a:p>
        </p:txBody>
      </p:sp>
      <p:sp>
        <p:nvSpPr>
          <p:cNvPr id="47" name="Rectangle 46"/>
          <p:cNvSpPr/>
          <p:nvPr/>
        </p:nvSpPr>
        <p:spPr>
          <a:xfrm>
            <a:off x="7293112" y="4447828"/>
            <a:ext cx="1907704" cy="461665"/>
          </a:xfrm>
          <a:prstGeom prst="rect">
            <a:avLst/>
          </a:prstGeom>
        </p:spPr>
        <p:txBody>
          <a:bodyPr wrap="square">
            <a:spAutoFit/>
          </a:bodyPr>
          <a:lstStyle/>
          <a:p>
            <a:r>
              <a:rPr lang="fr-FR" sz="1200" dirty="0" smtClean="0">
                <a:latin typeface="Calibri" pitchFamily="34" charset="0"/>
                <a:cs typeface="Arial" pitchFamily="34" charset="0"/>
              </a:rPr>
              <a:t>Réduction de Cotisations Fillon</a:t>
            </a:r>
          </a:p>
        </p:txBody>
      </p:sp>
      <p:cxnSp>
        <p:nvCxnSpPr>
          <p:cNvPr id="48" name="Connecteur en angle 106"/>
          <p:cNvCxnSpPr>
            <a:endCxn id="28" idx="1"/>
          </p:cNvCxnSpPr>
          <p:nvPr/>
        </p:nvCxnSpPr>
        <p:spPr bwMode="auto">
          <a:xfrm>
            <a:off x="2843808" y="3574160"/>
            <a:ext cx="360040" cy="108012"/>
          </a:xfrm>
          <a:prstGeom prst="bentConnector3">
            <a:avLst>
              <a:gd name="adj1" fmla="val 1745"/>
            </a:avLst>
          </a:prstGeom>
          <a:solidFill>
            <a:schemeClr val="accent1"/>
          </a:solidFill>
          <a:ln w="3175" cap="flat" cmpd="sng" algn="ctr">
            <a:solidFill>
              <a:schemeClr val="bg1">
                <a:lumMod val="65000"/>
              </a:schemeClr>
            </a:solidFill>
            <a:prstDash val="solid"/>
            <a:round/>
            <a:headEnd type="none" w="med" len="med"/>
            <a:tailEnd type="arrow"/>
          </a:ln>
          <a:effectLst/>
        </p:spPr>
      </p:cxnSp>
      <p:cxnSp>
        <p:nvCxnSpPr>
          <p:cNvPr id="53" name="Connecteur en angle 106"/>
          <p:cNvCxnSpPr>
            <a:endCxn id="38" idx="1"/>
          </p:cNvCxnSpPr>
          <p:nvPr/>
        </p:nvCxnSpPr>
        <p:spPr bwMode="auto">
          <a:xfrm rot="16200000" flipH="1">
            <a:off x="2510065" y="3708469"/>
            <a:ext cx="1027526" cy="360040"/>
          </a:xfrm>
          <a:prstGeom prst="bentConnector2">
            <a:avLst/>
          </a:prstGeom>
          <a:solidFill>
            <a:schemeClr val="accent1"/>
          </a:solidFill>
          <a:ln w="3175" cap="flat" cmpd="sng" algn="ctr">
            <a:solidFill>
              <a:schemeClr val="bg1">
                <a:lumMod val="65000"/>
              </a:schemeClr>
            </a:solidFill>
            <a:prstDash val="solid"/>
            <a:round/>
            <a:headEnd type="none" w="med" len="med"/>
            <a:tailEnd type="arrow"/>
          </a:ln>
          <a:effectLst/>
        </p:spPr>
      </p:cxnSp>
      <p:sp>
        <p:nvSpPr>
          <p:cNvPr id="50" name="Rectangle 49"/>
          <p:cNvSpPr/>
          <p:nvPr/>
        </p:nvSpPr>
        <p:spPr bwMode="auto">
          <a:xfrm>
            <a:off x="3148416" y="2265442"/>
            <a:ext cx="2880320" cy="44347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fr-FR" sz="1100" dirty="0" smtClean="0">
                <a:latin typeface="Calibri" pitchFamily="34" charset="0"/>
                <a:cs typeface="Arial" pitchFamily="34" charset="0"/>
              </a:rPr>
              <a:t>Type</a:t>
            </a:r>
          </a:p>
          <a:p>
            <a:r>
              <a:rPr lang="fr-FR" sz="1100" dirty="0" smtClean="0">
                <a:latin typeface="Calibri" pitchFamily="34" charset="0"/>
                <a:cs typeface="Arial" pitchFamily="34" charset="0"/>
              </a:rPr>
              <a:t>Mesure</a:t>
            </a:r>
            <a:endParaRPr lang="fr-FR" sz="1100" dirty="0" smtClean="0">
              <a:latin typeface="Calibri" pitchFamily="34" charset="0"/>
              <a:cs typeface="Arial" pitchFamily="34" charset="0"/>
            </a:endParaRPr>
          </a:p>
        </p:txBody>
      </p:sp>
      <p:sp>
        <p:nvSpPr>
          <p:cNvPr id="51" name="Rectangle 50"/>
          <p:cNvSpPr/>
          <p:nvPr/>
        </p:nvSpPr>
        <p:spPr bwMode="auto">
          <a:xfrm>
            <a:off x="6028736" y="2265442"/>
            <a:ext cx="1195560" cy="443478"/>
          </a:xfrm>
          <a:prstGeom prst="rect">
            <a:avLst/>
          </a:prstGeom>
          <a:solidFill>
            <a:schemeClr val="bg1"/>
          </a:solidFill>
          <a:ln w="3175" cap="flat" cmpd="sng" algn="ctr">
            <a:solidFill>
              <a:srgbClr val="FFC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defRPr/>
            </a:pPr>
            <a:r>
              <a:rPr lang="fr-FR" sz="1100" dirty="0" smtClean="0">
                <a:latin typeface="Calibri" pitchFamily="34" charset="0"/>
                <a:cs typeface="Arial" pitchFamily="34" charset="0"/>
              </a:rPr>
              <a:t>01 - Travail </a:t>
            </a:r>
            <a:r>
              <a:rPr lang="fr-FR" sz="1100" dirty="0" err="1" smtClean="0">
                <a:latin typeface="Calibri" pitchFamily="34" charset="0"/>
                <a:cs typeface="Arial" pitchFamily="34" charset="0"/>
              </a:rPr>
              <a:t>rému</a:t>
            </a:r>
            <a:endParaRPr lang="fr-FR" sz="1100" dirty="0" smtClean="0">
              <a:latin typeface="Calibri" pitchFamily="34" charset="0"/>
              <a:cs typeface="Arial" pitchFamily="34" charset="0"/>
            </a:endParaRPr>
          </a:p>
          <a:p>
            <a:pPr>
              <a:defRPr/>
            </a:pPr>
            <a:r>
              <a:rPr lang="fr-FR" sz="1100" dirty="0" smtClean="0">
                <a:latin typeface="Calibri" pitchFamily="34" charset="0"/>
                <a:cs typeface="Arial" pitchFamily="34" charset="0"/>
              </a:rPr>
              <a:t>151</a:t>
            </a:r>
          </a:p>
        </p:txBody>
      </p:sp>
      <p:sp>
        <p:nvSpPr>
          <p:cNvPr id="52" name="Rectangle à coins arrondis 51"/>
          <p:cNvSpPr/>
          <p:nvPr/>
        </p:nvSpPr>
        <p:spPr bwMode="auto">
          <a:xfrm>
            <a:off x="3131840" y="2060848"/>
            <a:ext cx="4104456" cy="216024"/>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b="1" dirty="0" smtClean="0">
                <a:solidFill>
                  <a:srgbClr val="FFFFFF"/>
                </a:solidFill>
                <a:latin typeface="Calibri" pitchFamily="34" charset="0"/>
                <a:cs typeface="Arial" pitchFamily="34" charset="0"/>
              </a:rPr>
              <a:t>S21.G00. 53 - Activité</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536" y="3356992"/>
            <a:ext cx="7992888" cy="504056"/>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Sommaire</a:t>
            </a:r>
            <a:endParaRPr lang="fr-FR" sz="2400" dirty="0">
              <a:solidFill>
                <a:schemeClr val="tx1"/>
              </a:solidFill>
              <a:latin typeface="Calibri" pitchFamily="34" charset="0"/>
              <a:cs typeface="Calibri" pitchFamily="34" charset="0"/>
            </a:endParaRPr>
          </a:p>
        </p:txBody>
      </p:sp>
      <p:sp>
        <p:nvSpPr>
          <p:cNvPr id="4" name="Espace réservé du numéro de diapositive 3"/>
          <p:cNvSpPr>
            <a:spLocks noGrp="1"/>
          </p:cNvSpPr>
          <p:nvPr>
            <p:ph type="sldNum" sz="quarter" idx="10"/>
          </p:nvPr>
        </p:nvSpPr>
        <p:spPr/>
        <p:txBody>
          <a:bodyPr/>
          <a:lstStyle/>
          <a:p>
            <a:fld id="{0EE6F72A-0794-476C-95DD-C55C26AB6F59}" type="slidenum">
              <a:rPr lang="fr-FR" smtClean="0">
                <a:solidFill>
                  <a:srgbClr val="FFFFFF"/>
                </a:solidFill>
              </a:rPr>
              <a:pPr/>
              <a:t>24</a:t>
            </a:fld>
            <a:endParaRPr lang="fr-FR" dirty="0">
              <a:solidFill>
                <a:srgbClr val="FFFFFF"/>
              </a:solidFill>
            </a:endParaRPr>
          </a:p>
        </p:txBody>
      </p:sp>
      <p:sp>
        <p:nvSpPr>
          <p:cNvPr id="6" name="Content Placeholder 5"/>
          <p:cNvSpPr>
            <a:spLocks noGrp="1"/>
          </p:cNvSpPr>
          <p:nvPr>
            <p:ph idx="1"/>
          </p:nvPr>
        </p:nvSpPr>
        <p:spPr>
          <a:xfrm>
            <a:off x="468313" y="1196752"/>
            <a:ext cx="8207375" cy="4392488"/>
          </a:xfrm>
        </p:spPr>
        <p:txBody>
          <a:bodyPr/>
          <a:lstStyle/>
          <a:p>
            <a:pPr algn="just"/>
            <a:r>
              <a:rPr lang="fr-FR" dirty="0" smtClean="0">
                <a:latin typeface="Calibri" pitchFamily="34" charset="0"/>
                <a:cs typeface="Calibri" pitchFamily="34" charset="0"/>
              </a:rPr>
              <a:t>Introduction</a:t>
            </a:r>
          </a:p>
          <a:p>
            <a:pPr algn="just"/>
            <a:r>
              <a:rPr lang="fr-FR" dirty="0" smtClean="0">
                <a:latin typeface="Calibri" pitchFamily="34" charset="0"/>
                <a:cs typeface="Calibri" pitchFamily="34" charset="0"/>
              </a:rPr>
              <a:t>Quelques principes généraux sur la déclaration des cotisations Urssaf en phase 2</a:t>
            </a:r>
          </a:p>
          <a:p>
            <a:pPr algn="just"/>
            <a:r>
              <a:rPr lang="fr-FR" dirty="0" smtClean="0">
                <a:latin typeface="Calibri" pitchFamily="34" charset="0"/>
                <a:cs typeface="Calibri" pitchFamily="34" charset="0"/>
              </a:rPr>
              <a:t>Zoom sur les segments Acoss du message DSN phase 2</a:t>
            </a:r>
          </a:p>
          <a:p>
            <a:pPr algn="just"/>
            <a:r>
              <a:rPr lang="fr-FR" dirty="0" smtClean="0">
                <a:latin typeface="Calibri" pitchFamily="34" charset="0"/>
                <a:cs typeface="Calibri" pitchFamily="34" charset="0"/>
              </a:rPr>
              <a:t>Modalités déclaratives des cotisations sociales Urssaf</a:t>
            </a:r>
          </a:p>
          <a:p>
            <a:pPr algn="just"/>
            <a:r>
              <a:rPr lang="fr-FR" dirty="0" smtClean="0">
                <a:latin typeface="Calibri" pitchFamily="34" charset="0"/>
                <a:cs typeface="Calibri" pitchFamily="34" charset="0"/>
              </a:rPr>
              <a:t>Exigibilités</a:t>
            </a:r>
          </a:p>
          <a:p>
            <a:pPr algn="just"/>
            <a:r>
              <a:rPr lang="fr-FR" dirty="0" smtClean="0">
                <a:latin typeface="Calibri" pitchFamily="34" charset="0"/>
                <a:cs typeface="Calibri" pitchFamily="34" charset="0"/>
              </a:rPr>
              <a:t>Paiement</a:t>
            </a:r>
          </a:p>
          <a:p>
            <a:pPr algn="just"/>
            <a:r>
              <a:rPr lang="fr-FR" dirty="0" smtClean="0">
                <a:latin typeface="Calibri" pitchFamily="34" charset="0"/>
                <a:cs typeface="Calibri" pitchFamily="34" charset="0"/>
              </a:rPr>
              <a:t>Fractionnement et gestion des multi-échéances </a:t>
            </a:r>
          </a:p>
          <a:p>
            <a:pPr algn="just"/>
            <a:r>
              <a:rPr lang="fr-FR" dirty="0" smtClean="0">
                <a:latin typeface="Calibri" pitchFamily="34" charset="0"/>
                <a:cs typeface="Calibri" pitchFamily="34" charset="0"/>
              </a:rPr>
              <a:t>Partitionnement des déclarations</a:t>
            </a:r>
          </a:p>
          <a:p>
            <a:pPr algn="just"/>
            <a:endParaRPr lang="fr-FR" dirty="0" smtClean="0">
              <a:latin typeface="Calibri" pitchFamily="34" charset="0"/>
              <a:cs typeface="Calibri" pitchFamily="34" charset="0"/>
            </a:endParaRPr>
          </a:p>
          <a:p>
            <a:pPr algn="just"/>
            <a:endParaRPr lang="fr-FR"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Espace réservé du contenu 8"/>
          <p:cNvSpPr>
            <a:spLocks noGrp="1"/>
          </p:cNvSpPr>
          <p:nvPr>
            <p:ph idx="1"/>
          </p:nvPr>
        </p:nvSpPr>
        <p:spPr>
          <a:xfrm>
            <a:off x="468312" y="764704"/>
            <a:ext cx="8351838" cy="5904656"/>
          </a:xfrm>
        </p:spPr>
        <p:txBody>
          <a:bodyPr wrap="square">
            <a:spAutoFit/>
          </a:bodyPr>
          <a:lstStyle/>
          <a:p>
            <a:pPr algn="just">
              <a:spcBef>
                <a:spcPts val="600"/>
              </a:spcBef>
            </a:pPr>
            <a:r>
              <a:rPr lang="fr-FR" dirty="0" smtClean="0">
                <a:latin typeface="Calibri" pitchFamily="34" charset="0"/>
              </a:rPr>
              <a:t>Principes</a:t>
            </a:r>
          </a:p>
          <a:p>
            <a:pPr lvl="1" algn="just">
              <a:spcBef>
                <a:spcPts val="600"/>
              </a:spcBef>
            </a:pPr>
            <a:r>
              <a:rPr lang="fr-FR" sz="1600" dirty="0" smtClean="0">
                <a:latin typeface="Calibri" pitchFamily="34" charset="0"/>
              </a:rPr>
              <a:t>La DSN mensuelle est soumise à deux dates d’exigibilité : le 5 et le 15 M+1</a:t>
            </a:r>
          </a:p>
          <a:p>
            <a:pPr lvl="1" algn="just">
              <a:spcBef>
                <a:spcPts val="600"/>
              </a:spcBef>
            </a:pPr>
            <a:r>
              <a:rPr lang="fr-FR" sz="1600" dirty="0" smtClean="0">
                <a:latin typeface="Calibri" pitchFamily="34" charset="0"/>
              </a:rPr>
              <a:t>La date d’exigibilité DSN est fonction de la date d’exigibilité des déclarations de cotisations Urssaf actuelle</a:t>
            </a:r>
            <a:endParaRPr lang="fr-FR" sz="1400" dirty="0" smtClean="0">
              <a:latin typeface="Calibri" pitchFamily="34" charset="0"/>
            </a:endParaRPr>
          </a:p>
          <a:p>
            <a:pPr marL="342900" lvl="1" indent="-342900" algn="just">
              <a:spcBef>
                <a:spcPts val="1200"/>
              </a:spcBef>
              <a:buBlip>
                <a:blip r:embed="rId2"/>
              </a:buBlip>
            </a:pPr>
            <a:r>
              <a:rPr lang="fr-FR" sz="2000" b="1" dirty="0" smtClean="0">
                <a:latin typeface="Calibri" pitchFamily="34" charset="0"/>
                <a:ea typeface="+mn-ea"/>
              </a:rPr>
              <a:t>Cas particuliers :</a:t>
            </a:r>
          </a:p>
          <a:p>
            <a:pPr algn="just">
              <a:spcBef>
                <a:spcPts val="600"/>
              </a:spcBef>
              <a:buNone/>
            </a:pPr>
            <a:r>
              <a:rPr lang="fr-FR" dirty="0" smtClean="0">
                <a:latin typeface="Calibri" pitchFamily="34" charset="0"/>
              </a:rPr>
              <a:t>	</a:t>
            </a:r>
            <a:r>
              <a:rPr lang="fr-FR" sz="1800" dirty="0" smtClean="0">
                <a:latin typeface="Calibri" pitchFamily="34" charset="0"/>
              </a:rPr>
              <a:t>Les entreprises assujetties à la déclaration trimestrielle :</a:t>
            </a:r>
          </a:p>
          <a:p>
            <a:pPr lvl="1" algn="just">
              <a:spcBef>
                <a:spcPts val="600"/>
              </a:spcBef>
            </a:pPr>
            <a:r>
              <a:rPr lang="fr-FR" sz="1600" dirty="0" smtClean="0">
                <a:latin typeface="Calibri" pitchFamily="34" charset="0"/>
              </a:rPr>
              <a:t>Transmettent </a:t>
            </a:r>
            <a:r>
              <a:rPr lang="fr-FR" sz="1600" dirty="0">
                <a:latin typeface="Calibri" pitchFamily="34" charset="0"/>
              </a:rPr>
              <a:t>leur </a:t>
            </a:r>
            <a:r>
              <a:rPr lang="fr-FR" sz="1600" dirty="0" smtClean="0">
                <a:latin typeface="Calibri" pitchFamily="34" charset="0"/>
              </a:rPr>
              <a:t>DSN mensuellement au 15</a:t>
            </a:r>
          </a:p>
          <a:p>
            <a:pPr lvl="1" algn="just">
              <a:spcBef>
                <a:spcPts val="600"/>
              </a:spcBef>
            </a:pPr>
            <a:r>
              <a:rPr lang="fr-FR" sz="1600" dirty="0" smtClean="0">
                <a:latin typeface="Calibri" pitchFamily="34" charset="0"/>
              </a:rPr>
              <a:t>Peuvent conserver une périodicité de paiement trimestrielle - deux options sont envisagées :</a:t>
            </a:r>
          </a:p>
          <a:p>
            <a:pPr lvl="2" algn="just">
              <a:spcBef>
                <a:spcPts val="600"/>
              </a:spcBef>
              <a:buFont typeface="Calibri" pitchFamily="34" charset="0"/>
              <a:buChar char="‒"/>
            </a:pPr>
            <a:r>
              <a:rPr lang="fr-FR" b="1" dirty="0" smtClean="0">
                <a:latin typeface="Calibri" pitchFamily="34" charset="0"/>
              </a:rPr>
              <a:t>Un acte de télé-règlement dans chaque DSN mensuelle avec une exécution unique </a:t>
            </a:r>
            <a:r>
              <a:rPr lang="fr-FR" dirty="0" smtClean="0">
                <a:latin typeface="Calibri" pitchFamily="34" charset="0"/>
              </a:rPr>
              <a:t>du paiement à la date d’exigibilité de la dernière DSN du trimestre </a:t>
            </a:r>
          </a:p>
          <a:p>
            <a:pPr marL="1371600" lvl="3" indent="0" algn="just">
              <a:spcBef>
                <a:spcPts val="600"/>
              </a:spcBef>
            </a:pPr>
            <a:r>
              <a:rPr lang="fr-FR" sz="1400" u="sng" dirty="0" smtClean="0">
                <a:latin typeface="Calibri" pitchFamily="34" charset="0"/>
              </a:rPr>
              <a:t>Exemple</a:t>
            </a:r>
            <a:r>
              <a:rPr lang="fr-FR" sz="1400" dirty="0" smtClean="0">
                <a:latin typeface="Calibri" pitchFamily="34" charset="0"/>
              </a:rPr>
              <a:t> : Pour une entreprise de 9 salariés au plus, les DSN de janvier, février et mars portent un acte de paiement qui sera exécuté le 15 avril</a:t>
            </a:r>
          </a:p>
          <a:p>
            <a:pPr lvl="2" algn="just">
              <a:spcBef>
                <a:spcPts val="600"/>
              </a:spcBef>
              <a:buFont typeface="Calibri" pitchFamily="34" charset="0"/>
              <a:buChar char="‒"/>
            </a:pPr>
            <a:r>
              <a:rPr lang="fr-FR" b="1" dirty="0" smtClean="0">
                <a:latin typeface="Calibri" pitchFamily="34" charset="0"/>
              </a:rPr>
              <a:t>Trois actes de télé-règlement à la date d’exigibilité </a:t>
            </a:r>
            <a:r>
              <a:rPr lang="fr-FR" dirty="0" smtClean="0">
                <a:latin typeface="Calibri" pitchFamily="34" charset="0"/>
              </a:rPr>
              <a:t>de la dernière DSN du trimestre</a:t>
            </a:r>
          </a:p>
          <a:p>
            <a:pPr marL="1371600" lvl="3" indent="0" algn="just">
              <a:spcBef>
                <a:spcPts val="600"/>
              </a:spcBef>
            </a:pPr>
            <a:r>
              <a:rPr lang="fr-FR" sz="1400" u="sng" dirty="0" smtClean="0">
                <a:latin typeface="Calibri" pitchFamily="34" charset="0"/>
              </a:rPr>
              <a:t>Exemple</a:t>
            </a:r>
            <a:r>
              <a:rPr lang="fr-FR" sz="1400" dirty="0" smtClean="0">
                <a:latin typeface="Calibri" pitchFamily="34" charset="0"/>
              </a:rPr>
              <a:t> </a:t>
            </a:r>
            <a:r>
              <a:rPr lang="fr-FR" sz="1400" dirty="0">
                <a:latin typeface="Calibri" pitchFamily="34" charset="0"/>
              </a:rPr>
              <a:t>: Pour une entreprise de 9 salariés au plus, la DSN de mars porte 3 actes de télé-règlement, chacun étant </a:t>
            </a:r>
            <a:r>
              <a:rPr lang="fr-FR" sz="1400" dirty="0" smtClean="0">
                <a:latin typeface="Calibri" pitchFamily="34" charset="0"/>
              </a:rPr>
              <a:t>associé </a:t>
            </a:r>
            <a:r>
              <a:rPr lang="fr-FR" sz="1400" dirty="0">
                <a:latin typeface="Calibri" pitchFamily="34" charset="0"/>
              </a:rPr>
              <a:t>à la période de rattachement correspondant</a:t>
            </a:r>
          </a:p>
          <a:p>
            <a:pPr lvl="1" algn="just">
              <a:spcBef>
                <a:spcPts val="600"/>
              </a:spcBef>
              <a:buNone/>
            </a:pPr>
            <a:r>
              <a:rPr lang="fr-FR" b="1" dirty="0" smtClean="0">
                <a:latin typeface="Calibri" pitchFamily="34" charset="0"/>
                <a:ea typeface="+mn-ea"/>
              </a:rPr>
              <a:t>Les entreprises assujetties à la déclaration mensuelle au 25 :</a:t>
            </a:r>
          </a:p>
          <a:p>
            <a:pPr lvl="1" algn="just">
              <a:spcBef>
                <a:spcPts val="600"/>
              </a:spcBef>
            </a:pPr>
            <a:r>
              <a:rPr lang="fr-FR" sz="1600" dirty="0" smtClean="0">
                <a:latin typeface="Calibri" pitchFamily="34" charset="0"/>
              </a:rPr>
              <a:t>Transmettent leur DSN et leur paiement au 15</a:t>
            </a:r>
          </a:p>
          <a:p>
            <a:pPr lvl="1" algn="just">
              <a:spcBef>
                <a:spcPts val="600"/>
              </a:spcBef>
            </a:pPr>
            <a:r>
              <a:rPr lang="fr-FR" sz="1600" dirty="0" smtClean="0">
                <a:latin typeface="Calibri" pitchFamily="34" charset="0"/>
              </a:rPr>
              <a:t>Pourront bénéficier d’une tolérance jusqu’au 25 pour ces transmissions</a:t>
            </a:r>
          </a:p>
          <a:p>
            <a:pPr lvl="1" algn="just">
              <a:spcBef>
                <a:spcPts val="600"/>
              </a:spcBef>
            </a:pPr>
            <a:r>
              <a:rPr lang="fr-FR" sz="1600" dirty="0" smtClean="0">
                <a:latin typeface="Calibri" pitchFamily="34" charset="0"/>
              </a:rPr>
              <a:t>L’observation en phase 2 permettra de déterminer la cible en </a:t>
            </a:r>
            <a:r>
              <a:rPr lang="fr-FR" sz="1600" dirty="0" smtClean="0">
                <a:latin typeface="Calibri" pitchFamily="34" charset="0"/>
              </a:rPr>
              <a:t>généralisation</a:t>
            </a:r>
            <a:endParaRPr lang="fr-FR" sz="1600" dirty="0" smtClean="0">
              <a:latin typeface="Calibri" pitchFamily="34" charset="0"/>
            </a:endParaRPr>
          </a:p>
        </p:txBody>
      </p:sp>
      <p:sp>
        <p:nvSpPr>
          <p:cNvPr id="10" name="Espace réservé du numéro de diapositive 3"/>
          <p:cNvSpPr>
            <a:spLocks noGrp="1"/>
          </p:cNvSpPr>
          <p:nvPr>
            <p:ph type="sldNum" sz="quarter" idx="10"/>
          </p:nvPr>
        </p:nvSpPr>
        <p:spPr>
          <a:xfrm>
            <a:off x="0" y="6623050"/>
            <a:ext cx="395288" cy="247650"/>
          </a:xfrm>
        </p:spPr>
        <p:txBody>
          <a:bodyPr/>
          <a:lstStyle/>
          <a:p>
            <a:pPr>
              <a:defRPr/>
            </a:pPr>
            <a:fld id="{0C7E854D-4DA5-4B21-A421-5929A2FFCDE4}" type="slidenum">
              <a:rPr lang="fr-FR" smtClean="0">
                <a:solidFill>
                  <a:srgbClr val="FFFFFF"/>
                </a:solidFill>
              </a:rPr>
              <a:pPr>
                <a:defRPr/>
              </a:pPr>
              <a:t>25</a:t>
            </a:fld>
            <a:endParaRPr lang="fr-FR" dirty="0">
              <a:solidFill>
                <a:srgbClr val="FFFFFF"/>
              </a:solidFill>
            </a:endParaRPr>
          </a:p>
        </p:txBody>
      </p:sp>
      <p:sp>
        <p:nvSpPr>
          <p:cNvPr id="5" name="Titre 1"/>
          <p:cNvSpPr>
            <a:spLocks noGrp="1"/>
          </p:cNvSpPr>
          <p:nvPr>
            <p:ph type="title"/>
          </p:nvPr>
        </p:nvSpPr>
        <p:spPr>
          <a:xfrm>
            <a:off x="251520" y="116632"/>
            <a:ext cx="8207375" cy="839788"/>
          </a:xfrm>
          <a:noFill/>
          <a:ln w="9525">
            <a:noFill/>
            <a:miter lim="800000"/>
            <a:headEnd/>
            <a:tailEnd/>
          </a:ln>
        </p:spPr>
        <p:txBody>
          <a:bodyPr lIns="91969" tIns="45984" rIns="91969" bIns="45984"/>
          <a:lstStyle/>
          <a:p>
            <a:pPr lvl="1" eaLnBrk="1" hangingPunct="1">
              <a:defRPr/>
            </a:pPr>
            <a:r>
              <a:rPr lang="fr-FR" sz="2400" kern="1200" dirty="0" smtClean="0">
                <a:solidFill>
                  <a:schemeClr val="tx1"/>
                </a:solidFill>
                <a:latin typeface="Calibri" pitchFamily="34" charset="0"/>
                <a:ea typeface="+mn-ea"/>
                <a:cs typeface="Calibri" pitchFamily="34" charset="0"/>
              </a:rPr>
              <a:t>Exigibilités </a:t>
            </a:r>
            <a:endParaRPr lang="fr-FR" sz="2400" kern="1200" dirty="0">
              <a:solidFill>
                <a:schemeClr val="tx1"/>
              </a:solidFill>
              <a:latin typeface="Calibri" pitchFamily="34" charset="0"/>
              <a:ea typeface="+mn-ea"/>
              <a:cs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1054183312"/>
              </p:ext>
            </p:extLst>
          </p:nvPr>
        </p:nvGraphicFramePr>
        <p:xfrm>
          <a:off x="468313" y="836712"/>
          <a:ext cx="8207375" cy="5608320"/>
        </p:xfrm>
        <a:graphic>
          <a:graphicData uri="http://schemas.openxmlformats.org/drawingml/2006/table">
            <a:tbl>
              <a:tblPr firstRow="1" bandRow="1">
                <a:tableStyleId>{7E9639D4-E3E2-4D34-9284-5A2195B3D0D7}</a:tableStyleId>
              </a:tblPr>
              <a:tblGrid>
                <a:gridCol w="1641475"/>
                <a:gridCol w="1641475"/>
                <a:gridCol w="1641475"/>
                <a:gridCol w="1641475"/>
                <a:gridCol w="1641475"/>
              </a:tblGrid>
              <a:tr h="716483">
                <a:tc>
                  <a:txBody>
                    <a:bodyPr/>
                    <a:lstStyle/>
                    <a:p>
                      <a:pPr algn="ctr"/>
                      <a:r>
                        <a:rPr lang="fr-FR" sz="1600" b="0" dirty="0" smtClean="0">
                          <a:latin typeface="Calibri" pitchFamily="34" charset="0"/>
                        </a:rPr>
                        <a:t>Périodicité</a:t>
                      </a:r>
                      <a:endParaRPr lang="fr-FR" sz="1600" b="0" dirty="0">
                        <a:latin typeface="Calibri" pitchFamily="34" charset="0"/>
                      </a:endParaRPr>
                    </a:p>
                  </a:txBody>
                  <a:tcPr anchor="ctr"/>
                </a:tc>
                <a:tc>
                  <a:txBody>
                    <a:bodyPr/>
                    <a:lstStyle/>
                    <a:p>
                      <a:pPr algn="ctr"/>
                      <a:r>
                        <a:rPr lang="fr-FR" sz="1600" b="0" dirty="0" smtClean="0">
                          <a:latin typeface="Calibri" pitchFamily="34" charset="0"/>
                        </a:rPr>
                        <a:t>Date de versement des salaires</a:t>
                      </a:r>
                      <a:endParaRPr lang="fr-FR" sz="1600" b="0" dirty="0">
                        <a:latin typeface="Calibri" pitchFamily="34" charset="0"/>
                      </a:endParaRPr>
                    </a:p>
                  </a:txBody>
                  <a:tcPr anchor="ctr"/>
                </a:tc>
                <a:tc>
                  <a:txBody>
                    <a:bodyPr/>
                    <a:lstStyle/>
                    <a:p>
                      <a:pPr algn="ctr"/>
                      <a:r>
                        <a:rPr lang="fr-FR" sz="1600" b="0" dirty="0" smtClean="0">
                          <a:latin typeface="Calibri" pitchFamily="34" charset="0"/>
                        </a:rPr>
                        <a:t>Date</a:t>
                      </a:r>
                      <a:r>
                        <a:rPr lang="fr-FR" sz="1600" b="0" baseline="0" dirty="0" smtClean="0">
                          <a:latin typeface="Calibri" pitchFamily="34" charset="0"/>
                        </a:rPr>
                        <a:t> d’exigibilité</a:t>
                      </a:r>
                    </a:p>
                    <a:p>
                      <a:pPr algn="ctr"/>
                      <a:r>
                        <a:rPr lang="fr-FR" sz="1600" b="0" baseline="0" dirty="0" smtClean="0">
                          <a:latin typeface="Calibri" pitchFamily="34" charset="0"/>
                        </a:rPr>
                        <a:t>Ducs </a:t>
                      </a:r>
                      <a:endParaRPr lang="fr-FR" sz="1600" b="0" dirty="0">
                        <a:latin typeface="Calibri" pitchFamily="34" charset="0"/>
                      </a:endParaRPr>
                    </a:p>
                  </a:txBody>
                  <a:tcPr anchor="ctr"/>
                </a:tc>
                <a:tc>
                  <a:txBody>
                    <a:bodyPr/>
                    <a:lstStyle/>
                    <a:p>
                      <a:pPr algn="ctr"/>
                      <a:r>
                        <a:rPr lang="fr-FR" sz="1600" b="0" dirty="0" smtClean="0">
                          <a:latin typeface="Calibri" pitchFamily="34" charset="0"/>
                        </a:rPr>
                        <a:t>Date d’exigibilité DSN</a:t>
                      </a:r>
                      <a:endParaRPr lang="fr-FR" sz="1600" b="0" dirty="0">
                        <a:latin typeface="Calibri" pitchFamily="34" charset="0"/>
                      </a:endParaRPr>
                    </a:p>
                  </a:txBody>
                  <a:tcPr anchor="ctr"/>
                </a:tc>
                <a:tc>
                  <a:txBody>
                    <a:bodyPr/>
                    <a:lstStyle/>
                    <a:p>
                      <a:pPr algn="ctr"/>
                      <a:r>
                        <a:rPr lang="fr-FR" sz="1600" b="0" dirty="0" smtClean="0">
                          <a:latin typeface="Calibri" pitchFamily="34" charset="0"/>
                        </a:rPr>
                        <a:t>Période de rattachement </a:t>
                      </a:r>
                      <a:r>
                        <a:rPr lang="fr-FR" sz="1600" b="0" dirty="0" smtClean="0">
                          <a:solidFill>
                            <a:schemeClr val="bg1"/>
                          </a:solidFill>
                          <a:latin typeface="Calibri" pitchFamily="34" charset="0"/>
                        </a:rPr>
                        <a:t>des cotisations *</a:t>
                      </a:r>
                      <a:endParaRPr lang="fr-FR" sz="1600" b="0" dirty="0">
                        <a:solidFill>
                          <a:schemeClr val="bg1"/>
                        </a:solidFill>
                        <a:latin typeface="Calibri" pitchFamily="34" charset="0"/>
                      </a:endParaRPr>
                    </a:p>
                  </a:txBody>
                  <a:tcPr anchor="ctr"/>
                </a:tc>
              </a:tr>
              <a:tr h="298822">
                <a:tc>
                  <a:txBody>
                    <a:bodyPr/>
                    <a:lstStyle/>
                    <a:p>
                      <a:pPr algn="ctr"/>
                      <a:r>
                        <a:rPr lang="fr-FR" sz="1600" dirty="0" smtClean="0">
                          <a:latin typeface="Calibri" pitchFamily="34" charset="0"/>
                        </a:rPr>
                        <a:t>Mensuelle</a:t>
                      </a:r>
                    </a:p>
                  </a:txBody>
                  <a:tcPr/>
                </a:tc>
                <a:tc>
                  <a:txBody>
                    <a:bodyPr/>
                    <a:lstStyle/>
                    <a:p>
                      <a:pPr algn="ctr"/>
                      <a:r>
                        <a:rPr lang="fr-FR" sz="1600" dirty="0" smtClean="0">
                          <a:latin typeface="Calibri" pitchFamily="34" charset="0"/>
                        </a:rPr>
                        <a:t>Fin de mois M</a:t>
                      </a:r>
                      <a:endParaRPr lang="fr-FR" sz="1600" dirty="0">
                        <a:latin typeface="Calibri" pitchFamily="34" charset="0"/>
                      </a:endParaRPr>
                    </a:p>
                  </a:txBody>
                  <a:tcPr/>
                </a:tc>
                <a:tc>
                  <a:txBody>
                    <a:bodyPr/>
                    <a:lstStyle/>
                    <a:p>
                      <a:pPr algn="ctr"/>
                      <a:r>
                        <a:rPr lang="fr-FR" sz="1600" dirty="0" smtClean="0">
                          <a:latin typeface="Calibri" pitchFamily="34" charset="0"/>
                        </a:rPr>
                        <a:t>5 du mois M+1</a:t>
                      </a:r>
                      <a:endParaRPr lang="fr-FR" sz="1600" dirty="0">
                        <a:latin typeface="Calibri" pitchFamily="34" charset="0"/>
                      </a:endParaRPr>
                    </a:p>
                  </a:txBody>
                  <a:tcPr/>
                </a:tc>
                <a:tc>
                  <a:txBody>
                    <a:bodyPr/>
                    <a:lstStyle/>
                    <a:p>
                      <a:pPr algn="ctr"/>
                      <a:r>
                        <a:rPr lang="fr-FR" sz="1600" dirty="0" smtClean="0">
                          <a:latin typeface="Calibri" pitchFamily="34" charset="0"/>
                        </a:rPr>
                        <a:t>5 du mois M+1</a:t>
                      </a:r>
                      <a:endParaRPr lang="fr-FR" sz="1600" dirty="0">
                        <a:latin typeface="Calibri" pitchFamily="34" charset="0"/>
                      </a:endParaRPr>
                    </a:p>
                  </a:txBody>
                  <a:tcPr/>
                </a:tc>
                <a:tc>
                  <a:txBody>
                    <a:bodyPr/>
                    <a:lstStyle/>
                    <a:p>
                      <a:pPr algn="ctr"/>
                      <a:r>
                        <a:rPr lang="fr-FR" sz="1600" dirty="0" smtClean="0">
                          <a:latin typeface="Calibri" pitchFamily="34" charset="0"/>
                        </a:rPr>
                        <a:t>M</a:t>
                      </a:r>
                      <a:endParaRPr lang="fr-FR" sz="1600" dirty="0">
                        <a:latin typeface="Calibri" pitchFamily="34" charset="0"/>
                      </a:endParaRPr>
                    </a:p>
                  </a:txBody>
                  <a:tcPr/>
                </a:tc>
              </a:tr>
              <a:tr h="298822">
                <a:tc>
                  <a:txBody>
                    <a:bodyPr/>
                    <a:lstStyle/>
                    <a:p>
                      <a:pPr algn="ctr"/>
                      <a:r>
                        <a:rPr lang="fr-FR" sz="1600" dirty="0" smtClean="0">
                          <a:latin typeface="Calibri" pitchFamily="34" charset="0"/>
                        </a:rPr>
                        <a:t>Mensuelle</a:t>
                      </a:r>
                    </a:p>
                  </a:txBody>
                  <a:tcPr/>
                </a:tc>
                <a:tc>
                  <a:txBody>
                    <a:bodyPr/>
                    <a:lstStyle/>
                    <a:p>
                      <a:pPr algn="ctr"/>
                      <a:r>
                        <a:rPr lang="fr-FR" sz="1600" dirty="0" smtClean="0">
                          <a:latin typeface="Calibri" pitchFamily="34" charset="0"/>
                        </a:rPr>
                        <a:t>Fin de mois M</a:t>
                      </a:r>
                      <a:endParaRPr lang="fr-FR" sz="1600" dirty="0">
                        <a:latin typeface="Calibri" pitchFamily="34" charset="0"/>
                      </a:endParaRPr>
                    </a:p>
                  </a:txBody>
                  <a:tcPr/>
                </a:tc>
                <a:tc>
                  <a:txBody>
                    <a:bodyPr/>
                    <a:lstStyle/>
                    <a:p>
                      <a:pPr algn="ctr"/>
                      <a:r>
                        <a:rPr lang="fr-FR" sz="1600" dirty="0" smtClean="0">
                          <a:latin typeface="Calibri" pitchFamily="34" charset="0"/>
                        </a:rPr>
                        <a:t>15 du mois M+1</a:t>
                      </a:r>
                      <a:endParaRPr lang="fr-FR" sz="1600" dirty="0">
                        <a:latin typeface="Calibri" pitchFamily="34" charset="0"/>
                      </a:endParaRPr>
                    </a:p>
                  </a:txBody>
                  <a:tcPr/>
                </a:tc>
                <a:tc>
                  <a:txBody>
                    <a:bodyPr/>
                    <a:lstStyle/>
                    <a:p>
                      <a:pPr algn="ctr"/>
                      <a:r>
                        <a:rPr lang="fr-FR" sz="1600" dirty="0" smtClean="0">
                          <a:latin typeface="Calibri" pitchFamily="34" charset="0"/>
                        </a:rPr>
                        <a:t>15 du mois M+1</a:t>
                      </a:r>
                      <a:endParaRPr lang="fr-FR" sz="1600" dirty="0">
                        <a:latin typeface="Calibri" pitchFamily="34" charset="0"/>
                      </a:endParaRPr>
                    </a:p>
                  </a:txBody>
                  <a:tcPr/>
                </a:tc>
                <a:tc>
                  <a:txBody>
                    <a:bodyPr/>
                    <a:lstStyle/>
                    <a:p>
                      <a:pPr algn="ctr"/>
                      <a:r>
                        <a:rPr lang="fr-FR" sz="1600" dirty="0" smtClean="0">
                          <a:latin typeface="Calibri" pitchFamily="34" charset="0"/>
                        </a:rPr>
                        <a:t>M</a:t>
                      </a:r>
                      <a:endParaRPr lang="fr-FR" sz="1600" dirty="0">
                        <a:latin typeface="Calibri" pitchFamily="34" charset="0"/>
                      </a:endParaRPr>
                    </a:p>
                  </a:txBody>
                  <a:tcPr/>
                </a:tc>
              </a:tr>
              <a:tr h="504192">
                <a:tc>
                  <a:txBody>
                    <a:bodyPr/>
                    <a:lstStyle/>
                    <a:p>
                      <a:pPr algn="ctr"/>
                      <a:r>
                        <a:rPr lang="fr-FR" sz="1600" dirty="0" smtClean="0">
                          <a:latin typeface="Calibri" pitchFamily="34" charset="0"/>
                        </a:rPr>
                        <a:t>Mensuelle</a:t>
                      </a:r>
                    </a:p>
                  </a:txBody>
                  <a:tcPr/>
                </a:tc>
                <a:tc>
                  <a:txBody>
                    <a:bodyPr/>
                    <a:lstStyle/>
                    <a:p>
                      <a:pPr algn="ctr"/>
                      <a:r>
                        <a:rPr lang="fr-FR" sz="1600" dirty="0" smtClean="0">
                          <a:latin typeface="Calibri" pitchFamily="34" charset="0"/>
                        </a:rPr>
                        <a:t>Début</a:t>
                      </a:r>
                      <a:r>
                        <a:rPr lang="fr-FR" sz="1600" baseline="0" dirty="0" smtClean="0">
                          <a:latin typeface="Calibri" pitchFamily="34" charset="0"/>
                        </a:rPr>
                        <a:t> de mois M+1</a:t>
                      </a:r>
                      <a:endParaRPr lang="fr-FR" sz="1600" dirty="0">
                        <a:latin typeface="Calibri" pitchFamily="34" charset="0"/>
                      </a:endParaRPr>
                    </a:p>
                  </a:txBody>
                  <a:tcPr/>
                </a:tc>
                <a:tc>
                  <a:txBody>
                    <a:bodyPr/>
                    <a:lstStyle/>
                    <a:p>
                      <a:pPr algn="ctr"/>
                      <a:r>
                        <a:rPr lang="fr-FR" sz="1600" dirty="0" smtClean="0">
                          <a:latin typeface="Calibri" pitchFamily="34" charset="0"/>
                        </a:rPr>
                        <a:t>15 mois du M+1</a:t>
                      </a:r>
                      <a:endParaRPr lang="fr-FR" sz="1600" dirty="0">
                        <a:latin typeface="Calibri" pitchFamily="34" charset="0"/>
                      </a:endParaRPr>
                    </a:p>
                  </a:txBody>
                  <a:tcPr/>
                </a:tc>
                <a:tc>
                  <a:txBody>
                    <a:bodyPr/>
                    <a:lstStyle/>
                    <a:p>
                      <a:pPr algn="ctr"/>
                      <a:r>
                        <a:rPr lang="fr-FR" sz="1600" dirty="0" smtClean="0">
                          <a:latin typeface="Calibri" pitchFamily="34" charset="0"/>
                        </a:rPr>
                        <a:t>15 du mois M+1</a:t>
                      </a:r>
                      <a:endParaRPr lang="fr-FR" sz="1600" dirty="0">
                        <a:latin typeface="Calibri" pitchFamily="34" charset="0"/>
                      </a:endParaRPr>
                    </a:p>
                  </a:txBody>
                  <a:tcPr/>
                </a:tc>
                <a:tc>
                  <a:txBody>
                    <a:bodyPr/>
                    <a:lstStyle/>
                    <a:p>
                      <a:pPr algn="ctr"/>
                      <a:r>
                        <a:rPr lang="fr-FR" sz="1600" dirty="0" smtClean="0">
                          <a:latin typeface="Calibri" pitchFamily="34" charset="0"/>
                        </a:rPr>
                        <a:t>M+1</a:t>
                      </a:r>
                      <a:endParaRPr lang="fr-FR" sz="1600" dirty="0">
                        <a:latin typeface="Calibri" pitchFamily="34" charset="0"/>
                      </a:endParaRPr>
                    </a:p>
                  </a:txBody>
                  <a:tcPr/>
                </a:tc>
              </a:tr>
              <a:tr h="504192">
                <a:tc>
                  <a:txBody>
                    <a:bodyPr/>
                    <a:lstStyle/>
                    <a:p>
                      <a:pPr algn="ctr"/>
                      <a:r>
                        <a:rPr lang="fr-FR" sz="1600" dirty="0" smtClean="0">
                          <a:latin typeface="Calibri" pitchFamily="34" charset="0"/>
                        </a:rPr>
                        <a:t>Mensuelle</a:t>
                      </a:r>
                      <a:endParaRPr lang="fr-FR" sz="1600" dirty="0">
                        <a:latin typeface="Calibri" pitchFamily="34" charset="0"/>
                      </a:endParaRPr>
                    </a:p>
                  </a:txBody>
                  <a:tcPr/>
                </a:tc>
                <a:tc>
                  <a:txBody>
                    <a:bodyPr/>
                    <a:lstStyle/>
                    <a:p>
                      <a:pPr algn="ctr"/>
                      <a:r>
                        <a:rPr lang="fr-FR" sz="1600" dirty="0" smtClean="0">
                          <a:latin typeface="Calibri" pitchFamily="34" charset="0"/>
                        </a:rPr>
                        <a:t>Après le 10 du mois M+1</a:t>
                      </a:r>
                      <a:endParaRPr lang="fr-FR" sz="1600" dirty="0">
                        <a:latin typeface="Calibri" pitchFamily="34" charset="0"/>
                      </a:endParaRPr>
                    </a:p>
                  </a:txBody>
                  <a:tcPr/>
                </a:tc>
                <a:tc>
                  <a:txBody>
                    <a:bodyPr/>
                    <a:lstStyle/>
                    <a:p>
                      <a:pPr algn="ctr"/>
                      <a:r>
                        <a:rPr lang="fr-FR" sz="1600" dirty="0" smtClean="0">
                          <a:latin typeface="Calibri" pitchFamily="34" charset="0"/>
                        </a:rPr>
                        <a:t>25 du mois M+1</a:t>
                      </a:r>
                      <a:endParaRPr lang="fr-FR" sz="1600" dirty="0">
                        <a:latin typeface="Calibri" pitchFamily="34" charset="0"/>
                      </a:endParaRPr>
                    </a:p>
                  </a:txBody>
                  <a:tcPr/>
                </a:tc>
                <a:tc>
                  <a:txBody>
                    <a:bodyPr/>
                    <a:lstStyle/>
                    <a:p>
                      <a:pPr algn="ctr"/>
                      <a:r>
                        <a:rPr lang="fr-FR" sz="1600" dirty="0" smtClean="0">
                          <a:latin typeface="Calibri" pitchFamily="34" charset="0"/>
                        </a:rPr>
                        <a:t>15 du mois M+1</a:t>
                      </a:r>
                      <a:endParaRPr lang="fr-FR" sz="1600" dirty="0">
                        <a:latin typeface="Calibri" pitchFamily="34" charset="0"/>
                      </a:endParaRPr>
                    </a:p>
                  </a:txBody>
                  <a:tcPr/>
                </a:tc>
                <a:tc>
                  <a:txBody>
                    <a:bodyPr/>
                    <a:lstStyle/>
                    <a:p>
                      <a:pPr algn="ctr"/>
                      <a:r>
                        <a:rPr lang="fr-FR" sz="1600" dirty="0" smtClean="0">
                          <a:latin typeface="Calibri" pitchFamily="34" charset="0"/>
                        </a:rPr>
                        <a:t>M+1</a:t>
                      </a:r>
                      <a:endParaRPr lang="fr-FR" sz="1600" dirty="0">
                        <a:latin typeface="Calibri" pitchFamily="34" charset="0"/>
                      </a:endParaRPr>
                    </a:p>
                  </a:txBody>
                  <a:tcPr/>
                </a:tc>
              </a:tr>
              <a:tr h="716483">
                <a:tc>
                  <a:txBody>
                    <a:bodyPr/>
                    <a:lstStyle/>
                    <a:p>
                      <a:pPr algn="ctr"/>
                      <a:r>
                        <a:rPr lang="fr-FR" sz="1600" dirty="0" smtClean="0">
                          <a:latin typeface="Calibri" pitchFamily="34" charset="0"/>
                        </a:rPr>
                        <a:t>Trimestrielle</a:t>
                      </a:r>
                    </a:p>
                  </a:txBody>
                  <a:tcPr/>
                </a:tc>
                <a:tc>
                  <a:txBody>
                    <a:bodyPr/>
                    <a:lstStyle/>
                    <a:p>
                      <a:pPr algn="ctr"/>
                      <a:r>
                        <a:rPr lang="fr-FR" sz="1600" dirty="0" smtClean="0">
                          <a:latin typeface="Calibri" pitchFamily="34" charset="0"/>
                        </a:rPr>
                        <a:t>Fin de mois M</a:t>
                      </a:r>
                      <a:endParaRPr lang="fr-FR" sz="1600" dirty="0">
                        <a:latin typeface="Calibri" pitchFamily="34" charset="0"/>
                      </a:endParaRPr>
                    </a:p>
                  </a:txBody>
                  <a:tcPr/>
                </a:tc>
                <a:tc>
                  <a:txBody>
                    <a:bodyPr/>
                    <a:lstStyle/>
                    <a:p>
                      <a:pPr algn="ctr"/>
                      <a:r>
                        <a:rPr lang="fr-FR" sz="1600" dirty="0" smtClean="0">
                          <a:latin typeface="Calibri" pitchFamily="34" charset="0"/>
                        </a:rPr>
                        <a:t>15 du premier mois du trimestre suivant</a:t>
                      </a:r>
                      <a:endParaRPr lang="fr-FR" sz="1600" dirty="0">
                        <a:latin typeface="Calibri" pitchFamily="34" charset="0"/>
                      </a:endParaRPr>
                    </a:p>
                  </a:txBody>
                  <a:tcPr/>
                </a:tc>
                <a:tc>
                  <a:txBody>
                    <a:bodyPr/>
                    <a:lstStyle/>
                    <a:p>
                      <a:pPr algn="ctr"/>
                      <a:r>
                        <a:rPr lang="fr-FR" sz="1600" dirty="0" smtClean="0">
                          <a:latin typeface="Calibri" pitchFamily="34" charset="0"/>
                        </a:rPr>
                        <a:t>15 du mois</a:t>
                      </a:r>
                      <a:r>
                        <a:rPr lang="fr-FR" sz="1600" baseline="0" dirty="0" smtClean="0">
                          <a:latin typeface="Calibri" pitchFamily="34" charset="0"/>
                        </a:rPr>
                        <a:t> M+1</a:t>
                      </a:r>
                      <a:endParaRPr lang="fr-FR" sz="1600" dirty="0">
                        <a:latin typeface="Calibri" pitchFamily="34" charset="0"/>
                      </a:endParaRPr>
                    </a:p>
                  </a:txBody>
                  <a:tcPr/>
                </a:tc>
                <a:tc>
                  <a:txBody>
                    <a:bodyPr/>
                    <a:lstStyle/>
                    <a:p>
                      <a:pPr algn="ctr"/>
                      <a:r>
                        <a:rPr lang="fr-FR" sz="1600" dirty="0" smtClean="0">
                          <a:latin typeface="Calibri" pitchFamily="34" charset="0"/>
                        </a:rPr>
                        <a:t>M</a:t>
                      </a:r>
                      <a:endParaRPr lang="fr-FR" sz="1600" dirty="0">
                        <a:latin typeface="Calibri" pitchFamily="34" charset="0"/>
                      </a:endParaRPr>
                    </a:p>
                  </a:txBody>
                  <a:tcPr/>
                </a:tc>
              </a:tr>
              <a:tr h="928775">
                <a:tc>
                  <a:txBody>
                    <a:bodyPr/>
                    <a:lstStyle/>
                    <a:p>
                      <a:pPr algn="ctr"/>
                      <a:r>
                        <a:rPr lang="fr-FR" sz="1600" dirty="0" smtClean="0">
                          <a:latin typeface="Calibri" pitchFamily="34" charset="0"/>
                        </a:rPr>
                        <a:t>Trimestrielle</a:t>
                      </a:r>
                    </a:p>
                  </a:txBody>
                  <a:tcPr/>
                </a:tc>
                <a:tc>
                  <a:txBody>
                    <a:bodyPr/>
                    <a:lstStyle/>
                    <a:p>
                      <a:pPr algn="ctr"/>
                      <a:r>
                        <a:rPr lang="fr-FR" sz="1600" dirty="0" smtClean="0">
                          <a:latin typeface="Calibri" pitchFamily="34" charset="0"/>
                        </a:rPr>
                        <a:t>Début de mois M+1 sans rattachement</a:t>
                      </a:r>
                      <a:r>
                        <a:rPr lang="fr-FR" sz="1600" baseline="0" dirty="0" smtClean="0">
                          <a:latin typeface="Calibri" pitchFamily="34" charset="0"/>
                        </a:rPr>
                        <a:t> à la période d’emploi</a:t>
                      </a:r>
                      <a:endParaRPr lang="fr-FR" sz="1600" dirty="0">
                        <a:latin typeface="Calibri" pitchFamily="34" charset="0"/>
                      </a:endParaRPr>
                    </a:p>
                  </a:txBody>
                  <a:tcPr/>
                </a:tc>
                <a:tc>
                  <a:txBody>
                    <a:bodyPr/>
                    <a:lstStyle/>
                    <a:p>
                      <a:pPr algn="ctr"/>
                      <a:r>
                        <a:rPr lang="fr-FR" sz="1600" dirty="0" smtClean="0">
                          <a:latin typeface="Calibri" pitchFamily="34" charset="0"/>
                        </a:rPr>
                        <a:t>15 du premier mois du trimestre suivant</a:t>
                      </a:r>
                      <a:endParaRPr lang="fr-FR" sz="1600" dirty="0">
                        <a:latin typeface="Calibri" pitchFamily="34" charset="0"/>
                      </a:endParaRPr>
                    </a:p>
                  </a:txBody>
                  <a:tcPr/>
                </a:tc>
                <a:tc>
                  <a:txBody>
                    <a:bodyPr/>
                    <a:lstStyle/>
                    <a:p>
                      <a:pPr algn="ctr"/>
                      <a:r>
                        <a:rPr lang="fr-FR" sz="1600" dirty="0" smtClean="0">
                          <a:latin typeface="Calibri" pitchFamily="34" charset="0"/>
                        </a:rPr>
                        <a:t>15 du</a:t>
                      </a:r>
                      <a:r>
                        <a:rPr lang="fr-FR" sz="1600" baseline="0" dirty="0" smtClean="0">
                          <a:latin typeface="Calibri" pitchFamily="34" charset="0"/>
                        </a:rPr>
                        <a:t> mois M+1</a:t>
                      </a:r>
                      <a:endParaRPr lang="fr-FR" sz="1600" dirty="0">
                        <a:latin typeface="Calibri" pitchFamily="34" charset="0"/>
                      </a:endParaRPr>
                    </a:p>
                  </a:txBody>
                  <a:tcPr/>
                </a:tc>
                <a:tc>
                  <a:txBody>
                    <a:bodyPr/>
                    <a:lstStyle/>
                    <a:p>
                      <a:pPr algn="ctr"/>
                      <a:r>
                        <a:rPr lang="fr-FR" sz="1600" dirty="0" smtClean="0">
                          <a:latin typeface="Calibri" pitchFamily="34" charset="0"/>
                        </a:rPr>
                        <a:t>M+1</a:t>
                      </a:r>
                      <a:endParaRPr lang="fr-FR" sz="1600" dirty="0">
                        <a:latin typeface="Calibri" pitchFamily="34" charset="0"/>
                      </a:endParaRPr>
                    </a:p>
                  </a:txBody>
                  <a:tcPr/>
                </a:tc>
              </a:tr>
              <a:tr h="928775">
                <a:tc>
                  <a:txBody>
                    <a:bodyPr/>
                    <a:lstStyle/>
                    <a:p>
                      <a:pPr algn="ctr"/>
                      <a:r>
                        <a:rPr lang="fr-FR" sz="1600" dirty="0" smtClean="0">
                          <a:latin typeface="Calibri" pitchFamily="34" charset="0"/>
                        </a:rPr>
                        <a:t>Trimestrielle</a:t>
                      </a:r>
                      <a:endParaRPr lang="fr-FR" sz="1600" dirty="0">
                        <a:latin typeface="Calibri" pitchFamily="34" charset="0"/>
                      </a:endParaRPr>
                    </a:p>
                  </a:txBody>
                  <a:tcPr/>
                </a:tc>
                <a:tc>
                  <a:txBody>
                    <a:bodyPr/>
                    <a:lstStyle/>
                    <a:p>
                      <a:pPr algn="ctr"/>
                      <a:r>
                        <a:rPr lang="fr-FR" sz="1600" dirty="0" smtClean="0">
                          <a:latin typeface="Calibri" pitchFamily="34" charset="0"/>
                        </a:rPr>
                        <a:t>Début</a:t>
                      </a:r>
                      <a:r>
                        <a:rPr lang="fr-FR" sz="1600" baseline="0" dirty="0" smtClean="0">
                          <a:latin typeface="Calibri" pitchFamily="34" charset="0"/>
                        </a:rPr>
                        <a:t> de mois M+1 avec rattachement à la période d’emploi</a:t>
                      </a:r>
                      <a:endParaRPr lang="fr-FR" sz="1600" dirty="0">
                        <a:latin typeface="Calibri" pitchFamily="34" charset="0"/>
                      </a:endParaRPr>
                    </a:p>
                  </a:txBody>
                  <a:tcPr/>
                </a:tc>
                <a:tc>
                  <a:txBody>
                    <a:bodyPr/>
                    <a:lstStyle/>
                    <a:p>
                      <a:pPr algn="ctr"/>
                      <a:r>
                        <a:rPr lang="fr-FR" sz="1600" dirty="0" smtClean="0">
                          <a:latin typeface="Calibri" pitchFamily="34" charset="0"/>
                        </a:rPr>
                        <a:t>30 du premier mois du trimestre suivant</a:t>
                      </a:r>
                      <a:endParaRPr lang="fr-FR" sz="1600" dirty="0">
                        <a:latin typeface="Calibri" pitchFamily="34" charset="0"/>
                      </a:endParaRPr>
                    </a:p>
                  </a:txBody>
                  <a:tcPr/>
                </a:tc>
                <a:tc>
                  <a:txBody>
                    <a:bodyPr/>
                    <a:lstStyle/>
                    <a:p>
                      <a:pPr algn="ctr"/>
                      <a:r>
                        <a:rPr lang="fr-FR" sz="1600" dirty="0" smtClean="0">
                          <a:latin typeface="Calibri" pitchFamily="34" charset="0"/>
                        </a:rPr>
                        <a:t>15 du mois M+1</a:t>
                      </a:r>
                      <a:endParaRPr lang="fr-FR" sz="1600" dirty="0">
                        <a:latin typeface="Calibri" pitchFamily="34" charset="0"/>
                      </a:endParaRPr>
                    </a:p>
                  </a:txBody>
                  <a:tcPr/>
                </a:tc>
                <a:tc>
                  <a:txBody>
                    <a:bodyPr/>
                    <a:lstStyle/>
                    <a:p>
                      <a:pPr algn="ctr"/>
                      <a:r>
                        <a:rPr lang="fr-FR" sz="1600" dirty="0" smtClean="0">
                          <a:latin typeface="Calibri" pitchFamily="34" charset="0"/>
                        </a:rPr>
                        <a:t>M+1</a:t>
                      </a:r>
                      <a:endParaRPr lang="fr-FR" sz="1600" dirty="0">
                        <a:latin typeface="Calibri" pitchFamily="34" charset="0"/>
                      </a:endParaRPr>
                    </a:p>
                  </a:txBody>
                  <a:tcPr/>
                </a:tc>
              </a:tr>
            </a:tbl>
          </a:graphicData>
        </a:graphic>
      </p:graphicFrame>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solidFill>
                  <a:srgbClr val="FFFFFF"/>
                </a:solidFill>
              </a:rPr>
              <a:pPr>
                <a:defRPr/>
              </a:pPr>
              <a:t>26</a:t>
            </a:fld>
            <a:endParaRPr lang="fr-FR" dirty="0">
              <a:solidFill>
                <a:srgbClr val="FFFFFF"/>
              </a:solidFill>
            </a:endParaRPr>
          </a:p>
        </p:txBody>
      </p:sp>
      <p:sp>
        <p:nvSpPr>
          <p:cNvPr id="6"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Exigibilités</a:t>
            </a:r>
            <a:endParaRPr lang="fr-FR" sz="2400" dirty="0">
              <a:solidFill>
                <a:schemeClr val="tx1"/>
              </a:solidFill>
              <a:latin typeface="Calibri" pitchFamily="34" charset="0"/>
              <a:cs typeface="Calibri" pitchFamily="34" charset="0"/>
            </a:endParaRPr>
          </a:p>
        </p:txBody>
      </p:sp>
      <p:sp>
        <p:nvSpPr>
          <p:cNvPr id="7" name="ZoneTexte 6"/>
          <p:cNvSpPr txBox="1"/>
          <p:nvPr/>
        </p:nvSpPr>
        <p:spPr>
          <a:xfrm>
            <a:off x="395536" y="6525344"/>
            <a:ext cx="6408712" cy="307777"/>
          </a:xfrm>
          <a:prstGeom prst="rect">
            <a:avLst/>
          </a:prstGeom>
          <a:noFill/>
        </p:spPr>
        <p:txBody>
          <a:bodyPr wrap="square" rtlCol="0">
            <a:spAutoFit/>
          </a:bodyPr>
          <a:lstStyle/>
          <a:p>
            <a:r>
              <a:rPr lang="fr-FR" sz="1400" dirty="0" smtClean="0">
                <a:latin typeface="Calibri" pitchFamily="34" charset="0"/>
                <a:cs typeface="Calibri" pitchFamily="34" charset="0"/>
              </a:rPr>
              <a:t>* La période de rattachement des cotisations correspond au mois civil de versement</a:t>
            </a:r>
            <a:endParaRPr lang="fr-FR" sz="1400" dirty="0">
              <a:latin typeface="Calibri" pitchFamily="34" charset="0"/>
              <a:cs typeface="Calibri" pitchFamily="34" charset="0"/>
            </a:endParaRPr>
          </a:p>
        </p:txBody>
      </p:sp>
    </p:spTree>
    <p:extLst>
      <p:ext uri="{BB962C8B-B14F-4D97-AF65-F5344CB8AC3E}">
        <p14:creationId xmlns="" xmlns:p14="http://schemas.microsoft.com/office/powerpoint/2010/main" val="6339854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536" y="3861048"/>
            <a:ext cx="7992888" cy="504056"/>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Sommaire</a:t>
            </a:r>
            <a:endParaRPr lang="fr-FR" sz="2400" dirty="0">
              <a:solidFill>
                <a:schemeClr val="tx1"/>
              </a:solidFill>
              <a:latin typeface="Calibri" pitchFamily="34" charset="0"/>
              <a:cs typeface="Calibri" pitchFamily="34" charset="0"/>
            </a:endParaRPr>
          </a:p>
        </p:txBody>
      </p:sp>
      <p:sp>
        <p:nvSpPr>
          <p:cNvPr id="4" name="Espace réservé du numéro de diapositive 3"/>
          <p:cNvSpPr>
            <a:spLocks noGrp="1"/>
          </p:cNvSpPr>
          <p:nvPr>
            <p:ph type="sldNum" sz="quarter" idx="10"/>
          </p:nvPr>
        </p:nvSpPr>
        <p:spPr/>
        <p:txBody>
          <a:bodyPr/>
          <a:lstStyle/>
          <a:p>
            <a:fld id="{0EE6F72A-0794-476C-95DD-C55C26AB6F59}" type="slidenum">
              <a:rPr lang="fr-FR" smtClean="0">
                <a:solidFill>
                  <a:srgbClr val="FFFFFF"/>
                </a:solidFill>
              </a:rPr>
              <a:pPr/>
              <a:t>27</a:t>
            </a:fld>
            <a:endParaRPr lang="fr-FR" dirty="0">
              <a:solidFill>
                <a:srgbClr val="FFFFFF"/>
              </a:solidFill>
            </a:endParaRPr>
          </a:p>
        </p:txBody>
      </p:sp>
      <p:sp>
        <p:nvSpPr>
          <p:cNvPr id="6" name="Content Placeholder 5"/>
          <p:cNvSpPr>
            <a:spLocks noGrp="1"/>
          </p:cNvSpPr>
          <p:nvPr>
            <p:ph idx="1"/>
          </p:nvPr>
        </p:nvSpPr>
        <p:spPr>
          <a:xfrm>
            <a:off x="468313" y="1196752"/>
            <a:ext cx="8207375" cy="4392488"/>
          </a:xfrm>
        </p:spPr>
        <p:txBody>
          <a:bodyPr/>
          <a:lstStyle/>
          <a:p>
            <a:pPr algn="just"/>
            <a:r>
              <a:rPr lang="fr-FR" dirty="0" smtClean="0">
                <a:latin typeface="Calibri" pitchFamily="34" charset="0"/>
                <a:cs typeface="Calibri" pitchFamily="34" charset="0"/>
              </a:rPr>
              <a:t>Introduction</a:t>
            </a:r>
          </a:p>
          <a:p>
            <a:pPr algn="just"/>
            <a:r>
              <a:rPr lang="fr-FR" dirty="0" smtClean="0">
                <a:latin typeface="Calibri" pitchFamily="34" charset="0"/>
                <a:cs typeface="Calibri" pitchFamily="34" charset="0"/>
              </a:rPr>
              <a:t>Quelques principes généraux sur la déclaration des cotisations Urssaf en phase 2</a:t>
            </a:r>
          </a:p>
          <a:p>
            <a:pPr algn="just"/>
            <a:r>
              <a:rPr lang="fr-FR" dirty="0" smtClean="0">
                <a:latin typeface="Calibri" pitchFamily="34" charset="0"/>
                <a:cs typeface="Calibri" pitchFamily="34" charset="0"/>
              </a:rPr>
              <a:t>Zoom sur les segments Acoss du message DSN phase 2</a:t>
            </a:r>
          </a:p>
          <a:p>
            <a:pPr algn="just"/>
            <a:r>
              <a:rPr lang="fr-FR" dirty="0" smtClean="0">
                <a:latin typeface="Calibri" pitchFamily="34" charset="0"/>
                <a:cs typeface="Calibri" pitchFamily="34" charset="0"/>
              </a:rPr>
              <a:t>Modalités déclaratives des cotisations sociales Urssaf</a:t>
            </a:r>
          </a:p>
          <a:p>
            <a:pPr algn="just"/>
            <a:r>
              <a:rPr lang="fr-FR" dirty="0" smtClean="0">
                <a:latin typeface="Calibri" pitchFamily="34" charset="0"/>
                <a:cs typeface="Calibri" pitchFamily="34" charset="0"/>
              </a:rPr>
              <a:t>Exigibilités</a:t>
            </a:r>
          </a:p>
          <a:p>
            <a:pPr algn="just"/>
            <a:r>
              <a:rPr lang="fr-FR" dirty="0" smtClean="0">
                <a:latin typeface="Calibri" pitchFamily="34" charset="0"/>
                <a:cs typeface="Calibri" pitchFamily="34" charset="0"/>
              </a:rPr>
              <a:t>Paiement</a:t>
            </a:r>
          </a:p>
          <a:p>
            <a:pPr algn="just"/>
            <a:r>
              <a:rPr lang="fr-FR" dirty="0" smtClean="0">
                <a:latin typeface="Calibri" pitchFamily="34" charset="0"/>
                <a:cs typeface="Calibri" pitchFamily="34" charset="0"/>
              </a:rPr>
              <a:t>Fractionnement et gestion des multi-échéances </a:t>
            </a:r>
          </a:p>
          <a:p>
            <a:pPr algn="just"/>
            <a:r>
              <a:rPr lang="fr-FR" dirty="0" smtClean="0">
                <a:latin typeface="Calibri" pitchFamily="34" charset="0"/>
                <a:cs typeface="Calibri" pitchFamily="34" charset="0"/>
              </a:rPr>
              <a:t>Partitionnement des déclarations</a:t>
            </a:r>
          </a:p>
          <a:p>
            <a:pPr algn="just"/>
            <a:endParaRPr lang="fr-FR" dirty="0" smtClean="0">
              <a:latin typeface="Calibri" pitchFamily="34" charset="0"/>
              <a:cs typeface="Calibri" pitchFamily="34" charset="0"/>
            </a:endParaRPr>
          </a:p>
          <a:p>
            <a:pPr algn="just"/>
            <a:endParaRPr lang="fr-FR"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Espace réservé du contenu 8"/>
          <p:cNvSpPr>
            <a:spLocks noGrp="1"/>
          </p:cNvSpPr>
          <p:nvPr>
            <p:ph idx="1"/>
          </p:nvPr>
        </p:nvSpPr>
        <p:spPr>
          <a:xfrm>
            <a:off x="468312" y="962847"/>
            <a:ext cx="8351838" cy="5600528"/>
          </a:xfrm>
        </p:spPr>
        <p:txBody>
          <a:bodyPr wrap="square">
            <a:spAutoFit/>
          </a:bodyPr>
          <a:lstStyle/>
          <a:p>
            <a:pPr algn="just"/>
            <a:r>
              <a:rPr lang="fr-FR" dirty="0" smtClean="0">
                <a:latin typeface="Calibri" pitchFamily="34" charset="0"/>
              </a:rPr>
              <a:t>Principes</a:t>
            </a:r>
          </a:p>
          <a:p>
            <a:pPr lvl="1" algn="just"/>
            <a:r>
              <a:rPr lang="fr-FR" dirty="0" smtClean="0">
                <a:latin typeface="Calibri" pitchFamily="34" charset="0"/>
              </a:rPr>
              <a:t>Les modes de paiement permis en DSN sont le virement et le télé-règlement</a:t>
            </a:r>
          </a:p>
          <a:p>
            <a:pPr lvl="1" algn="just"/>
            <a:r>
              <a:rPr lang="fr-FR" dirty="0" smtClean="0">
                <a:latin typeface="Calibri" pitchFamily="34" charset="0"/>
              </a:rPr>
              <a:t>Les conditions d’assujettissement au paiement dématérialisé et notamment le paiement par virement sont maintenues dans le dispositif DSN</a:t>
            </a:r>
          </a:p>
          <a:p>
            <a:pPr lvl="1" algn="just"/>
            <a:r>
              <a:rPr lang="fr-FR" dirty="0" smtClean="0">
                <a:latin typeface="Calibri" pitchFamily="34" charset="0"/>
              </a:rPr>
              <a:t>Les modalités d’adhésion au télé-règlement ne sont pas modifiées : </a:t>
            </a:r>
          </a:p>
          <a:p>
            <a:pPr lvl="2" algn="just"/>
            <a:r>
              <a:rPr lang="fr-FR" u="sng" dirty="0" smtClean="0">
                <a:solidFill>
                  <a:schemeClr val="tx1"/>
                </a:solidFill>
                <a:latin typeface="Calibri" pitchFamily="34" charset="0"/>
              </a:rPr>
              <a:t>Pour les déclarants déjà inscrits au télé-règlement</a:t>
            </a:r>
            <a:r>
              <a:rPr lang="fr-FR" dirty="0" smtClean="0">
                <a:solidFill>
                  <a:schemeClr val="tx1"/>
                </a:solidFill>
                <a:latin typeface="Calibri" pitchFamily="34" charset="0"/>
              </a:rPr>
              <a:t> : aucune démarche à effectuer</a:t>
            </a:r>
          </a:p>
          <a:p>
            <a:pPr lvl="2" algn="just"/>
            <a:r>
              <a:rPr lang="fr-FR" u="sng" dirty="0" smtClean="0">
                <a:solidFill>
                  <a:schemeClr val="tx1"/>
                </a:solidFill>
                <a:latin typeface="Calibri" pitchFamily="34" charset="0"/>
              </a:rPr>
              <a:t>Pour les nouveaux inscrits au télé-règlement</a:t>
            </a:r>
            <a:r>
              <a:rPr lang="fr-FR" dirty="0" smtClean="0">
                <a:solidFill>
                  <a:schemeClr val="tx1"/>
                </a:solidFill>
                <a:latin typeface="Calibri" pitchFamily="34" charset="0"/>
              </a:rPr>
              <a:t> : le flux DSN porte l’inscription fonctionnelle. Les modalités d’inscription administratives perdurent et seront précisées dans les prochains mois</a:t>
            </a:r>
          </a:p>
          <a:p>
            <a:pPr lvl="1" algn="just"/>
            <a:r>
              <a:rPr lang="fr-FR" dirty="0" smtClean="0">
                <a:latin typeface="Calibri" pitchFamily="34" charset="0"/>
              </a:rPr>
              <a:t>Le télé-règlement pourra être transmis à partir de plusieurs comptes bancaires</a:t>
            </a:r>
          </a:p>
          <a:p>
            <a:pPr lvl="1" algn="just"/>
            <a:r>
              <a:rPr lang="fr-FR" dirty="0" smtClean="0">
                <a:latin typeface="Calibri" pitchFamily="34" charset="0"/>
              </a:rPr>
              <a:t>Le référencement du virement est identique au référencement actuel</a:t>
            </a:r>
          </a:p>
          <a:p>
            <a:pPr lvl="1" algn="just"/>
            <a:r>
              <a:rPr lang="fr-FR" dirty="0" smtClean="0">
                <a:latin typeface="Calibri" pitchFamily="34" charset="0"/>
              </a:rPr>
              <a:t>Le référencement du virement n’apparait pas dans la DSN</a:t>
            </a:r>
          </a:p>
          <a:p>
            <a:pPr lvl="1" algn="just"/>
            <a:r>
              <a:rPr lang="fr-FR" dirty="0" smtClean="0">
                <a:latin typeface="Calibri" pitchFamily="34" charset="0"/>
              </a:rPr>
              <a:t>Cas des VLU : il sera toujours possible d’associer un seul paiement à plusieurs établissements</a:t>
            </a:r>
            <a:endParaRPr lang="fr-FR" sz="1600" dirty="0" smtClean="0">
              <a:latin typeface="Calibri" pitchFamily="34" charset="0"/>
            </a:endParaRPr>
          </a:p>
          <a:p>
            <a:pPr marL="457200" lvl="1" indent="0" algn="just">
              <a:spcBef>
                <a:spcPts val="0"/>
              </a:spcBef>
              <a:buNone/>
            </a:pPr>
            <a:endParaRPr lang="fr-FR" dirty="0" smtClean="0">
              <a:latin typeface="Calibri" pitchFamily="34" charset="0"/>
            </a:endParaRPr>
          </a:p>
        </p:txBody>
      </p:sp>
      <p:sp>
        <p:nvSpPr>
          <p:cNvPr id="10" name="Espace réservé du numéro de diapositive 3"/>
          <p:cNvSpPr>
            <a:spLocks noGrp="1"/>
          </p:cNvSpPr>
          <p:nvPr>
            <p:ph type="sldNum" sz="quarter" idx="10"/>
          </p:nvPr>
        </p:nvSpPr>
        <p:spPr>
          <a:xfrm>
            <a:off x="0" y="6623050"/>
            <a:ext cx="395288" cy="247650"/>
          </a:xfrm>
        </p:spPr>
        <p:txBody>
          <a:bodyPr/>
          <a:lstStyle/>
          <a:p>
            <a:pPr>
              <a:defRPr/>
            </a:pPr>
            <a:fld id="{0C7E854D-4DA5-4B21-A421-5929A2FFCDE4}" type="slidenum">
              <a:rPr lang="fr-FR" smtClean="0">
                <a:solidFill>
                  <a:srgbClr val="FFFFFF"/>
                </a:solidFill>
              </a:rPr>
              <a:pPr>
                <a:defRPr/>
              </a:pPr>
              <a:t>28</a:t>
            </a:fld>
            <a:endParaRPr lang="fr-FR" dirty="0">
              <a:solidFill>
                <a:srgbClr val="FFFFFF"/>
              </a:solidFill>
            </a:endParaRPr>
          </a:p>
        </p:txBody>
      </p:sp>
      <p:sp>
        <p:nvSpPr>
          <p:cNvPr id="5"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Paiement </a:t>
            </a:r>
            <a:endParaRPr lang="fr-FR" sz="2400" dirty="0">
              <a:solidFill>
                <a:schemeClr val="tx1"/>
              </a:solidFill>
              <a:latin typeface="Calibri" pitchFamily="34" charset="0"/>
              <a:cs typeface="Calibri" pitchFamily="34" charset="0"/>
            </a:endParaRPr>
          </a:p>
        </p:txBody>
      </p:sp>
    </p:spTree>
    <p:extLst>
      <p:ext uri="{BB962C8B-B14F-4D97-AF65-F5344CB8AC3E}">
        <p14:creationId xmlns="" xmlns:p14="http://schemas.microsoft.com/office/powerpoint/2010/main" val="3312150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536" y="4437112"/>
            <a:ext cx="7992888" cy="504056"/>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Sommaire</a:t>
            </a:r>
            <a:endParaRPr lang="fr-FR" sz="2400" dirty="0">
              <a:solidFill>
                <a:schemeClr val="tx1"/>
              </a:solidFill>
              <a:latin typeface="Calibri" pitchFamily="34" charset="0"/>
              <a:cs typeface="Calibri" pitchFamily="34" charset="0"/>
            </a:endParaRPr>
          </a:p>
        </p:txBody>
      </p:sp>
      <p:sp>
        <p:nvSpPr>
          <p:cNvPr id="4" name="Espace réservé du numéro de diapositive 3"/>
          <p:cNvSpPr>
            <a:spLocks noGrp="1"/>
          </p:cNvSpPr>
          <p:nvPr>
            <p:ph type="sldNum" sz="quarter" idx="10"/>
          </p:nvPr>
        </p:nvSpPr>
        <p:spPr/>
        <p:txBody>
          <a:bodyPr/>
          <a:lstStyle/>
          <a:p>
            <a:fld id="{0EE6F72A-0794-476C-95DD-C55C26AB6F59}" type="slidenum">
              <a:rPr lang="fr-FR" smtClean="0">
                <a:solidFill>
                  <a:srgbClr val="FFFFFF"/>
                </a:solidFill>
              </a:rPr>
              <a:pPr/>
              <a:t>29</a:t>
            </a:fld>
            <a:endParaRPr lang="fr-FR" dirty="0">
              <a:solidFill>
                <a:srgbClr val="FFFFFF"/>
              </a:solidFill>
            </a:endParaRPr>
          </a:p>
        </p:txBody>
      </p:sp>
      <p:sp>
        <p:nvSpPr>
          <p:cNvPr id="6" name="Content Placeholder 5"/>
          <p:cNvSpPr>
            <a:spLocks noGrp="1"/>
          </p:cNvSpPr>
          <p:nvPr>
            <p:ph idx="1"/>
          </p:nvPr>
        </p:nvSpPr>
        <p:spPr>
          <a:xfrm>
            <a:off x="468313" y="1196752"/>
            <a:ext cx="8207375" cy="4392488"/>
          </a:xfrm>
        </p:spPr>
        <p:txBody>
          <a:bodyPr/>
          <a:lstStyle/>
          <a:p>
            <a:pPr algn="just"/>
            <a:r>
              <a:rPr lang="fr-FR" dirty="0" smtClean="0">
                <a:latin typeface="Calibri" pitchFamily="34" charset="0"/>
                <a:cs typeface="Calibri" pitchFamily="34" charset="0"/>
              </a:rPr>
              <a:t>Introduction</a:t>
            </a:r>
          </a:p>
          <a:p>
            <a:pPr algn="just"/>
            <a:r>
              <a:rPr lang="fr-FR" dirty="0" smtClean="0">
                <a:latin typeface="Calibri" pitchFamily="34" charset="0"/>
                <a:cs typeface="Calibri" pitchFamily="34" charset="0"/>
              </a:rPr>
              <a:t>Quelques principes généraux sur la déclaration des cotisations Urssaf en phase 2</a:t>
            </a:r>
          </a:p>
          <a:p>
            <a:pPr algn="just"/>
            <a:r>
              <a:rPr lang="fr-FR" dirty="0" smtClean="0">
                <a:latin typeface="Calibri" pitchFamily="34" charset="0"/>
                <a:cs typeface="Calibri" pitchFamily="34" charset="0"/>
              </a:rPr>
              <a:t>Zoom sur les segments Acoss du message DSN phase 2</a:t>
            </a:r>
          </a:p>
          <a:p>
            <a:pPr algn="just"/>
            <a:r>
              <a:rPr lang="fr-FR" dirty="0" smtClean="0">
                <a:latin typeface="Calibri" pitchFamily="34" charset="0"/>
                <a:cs typeface="Calibri" pitchFamily="34" charset="0"/>
              </a:rPr>
              <a:t>Modalités déclaratives des cotisations sociales Urssaf</a:t>
            </a:r>
          </a:p>
          <a:p>
            <a:pPr algn="just"/>
            <a:r>
              <a:rPr lang="fr-FR" dirty="0" smtClean="0">
                <a:latin typeface="Calibri" pitchFamily="34" charset="0"/>
                <a:cs typeface="Calibri" pitchFamily="34" charset="0"/>
              </a:rPr>
              <a:t>Exigibilités</a:t>
            </a:r>
          </a:p>
          <a:p>
            <a:pPr algn="just"/>
            <a:r>
              <a:rPr lang="fr-FR" dirty="0" smtClean="0">
                <a:latin typeface="Calibri" pitchFamily="34" charset="0"/>
                <a:cs typeface="Calibri" pitchFamily="34" charset="0"/>
              </a:rPr>
              <a:t>Paiement</a:t>
            </a:r>
          </a:p>
          <a:p>
            <a:pPr algn="just"/>
            <a:r>
              <a:rPr lang="fr-FR" dirty="0" smtClean="0">
                <a:latin typeface="Calibri" pitchFamily="34" charset="0"/>
                <a:cs typeface="Calibri" pitchFamily="34" charset="0"/>
              </a:rPr>
              <a:t>Fractionnement et gestion des multi-échéances </a:t>
            </a:r>
          </a:p>
          <a:p>
            <a:pPr algn="just"/>
            <a:r>
              <a:rPr lang="fr-FR" dirty="0" smtClean="0">
                <a:latin typeface="Calibri" pitchFamily="34" charset="0"/>
                <a:cs typeface="Calibri" pitchFamily="34" charset="0"/>
              </a:rPr>
              <a:t>Partitionnement des déclarations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Espace réservé du contenu 8"/>
          <p:cNvSpPr>
            <a:spLocks noGrp="1"/>
          </p:cNvSpPr>
          <p:nvPr>
            <p:ph idx="1"/>
          </p:nvPr>
        </p:nvSpPr>
        <p:spPr>
          <a:xfrm>
            <a:off x="395536" y="1071287"/>
            <a:ext cx="8280920" cy="5355845"/>
          </a:xfrm>
        </p:spPr>
        <p:txBody>
          <a:bodyPr wrap="square" anchor="ctr">
            <a:spAutoFit/>
          </a:bodyPr>
          <a:lstStyle/>
          <a:p>
            <a:pPr algn="just">
              <a:lnSpc>
                <a:spcPct val="100000"/>
              </a:lnSpc>
              <a:spcBef>
                <a:spcPts val="600"/>
              </a:spcBef>
              <a:spcAft>
                <a:spcPts val="600"/>
              </a:spcAft>
            </a:pPr>
            <a:r>
              <a:rPr lang="fr-FR" sz="1800" dirty="0" smtClean="0">
                <a:latin typeface="Calibri" pitchFamily="34" charset="0"/>
              </a:rPr>
              <a:t>Principale nouveauté de la phase 2 de la DSN :</a:t>
            </a:r>
          </a:p>
          <a:p>
            <a:pPr lvl="1" algn="just">
              <a:lnSpc>
                <a:spcPct val="100000"/>
              </a:lnSpc>
              <a:spcBef>
                <a:spcPts val="600"/>
              </a:spcBef>
              <a:spcAft>
                <a:spcPts val="600"/>
              </a:spcAft>
            </a:pPr>
            <a:r>
              <a:rPr lang="fr-FR" dirty="0" smtClean="0">
                <a:latin typeface="Calibri" pitchFamily="34" charset="0"/>
              </a:rPr>
              <a:t>L’intégration dans la DSN de la déclaration des cotisations sociales recouvrées par les Urssaf</a:t>
            </a:r>
          </a:p>
          <a:p>
            <a:pPr algn="just">
              <a:lnSpc>
                <a:spcPct val="100000"/>
              </a:lnSpc>
              <a:spcBef>
                <a:spcPts val="600"/>
              </a:spcBef>
              <a:spcAft>
                <a:spcPts val="600"/>
              </a:spcAft>
            </a:pPr>
            <a:r>
              <a:rPr lang="fr-FR" sz="1800" dirty="0" smtClean="0">
                <a:latin typeface="Calibri" pitchFamily="34" charset="0"/>
              </a:rPr>
              <a:t>Concrètement :</a:t>
            </a:r>
          </a:p>
          <a:p>
            <a:pPr lvl="1" algn="just">
              <a:lnSpc>
                <a:spcPct val="100000"/>
              </a:lnSpc>
              <a:spcBef>
                <a:spcPts val="600"/>
              </a:spcBef>
              <a:spcAft>
                <a:spcPts val="600"/>
              </a:spcAft>
            </a:pPr>
            <a:r>
              <a:rPr lang="fr-FR" dirty="0" smtClean="0">
                <a:latin typeface="Calibri" pitchFamily="34" charset="0"/>
              </a:rPr>
              <a:t>La substitution de la </a:t>
            </a:r>
            <a:r>
              <a:rPr lang="fr-FR" b="1" dirty="0" smtClean="0">
                <a:solidFill>
                  <a:schemeClr val="accent1"/>
                </a:solidFill>
                <a:latin typeface="Calibri" pitchFamily="34" charset="0"/>
              </a:rPr>
              <a:t>DUCS </a:t>
            </a:r>
            <a:r>
              <a:rPr lang="fr-FR" dirty="0" smtClean="0">
                <a:latin typeface="Calibri" pitchFamily="34" charset="0"/>
              </a:rPr>
              <a:t>ou du </a:t>
            </a:r>
            <a:r>
              <a:rPr lang="fr-FR" b="1" dirty="0" smtClean="0">
                <a:solidFill>
                  <a:schemeClr val="accent1"/>
                </a:solidFill>
                <a:latin typeface="Calibri" pitchFamily="34" charset="0"/>
              </a:rPr>
              <a:t>BRC </a:t>
            </a:r>
            <a:r>
              <a:rPr lang="fr-FR" sz="1400" dirty="0" smtClean="0">
                <a:latin typeface="Calibri" pitchFamily="34" charset="0"/>
              </a:rPr>
              <a:t>(bordereau récapitulatif des cotisations)</a:t>
            </a:r>
            <a:endParaRPr lang="fr-FR" dirty="0" smtClean="0">
              <a:latin typeface="Calibri" pitchFamily="34" charset="0"/>
            </a:endParaRPr>
          </a:p>
          <a:p>
            <a:pPr lvl="1" algn="just">
              <a:lnSpc>
                <a:spcPct val="100000"/>
              </a:lnSpc>
              <a:spcBef>
                <a:spcPts val="600"/>
              </a:spcBef>
              <a:spcAft>
                <a:spcPts val="600"/>
              </a:spcAft>
            </a:pPr>
            <a:r>
              <a:rPr lang="fr-FR" dirty="0" smtClean="0">
                <a:latin typeface="Calibri" pitchFamily="34" charset="0"/>
              </a:rPr>
              <a:t>La substitution du </a:t>
            </a:r>
            <a:r>
              <a:rPr lang="fr-FR" b="1" dirty="0" smtClean="0">
                <a:solidFill>
                  <a:schemeClr val="accent1"/>
                </a:solidFill>
                <a:latin typeface="Calibri" pitchFamily="34" charset="0"/>
              </a:rPr>
              <a:t>TR</a:t>
            </a:r>
            <a:r>
              <a:rPr lang="fr-FR" dirty="0" smtClean="0">
                <a:latin typeface="Calibri" pitchFamily="34" charset="0"/>
              </a:rPr>
              <a:t> annuel </a:t>
            </a:r>
            <a:r>
              <a:rPr lang="fr-FR" sz="1400" dirty="0" smtClean="0">
                <a:latin typeface="Calibri" pitchFamily="34" charset="0"/>
              </a:rPr>
              <a:t>(Tableau Récapitulatif des cotisations)</a:t>
            </a:r>
            <a:endParaRPr lang="fr-FR" dirty="0" smtClean="0">
              <a:latin typeface="Calibri" pitchFamily="34" charset="0"/>
            </a:endParaRPr>
          </a:p>
          <a:p>
            <a:pPr algn="just">
              <a:lnSpc>
                <a:spcPct val="100000"/>
              </a:lnSpc>
              <a:spcBef>
                <a:spcPts val="600"/>
              </a:spcBef>
              <a:spcAft>
                <a:spcPts val="600"/>
              </a:spcAft>
            </a:pPr>
            <a:r>
              <a:rPr lang="fr-FR" sz="1800" dirty="0" smtClean="0">
                <a:latin typeface="Calibri" pitchFamily="34" charset="0"/>
              </a:rPr>
              <a:t>Cette substitution sera possible lors de l’ouverture de la phase </a:t>
            </a:r>
            <a:r>
              <a:rPr lang="fr-FR" sz="1800" dirty="0" smtClean="0">
                <a:latin typeface="Calibri" pitchFamily="34" charset="0"/>
              </a:rPr>
              <a:t>2 en février 2015</a:t>
            </a:r>
          </a:p>
          <a:p>
            <a:pPr algn="just">
              <a:lnSpc>
                <a:spcPct val="100000"/>
              </a:lnSpc>
              <a:spcBef>
                <a:spcPts val="600"/>
              </a:spcBef>
              <a:spcAft>
                <a:spcPts val="600"/>
              </a:spcAft>
            </a:pPr>
            <a:r>
              <a:rPr lang="fr-FR" sz="1800" dirty="0" smtClean="0">
                <a:solidFill>
                  <a:schemeClr val="accent1"/>
                </a:solidFill>
                <a:latin typeface="Calibri" pitchFamily="34" charset="0"/>
              </a:rPr>
              <a:t>Le cahier technique </a:t>
            </a:r>
            <a:r>
              <a:rPr lang="fr-FR" sz="1800" dirty="0" smtClean="0">
                <a:latin typeface="Calibri" pitchFamily="34" charset="0"/>
              </a:rPr>
              <a:t>de la norme applicable </a:t>
            </a:r>
            <a:r>
              <a:rPr lang="fr-FR" sz="1800" dirty="0" smtClean="0">
                <a:latin typeface="Calibri" pitchFamily="34" charset="0"/>
              </a:rPr>
              <a:t>en phase 2 (version P2.5) est disponible sur le site dsn-info.fr </a:t>
            </a:r>
          </a:p>
          <a:p>
            <a:pPr algn="just">
              <a:lnSpc>
                <a:spcPct val="100000"/>
              </a:lnSpc>
              <a:spcBef>
                <a:spcPts val="600"/>
              </a:spcBef>
              <a:spcAft>
                <a:spcPts val="600"/>
              </a:spcAft>
            </a:pPr>
            <a:r>
              <a:rPr lang="fr-FR" sz="1800" dirty="0" smtClean="0">
                <a:solidFill>
                  <a:schemeClr val="accent1"/>
                </a:solidFill>
                <a:latin typeface="Calibri" pitchFamily="34" charset="0"/>
              </a:rPr>
              <a:t>Les principes de fonctionnement </a:t>
            </a:r>
            <a:r>
              <a:rPr lang="fr-FR" sz="1800" dirty="0" smtClean="0">
                <a:latin typeface="Calibri" pitchFamily="34" charset="0"/>
              </a:rPr>
              <a:t>de la DSN phase 2 et la </a:t>
            </a:r>
            <a:r>
              <a:rPr lang="fr-FR" sz="1800" dirty="0" smtClean="0">
                <a:solidFill>
                  <a:schemeClr val="accent1"/>
                </a:solidFill>
                <a:latin typeface="Calibri" pitchFamily="34" charset="0"/>
              </a:rPr>
              <a:t>description fonctionnelle des données </a:t>
            </a:r>
            <a:r>
              <a:rPr lang="fr-FR" sz="1800" dirty="0" smtClean="0">
                <a:latin typeface="Calibri" pitchFamily="34" charset="0"/>
              </a:rPr>
              <a:t>de la phase 2 sont également disponibles sur dsn-info.fr</a:t>
            </a:r>
          </a:p>
          <a:p>
            <a:pPr algn="just">
              <a:lnSpc>
                <a:spcPct val="100000"/>
              </a:lnSpc>
              <a:spcBef>
                <a:spcPts val="600"/>
              </a:spcBef>
              <a:spcAft>
                <a:spcPts val="600"/>
              </a:spcAft>
            </a:pPr>
            <a:r>
              <a:rPr lang="fr-FR" sz="1800" dirty="0" smtClean="0">
                <a:latin typeface="Calibri" pitchFamily="34" charset="0"/>
              </a:rPr>
              <a:t>Cet atelier vise à présenter les modalités et principes généraux de déclaration des cotisations sociales recouvrées par les Urssaf</a:t>
            </a:r>
          </a:p>
          <a:p>
            <a:pPr algn="just">
              <a:lnSpc>
                <a:spcPct val="100000"/>
              </a:lnSpc>
              <a:spcBef>
                <a:spcPts val="600"/>
              </a:spcBef>
              <a:spcAft>
                <a:spcPts val="600"/>
              </a:spcAft>
            </a:pPr>
            <a:r>
              <a:rPr lang="fr-FR" sz="1800" dirty="0" smtClean="0">
                <a:latin typeface="Calibri" pitchFamily="34" charset="0"/>
              </a:rPr>
              <a:t>Les régularisations de cotisations </a:t>
            </a:r>
            <a:r>
              <a:rPr lang="fr-FR" sz="1800" dirty="0" smtClean="0">
                <a:latin typeface="Calibri" pitchFamily="34" charset="0"/>
              </a:rPr>
              <a:t>font l’objet d’une autre présentation</a:t>
            </a:r>
            <a:endParaRPr lang="fr-FR" dirty="0" smtClean="0">
              <a:latin typeface="Calibri" pitchFamily="34" charset="0"/>
            </a:endParaRPr>
          </a:p>
        </p:txBody>
      </p:sp>
      <p:sp>
        <p:nvSpPr>
          <p:cNvPr id="7"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kern="0" dirty="0" smtClean="0">
                <a:solidFill>
                  <a:srgbClr val="004272"/>
                </a:solidFill>
                <a:latin typeface="Calibri" pitchFamily="34" charset="0"/>
              </a:rPr>
              <a:t>Introduction</a:t>
            </a:r>
          </a:p>
        </p:txBody>
      </p:sp>
      <p:sp>
        <p:nvSpPr>
          <p:cNvPr id="10" name="Espace réservé du numéro de diapositive 3"/>
          <p:cNvSpPr>
            <a:spLocks noGrp="1"/>
          </p:cNvSpPr>
          <p:nvPr>
            <p:ph type="sldNum" sz="quarter" idx="10"/>
          </p:nvPr>
        </p:nvSpPr>
        <p:spPr>
          <a:xfrm>
            <a:off x="0" y="6623050"/>
            <a:ext cx="395288" cy="247650"/>
          </a:xfrm>
        </p:spPr>
        <p:txBody>
          <a:bodyPr/>
          <a:lstStyle/>
          <a:p>
            <a:pPr>
              <a:defRPr/>
            </a:pPr>
            <a:fld id="{0C7E854D-4DA5-4B21-A421-5929A2FFCDE4}" type="slidenum">
              <a:rPr lang="fr-FR" smtClean="0">
                <a:solidFill>
                  <a:srgbClr val="FFFFFF"/>
                </a:solidFill>
              </a:rPr>
              <a:pPr>
                <a:defRPr/>
              </a:pPr>
              <a:t>3</a:t>
            </a:fld>
            <a:endParaRPr lang="fr-FR" dirty="0">
              <a:solidFill>
                <a:srgbClr val="FFFFFF"/>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Espace réservé du contenu 8"/>
          <p:cNvSpPr>
            <a:spLocks noGrp="1"/>
          </p:cNvSpPr>
          <p:nvPr>
            <p:ph idx="1"/>
          </p:nvPr>
        </p:nvSpPr>
        <p:spPr>
          <a:xfrm>
            <a:off x="468312" y="962847"/>
            <a:ext cx="8351838" cy="3361453"/>
          </a:xfrm>
        </p:spPr>
        <p:txBody>
          <a:bodyPr wrap="square">
            <a:spAutoFit/>
          </a:bodyPr>
          <a:lstStyle/>
          <a:p>
            <a:pPr algn="just"/>
            <a:r>
              <a:rPr lang="fr-FR" dirty="0" smtClean="0">
                <a:latin typeface="Calibri" pitchFamily="34" charset="0"/>
              </a:rPr>
              <a:t>Rappel : définition des échéances multiples</a:t>
            </a:r>
          </a:p>
          <a:p>
            <a:pPr lvl="1" algn="just"/>
            <a:r>
              <a:rPr lang="fr-FR" dirty="0">
                <a:latin typeface="Calibri" pitchFamily="34" charset="0"/>
              </a:rPr>
              <a:t>Il y a échéances multiples lorsqu’il y a plusieurs dates de </a:t>
            </a:r>
            <a:r>
              <a:rPr lang="fr-FR" dirty="0" smtClean="0">
                <a:latin typeface="Calibri" pitchFamily="34" charset="0"/>
              </a:rPr>
              <a:t>paie au </a:t>
            </a:r>
            <a:r>
              <a:rPr lang="fr-FR" dirty="0">
                <a:latin typeface="Calibri" pitchFamily="34" charset="0"/>
              </a:rPr>
              <a:t>sein d’un même </a:t>
            </a:r>
            <a:r>
              <a:rPr lang="fr-FR" dirty="0" smtClean="0">
                <a:latin typeface="Calibri" pitchFamily="34" charset="0"/>
              </a:rPr>
              <a:t>établissement pour une même période d’emploi</a:t>
            </a:r>
          </a:p>
          <a:p>
            <a:pPr marL="857250" lvl="2" indent="0" algn="just">
              <a:buNone/>
            </a:pPr>
            <a:r>
              <a:rPr lang="fr-FR" u="sng" dirty="0" smtClean="0">
                <a:latin typeface="Calibri" pitchFamily="34" charset="0"/>
              </a:rPr>
              <a:t>Exemple </a:t>
            </a:r>
            <a:r>
              <a:rPr lang="fr-FR" dirty="0" smtClean="0">
                <a:latin typeface="Calibri" pitchFamily="34" charset="0"/>
              </a:rPr>
              <a:t>: Pour une période d’emploi M au sein d’un même établissement : les salariés ayant une activité administrative sont payés à la fin du mois M, les salariés travaillant sur chantier sont payés dans les premiers jours du mois M+1.</a:t>
            </a:r>
          </a:p>
          <a:p>
            <a:pPr algn="just"/>
            <a:r>
              <a:rPr lang="fr-FR" dirty="0" smtClean="0">
                <a:latin typeface="Calibri" pitchFamily="34" charset="0"/>
              </a:rPr>
              <a:t>Principes</a:t>
            </a:r>
          </a:p>
          <a:p>
            <a:pPr lvl="1" algn="just"/>
            <a:r>
              <a:rPr lang="fr-FR" dirty="0" smtClean="0">
                <a:latin typeface="Calibri" pitchFamily="34" charset="0"/>
              </a:rPr>
              <a:t>A chaque versement de </a:t>
            </a:r>
            <a:r>
              <a:rPr lang="fr-FR" dirty="0" smtClean="0">
                <a:latin typeface="Calibri" pitchFamily="34" charset="0"/>
              </a:rPr>
              <a:t>salaire, </a:t>
            </a:r>
            <a:r>
              <a:rPr lang="fr-FR" dirty="0" smtClean="0">
                <a:latin typeface="Calibri" pitchFamily="34" charset="0"/>
              </a:rPr>
              <a:t>une fraction de DSN est attendue pour les salariés concernés, selon l’ordre suivant :</a:t>
            </a:r>
          </a:p>
          <a:p>
            <a:pPr lvl="1" algn="just">
              <a:spcBef>
                <a:spcPts val="0"/>
              </a:spcBef>
            </a:pPr>
            <a:endParaRPr lang="fr-FR" sz="1600" i="1" dirty="0" smtClean="0"/>
          </a:p>
        </p:txBody>
      </p:sp>
      <p:sp>
        <p:nvSpPr>
          <p:cNvPr id="10" name="Espace réservé du numéro de diapositive 3"/>
          <p:cNvSpPr>
            <a:spLocks noGrp="1"/>
          </p:cNvSpPr>
          <p:nvPr>
            <p:ph type="sldNum" sz="quarter" idx="10"/>
          </p:nvPr>
        </p:nvSpPr>
        <p:spPr>
          <a:xfrm>
            <a:off x="0" y="6623050"/>
            <a:ext cx="395288" cy="247650"/>
          </a:xfrm>
        </p:spPr>
        <p:txBody>
          <a:bodyPr/>
          <a:lstStyle/>
          <a:p>
            <a:pPr>
              <a:defRPr/>
            </a:pPr>
            <a:fld id="{0C7E854D-4DA5-4B21-A421-5929A2FFCDE4}" type="slidenum">
              <a:rPr lang="fr-FR" smtClean="0">
                <a:solidFill>
                  <a:srgbClr val="FFFFFF"/>
                </a:solidFill>
              </a:rPr>
              <a:pPr>
                <a:defRPr/>
              </a:pPr>
              <a:t>30</a:t>
            </a:fld>
            <a:endParaRPr lang="fr-FR" dirty="0">
              <a:solidFill>
                <a:srgbClr val="FFFFFF"/>
              </a:solidFill>
            </a:endParaRPr>
          </a:p>
        </p:txBody>
      </p:sp>
      <p:sp>
        <p:nvSpPr>
          <p:cNvPr id="5"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Fractionnement et gestion des multi-échéances </a:t>
            </a:r>
            <a:endParaRPr lang="fr-FR" sz="2400" dirty="0">
              <a:solidFill>
                <a:schemeClr val="tx1"/>
              </a:solidFill>
              <a:latin typeface="Calibri" pitchFamily="34" charset="0"/>
              <a:cs typeface="Calibri" pitchFamily="34" charset="0"/>
            </a:endParaRPr>
          </a:p>
        </p:txBody>
      </p:sp>
      <p:graphicFrame>
        <p:nvGraphicFramePr>
          <p:cNvPr id="6" name="Tableau 5"/>
          <p:cNvGraphicFramePr>
            <a:graphicFrameLocks noGrp="1"/>
          </p:cNvGraphicFramePr>
          <p:nvPr/>
        </p:nvGraphicFramePr>
        <p:xfrm>
          <a:off x="323528" y="4293096"/>
          <a:ext cx="8640961" cy="2168816"/>
        </p:xfrm>
        <a:graphic>
          <a:graphicData uri="http://schemas.openxmlformats.org/drawingml/2006/table">
            <a:tbl>
              <a:tblPr/>
              <a:tblGrid>
                <a:gridCol w="1391679"/>
                <a:gridCol w="1422479"/>
                <a:gridCol w="1577618"/>
                <a:gridCol w="1432746"/>
                <a:gridCol w="1432746"/>
                <a:gridCol w="1383693"/>
              </a:tblGrid>
              <a:tr h="1042440">
                <a:tc>
                  <a:txBody>
                    <a:bodyPr/>
                    <a:lstStyle/>
                    <a:p>
                      <a:pPr marL="0" algn="ctr" defTabSz="914400" rtl="0" eaLnBrk="1" latinLnBrk="0" hangingPunct="1">
                        <a:lnSpc>
                          <a:spcPct val="100000"/>
                        </a:lnSpc>
                      </a:pPr>
                      <a:r>
                        <a:rPr lang="fr-FR" sz="1600" b="0" kern="1200" dirty="0" smtClean="0">
                          <a:solidFill>
                            <a:schemeClr val="bg1"/>
                          </a:solidFill>
                          <a:latin typeface="Calibri" pitchFamily="34" charset="0"/>
                          <a:ea typeface="+mn-ea"/>
                          <a:cs typeface="+mn-cs"/>
                        </a:rPr>
                        <a:t>Période d’emploi – Mois principal déclaré </a:t>
                      </a:r>
                    </a:p>
                  </a:txBody>
                  <a:tcPr anchor="ctr">
                    <a:lnL w="12700" cap="flat" cmpd="sng" algn="ctr">
                      <a:solidFill>
                        <a:srgbClr val="003660"/>
                      </a:solidFill>
                      <a:prstDash val="solid"/>
                      <a:round/>
                      <a:headEnd type="none" w="med" len="med"/>
                      <a:tailEnd type="none" w="med" len="med"/>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solidFill>
                      <a:srgbClr val="003760"/>
                    </a:solidFill>
                  </a:tcPr>
                </a:tc>
                <a:tc>
                  <a:txBody>
                    <a:bodyPr/>
                    <a:lstStyle/>
                    <a:p>
                      <a:pPr marL="0" algn="ctr" defTabSz="914400" rtl="0" eaLnBrk="1" latinLnBrk="0" hangingPunct="1">
                        <a:lnSpc>
                          <a:spcPct val="100000"/>
                        </a:lnSpc>
                      </a:pPr>
                      <a:r>
                        <a:rPr lang="fr-FR" sz="1600" b="0" kern="1200" dirty="0" smtClean="0">
                          <a:solidFill>
                            <a:schemeClr val="bg1"/>
                          </a:solidFill>
                          <a:latin typeface="Calibri" pitchFamily="34" charset="0"/>
                          <a:ea typeface="+mn-ea"/>
                          <a:cs typeface="+mn-cs"/>
                        </a:rPr>
                        <a:t>Date de versement des salaires </a:t>
                      </a:r>
                    </a:p>
                  </a:txBody>
                  <a:tcPr anchor="ct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solidFill>
                      <a:srgbClr val="003760"/>
                    </a:solidFill>
                  </a:tcPr>
                </a:tc>
                <a:tc>
                  <a:txBody>
                    <a:bodyPr/>
                    <a:lstStyle/>
                    <a:p>
                      <a:pPr marL="0" algn="ctr" defTabSz="914400" rtl="0" eaLnBrk="1" latinLnBrk="0" hangingPunct="1">
                        <a:lnSpc>
                          <a:spcPct val="100000"/>
                        </a:lnSpc>
                      </a:pPr>
                      <a:r>
                        <a:rPr lang="en-US" sz="1600" b="0" kern="1200" dirty="0" smtClean="0">
                          <a:solidFill>
                            <a:schemeClr val="bg1"/>
                          </a:solidFill>
                          <a:latin typeface="Calibri" pitchFamily="34" charset="0"/>
                          <a:ea typeface="+mn-ea"/>
                          <a:cs typeface="+mn-cs"/>
                        </a:rPr>
                        <a:t>Période de rattachement</a:t>
                      </a:r>
                      <a:r>
                        <a:rPr lang="en-US" sz="1600" b="0" kern="1200" baseline="0" dirty="0" smtClean="0">
                          <a:solidFill>
                            <a:schemeClr val="bg1"/>
                          </a:solidFill>
                          <a:latin typeface="Calibri" pitchFamily="34" charset="0"/>
                          <a:ea typeface="+mn-ea"/>
                          <a:cs typeface="+mn-cs"/>
                        </a:rPr>
                        <a:t> des cotisations</a:t>
                      </a:r>
                      <a:endParaRPr lang="en-US" sz="1600" b="0" kern="1200" dirty="0" smtClean="0">
                        <a:solidFill>
                          <a:schemeClr val="bg1"/>
                        </a:solidFill>
                        <a:latin typeface="Calibri" pitchFamily="34" charset="0"/>
                        <a:ea typeface="+mn-ea"/>
                        <a:cs typeface="+mn-cs"/>
                      </a:endParaRPr>
                    </a:p>
                  </a:txBody>
                  <a:tcPr anchor="ct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solidFill>
                      <a:srgbClr val="003760"/>
                    </a:solidFill>
                  </a:tcPr>
                </a:tc>
                <a:tc>
                  <a:txBody>
                    <a:bodyPr/>
                    <a:lstStyle/>
                    <a:p>
                      <a:pPr marL="0" algn="ctr" defTabSz="914400" rtl="0" eaLnBrk="1" latinLnBrk="0" hangingPunct="1">
                        <a:lnSpc>
                          <a:spcPct val="100000"/>
                        </a:lnSpc>
                      </a:pPr>
                      <a:r>
                        <a:rPr lang="fr-FR" sz="1600" b="0" kern="1200" dirty="0" smtClean="0">
                          <a:solidFill>
                            <a:schemeClr val="bg1"/>
                          </a:solidFill>
                          <a:latin typeface="Calibri" pitchFamily="34" charset="0"/>
                          <a:ea typeface="+mn-ea"/>
                          <a:cs typeface="+mn-cs"/>
                        </a:rPr>
                        <a:t>Date d’exigibilité de la Ducs </a:t>
                      </a:r>
                    </a:p>
                  </a:txBody>
                  <a:tcPr anchor="ct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solidFill>
                      <a:srgbClr val="003760"/>
                    </a:solidFill>
                  </a:tcPr>
                </a:tc>
                <a:tc>
                  <a:txBody>
                    <a:bodyPr/>
                    <a:lstStyle/>
                    <a:p>
                      <a:pPr marL="0" algn="ctr" defTabSz="914400" rtl="0" eaLnBrk="1" latinLnBrk="0" hangingPunct="1">
                        <a:lnSpc>
                          <a:spcPct val="100000"/>
                        </a:lnSpc>
                      </a:pPr>
                      <a:r>
                        <a:rPr lang="fr-FR" sz="1600" b="0" kern="1200" dirty="0" smtClean="0">
                          <a:solidFill>
                            <a:schemeClr val="bg1"/>
                          </a:solidFill>
                          <a:latin typeface="Calibri" pitchFamily="34" charset="0"/>
                          <a:ea typeface="+mn-ea"/>
                          <a:cs typeface="+mn-cs"/>
                        </a:rPr>
                        <a:t>Date d’exigibilité de la DSN </a:t>
                      </a:r>
                    </a:p>
                  </a:txBody>
                  <a:tcPr anchor="ct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solidFill>
                      <a:srgbClr val="003760"/>
                    </a:solidFill>
                  </a:tcPr>
                </a:tc>
                <a:tc>
                  <a:txBody>
                    <a:bodyPr/>
                    <a:lstStyle/>
                    <a:p>
                      <a:pPr marL="0" algn="ctr" defTabSz="914400" rtl="0" eaLnBrk="1" latinLnBrk="0" hangingPunct="1">
                        <a:lnSpc>
                          <a:spcPct val="100000"/>
                        </a:lnSpc>
                      </a:pPr>
                      <a:r>
                        <a:rPr lang="en-US" sz="1600" b="0" kern="1200" dirty="0" smtClean="0">
                          <a:solidFill>
                            <a:schemeClr val="bg1"/>
                          </a:solidFill>
                          <a:latin typeface="Calibri" pitchFamily="34" charset="0"/>
                          <a:ea typeface="+mn-ea"/>
                          <a:cs typeface="+mn-cs"/>
                        </a:rPr>
                        <a:t>Numéro de fraction </a:t>
                      </a:r>
                    </a:p>
                  </a:txBody>
                  <a:tcPr anchor="ctr">
                    <a:lnL>
                      <a:noFill/>
                    </a:lnL>
                    <a:lnR w="12700" cap="flat" cmpd="sng" algn="ctr">
                      <a:solidFill>
                        <a:srgbClr val="003660"/>
                      </a:solidFill>
                      <a:prstDash val="solid"/>
                      <a:round/>
                      <a:headEnd type="none" w="med" len="med"/>
                      <a:tailEnd type="none" w="med" len="med"/>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solidFill>
                      <a:srgbClr val="003760"/>
                    </a:solidFill>
                  </a:tcPr>
                </a:tc>
              </a:tr>
              <a:tr h="522896">
                <a:tc>
                  <a:txBody>
                    <a:bodyPr/>
                    <a:lstStyle/>
                    <a:p>
                      <a:pPr algn="ctr"/>
                      <a:r>
                        <a:rPr lang="en-US" sz="1600" dirty="0">
                          <a:solidFill>
                            <a:schemeClr val="tx1"/>
                          </a:solidFill>
                          <a:latin typeface="Calibri" pitchFamily="34" charset="0"/>
                          <a:cs typeface="Calibri" pitchFamily="34" charset="0"/>
                        </a:rPr>
                        <a:t>M </a:t>
                      </a:r>
                      <a:endParaRPr lang="en-US" sz="3600" dirty="0">
                        <a:solidFill>
                          <a:schemeClr val="tx1"/>
                        </a:solidFill>
                        <a:latin typeface="Calibri" pitchFamily="34" charset="0"/>
                        <a:cs typeface="Calibri" pitchFamily="34" charset="0"/>
                      </a:endParaRPr>
                    </a:p>
                  </a:txBody>
                  <a:tcPr>
                    <a:lnL w="12700" cap="flat" cmpd="sng" algn="ctr">
                      <a:solidFill>
                        <a:srgbClr val="003660"/>
                      </a:solidFill>
                      <a:prstDash val="solid"/>
                      <a:round/>
                      <a:headEnd type="none" w="med" len="med"/>
                      <a:tailEnd type="none" w="med" len="med"/>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en-US" sz="1600" dirty="0">
                          <a:solidFill>
                            <a:schemeClr val="tx1"/>
                          </a:solidFill>
                          <a:latin typeface="Calibri" pitchFamily="34" charset="0"/>
                          <a:cs typeface="Calibri" pitchFamily="34" charset="0"/>
                        </a:rPr>
                        <a:t>Fin de mois M </a:t>
                      </a:r>
                      <a:endParaRPr lang="en-US" sz="3600" dirty="0">
                        <a:solidFill>
                          <a:schemeClr val="tx1"/>
                        </a:solidFill>
                        <a:latin typeface="Calibri" pitchFamily="34" charset="0"/>
                        <a:cs typeface="Calibri" pitchFamily="34" charset="0"/>
                      </a:endParaRPr>
                    </a:p>
                  </a:txBody>
                  <a:tcP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en-US" sz="1600" dirty="0">
                          <a:solidFill>
                            <a:schemeClr val="tx1"/>
                          </a:solidFill>
                          <a:latin typeface="Calibri" pitchFamily="34" charset="0"/>
                          <a:cs typeface="Calibri" pitchFamily="34" charset="0"/>
                        </a:rPr>
                        <a:t>M </a:t>
                      </a:r>
                      <a:endParaRPr lang="en-US" sz="3600" dirty="0">
                        <a:solidFill>
                          <a:schemeClr val="tx1"/>
                        </a:solidFill>
                        <a:latin typeface="Calibri" pitchFamily="34" charset="0"/>
                        <a:cs typeface="Calibri" pitchFamily="34" charset="0"/>
                      </a:endParaRPr>
                    </a:p>
                  </a:txBody>
                  <a:tcP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en-US" sz="1600" dirty="0">
                          <a:solidFill>
                            <a:schemeClr val="tx1"/>
                          </a:solidFill>
                          <a:latin typeface="Calibri" pitchFamily="34" charset="0"/>
                          <a:cs typeface="Calibri" pitchFamily="34" charset="0"/>
                        </a:rPr>
                        <a:t>5 du mois M+1 </a:t>
                      </a:r>
                      <a:endParaRPr lang="en-US" sz="3600" dirty="0">
                        <a:solidFill>
                          <a:schemeClr val="tx1"/>
                        </a:solidFill>
                        <a:latin typeface="Calibri" pitchFamily="34" charset="0"/>
                        <a:cs typeface="Calibri" pitchFamily="34" charset="0"/>
                      </a:endParaRPr>
                    </a:p>
                  </a:txBody>
                  <a:tcP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en-US" sz="1600" dirty="0">
                          <a:solidFill>
                            <a:schemeClr val="tx1"/>
                          </a:solidFill>
                          <a:latin typeface="Calibri" pitchFamily="34" charset="0"/>
                          <a:cs typeface="Calibri" pitchFamily="34" charset="0"/>
                        </a:rPr>
                        <a:t>5 du mois M+1 </a:t>
                      </a:r>
                      <a:endParaRPr lang="en-US" sz="3600" dirty="0">
                        <a:solidFill>
                          <a:schemeClr val="tx1"/>
                        </a:solidFill>
                        <a:latin typeface="Calibri" pitchFamily="34" charset="0"/>
                        <a:cs typeface="Calibri" pitchFamily="34" charset="0"/>
                      </a:endParaRPr>
                    </a:p>
                  </a:txBody>
                  <a:tcP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en-US" sz="1600">
                          <a:solidFill>
                            <a:schemeClr val="tx1"/>
                          </a:solidFill>
                          <a:latin typeface="Calibri" pitchFamily="34" charset="0"/>
                          <a:cs typeface="Calibri" pitchFamily="34" charset="0"/>
                        </a:rPr>
                        <a:t>1/2 </a:t>
                      </a:r>
                      <a:endParaRPr lang="en-US" sz="3600">
                        <a:solidFill>
                          <a:schemeClr val="tx1"/>
                        </a:solidFill>
                        <a:latin typeface="Calibri" pitchFamily="34" charset="0"/>
                        <a:cs typeface="Calibri" pitchFamily="34" charset="0"/>
                      </a:endParaRPr>
                    </a:p>
                  </a:txBody>
                  <a:tcPr>
                    <a:lnL>
                      <a:noFill/>
                    </a:lnL>
                    <a:lnR w="12700" cap="flat" cmpd="sng" algn="ctr">
                      <a:solidFill>
                        <a:srgbClr val="003660"/>
                      </a:solidFill>
                      <a:prstDash val="solid"/>
                      <a:round/>
                      <a:headEnd type="none" w="med" len="med"/>
                      <a:tailEnd type="none" w="med" len="med"/>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r>
              <a:tr h="522896">
                <a:tc>
                  <a:txBody>
                    <a:bodyPr/>
                    <a:lstStyle/>
                    <a:p>
                      <a:pPr algn="ctr"/>
                      <a:r>
                        <a:rPr lang="en-US" sz="1600">
                          <a:solidFill>
                            <a:schemeClr val="tx1"/>
                          </a:solidFill>
                          <a:latin typeface="Calibri" pitchFamily="34" charset="0"/>
                          <a:cs typeface="Calibri" pitchFamily="34" charset="0"/>
                        </a:rPr>
                        <a:t>M</a:t>
                      </a:r>
                      <a:endParaRPr lang="en-US" sz="3600">
                        <a:solidFill>
                          <a:schemeClr val="tx1"/>
                        </a:solidFill>
                        <a:latin typeface="Calibri" pitchFamily="34" charset="0"/>
                        <a:cs typeface="Calibri" pitchFamily="34" charset="0"/>
                      </a:endParaRPr>
                    </a:p>
                  </a:txBody>
                  <a:tcPr>
                    <a:lnL w="12700" cap="flat" cmpd="sng" algn="ctr">
                      <a:solidFill>
                        <a:srgbClr val="003660"/>
                      </a:solidFill>
                      <a:prstDash val="solid"/>
                      <a:round/>
                      <a:headEnd type="none" w="med" len="med"/>
                      <a:tailEnd type="none" w="med" len="med"/>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en-US" sz="1600" dirty="0">
                          <a:solidFill>
                            <a:schemeClr val="tx1"/>
                          </a:solidFill>
                          <a:latin typeface="Calibri" pitchFamily="34" charset="0"/>
                          <a:cs typeface="Calibri" pitchFamily="34" charset="0"/>
                        </a:rPr>
                        <a:t>Début de mois M+1</a:t>
                      </a:r>
                      <a:endParaRPr lang="en-US" sz="3600" dirty="0">
                        <a:solidFill>
                          <a:schemeClr val="tx1"/>
                        </a:solidFill>
                        <a:latin typeface="Calibri" pitchFamily="34" charset="0"/>
                        <a:cs typeface="Calibri" pitchFamily="34" charset="0"/>
                      </a:endParaRPr>
                    </a:p>
                  </a:txBody>
                  <a:tcP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en-US" sz="1600" dirty="0">
                          <a:solidFill>
                            <a:schemeClr val="tx1"/>
                          </a:solidFill>
                          <a:latin typeface="Calibri" pitchFamily="34" charset="0"/>
                          <a:cs typeface="Calibri" pitchFamily="34" charset="0"/>
                        </a:rPr>
                        <a:t>M+1</a:t>
                      </a:r>
                      <a:endParaRPr lang="en-US" sz="3600" dirty="0">
                        <a:solidFill>
                          <a:schemeClr val="tx1"/>
                        </a:solidFill>
                        <a:latin typeface="Calibri" pitchFamily="34" charset="0"/>
                        <a:cs typeface="Calibri" pitchFamily="34" charset="0"/>
                      </a:endParaRPr>
                    </a:p>
                  </a:txBody>
                  <a:tcP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fr-FR" sz="1600">
                          <a:solidFill>
                            <a:schemeClr val="tx1"/>
                          </a:solidFill>
                          <a:latin typeface="Calibri" pitchFamily="34" charset="0"/>
                          <a:cs typeface="Calibri" pitchFamily="34" charset="0"/>
                        </a:rPr>
                        <a:t>15 du mois M +1</a:t>
                      </a:r>
                      <a:endParaRPr lang="fr-FR" sz="3600">
                        <a:solidFill>
                          <a:schemeClr val="tx1"/>
                        </a:solidFill>
                        <a:latin typeface="Calibri" pitchFamily="34" charset="0"/>
                        <a:cs typeface="Calibri" pitchFamily="34" charset="0"/>
                      </a:endParaRPr>
                    </a:p>
                  </a:txBody>
                  <a:tcP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fr-FR" sz="1600" dirty="0">
                          <a:solidFill>
                            <a:schemeClr val="tx1"/>
                          </a:solidFill>
                          <a:latin typeface="Calibri" pitchFamily="34" charset="0"/>
                          <a:cs typeface="Calibri" pitchFamily="34" charset="0"/>
                        </a:rPr>
                        <a:t>15 du mois M +1</a:t>
                      </a:r>
                      <a:endParaRPr lang="fr-FR" sz="3600" dirty="0">
                        <a:solidFill>
                          <a:schemeClr val="tx1"/>
                        </a:solidFill>
                        <a:latin typeface="Calibri" pitchFamily="34" charset="0"/>
                        <a:cs typeface="Calibri" pitchFamily="34" charset="0"/>
                      </a:endParaRPr>
                    </a:p>
                  </a:txBody>
                  <a:tcPr>
                    <a:lnL>
                      <a:noFill/>
                    </a:lnL>
                    <a:lnR>
                      <a:noFill/>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c>
                  <a:txBody>
                    <a:bodyPr/>
                    <a:lstStyle/>
                    <a:p>
                      <a:pPr algn="ctr"/>
                      <a:r>
                        <a:rPr lang="en-US" sz="1600" dirty="0">
                          <a:solidFill>
                            <a:schemeClr val="tx1"/>
                          </a:solidFill>
                          <a:latin typeface="Calibri" pitchFamily="34" charset="0"/>
                          <a:cs typeface="Calibri" pitchFamily="34" charset="0"/>
                        </a:rPr>
                        <a:t>2/2 </a:t>
                      </a:r>
                      <a:endParaRPr lang="en-US" sz="3600" dirty="0">
                        <a:solidFill>
                          <a:schemeClr val="tx1"/>
                        </a:solidFill>
                        <a:latin typeface="Calibri" pitchFamily="34" charset="0"/>
                        <a:cs typeface="Calibri" pitchFamily="34" charset="0"/>
                      </a:endParaRPr>
                    </a:p>
                  </a:txBody>
                  <a:tcPr>
                    <a:lnL>
                      <a:noFill/>
                    </a:lnL>
                    <a:lnR w="12700" cap="flat" cmpd="sng" algn="ctr">
                      <a:solidFill>
                        <a:srgbClr val="003660"/>
                      </a:solidFill>
                      <a:prstDash val="solid"/>
                      <a:round/>
                      <a:headEnd type="none" w="med" len="med"/>
                      <a:tailEnd type="none" w="med" len="med"/>
                    </a:lnR>
                    <a:lnT w="12700" cap="flat" cmpd="sng" algn="ctr">
                      <a:solidFill>
                        <a:srgbClr val="003660"/>
                      </a:solidFill>
                      <a:prstDash val="solid"/>
                      <a:round/>
                      <a:headEnd type="none" w="med" len="med"/>
                      <a:tailEnd type="none" w="med" len="med"/>
                    </a:lnT>
                    <a:lnB w="12700" cap="flat" cmpd="sng" algn="ctr">
                      <a:solidFill>
                        <a:srgbClr val="00366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F497D"/>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0931355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836712"/>
            <a:ext cx="8207375" cy="5487888"/>
          </a:xfrm>
        </p:spPr>
        <p:txBody>
          <a:bodyPr/>
          <a:lstStyle/>
          <a:p>
            <a:pPr algn="just"/>
            <a:r>
              <a:rPr lang="fr-FR" dirty="0" smtClean="0">
                <a:latin typeface="Calibri" pitchFamily="34" charset="0"/>
              </a:rPr>
              <a:t>Le recours au fractionnement de déclaration peut donc avoir lieu dans les cas suivants :</a:t>
            </a:r>
          </a:p>
          <a:p>
            <a:pPr lvl="1" algn="just">
              <a:spcBef>
                <a:spcPts val="1200"/>
              </a:spcBef>
            </a:pPr>
            <a:r>
              <a:rPr lang="fr-FR" dirty="0" smtClean="0">
                <a:latin typeface="Calibri" pitchFamily="34" charset="0"/>
              </a:rPr>
              <a:t>Gestion dans différents systèmes de paie et/ou organisation de la paie distincte pour des salariés d’un même établissement</a:t>
            </a:r>
          </a:p>
          <a:p>
            <a:pPr lvl="2" algn="just">
              <a:spcBef>
                <a:spcPts val="600"/>
              </a:spcBef>
            </a:pPr>
            <a:r>
              <a:rPr lang="fr-FR" dirty="0" smtClean="0">
                <a:latin typeface="Calibri" pitchFamily="34" charset="0"/>
              </a:rPr>
              <a:t>Un établissement créé à la suite de la fusion de deux anciens établissement peut continuer à gérer sa paie sur les systèmes préexistants à sa création alors même que ses salariés relèvent d’un même SIRET</a:t>
            </a:r>
          </a:p>
          <a:p>
            <a:pPr lvl="1" algn="just">
              <a:spcBef>
                <a:spcPts val="1200"/>
              </a:spcBef>
            </a:pPr>
            <a:r>
              <a:rPr lang="fr-FR" dirty="0" smtClean="0">
                <a:latin typeface="Calibri" pitchFamily="34" charset="0"/>
              </a:rPr>
              <a:t>Gestion de deux échéances déclaratives différentes sur le même SIRET</a:t>
            </a:r>
          </a:p>
          <a:p>
            <a:pPr lvl="2" algn="just">
              <a:spcBef>
                <a:spcPts val="600"/>
              </a:spcBef>
            </a:pPr>
            <a:r>
              <a:rPr lang="fr-FR" dirty="0" smtClean="0">
                <a:latin typeface="Calibri" pitchFamily="34" charset="0"/>
              </a:rPr>
              <a:t>Un établissement dans lequel le versement de la paie sera opéré en deux temps : le 15/M pour les salariés du siège et le 5/M+1 pour les salariés du réseau</a:t>
            </a:r>
          </a:p>
          <a:p>
            <a:pPr algn="just"/>
            <a:endParaRPr lang="fr-FR" sz="2400" dirty="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solidFill>
                  <a:srgbClr val="FFFFFF"/>
                </a:solidFill>
              </a:rPr>
              <a:pPr>
                <a:defRPr/>
              </a:pPr>
              <a:t>31</a:t>
            </a:fld>
            <a:endParaRPr lang="fr-FR" dirty="0">
              <a:solidFill>
                <a:srgbClr val="FFFFFF"/>
              </a:solidFill>
            </a:endParaRPr>
          </a:p>
        </p:txBody>
      </p:sp>
      <p:sp>
        <p:nvSpPr>
          <p:cNvPr id="6" name="Titre 1"/>
          <p:cNvSpPr txBox="1">
            <a:spLocks/>
          </p:cNvSpPr>
          <p:nvPr/>
        </p:nvSpPr>
        <p:spPr bwMode="auto">
          <a:xfrm>
            <a:off x="251520" y="116632"/>
            <a:ext cx="8207375" cy="839788"/>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marL="0" marR="0" lvl="0" indent="0" algn="l" defTabSz="914400" rtl="0" eaLnBrk="0" fontAlgn="base" latinLnBrk="0" hangingPunct="0">
              <a:lnSpc>
                <a:spcPct val="85000"/>
              </a:lnSpc>
              <a:spcBef>
                <a:spcPct val="0"/>
              </a:spcBef>
              <a:spcAft>
                <a:spcPct val="0"/>
              </a:spcAft>
              <a:buClrTx/>
              <a:buSzTx/>
              <a:buFontTx/>
              <a:buNone/>
              <a:tabLst/>
              <a:defRPr/>
            </a:pPr>
            <a:r>
              <a:rPr kumimoji="0" lang="fr-FR" sz="2400" b="1" i="0" u="none" strike="noStrike" kern="0" cap="none" spc="0" normalizeH="0" baseline="0" noProof="0" dirty="0" smtClean="0">
                <a:ln>
                  <a:noFill/>
                </a:ln>
                <a:solidFill>
                  <a:schemeClr val="tx1"/>
                </a:solidFill>
                <a:effectLst/>
                <a:uLnTx/>
                <a:uFillTx/>
                <a:latin typeface="Calibri" pitchFamily="34" charset="0"/>
                <a:ea typeface="+mj-ea"/>
                <a:cs typeface="Calibri" pitchFamily="34" charset="0"/>
              </a:rPr>
              <a:t>Fractionnement et gestion des multi-échéances </a:t>
            </a:r>
            <a:endParaRPr kumimoji="0" lang="fr-FR" sz="2400" b="1" i="0" u="none" strike="noStrike" kern="0" cap="none" spc="0" normalizeH="0" baseline="0" noProof="0" dirty="0">
              <a:ln>
                <a:noFill/>
              </a:ln>
              <a:solidFill>
                <a:schemeClr val="tx1"/>
              </a:solidFill>
              <a:effectLst/>
              <a:uLnTx/>
              <a:uFillTx/>
              <a:latin typeface="Calibri" pitchFamily="34" charset="0"/>
              <a:ea typeface="+mj-ea"/>
              <a:cs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536" y="4869160"/>
            <a:ext cx="7992888" cy="504056"/>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Sommaire</a:t>
            </a:r>
            <a:endParaRPr lang="fr-FR" sz="2400" dirty="0">
              <a:solidFill>
                <a:schemeClr val="tx1"/>
              </a:solidFill>
              <a:latin typeface="Calibri" pitchFamily="34" charset="0"/>
              <a:cs typeface="Calibri" pitchFamily="34" charset="0"/>
            </a:endParaRPr>
          </a:p>
        </p:txBody>
      </p:sp>
      <p:sp>
        <p:nvSpPr>
          <p:cNvPr id="4" name="Espace réservé du numéro de diapositive 3"/>
          <p:cNvSpPr>
            <a:spLocks noGrp="1"/>
          </p:cNvSpPr>
          <p:nvPr>
            <p:ph type="sldNum" sz="quarter" idx="10"/>
          </p:nvPr>
        </p:nvSpPr>
        <p:spPr/>
        <p:txBody>
          <a:bodyPr/>
          <a:lstStyle/>
          <a:p>
            <a:fld id="{0EE6F72A-0794-476C-95DD-C55C26AB6F59}" type="slidenum">
              <a:rPr lang="fr-FR" smtClean="0">
                <a:solidFill>
                  <a:srgbClr val="FFFFFF"/>
                </a:solidFill>
              </a:rPr>
              <a:pPr/>
              <a:t>32</a:t>
            </a:fld>
            <a:endParaRPr lang="fr-FR" dirty="0">
              <a:solidFill>
                <a:srgbClr val="FFFFFF"/>
              </a:solidFill>
            </a:endParaRPr>
          </a:p>
        </p:txBody>
      </p:sp>
      <p:sp>
        <p:nvSpPr>
          <p:cNvPr id="6" name="Content Placeholder 5"/>
          <p:cNvSpPr>
            <a:spLocks noGrp="1"/>
          </p:cNvSpPr>
          <p:nvPr>
            <p:ph idx="1"/>
          </p:nvPr>
        </p:nvSpPr>
        <p:spPr>
          <a:xfrm>
            <a:off x="468313" y="1196752"/>
            <a:ext cx="8207375" cy="4392488"/>
          </a:xfrm>
        </p:spPr>
        <p:txBody>
          <a:bodyPr/>
          <a:lstStyle/>
          <a:p>
            <a:pPr algn="just"/>
            <a:r>
              <a:rPr lang="fr-FR" dirty="0" smtClean="0">
                <a:latin typeface="Calibri" pitchFamily="34" charset="0"/>
                <a:cs typeface="Calibri" pitchFamily="34" charset="0"/>
              </a:rPr>
              <a:t>Introduction</a:t>
            </a:r>
          </a:p>
          <a:p>
            <a:pPr algn="just"/>
            <a:r>
              <a:rPr lang="fr-FR" dirty="0" smtClean="0">
                <a:latin typeface="Calibri" pitchFamily="34" charset="0"/>
                <a:cs typeface="Calibri" pitchFamily="34" charset="0"/>
              </a:rPr>
              <a:t>Quelques principes généraux sur la déclaration des cotisations Urssaf en phase 2</a:t>
            </a:r>
          </a:p>
          <a:p>
            <a:pPr algn="just"/>
            <a:r>
              <a:rPr lang="fr-FR" dirty="0" smtClean="0">
                <a:latin typeface="Calibri" pitchFamily="34" charset="0"/>
                <a:cs typeface="Calibri" pitchFamily="34" charset="0"/>
              </a:rPr>
              <a:t>Zoom sur les segments Acoss du message DSN phase 2</a:t>
            </a:r>
          </a:p>
          <a:p>
            <a:pPr algn="just"/>
            <a:r>
              <a:rPr lang="fr-FR" dirty="0" smtClean="0">
                <a:latin typeface="Calibri" pitchFamily="34" charset="0"/>
                <a:cs typeface="Calibri" pitchFamily="34" charset="0"/>
              </a:rPr>
              <a:t>Modalités déclaratives des cotisations sociales Urssaf</a:t>
            </a:r>
          </a:p>
          <a:p>
            <a:pPr algn="just"/>
            <a:r>
              <a:rPr lang="fr-FR" dirty="0" smtClean="0">
                <a:latin typeface="Calibri" pitchFamily="34" charset="0"/>
                <a:cs typeface="Calibri" pitchFamily="34" charset="0"/>
              </a:rPr>
              <a:t>Exigibilités</a:t>
            </a:r>
          </a:p>
          <a:p>
            <a:pPr algn="just"/>
            <a:r>
              <a:rPr lang="fr-FR" dirty="0" smtClean="0">
                <a:latin typeface="Calibri" pitchFamily="34" charset="0"/>
                <a:cs typeface="Calibri" pitchFamily="34" charset="0"/>
              </a:rPr>
              <a:t>Paiement</a:t>
            </a:r>
          </a:p>
          <a:p>
            <a:pPr algn="just"/>
            <a:r>
              <a:rPr lang="fr-FR" dirty="0" smtClean="0">
                <a:latin typeface="Calibri" pitchFamily="34" charset="0"/>
                <a:cs typeface="Calibri" pitchFamily="34" charset="0"/>
              </a:rPr>
              <a:t>Fractionnement et gestion des multi-échéances </a:t>
            </a:r>
          </a:p>
          <a:p>
            <a:pPr algn="just"/>
            <a:r>
              <a:rPr lang="fr-FR" dirty="0" smtClean="0">
                <a:latin typeface="Calibri" pitchFamily="34" charset="0"/>
                <a:cs typeface="Calibri" pitchFamily="34" charset="0"/>
              </a:rPr>
              <a:t>Partitionnement des déclarations</a:t>
            </a:r>
          </a:p>
          <a:p>
            <a:pPr algn="just"/>
            <a:endParaRPr lang="fr-FR"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52412" y="179388"/>
            <a:ext cx="7919987" cy="720725"/>
          </a:xfrm>
          <a:prstGeom prst="rect">
            <a:avLst/>
          </a:prstGeom>
          <a:noFill/>
          <a:ln w="9525">
            <a:noFill/>
            <a:miter lim="800000"/>
            <a:headEnd/>
            <a:tailEnd/>
          </a:ln>
        </p:spPr>
        <p:txBody>
          <a:bodyPr lIns="91969" tIns="45984" rIns="91969" bIns="45984"/>
          <a:lstStyle/>
          <a:p>
            <a:pPr eaLnBrk="0" fontAlgn="base" hangingPunct="0">
              <a:lnSpc>
                <a:spcPct val="85000"/>
              </a:lnSpc>
              <a:spcBef>
                <a:spcPct val="0"/>
              </a:spcBef>
              <a:spcAft>
                <a:spcPct val="0"/>
              </a:spcAft>
            </a:pPr>
            <a:r>
              <a:rPr lang="fr-FR" sz="2400" b="1" kern="0" dirty="0" smtClean="0">
                <a:latin typeface="Calibri" pitchFamily="34" charset="0"/>
                <a:ea typeface="+mj-ea"/>
                <a:cs typeface="Calibri" pitchFamily="34" charset="0"/>
              </a:rPr>
              <a:t>Partitionnement des déclarations </a:t>
            </a:r>
          </a:p>
        </p:txBody>
      </p:sp>
      <p:sp>
        <p:nvSpPr>
          <p:cNvPr id="74" name="Espace réservé du contenu 8"/>
          <p:cNvSpPr>
            <a:spLocks noGrp="1"/>
          </p:cNvSpPr>
          <p:nvPr>
            <p:ph idx="1"/>
          </p:nvPr>
        </p:nvSpPr>
        <p:spPr>
          <a:xfrm>
            <a:off x="342001" y="1002458"/>
            <a:ext cx="8118432" cy="4860325"/>
          </a:xfrm>
        </p:spPr>
        <p:txBody>
          <a:bodyPr wrap="square">
            <a:spAutoFit/>
          </a:bodyPr>
          <a:lstStyle/>
          <a:p>
            <a:pPr marL="342900" lvl="1" indent="-342900" algn="just">
              <a:spcAft>
                <a:spcPts val="600"/>
              </a:spcAft>
              <a:buBlip>
                <a:blip r:embed="rId3"/>
              </a:buBlip>
            </a:pPr>
            <a:r>
              <a:rPr lang="fr-FR" sz="2000" b="1" dirty="0" smtClean="0">
                <a:latin typeface="Calibri" pitchFamily="34" charset="0"/>
                <a:cs typeface="Arial" pitchFamily="34" charset="0"/>
              </a:rPr>
              <a:t>Utilisation du pseudo-SIRET</a:t>
            </a:r>
          </a:p>
          <a:p>
            <a:pPr lvl="1" algn="just">
              <a:spcBef>
                <a:spcPts val="1200"/>
              </a:spcBef>
              <a:spcAft>
                <a:spcPts val="600"/>
              </a:spcAft>
            </a:pPr>
            <a:r>
              <a:rPr lang="fr-FR" dirty="0" smtClean="0">
                <a:latin typeface="Calibri" pitchFamily="34" charset="0"/>
              </a:rPr>
              <a:t>Les modalités permettant à certaines entreprises (principalement ETT) d’utiliser le système de « pseudo-SIRET » pour effectuer les déclarations concernant certaines catégories de salariés sont maintenues en DSN</a:t>
            </a:r>
          </a:p>
          <a:p>
            <a:pPr lvl="1" algn="just">
              <a:spcBef>
                <a:spcPts val="1200"/>
              </a:spcBef>
              <a:spcAft>
                <a:spcPts val="600"/>
              </a:spcAft>
            </a:pPr>
            <a:r>
              <a:rPr lang="fr-FR" dirty="0" smtClean="0">
                <a:latin typeface="Calibri" pitchFamily="34" charset="0"/>
              </a:rPr>
              <a:t> Une rubrique « </a:t>
            </a:r>
            <a:r>
              <a:rPr lang="fr-FR" b="1" dirty="0" smtClean="0">
                <a:latin typeface="Calibri" pitchFamily="34" charset="0"/>
              </a:rPr>
              <a:t>Entité d’affectation des opérations</a:t>
            </a:r>
            <a:r>
              <a:rPr lang="fr-FR" dirty="0" smtClean="0">
                <a:latin typeface="Calibri" pitchFamily="34" charset="0"/>
              </a:rPr>
              <a:t> » a été créée au sein des blocs </a:t>
            </a:r>
            <a:r>
              <a:rPr lang="fr-FR" b="1" dirty="0" smtClean="0">
                <a:latin typeface="Calibri" pitchFamily="34" charset="0"/>
              </a:rPr>
              <a:t>Bordereau de cotisation due </a:t>
            </a:r>
            <a:r>
              <a:rPr lang="fr-FR" sz="1400" dirty="0" smtClean="0">
                <a:latin typeface="Calibri" pitchFamily="34" charset="0"/>
              </a:rPr>
              <a:t>(S21.G00.22) </a:t>
            </a:r>
            <a:r>
              <a:rPr lang="fr-FR" dirty="0" smtClean="0">
                <a:latin typeface="Calibri" pitchFamily="34" charset="0"/>
              </a:rPr>
              <a:t>et </a:t>
            </a:r>
            <a:r>
              <a:rPr lang="fr-FR" b="1" dirty="0" smtClean="0">
                <a:latin typeface="Calibri" pitchFamily="34" charset="0"/>
              </a:rPr>
              <a:t>Versement OPS </a:t>
            </a:r>
            <a:r>
              <a:rPr lang="fr-FR" sz="1400" dirty="0" smtClean="0">
                <a:latin typeface="Calibri" pitchFamily="34" charset="0"/>
              </a:rPr>
              <a:t>(S21.G00.20) </a:t>
            </a:r>
            <a:r>
              <a:rPr lang="fr-FR" dirty="0" smtClean="0">
                <a:latin typeface="Calibri" pitchFamily="34" charset="0"/>
              </a:rPr>
              <a:t>pour les salariés dont les cotisations agrégées doivent être rattachées au pseudo-SIRET</a:t>
            </a:r>
          </a:p>
          <a:p>
            <a:pPr lvl="1" algn="just">
              <a:spcBef>
                <a:spcPts val="1200"/>
              </a:spcBef>
              <a:spcAft>
                <a:spcPts val="600"/>
              </a:spcAft>
            </a:pPr>
            <a:r>
              <a:rPr lang="fr-FR" dirty="0" smtClean="0">
                <a:latin typeface="Calibri" pitchFamily="34" charset="0"/>
              </a:rPr>
              <a:t>Cette disposition est portée en DSN de la manière suivante :</a:t>
            </a:r>
          </a:p>
          <a:p>
            <a:pPr lvl="2" algn="just">
              <a:spcBef>
                <a:spcPts val="600"/>
              </a:spcBef>
              <a:spcAft>
                <a:spcPts val="600"/>
              </a:spcAft>
            </a:pPr>
            <a:r>
              <a:rPr lang="fr-FR" sz="1800" dirty="0" smtClean="0">
                <a:latin typeface="Calibri" pitchFamily="34" charset="0"/>
              </a:rPr>
              <a:t>L’établissement d’affectation </a:t>
            </a:r>
            <a:r>
              <a:rPr lang="fr-FR" dirty="0" smtClean="0">
                <a:solidFill>
                  <a:schemeClr val="accent6">
                    <a:lumMod val="50000"/>
                  </a:schemeClr>
                </a:solidFill>
                <a:latin typeface="Calibri" pitchFamily="34" charset="0"/>
              </a:rPr>
              <a:t>(S21.G00.11), </a:t>
            </a:r>
            <a:r>
              <a:rPr lang="fr-FR" sz="1800" dirty="0" smtClean="0">
                <a:latin typeface="Calibri" pitchFamily="34" charset="0"/>
              </a:rPr>
              <a:t>en l’espèce l’employeur, reste toujours identifié par son vrai SIRET</a:t>
            </a:r>
          </a:p>
          <a:p>
            <a:pPr lvl="2" algn="just">
              <a:spcBef>
                <a:spcPts val="600"/>
              </a:spcBef>
              <a:spcAft>
                <a:spcPts val="600"/>
              </a:spcAft>
            </a:pPr>
            <a:r>
              <a:rPr lang="fr-FR" sz="1800" dirty="0" smtClean="0">
                <a:latin typeface="Calibri" pitchFamily="34" charset="0"/>
              </a:rPr>
              <a:t>Les Bordereaux </a:t>
            </a:r>
            <a:r>
              <a:rPr lang="fr-FR" dirty="0" smtClean="0">
                <a:latin typeface="Calibri" pitchFamily="34" charset="0"/>
              </a:rPr>
              <a:t>(S21.G00.22) </a:t>
            </a:r>
            <a:r>
              <a:rPr lang="fr-FR" sz="1800" dirty="0" smtClean="0">
                <a:latin typeface="Calibri" pitchFamily="34" charset="0"/>
              </a:rPr>
              <a:t>et Versements organisme de protection sociale </a:t>
            </a:r>
            <a:r>
              <a:rPr lang="fr-FR" dirty="0" smtClean="0">
                <a:latin typeface="Calibri" pitchFamily="34" charset="0"/>
              </a:rPr>
              <a:t>(S21.G00.20) </a:t>
            </a:r>
            <a:r>
              <a:rPr lang="fr-FR" sz="1800" dirty="0" smtClean="0">
                <a:latin typeface="Calibri" pitchFamily="34" charset="0"/>
              </a:rPr>
              <a:t>relatifs à ces catégories de personnel doivent porter le pseudo-SIRET approprié dans la rubrique « Entité d’affectation des opérations »</a:t>
            </a:r>
          </a:p>
        </p:txBody>
      </p:sp>
      <p:sp>
        <p:nvSpPr>
          <p:cNvPr id="4"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33</a:t>
            </a:fld>
            <a:endParaRPr lang="fr-FR" dirty="0">
              <a:solidFill>
                <a:srgbClr val="FFFF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à coins arrondis 53"/>
          <p:cNvSpPr/>
          <p:nvPr/>
        </p:nvSpPr>
        <p:spPr bwMode="auto">
          <a:xfrm>
            <a:off x="3428256" y="6525344"/>
            <a:ext cx="3852000" cy="216024"/>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S21.G00.30 - Individu</a:t>
            </a:r>
          </a:p>
        </p:txBody>
      </p:sp>
      <p:sp>
        <p:nvSpPr>
          <p:cNvPr id="55" name="Rectangle à coins arrondis 54"/>
          <p:cNvSpPr/>
          <p:nvPr/>
        </p:nvSpPr>
        <p:spPr bwMode="auto">
          <a:xfrm>
            <a:off x="3347864" y="6444952"/>
            <a:ext cx="3852000" cy="216024"/>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S21.G00.30 - Individu</a:t>
            </a:r>
          </a:p>
        </p:txBody>
      </p:sp>
      <p:sp>
        <p:nvSpPr>
          <p:cNvPr id="53" name="Rectangle à coins arrondis 52"/>
          <p:cNvSpPr/>
          <p:nvPr/>
        </p:nvSpPr>
        <p:spPr bwMode="auto">
          <a:xfrm>
            <a:off x="3441905" y="6021288"/>
            <a:ext cx="3852000" cy="216024"/>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S21.G00.30 - Individu</a:t>
            </a:r>
          </a:p>
        </p:txBody>
      </p:sp>
      <p:sp>
        <p:nvSpPr>
          <p:cNvPr id="49" name="Rectangle à coins arrondis 48"/>
          <p:cNvSpPr/>
          <p:nvPr/>
        </p:nvSpPr>
        <p:spPr bwMode="auto">
          <a:xfrm>
            <a:off x="3347864" y="5940896"/>
            <a:ext cx="3852000" cy="216024"/>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S21.G00.30 - Individu</a:t>
            </a:r>
          </a:p>
        </p:txBody>
      </p:sp>
      <p:sp>
        <p:nvSpPr>
          <p:cNvPr id="67" name="Flèche droite 66"/>
          <p:cNvSpPr/>
          <p:nvPr/>
        </p:nvSpPr>
        <p:spPr bwMode="auto">
          <a:xfrm>
            <a:off x="2051720" y="3397936"/>
            <a:ext cx="1008000" cy="576064"/>
          </a:xfrm>
          <a:prstGeom prst="rightArrow">
            <a:avLst/>
          </a:prstGeom>
          <a:solidFill>
            <a:srgbClr val="92D050"/>
          </a:solidFill>
          <a:ln w="9525" cap="flat" cmpd="sng" algn="ctr">
            <a:solidFill>
              <a:schemeClr val="bg2">
                <a:lumMod val="50000"/>
              </a:schemeClr>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a:endParaRPr lang="fr-FR" sz="1600" b="1" dirty="0" smtClean="0">
              <a:solidFill>
                <a:srgbClr val="004272"/>
              </a:solidFill>
              <a:latin typeface="Calibri" pitchFamily="34" charset="0"/>
              <a:cs typeface="Arial" pitchFamily="34" charset="0"/>
            </a:endParaRPr>
          </a:p>
        </p:txBody>
      </p:sp>
      <p:sp>
        <p:nvSpPr>
          <p:cNvPr id="66" name="Flèche droite 65"/>
          <p:cNvSpPr/>
          <p:nvPr/>
        </p:nvSpPr>
        <p:spPr bwMode="auto">
          <a:xfrm>
            <a:off x="2051720" y="4808456"/>
            <a:ext cx="1008000" cy="576064"/>
          </a:xfrm>
          <a:prstGeom prst="rightArrow">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a:endParaRPr lang="fr-FR" sz="1600" b="1" smtClean="0">
              <a:solidFill>
                <a:srgbClr val="004272"/>
              </a:solidFill>
              <a:latin typeface="Calibri" pitchFamily="34" charset="0"/>
              <a:cs typeface="Arial" pitchFamily="34" charset="0"/>
            </a:endParaRPr>
          </a:p>
        </p:txBody>
      </p:sp>
      <p:cxnSp>
        <p:nvCxnSpPr>
          <p:cNvPr id="51" name="Connecteur en angle 50"/>
          <p:cNvCxnSpPr>
            <a:stCxn id="24" idx="1"/>
            <a:endCxn id="52" idx="1"/>
          </p:cNvCxnSpPr>
          <p:nvPr/>
        </p:nvCxnSpPr>
        <p:spPr bwMode="auto">
          <a:xfrm rot="10800000" flipH="1" flipV="1">
            <a:off x="2730183" y="2744924"/>
            <a:ext cx="559321" cy="2045916"/>
          </a:xfrm>
          <a:prstGeom prst="bentConnector3">
            <a:avLst>
              <a:gd name="adj1" fmla="val 63253"/>
            </a:avLst>
          </a:prstGeom>
          <a:solidFill>
            <a:schemeClr val="accent1"/>
          </a:solidFill>
          <a:ln w="25400" cap="flat" cmpd="sng" algn="ctr">
            <a:solidFill>
              <a:srgbClr val="0070C0"/>
            </a:solidFill>
            <a:prstDash val="solid"/>
            <a:round/>
            <a:headEnd type="none" w="med" len="med"/>
            <a:tailEnd type="arrow"/>
          </a:ln>
          <a:effectLst/>
        </p:spPr>
      </p:cxnSp>
      <p:sp>
        <p:nvSpPr>
          <p:cNvPr id="50" name="Rectangle 49"/>
          <p:cNvSpPr/>
          <p:nvPr/>
        </p:nvSpPr>
        <p:spPr bwMode="auto">
          <a:xfrm>
            <a:off x="3528984" y="3419120"/>
            <a:ext cx="3600400" cy="468000"/>
          </a:xfrm>
          <a:prstGeom prst="rect">
            <a:avLst/>
          </a:prstGeom>
          <a:solidFill>
            <a:srgbClr val="92D050"/>
          </a:solidFill>
          <a:ln w="9525" cap="flat" cmpd="sng" algn="ctr">
            <a:solidFill>
              <a:schemeClr val="tx1"/>
            </a:solidFill>
            <a:prstDash val="sysDot"/>
            <a:round/>
            <a:headEnd type="none" w="med" len="med"/>
            <a:tailEnd type="none" w="med" len="med"/>
          </a:ln>
          <a:effectLst/>
        </p:spPr>
        <p:txBody>
          <a:bodyPr vert="horz" wrap="none" lIns="91440" tIns="45720" rIns="91440" bIns="18000" numCol="1" rtlCol="0" anchor="b" anchorCtr="0" compatLnSpc="1">
            <a:prstTxWarp prst="textNoShape">
              <a:avLst/>
            </a:prstTxWarp>
          </a:bodyPr>
          <a:lstStyle/>
          <a:p>
            <a:r>
              <a:rPr lang="fr-FR" sz="1200" i="1" dirty="0" smtClean="0">
                <a:solidFill>
                  <a:srgbClr val="004272"/>
                </a:solidFill>
                <a:latin typeface="Calibri" pitchFamily="34" charset="0"/>
                <a:cs typeface="Arial" pitchFamily="34" charset="0"/>
              </a:rPr>
              <a:t>S21.G00.22.002 -</a:t>
            </a:r>
            <a:r>
              <a:rPr lang="fr-FR" sz="1200" dirty="0" smtClean="0">
                <a:solidFill>
                  <a:srgbClr val="004272"/>
                </a:solidFill>
                <a:latin typeface="Calibri" pitchFamily="34" charset="0"/>
                <a:cs typeface="Arial" pitchFamily="34" charset="0"/>
              </a:rPr>
              <a:t> Entité d'affectation des opérations</a:t>
            </a:r>
          </a:p>
          <a:p>
            <a:r>
              <a:rPr lang="fr-FR" sz="1200" b="1" i="1" dirty="0" smtClean="0">
                <a:solidFill>
                  <a:srgbClr val="FF3300"/>
                </a:solidFill>
                <a:latin typeface="Calibri" pitchFamily="34" charset="0"/>
                <a:cs typeface="Arial" pitchFamily="34" charset="0"/>
              </a:rPr>
              <a:t>Non renseigné (la rubrique est absente)</a:t>
            </a:r>
            <a:endParaRPr lang="fr-FR" sz="1200" b="1" i="1" dirty="0">
              <a:solidFill>
                <a:srgbClr val="FF3300"/>
              </a:solidFill>
              <a:latin typeface="Calibri" pitchFamily="34" charset="0"/>
              <a:cs typeface="Arial" pitchFamily="34" charset="0"/>
            </a:endParaRPr>
          </a:p>
        </p:txBody>
      </p:sp>
      <p:sp>
        <p:nvSpPr>
          <p:cNvPr id="43" name="Rectangle 42"/>
          <p:cNvSpPr/>
          <p:nvPr/>
        </p:nvSpPr>
        <p:spPr bwMode="auto">
          <a:xfrm>
            <a:off x="3513064" y="4833208"/>
            <a:ext cx="3600400" cy="468000"/>
          </a:xfrm>
          <a:prstGeom prst="rect">
            <a:avLst/>
          </a:prstGeom>
          <a:solidFill>
            <a:schemeClr val="accent1">
              <a:lumMod val="20000"/>
              <a:lumOff val="80000"/>
            </a:schemeClr>
          </a:solidFill>
          <a:ln w="9525" cap="flat" cmpd="sng" algn="ctr">
            <a:solidFill>
              <a:schemeClr val="tx1"/>
            </a:solidFill>
            <a:prstDash val="sysDot"/>
            <a:round/>
            <a:headEnd type="none" w="med" len="med"/>
            <a:tailEnd type="none" w="med" len="med"/>
          </a:ln>
          <a:effectLst/>
        </p:spPr>
        <p:txBody>
          <a:bodyPr vert="horz" wrap="none" lIns="91440" tIns="45720" rIns="91440" bIns="18000" numCol="1" rtlCol="0" anchor="b" anchorCtr="0" compatLnSpc="1">
            <a:prstTxWarp prst="textNoShape">
              <a:avLst/>
            </a:prstTxWarp>
          </a:bodyPr>
          <a:lstStyle/>
          <a:p>
            <a:r>
              <a:rPr lang="fr-FR" sz="1200" i="1" dirty="0" smtClean="0">
                <a:solidFill>
                  <a:srgbClr val="004272"/>
                </a:solidFill>
                <a:latin typeface="Calibri" pitchFamily="34" charset="0"/>
                <a:cs typeface="Arial" pitchFamily="34" charset="0"/>
              </a:rPr>
              <a:t>S21.G00.22.002 -</a:t>
            </a:r>
            <a:r>
              <a:rPr lang="fr-FR" sz="1200" dirty="0" smtClean="0">
                <a:solidFill>
                  <a:srgbClr val="004272"/>
                </a:solidFill>
                <a:latin typeface="Calibri" pitchFamily="34" charset="0"/>
                <a:cs typeface="Arial" pitchFamily="34" charset="0"/>
              </a:rPr>
              <a:t> Entité d'affectation des opérations</a:t>
            </a:r>
          </a:p>
          <a:p>
            <a:r>
              <a:rPr lang="fr-FR" sz="1200" b="1" i="1" dirty="0" smtClean="0">
                <a:solidFill>
                  <a:srgbClr val="FF3300"/>
                </a:solidFill>
                <a:latin typeface="Calibri" pitchFamily="34" charset="0"/>
                <a:cs typeface="Arial" pitchFamily="34" charset="0"/>
              </a:rPr>
              <a:t>Renseigné avec le pseudo-Siret</a:t>
            </a:r>
            <a:endParaRPr lang="fr-FR" sz="1200" b="1" i="1" dirty="0">
              <a:solidFill>
                <a:srgbClr val="FF3300"/>
              </a:solidFill>
              <a:latin typeface="Calibri" pitchFamily="34" charset="0"/>
              <a:cs typeface="Arial" pitchFamily="34" charset="0"/>
            </a:endParaRPr>
          </a:p>
        </p:txBody>
      </p:sp>
      <p:cxnSp>
        <p:nvCxnSpPr>
          <p:cNvPr id="33" name="Connecteur en angle 32"/>
          <p:cNvCxnSpPr>
            <a:stCxn id="52" idx="1"/>
            <a:endCxn id="34" idx="1"/>
          </p:cNvCxnSpPr>
          <p:nvPr/>
        </p:nvCxnSpPr>
        <p:spPr bwMode="auto">
          <a:xfrm rot="10800000" flipH="1" flipV="1">
            <a:off x="3289504" y="4790840"/>
            <a:ext cx="598847" cy="690388"/>
          </a:xfrm>
          <a:prstGeom prst="bentConnector3">
            <a:avLst>
              <a:gd name="adj1" fmla="val 19087"/>
            </a:avLst>
          </a:prstGeom>
          <a:solidFill>
            <a:schemeClr val="accent1"/>
          </a:solidFill>
          <a:ln w="25400" cap="flat" cmpd="sng" algn="ctr">
            <a:solidFill>
              <a:srgbClr val="0070C0"/>
            </a:solidFill>
            <a:prstDash val="solid"/>
            <a:round/>
            <a:headEnd type="none" w="med" len="med"/>
            <a:tailEnd type="arrow"/>
          </a:ln>
          <a:effectLst/>
        </p:spPr>
      </p:cxnSp>
      <p:cxnSp>
        <p:nvCxnSpPr>
          <p:cNvPr id="29" name="Connecteur en angle 28"/>
          <p:cNvCxnSpPr>
            <a:stCxn id="24" idx="1"/>
            <a:endCxn id="15" idx="1"/>
          </p:cNvCxnSpPr>
          <p:nvPr/>
        </p:nvCxnSpPr>
        <p:spPr bwMode="auto">
          <a:xfrm rot="10800000" flipH="1" flipV="1">
            <a:off x="2730184" y="2744924"/>
            <a:ext cx="576064" cy="617008"/>
          </a:xfrm>
          <a:prstGeom prst="bentConnector3">
            <a:avLst>
              <a:gd name="adj1" fmla="val 59670"/>
            </a:avLst>
          </a:prstGeom>
          <a:solidFill>
            <a:schemeClr val="accent1"/>
          </a:solidFill>
          <a:ln w="25400" cap="flat" cmpd="sng" algn="ctr">
            <a:solidFill>
              <a:srgbClr val="0070C0"/>
            </a:solidFill>
            <a:prstDash val="solid"/>
            <a:round/>
            <a:headEnd type="none" w="med" len="med"/>
            <a:tailEnd type="arrow"/>
          </a:ln>
          <a:effectLst/>
        </p:spPr>
      </p:cxnSp>
      <p:cxnSp>
        <p:nvCxnSpPr>
          <p:cNvPr id="16" name="Connecteur en angle 15"/>
          <p:cNvCxnSpPr>
            <a:stCxn id="15" idx="1"/>
            <a:endCxn id="17" idx="1"/>
          </p:cNvCxnSpPr>
          <p:nvPr/>
        </p:nvCxnSpPr>
        <p:spPr bwMode="auto">
          <a:xfrm rot="10800000" flipH="1" flipV="1">
            <a:off x="3306248" y="3361932"/>
            <a:ext cx="579832" cy="747376"/>
          </a:xfrm>
          <a:prstGeom prst="bentConnector3">
            <a:avLst>
              <a:gd name="adj1" fmla="val 24126"/>
            </a:avLst>
          </a:prstGeom>
          <a:solidFill>
            <a:schemeClr val="accent1"/>
          </a:solidFill>
          <a:ln w="25400" cap="flat" cmpd="sng" algn="ctr">
            <a:solidFill>
              <a:srgbClr val="0070C0"/>
            </a:solidFill>
            <a:prstDash val="solid"/>
            <a:round/>
            <a:headEnd type="none" w="med" len="med"/>
            <a:tailEnd type="arrow"/>
          </a:ln>
          <a:effectLst/>
        </p:spPr>
      </p:cxnSp>
      <p:sp>
        <p:nvSpPr>
          <p:cNvPr id="13" name="Rectangle à coins arrondis 12"/>
          <p:cNvSpPr/>
          <p:nvPr/>
        </p:nvSpPr>
        <p:spPr bwMode="auto">
          <a:xfrm>
            <a:off x="306112" y="4725144"/>
            <a:ext cx="1800200" cy="1368152"/>
          </a:xfrm>
          <a:prstGeom prst="roundRect">
            <a:avLst>
              <a:gd name="adj" fmla="val 8983"/>
            </a:avLst>
          </a:prstGeom>
          <a:solidFill>
            <a:schemeClr val="accent1">
              <a:lumMod val="20000"/>
              <a:lumOff val="80000"/>
            </a:schemeClr>
          </a:solidFill>
          <a:ln w="9525" cap="flat" cmpd="sng" algn="ctr">
            <a:solidFill>
              <a:schemeClr val="tx1"/>
            </a:solidFill>
            <a:prstDash val="sysDot"/>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a:r>
              <a:rPr lang="fr-FR" sz="1600" b="1" dirty="0" smtClean="0">
                <a:solidFill>
                  <a:srgbClr val="004272"/>
                </a:solidFill>
                <a:latin typeface="Calibri" pitchFamily="34" charset="0"/>
                <a:cs typeface="Arial" pitchFamily="34" charset="0"/>
              </a:rPr>
              <a:t>Population B</a:t>
            </a:r>
          </a:p>
        </p:txBody>
      </p:sp>
      <p:sp>
        <p:nvSpPr>
          <p:cNvPr id="11" name="Rectangle à coins arrondis 10"/>
          <p:cNvSpPr/>
          <p:nvPr/>
        </p:nvSpPr>
        <p:spPr bwMode="auto">
          <a:xfrm>
            <a:off x="306112" y="2866584"/>
            <a:ext cx="1800200" cy="1368152"/>
          </a:xfrm>
          <a:prstGeom prst="roundRect">
            <a:avLst>
              <a:gd name="adj" fmla="val 8983"/>
            </a:avLst>
          </a:prstGeom>
          <a:solidFill>
            <a:srgbClr val="92D050"/>
          </a:solidFill>
          <a:ln w="9525" cap="flat" cmpd="sng" algn="ctr">
            <a:solidFill>
              <a:schemeClr val="tx1"/>
            </a:solidFill>
            <a:prstDash val="sysDot"/>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a:r>
              <a:rPr lang="fr-FR" sz="1600" b="1" dirty="0" smtClean="0">
                <a:solidFill>
                  <a:srgbClr val="004272"/>
                </a:solidFill>
                <a:latin typeface="Calibri" pitchFamily="34" charset="0"/>
                <a:cs typeface="Arial" pitchFamily="34" charset="0"/>
              </a:rPr>
              <a:t>Population A</a:t>
            </a:r>
          </a:p>
        </p:txBody>
      </p:sp>
      <p:sp>
        <p:nvSpPr>
          <p:cNvPr id="7" name="Rectangle 2"/>
          <p:cNvSpPr txBox="1">
            <a:spLocks noChangeArrowheads="1"/>
          </p:cNvSpPr>
          <p:nvPr/>
        </p:nvSpPr>
        <p:spPr bwMode="auto">
          <a:xfrm>
            <a:off x="252412" y="179388"/>
            <a:ext cx="7991995" cy="720725"/>
          </a:xfrm>
          <a:prstGeom prst="rect">
            <a:avLst/>
          </a:prstGeom>
          <a:noFill/>
          <a:ln w="9525">
            <a:noFill/>
            <a:miter lim="800000"/>
            <a:headEnd/>
            <a:tailEnd/>
          </a:ln>
        </p:spPr>
        <p:txBody>
          <a:bodyPr lIns="91969" tIns="45984" rIns="91969" bIns="45984"/>
          <a:lstStyle/>
          <a:p>
            <a:pPr eaLnBrk="0" fontAlgn="base" hangingPunct="0">
              <a:lnSpc>
                <a:spcPct val="85000"/>
              </a:lnSpc>
              <a:spcBef>
                <a:spcPct val="0"/>
              </a:spcBef>
              <a:spcAft>
                <a:spcPct val="0"/>
              </a:spcAft>
            </a:pPr>
            <a:r>
              <a:rPr lang="fr-FR" sz="2400" b="1" kern="0" dirty="0" smtClean="0">
                <a:latin typeface="Calibri" pitchFamily="34" charset="0"/>
                <a:cs typeface="Calibri" pitchFamily="34" charset="0"/>
              </a:rPr>
              <a:t>Partitionnement des déclarations </a:t>
            </a:r>
          </a:p>
        </p:txBody>
      </p:sp>
      <p:sp>
        <p:nvSpPr>
          <p:cNvPr id="74" name="Espace réservé du contenu 8"/>
          <p:cNvSpPr>
            <a:spLocks noGrp="1"/>
          </p:cNvSpPr>
          <p:nvPr>
            <p:ph idx="1"/>
          </p:nvPr>
        </p:nvSpPr>
        <p:spPr>
          <a:xfrm>
            <a:off x="342000" y="900000"/>
            <a:ext cx="8461375" cy="1191628"/>
          </a:xfrm>
        </p:spPr>
        <p:txBody>
          <a:bodyPr>
            <a:spAutoFit/>
          </a:bodyPr>
          <a:lstStyle/>
          <a:p>
            <a:r>
              <a:rPr lang="fr-FR" sz="1800" dirty="0" smtClean="0">
                <a:latin typeface="Calibri" pitchFamily="34" charset="0"/>
              </a:rPr>
              <a:t>Exemple</a:t>
            </a:r>
          </a:p>
          <a:p>
            <a:pPr lvl="1"/>
            <a:r>
              <a:rPr lang="fr-FR" sz="1600" dirty="0" smtClean="0">
                <a:latin typeface="Calibri" pitchFamily="34" charset="0"/>
              </a:rPr>
              <a:t>Les cotisations des salariés permanents d’une ETT sont rattachées au SIRET de l’ETT (population A). Les cotisations des salariés intérimaires de cette même ETT sont rattachées au pseudo-SIRET de l’ETT (population B)</a:t>
            </a:r>
            <a:endParaRPr lang="fr-FR" sz="1200" dirty="0" smtClean="0">
              <a:latin typeface="Calibri" pitchFamily="34" charset="0"/>
            </a:endParaRPr>
          </a:p>
        </p:txBody>
      </p:sp>
      <p:grpSp>
        <p:nvGrpSpPr>
          <p:cNvPr id="2" name="Group 46"/>
          <p:cNvGrpSpPr>
            <a:grpSpLocks/>
          </p:cNvGrpSpPr>
          <p:nvPr>
            <p:custDataLst>
              <p:tags r:id="rId1"/>
            </p:custDataLst>
          </p:nvPr>
        </p:nvGrpSpPr>
        <p:grpSpPr bwMode="auto">
          <a:xfrm>
            <a:off x="400752" y="5301208"/>
            <a:ext cx="432000" cy="612000"/>
            <a:chOff x="2544" y="2561"/>
            <a:chExt cx="415" cy="608"/>
          </a:xfrm>
        </p:grpSpPr>
        <p:pic>
          <p:nvPicPr>
            <p:cNvPr id="5" name="Picture 47"/>
            <p:cNvPicPr>
              <a:picLocks noChangeAspect="1" noChangeArrowheads="1"/>
            </p:cNvPicPr>
            <p:nvPr/>
          </p:nvPicPr>
          <p:blipFill>
            <a:blip r:embed="rId6" cstate="print"/>
            <a:srcRect/>
            <a:stretch>
              <a:fillRect/>
            </a:stretch>
          </p:blipFill>
          <p:spPr bwMode="auto">
            <a:xfrm>
              <a:off x="2544" y="2841"/>
              <a:ext cx="416" cy="329"/>
            </a:xfrm>
            <a:prstGeom prst="rect">
              <a:avLst/>
            </a:prstGeom>
            <a:noFill/>
            <a:ln w="9525">
              <a:noFill/>
              <a:round/>
              <a:headEnd/>
              <a:tailEnd/>
            </a:ln>
          </p:spPr>
        </p:pic>
        <p:pic>
          <p:nvPicPr>
            <p:cNvPr id="6" name="Picture 48"/>
            <p:cNvPicPr>
              <a:picLocks noChangeAspect="1" noChangeArrowheads="1"/>
            </p:cNvPicPr>
            <p:nvPr/>
          </p:nvPicPr>
          <p:blipFill>
            <a:blip r:embed="rId7" cstate="print"/>
            <a:srcRect/>
            <a:stretch>
              <a:fillRect/>
            </a:stretch>
          </p:blipFill>
          <p:spPr bwMode="auto">
            <a:xfrm>
              <a:off x="2646" y="2561"/>
              <a:ext cx="248" cy="346"/>
            </a:xfrm>
            <a:prstGeom prst="rect">
              <a:avLst/>
            </a:prstGeom>
            <a:noFill/>
            <a:ln w="9525">
              <a:noFill/>
              <a:round/>
              <a:headEnd/>
              <a:tailEnd/>
            </a:ln>
          </p:spPr>
        </p:pic>
      </p:grpSp>
      <p:grpSp>
        <p:nvGrpSpPr>
          <p:cNvPr id="3" name="Group 99"/>
          <p:cNvGrpSpPr>
            <a:grpSpLocks/>
          </p:cNvGrpSpPr>
          <p:nvPr/>
        </p:nvGrpSpPr>
        <p:grpSpPr bwMode="auto">
          <a:xfrm>
            <a:off x="400752" y="3442648"/>
            <a:ext cx="432000" cy="612000"/>
            <a:chOff x="1226121" y="3429000"/>
            <a:chExt cx="487363" cy="765175"/>
          </a:xfrm>
        </p:grpSpPr>
        <p:pic>
          <p:nvPicPr>
            <p:cNvPr id="9" name="Picture 34"/>
            <p:cNvPicPr>
              <a:picLocks noChangeAspect="1" noChangeArrowheads="1"/>
            </p:cNvPicPr>
            <p:nvPr>
              <p:custDataLst>
                <p:tags r:id="rId2"/>
              </p:custDataLst>
            </p:nvPr>
          </p:nvPicPr>
          <p:blipFill>
            <a:blip r:embed="rId8" cstate="print"/>
            <a:srcRect/>
            <a:stretch>
              <a:fillRect/>
            </a:stretch>
          </p:blipFill>
          <p:spPr bwMode="auto">
            <a:xfrm>
              <a:off x="1226121" y="3806825"/>
              <a:ext cx="487363" cy="387350"/>
            </a:xfrm>
            <a:prstGeom prst="rect">
              <a:avLst/>
            </a:prstGeom>
            <a:noFill/>
            <a:ln w="9525">
              <a:noFill/>
              <a:round/>
              <a:headEnd/>
              <a:tailEnd/>
            </a:ln>
          </p:spPr>
        </p:pic>
        <p:pic>
          <p:nvPicPr>
            <p:cNvPr id="10" name="Picture 35"/>
            <p:cNvPicPr>
              <a:picLocks noChangeAspect="1" noChangeArrowheads="1"/>
            </p:cNvPicPr>
            <p:nvPr>
              <p:custDataLst>
                <p:tags r:id="rId3"/>
              </p:custDataLst>
            </p:nvPr>
          </p:nvPicPr>
          <p:blipFill>
            <a:blip r:embed="rId9" cstate="print"/>
            <a:srcRect/>
            <a:stretch>
              <a:fillRect/>
            </a:stretch>
          </p:blipFill>
          <p:spPr bwMode="auto">
            <a:xfrm>
              <a:off x="1318940" y="3429000"/>
              <a:ext cx="296862" cy="438150"/>
            </a:xfrm>
            <a:prstGeom prst="rect">
              <a:avLst/>
            </a:prstGeom>
            <a:noFill/>
            <a:ln w="9525">
              <a:noFill/>
              <a:round/>
              <a:headEnd/>
              <a:tailEnd/>
            </a:ln>
          </p:spPr>
        </p:pic>
      </p:grpSp>
      <p:sp>
        <p:nvSpPr>
          <p:cNvPr id="15" name="Rectangle à coins arrondis 14"/>
          <p:cNvSpPr/>
          <p:nvPr/>
        </p:nvSpPr>
        <p:spPr bwMode="auto">
          <a:xfrm>
            <a:off x="3306248" y="3253920"/>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S21.G00.22 - Bordereau de cotisation due</a:t>
            </a:r>
          </a:p>
        </p:txBody>
      </p:sp>
      <p:sp>
        <p:nvSpPr>
          <p:cNvPr id="17" name="Rectangle à coins arrondis 16"/>
          <p:cNvSpPr/>
          <p:nvPr/>
        </p:nvSpPr>
        <p:spPr bwMode="auto">
          <a:xfrm>
            <a:off x="3886080" y="4001296"/>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S21.G00.23 - Cotisation agrégée</a:t>
            </a:r>
          </a:p>
        </p:txBody>
      </p:sp>
      <p:cxnSp>
        <p:nvCxnSpPr>
          <p:cNvPr id="20" name="Connecteur en angle 19"/>
          <p:cNvCxnSpPr>
            <a:stCxn id="23" idx="1"/>
            <a:endCxn id="24" idx="1"/>
          </p:cNvCxnSpPr>
          <p:nvPr/>
        </p:nvCxnSpPr>
        <p:spPr bwMode="auto">
          <a:xfrm rot="10800000" flipH="1" flipV="1">
            <a:off x="2154120" y="2456892"/>
            <a:ext cx="576064" cy="288032"/>
          </a:xfrm>
          <a:prstGeom prst="bentConnector3">
            <a:avLst>
              <a:gd name="adj1" fmla="val 55083"/>
            </a:avLst>
          </a:prstGeom>
          <a:solidFill>
            <a:schemeClr val="accent1"/>
          </a:solidFill>
          <a:ln w="25400" cap="flat" cmpd="sng" algn="ctr">
            <a:solidFill>
              <a:srgbClr val="0070C0"/>
            </a:solidFill>
            <a:prstDash val="solid"/>
            <a:round/>
            <a:headEnd type="none" w="med" len="med"/>
            <a:tailEnd type="arrow"/>
          </a:ln>
          <a:effectLst/>
        </p:spPr>
      </p:cxnSp>
      <p:cxnSp>
        <p:nvCxnSpPr>
          <p:cNvPr id="21" name="Connecteur en angle 20"/>
          <p:cNvCxnSpPr/>
          <p:nvPr/>
        </p:nvCxnSpPr>
        <p:spPr bwMode="auto">
          <a:xfrm rot="10800000" flipH="1" flipV="1">
            <a:off x="2730184" y="2780928"/>
            <a:ext cx="576064" cy="288032"/>
          </a:xfrm>
          <a:prstGeom prst="bentConnector3">
            <a:avLst>
              <a:gd name="adj1" fmla="val 61158"/>
            </a:avLst>
          </a:prstGeom>
          <a:solidFill>
            <a:schemeClr val="accent1"/>
          </a:solidFill>
          <a:ln w="25400" cap="flat" cmpd="sng" algn="ctr">
            <a:solidFill>
              <a:srgbClr val="0070C0"/>
            </a:solidFill>
            <a:prstDash val="solid"/>
            <a:round/>
            <a:headEnd type="none" w="med" len="med"/>
            <a:tailEnd type="arrow"/>
          </a:ln>
          <a:effectLst/>
        </p:spPr>
      </p:cxnSp>
      <p:sp>
        <p:nvSpPr>
          <p:cNvPr id="23" name="Rectangle à coins arrondis 22"/>
          <p:cNvSpPr/>
          <p:nvPr/>
        </p:nvSpPr>
        <p:spPr bwMode="auto">
          <a:xfrm>
            <a:off x="2154120" y="2348880"/>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S21.G00.06 - Entreprise</a:t>
            </a:r>
          </a:p>
        </p:txBody>
      </p:sp>
      <p:sp>
        <p:nvSpPr>
          <p:cNvPr id="25" name="Rectangle à coins arrondis 24"/>
          <p:cNvSpPr/>
          <p:nvPr/>
        </p:nvSpPr>
        <p:spPr bwMode="auto">
          <a:xfrm>
            <a:off x="3306248" y="2924944"/>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S21.G00.20 - Versement organisme de protection sociale</a:t>
            </a:r>
          </a:p>
        </p:txBody>
      </p:sp>
      <p:sp>
        <p:nvSpPr>
          <p:cNvPr id="34" name="Rectangle à coins arrondis 33"/>
          <p:cNvSpPr/>
          <p:nvPr/>
        </p:nvSpPr>
        <p:spPr bwMode="auto">
          <a:xfrm>
            <a:off x="3888352" y="5373216"/>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S21.G00.23 - Cotisation agrégée</a:t>
            </a:r>
          </a:p>
        </p:txBody>
      </p:sp>
      <p:sp>
        <p:nvSpPr>
          <p:cNvPr id="45" name="ZoneTexte 44"/>
          <p:cNvSpPr txBox="1"/>
          <p:nvPr/>
        </p:nvSpPr>
        <p:spPr>
          <a:xfrm>
            <a:off x="827584" y="3401704"/>
            <a:ext cx="1296144" cy="738664"/>
          </a:xfrm>
          <a:prstGeom prst="rect">
            <a:avLst/>
          </a:prstGeom>
          <a:noFill/>
        </p:spPr>
        <p:txBody>
          <a:bodyPr wrap="square" rtlCol="0">
            <a:spAutoFit/>
          </a:bodyPr>
          <a:lstStyle/>
          <a:p>
            <a:r>
              <a:rPr lang="fr-FR" sz="1400" dirty="0" smtClean="0">
                <a:solidFill>
                  <a:srgbClr val="004272"/>
                </a:solidFill>
                <a:latin typeface="Calibri" pitchFamily="34" charset="0"/>
                <a:cs typeface="Arial" pitchFamily="34" charset="0"/>
              </a:rPr>
              <a:t>Rattachée au SIRET de l’établissement</a:t>
            </a:r>
            <a:endParaRPr lang="fr-FR" sz="1400" dirty="0">
              <a:solidFill>
                <a:srgbClr val="004272"/>
              </a:solidFill>
              <a:latin typeface="Calibri" pitchFamily="34" charset="0"/>
              <a:cs typeface="Arial" pitchFamily="34" charset="0"/>
            </a:endParaRPr>
          </a:p>
        </p:txBody>
      </p:sp>
      <p:sp>
        <p:nvSpPr>
          <p:cNvPr id="46" name="ZoneTexte 45"/>
          <p:cNvSpPr txBox="1"/>
          <p:nvPr/>
        </p:nvSpPr>
        <p:spPr>
          <a:xfrm>
            <a:off x="823816" y="5378160"/>
            <a:ext cx="1296144" cy="523220"/>
          </a:xfrm>
          <a:prstGeom prst="rect">
            <a:avLst/>
          </a:prstGeom>
          <a:noFill/>
        </p:spPr>
        <p:txBody>
          <a:bodyPr wrap="square" rtlCol="0">
            <a:spAutoFit/>
          </a:bodyPr>
          <a:lstStyle/>
          <a:p>
            <a:r>
              <a:rPr lang="fr-FR" sz="1400" dirty="0" smtClean="0">
                <a:solidFill>
                  <a:srgbClr val="004272"/>
                </a:solidFill>
                <a:latin typeface="Calibri" pitchFamily="34" charset="0"/>
                <a:cs typeface="Arial" pitchFamily="34" charset="0"/>
              </a:rPr>
              <a:t>Rattachée à un pseudo-Siret</a:t>
            </a:r>
            <a:endParaRPr lang="fr-FR" sz="1400" dirty="0">
              <a:solidFill>
                <a:srgbClr val="004272"/>
              </a:solidFill>
              <a:latin typeface="Calibri" pitchFamily="34" charset="0"/>
              <a:cs typeface="Arial" pitchFamily="34" charset="0"/>
            </a:endParaRPr>
          </a:p>
        </p:txBody>
      </p:sp>
      <p:sp>
        <p:nvSpPr>
          <p:cNvPr id="52" name="Rectangle à coins arrondis 51"/>
          <p:cNvSpPr/>
          <p:nvPr/>
        </p:nvSpPr>
        <p:spPr bwMode="auto">
          <a:xfrm>
            <a:off x="3289505" y="4682828"/>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S21.G00.22 - Bordereau de cotisation due</a:t>
            </a:r>
          </a:p>
        </p:txBody>
      </p:sp>
      <p:sp>
        <p:nvSpPr>
          <p:cNvPr id="59" name="Forme libre 58"/>
          <p:cNvSpPr/>
          <p:nvPr/>
        </p:nvSpPr>
        <p:spPr bwMode="auto">
          <a:xfrm>
            <a:off x="6660232" y="2636913"/>
            <a:ext cx="1224136" cy="1080119"/>
          </a:xfrm>
          <a:custGeom>
            <a:avLst/>
            <a:gdLst>
              <a:gd name="connsiteX0" fmla="*/ 545911 w 916675"/>
              <a:gd name="connsiteY0" fmla="*/ 1044054 h 1044054"/>
              <a:gd name="connsiteX1" fmla="*/ 777923 w 916675"/>
              <a:gd name="connsiteY1" fmla="*/ 1003110 h 1044054"/>
              <a:gd name="connsiteX2" fmla="*/ 873457 w 916675"/>
              <a:gd name="connsiteY2" fmla="*/ 866633 h 1044054"/>
              <a:gd name="connsiteX3" fmla="*/ 873457 w 916675"/>
              <a:gd name="connsiteY3" fmla="*/ 388961 h 1044054"/>
              <a:gd name="connsiteX4" fmla="*/ 614150 w 916675"/>
              <a:gd name="connsiteY4" fmla="*/ 156949 h 1044054"/>
              <a:gd name="connsiteX5" fmla="*/ 109183 w 916675"/>
              <a:gd name="connsiteY5" fmla="*/ 20472 h 1044054"/>
              <a:gd name="connsiteX6" fmla="*/ 0 w 916675"/>
              <a:gd name="connsiteY6" fmla="*/ 34119 h 1044054"/>
              <a:gd name="connsiteX0" fmla="*/ 559669 w 909850"/>
              <a:gd name="connsiteY0" fmla="*/ 1045879 h 1045879"/>
              <a:gd name="connsiteX1" fmla="*/ 791681 w 909850"/>
              <a:gd name="connsiteY1" fmla="*/ 1004935 h 1045879"/>
              <a:gd name="connsiteX2" fmla="*/ 887215 w 909850"/>
              <a:gd name="connsiteY2" fmla="*/ 868458 h 1045879"/>
              <a:gd name="connsiteX3" fmla="*/ 887215 w 909850"/>
              <a:gd name="connsiteY3" fmla="*/ 390786 h 1045879"/>
              <a:gd name="connsiteX4" fmla="*/ 751403 w 909850"/>
              <a:gd name="connsiteY4" fmla="*/ 169724 h 1045879"/>
              <a:gd name="connsiteX5" fmla="*/ 122941 w 909850"/>
              <a:gd name="connsiteY5" fmla="*/ 22297 h 1045879"/>
              <a:gd name="connsiteX6" fmla="*/ 13758 w 909850"/>
              <a:gd name="connsiteY6" fmla="*/ 35944 h 1045879"/>
              <a:gd name="connsiteX0" fmla="*/ 559669 w 1036501"/>
              <a:gd name="connsiteY0" fmla="*/ 1045879 h 1045879"/>
              <a:gd name="connsiteX1" fmla="*/ 791681 w 1036501"/>
              <a:gd name="connsiteY1" fmla="*/ 1004935 h 1045879"/>
              <a:gd name="connsiteX2" fmla="*/ 887215 w 1036501"/>
              <a:gd name="connsiteY2" fmla="*/ 868458 h 1045879"/>
              <a:gd name="connsiteX3" fmla="*/ 1013866 w 1036501"/>
              <a:gd name="connsiteY3" fmla="*/ 385749 h 1045879"/>
              <a:gd name="connsiteX4" fmla="*/ 751403 w 1036501"/>
              <a:gd name="connsiteY4" fmla="*/ 169724 h 1045879"/>
              <a:gd name="connsiteX5" fmla="*/ 122941 w 1036501"/>
              <a:gd name="connsiteY5" fmla="*/ 22297 h 1045879"/>
              <a:gd name="connsiteX6" fmla="*/ 13758 w 1036501"/>
              <a:gd name="connsiteY6" fmla="*/ 35944 h 1045879"/>
              <a:gd name="connsiteX0" fmla="*/ 559669 w 1057610"/>
              <a:gd name="connsiteY0" fmla="*/ 1045879 h 1045879"/>
              <a:gd name="connsiteX1" fmla="*/ 791681 w 1057610"/>
              <a:gd name="connsiteY1" fmla="*/ 1004935 h 1045879"/>
              <a:gd name="connsiteX2" fmla="*/ 1013865 w 1057610"/>
              <a:gd name="connsiteY2" fmla="*/ 889805 h 1045879"/>
              <a:gd name="connsiteX3" fmla="*/ 1013866 w 1057610"/>
              <a:gd name="connsiteY3" fmla="*/ 385749 h 1045879"/>
              <a:gd name="connsiteX4" fmla="*/ 751403 w 1057610"/>
              <a:gd name="connsiteY4" fmla="*/ 169724 h 1045879"/>
              <a:gd name="connsiteX5" fmla="*/ 122941 w 1057610"/>
              <a:gd name="connsiteY5" fmla="*/ 22297 h 1045879"/>
              <a:gd name="connsiteX6" fmla="*/ 13758 w 1057610"/>
              <a:gd name="connsiteY6" fmla="*/ 35944 h 1045879"/>
              <a:gd name="connsiteX0" fmla="*/ 459311 w 1057610"/>
              <a:gd name="connsiteY0" fmla="*/ 1080120 h 1080120"/>
              <a:gd name="connsiteX1" fmla="*/ 791681 w 1057610"/>
              <a:gd name="connsiteY1" fmla="*/ 1004935 h 1080120"/>
              <a:gd name="connsiteX2" fmla="*/ 1013865 w 1057610"/>
              <a:gd name="connsiteY2" fmla="*/ 889805 h 1080120"/>
              <a:gd name="connsiteX3" fmla="*/ 1013866 w 1057610"/>
              <a:gd name="connsiteY3" fmla="*/ 385749 h 1080120"/>
              <a:gd name="connsiteX4" fmla="*/ 751403 w 1057610"/>
              <a:gd name="connsiteY4" fmla="*/ 169724 h 1080120"/>
              <a:gd name="connsiteX5" fmla="*/ 122941 w 1057610"/>
              <a:gd name="connsiteY5" fmla="*/ 22297 h 1080120"/>
              <a:gd name="connsiteX6" fmla="*/ 13758 w 1057610"/>
              <a:gd name="connsiteY6" fmla="*/ 35944 h 108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7610" h="1080120">
                <a:moveTo>
                  <a:pt x="459311" y="1080120"/>
                </a:moveTo>
                <a:cubicBezTo>
                  <a:pt x="548021" y="1074433"/>
                  <a:pt x="699255" y="1036654"/>
                  <a:pt x="791681" y="1004935"/>
                </a:cubicBezTo>
                <a:cubicBezTo>
                  <a:pt x="884107" y="973216"/>
                  <a:pt x="976834" y="993003"/>
                  <a:pt x="1013865" y="889805"/>
                </a:cubicBezTo>
                <a:cubicBezTo>
                  <a:pt x="1050896" y="786607"/>
                  <a:pt x="1057610" y="505762"/>
                  <a:pt x="1013866" y="385749"/>
                </a:cubicBezTo>
                <a:cubicBezTo>
                  <a:pt x="970122" y="265736"/>
                  <a:pt x="899890" y="230299"/>
                  <a:pt x="751403" y="169724"/>
                </a:cubicBezTo>
                <a:cubicBezTo>
                  <a:pt x="602916" y="109149"/>
                  <a:pt x="245882" y="44594"/>
                  <a:pt x="122941" y="22297"/>
                </a:cubicBezTo>
                <a:cubicBezTo>
                  <a:pt x="0" y="0"/>
                  <a:pt x="17170" y="18884"/>
                  <a:pt x="13758" y="35944"/>
                </a:cubicBezTo>
              </a:path>
            </a:pathLst>
          </a:custGeom>
          <a:noFill/>
          <a:ln w="38100" cap="flat" cmpd="sng" algn="ctr">
            <a:solidFill>
              <a:srgbClr val="92D050"/>
            </a:solidFill>
            <a:prstDash val="sysDash"/>
            <a:round/>
            <a:headEnd type="none" w="med" len="med"/>
            <a:tailEnd type="triangle" w="lg" len="lg"/>
          </a:ln>
          <a:effectLst/>
        </p:spPr>
        <p:txBody>
          <a:bodyPr rtlCol="0" anchor="ctr"/>
          <a:lstStyle/>
          <a:p>
            <a:pPr algn="ctr"/>
            <a:endParaRPr lang="fr-FR">
              <a:solidFill>
                <a:srgbClr val="004272"/>
              </a:solidFill>
              <a:cs typeface="Arial" pitchFamily="34" charset="0"/>
            </a:endParaRPr>
          </a:p>
        </p:txBody>
      </p:sp>
      <p:sp>
        <p:nvSpPr>
          <p:cNvPr id="36" name="Rectangle à coins arrondis 35"/>
          <p:cNvSpPr/>
          <p:nvPr/>
        </p:nvSpPr>
        <p:spPr bwMode="auto">
          <a:xfrm>
            <a:off x="3289505" y="5868888"/>
            <a:ext cx="3852000" cy="216024"/>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S21.G00.30 - Individu</a:t>
            </a:r>
          </a:p>
        </p:txBody>
      </p:sp>
      <p:cxnSp>
        <p:nvCxnSpPr>
          <p:cNvPr id="39" name="Connecteur en angle 38"/>
          <p:cNvCxnSpPr>
            <a:stCxn id="24" idx="1"/>
            <a:endCxn id="36" idx="1"/>
          </p:cNvCxnSpPr>
          <p:nvPr/>
        </p:nvCxnSpPr>
        <p:spPr bwMode="auto">
          <a:xfrm rot="10800000" flipH="1" flipV="1">
            <a:off x="2730183" y="2744924"/>
            <a:ext cx="559321" cy="3231976"/>
          </a:xfrm>
          <a:prstGeom prst="bentConnector3">
            <a:avLst>
              <a:gd name="adj1" fmla="val 60658"/>
            </a:avLst>
          </a:prstGeom>
          <a:solidFill>
            <a:schemeClr val="accent1"/>
          </a:solidFill>
          <a:ln w="25400" cap="flat" cmpd="sng" algn="ctr">
            <a:solidFill>
              <a:srgbClr val="0070C0"/>
            </a:solidFill>
            <a:prstDash val="solid"/>
            <a:round/>
            <a:headEnd type="none" w="med" len="med"/>
            <a:tailEnd type="arrow"/>
          </a:ln>
          <a:effectLst/>
        </p:spPr>
      </p:cxnSp>
      <p:sp>
        <p:nvSpPr>
          <p:cNvPr id="48" name="Rectangle à coins arrondis 47"/>
          <p:cNvSpPr/>
          <p:nvPr/>
        </p:nvSpPr>
        <p:spPr bwMode="auto">
          <a:xfrm>
            <a:off x="3275856" y="6372944"/>
            <a:ext cx="3852000" cy="216024"/>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S21.G00.30 - Individu</a:t>
            </a:r>
          </a:p>
        </p:txBody>
      </p:sp>
      <p:cxnSp>
        <p:nvCxnSpPr>
          <p:cNvPr id="56" name="Connecteur en angle 55"/>
          <p:cNvCxnSpPr>
            <a:stCxn id="24" idx="1"/>
            <a:endCxn id="48" idx="1"/>
          </p:cNvCxnSpPr>
          <p:nvPr/>
        </p:nvCxnSpPr>
        <p:spPr bwMode="auto">
          <a:xfrm rot="10800000" flipH="1" flipV="1">
            <a:off x="2730184" y="2744924"/>
            <a:ext cx="545672" cy="3736032"/>
          </a:xfrm>
          <a:prstGeom prst="bentConnector3">
            <a:avLst>
              <a:gd name="adj1" fmla="val 62176"/>
            </a:avLst>
          </a:prstGeom>
          <a:solidFill>
            <a:schemeClr val="accent1"/>
          </a:solidFill>
          <a:ln w="25400" cap="flat" cmpd="sng" algn="ctr">
            <a:solidFill>
              <a:srgbClr val="0070C0"/>
            </a:solidFill>
            <a:prstDash val="solid"/>
            <a:round/>
            <a:headEnd type="none" w="med" len="med"/>
            <a:tailEnd type="arrow"/>
          </a:ln>
          <a:effectLst/>
        </p:spPr>
      </p:cxnSp>
      <p:sp>
        <p:nvSpPr>
          <p:cNvPr id="24" name="Rectangle à coins arrondis 23"/>
          <p:cNvSpPr/>
          <p:nvPr/>
        </p:nvSpPr>
        <p:spPr bwMode="auto">
          <a:xfrm>
            <a:off x="2730184" y="2636912"/>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solidFill>
                  <a:srgbClr val="004272"/>
                </a:solidFill>
                <a:latin typeface="Calibri" pitchFamily="34" charset="0"/>
                <a:cs typeface="Arial" pitchFamily="34" charset="0"/>
              </a:rPr>
              <a:t>S21.G00.11 - Etablissement</a:t>
            </a:r>
          </a:p>
        </p:txBody>
      </p:sp>
      <p:sp>
        <p:nvSpPr>
          <p:cNvPr id="4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34</a:t>
            </a:fld>
            <a:endParaRPr lang="fr-FR"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5"/>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3" grpId="0" animBg="1"/>
      <p:bldP spid="49" grpId="0" animBg="1"/>
      <p:bldP spid="67" grpId="0" animBg="1"/>
      <p:bldP spid="66" grpId="0" animBg="1"/>
      <p:bldP spid="50" grpId="0" animBg="1"/>
      <p:bldP spid="43" grpId="0" animBg="1"/>
      <p:bldP spid="13" grpId="0" animBg="1"/>
      <p:bldP spid="11" grpId="0" animBg="1"/>
      <p:bldP spid="15" grpId="0" animBg="1"/>
      <p:bldP spid="17" grpId="0" animBg="1"/>
      <p:bldP spid="23" grpId="0" animBg="1"/>
      <p:bldP spid="25" grpId="0" animBg="1"/>
      <p:bldP spid="34" grpId="0" animBg="1"/>
      <p:bldP spid="45" grpId="0"/>
      <p:bldP spid="46" grpId="0"/>
      <p:bldP spid="52" grpId="0" animBg="1"/>
      <p:bldP spid="59" grpId="0" animBg="1"/>
      <p:bldP spid="36" grpId="0" animBg="1"/>
      <p:bldP spid="48" grpId="0" animBg="1"/>
      <p:bldP spid="2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513064" y="6069659"/>
            <a:ext cx="3600400" cy="357355"/>
          </a:xfrm>
          <a:prstGeom prst="rect">
            <a:avLst/>
          </a:prstGeom>
          <a:solidFill>
            <a:schemeClr val="accent1">
              <a:lumMod val="20000"/>
              <a:lumOff val="80000"/>
            </a:schemeClr>
          </a:solidFill>
          <a:ln w="9525" cap="flat" cmpd="sng" algn="ctr">
            <a:solidFill>
              <a:schemeClr val="tx1"/>
            </a:solidFill>
            <a:prstDash val="sysDot"/>
            <a:round/>
            <a:headEnd type="none" w="med" len="med"/>
            <a:tailEnd type="none" w="med" len="med"/>
          </a:ln>
          <a:effectLst/>
        </p:spPr>
        <p:txBody>
          <a:bodyPr vert="horz" wrap="none" lIns="91440" tIns="45720" rIns="91440" bIns="18000" numCol="1" rtlCol="0" anchor="ctr" anchorCtr="0" compatLnSpc="1">
            <a:prstTxWarp prst="textNoShape">
              <a:avLst/>
            </a:prstTxWarp>
          </a:bodyPr>
          <a:lstStyle/>
          <a:p>
            <a:r>
              <a:rPr lang="fr-FR" sz="1200" i="1" dirty="0" smtClean="0">
                <a:solidFill>
                  <a:srgbClr val="004272"/>
                </a:solidFill>
                <a:latin typeface="Calibri" pitchFamily="34" charset="0"/>
              </a:rPr>
              <a:t>S21.G00.22.002 - Entité d'affectation des opérations</a:t>
            </a:r>
          </a:p>
          <a:p>
            <a:r>
              <a:rPr lang="fr-FR" sz="1200" b="1" i="1" dirty="0" smtClean="0">
                <a:solidFill>
                  <a:srgbClr val="004272"/>
                </a:solidFill>
                <a:latin typeface="Calibri" pitchFamily="34" charset="0"/>
                <a:cs typeface="Arial" pitchFamily="34" charset="0"/>
              </a:rPr>
              <a:t>Renseigné avec le</a:t>
            </a:r>
            <a:r>
              <a:rPr lang="fr-FR" sz="1200" b="1" i="1" dirty="0" smtClean="0">
                <a:solidFill>
                  <a:srgbClr val="FF3300"/>
                </a:solidFill>
                <a:latin typeface="Calibri" pitchFamily="34" charset="0"/>
                <a:cs typeface="Arial" pitchFamily="34" charset="0"/>
              </a:rPr>
              <a:t> pseudo-Siret</a:t>
            </a:r>
          </a:p>
        </p:txBody>
      </p:sp>
      <p:sp>
        <p:nvSpPr>
          <p:cNvPr id="47" name="Rectangle 46"/>
          <p:cNvSpPr/>
          <p:nvPr/>
        </p:nvSpPr>
        <p:spPr bwMode="auto">
          <a:xfrm>
            <a:off x="3528984" y="3602728"/>
            <a:ext cx="3600400" cy="416624"/>
          </a:xfrm>
          <a:prstGeom prst="rect">
            <a:avLst/>
          </a:prstGeom>
          <a:solidFill>
            <a:srgbClr val="92D050"/>
          </a:solidFill>
          <a:ln w="9525" cap="flat" cmpd="sng" algn="ctr">
            <a:solidFill>
              <a:schemeClr val="tx1"/>
            </a:solidFill>
            <a:prstDash val="sysDot"/>
            <a:round/>
            <a:headEnd type="none" w="med" len="med"/>
            <a:tailEnd type="none" w="med" len="med"/>
          </a:ln>
          <a:effectLst/>
        </p:spPr>
        <p:txBody>
          <a:bodyPr vert="horz" wrap="none" lIns="91440" tIns="45720" rIns="91440" bIns="18000" numCol="1" rtlCol="0" anchor="ctr" anchorCtr="0" compatLnSpc="1">
            <a:prstTxWarp prst="textNoShape">
              <a:avLst/>
            </a:prstTxWarp>
          </a:bodyPr>
          <a:lstStyle/>
          <a:p>
            <a:r>
              <a:rPr lang="fr-FR" sz="1200" i="1" dirty="0" smtClean="0">
                <a:solidFill>
                  <a:srgbClr val="004272"/>
                </a:solidFill>
                <a:latin typeface="Calibri" pitchFamily="34" charset="0"/>
                <a:cs typeface="Arial" pitchFamily="34" charset="0"/>
              </a:rPr>
              <a:t>S21.G00.22.002 -</a:t>
            </a:r>
            <a:r>
              <a:rPr lang="fr-FR" sz="1200" dirty="0" smtClean="0">
                <a:solidFill>
                  <a:srgbClr val="004272"/>
                </a:solidFill>
                <a:latin typeface="Calibri" pitchFamily="34" charset="0"/>
                <a:cs typeface="Arial" pitchFamily="34" charset="0"/>
              </a:rPr>
              <a:t> Entité d'affectation des opérations</a:t>
            </a:r>
          </a:p>
          <a:p>
            <a:r>
              <a:rPr lang="fr-FR" sz="1200" b="1" i="1" dirty="0" smtClean="0">
                <a:solidFill>
                  <a:srgbClr val="FF3300"/>
                </a:solidFill>
                <a:latin typeface="Calibri" pitchFamily="34" charset="0"/>
                <a:cs typeface="Arial" pitchFamily="34" charset="0"/>
              </a:rPr>
              <a:t>Non renseigné (la rubrique est absente)</a:t>
            </a:r>
            <a:endParaRPr lang="fr-FR" sz="1200" b="1" i="1" dirty="0">
              <a:solidFill>
                <a:srgbClr val="FF3300"/>
              </a:solidFill>
              <a:latin typeface="Calibri" pitchFamily="34" charset="0"/>
              <a:cs typeface="Arial" pitchFamily="34" charset="0"/>
            </a:endParaRPr>
          </a:p>
        </p:txBody>
      </p:sp>
      <p:cxnSp>
        <p:nvCxnSpPr>
          <p:cNvPr id="44" name="Connecteur en angle 43"/>
          <p:cNvCxnSpPr>
            <a:endCxn id="25" idx="1"/>
          </p:cNvCxnSpPr>
          <p:nvPr/>
        </p:nvCxnSpPr>
        <p:spPr bwMode="auto">
          <a:xfrm rot="5400000">
            <a:off x="2081287" y="2176777"/>
            <a:ext cx="547322" cy="401656"/>
          </a:xfrm>
          <a:prstGeom prst="bentConnector4">
            <a:avLst>
              <a:gd name="adj1" fmla="val 40133"/>
              <a:gd name="adj2" fmla="val 156914"/>
            </a:avLst>
          </a:prstGeom>
          <a:solidFill>
            <a:schemeClr val="accent1"/>
          </a:solidFill>
          <a:ln w="25400" cap="flat" cmpd="sng" algn="ctr">
            <a:solidFill>
              <a:srgbClr val="0070C0"/>
            </a:solidFill>
            <a:prstDash val="solid"/>
            <a:round/>
            <a:headEnd type="none" w="med" len="med"/>
            <a:tailEnd type="arrow"/>
          </a:ln>
          <a:effectLst/>
        </p:spPr>
      </p:cxnSp>
      <p:sp>
        <p:nvSpPr>
          <p:cNvPr id="43" name="Rectangle 42"/>
          <p:cNvSpPr/>
          <p:nvPr/>
        </p:nvSpPr>
        <p:spPr bwMode="auto">
          <a:xfrm>
            <a:off x="1791702" y="2204302"/>
            <a:ext cx="3600400" cy="302566"/>
          </a:xfrm>
          <a:prstGeom prst="rect">
            <a:avLst/>
          </a:prstGeom>
          <a:solidFill>
            <a:srgbClr val="92D050"/>
          </a:solidFill>
          <a:ln w="9525" cap="flat" cmpd="sng" algn="ctr">
            <a:solidFill>
              <a:schemeClr val="tx1"/>
            </a:solidFill>
            <a:prstDash val="sysDot"/>
            <a:round/>
            <a:headEnd type="none" w="med" len="med"/>
            <a:tailEnd type="none" w="med" len="med"/>
          </a:ln>
          <a:effectLst/>
        </p:spPr>
        <p:txBody>
          <a:bodyPr vert="horz" wrap="none" lIns="91440" tIns="45720" rIns="91440" bIns="18000" numCol="1" rtlCol="0" anchor="b" anchorCtr="0" compatLnSpc="1">
            <a:prstTxWarp prst="textNoShape">
              <a:avLst/>
            </a:prstTxWarp>
          </a:bodyPr>
          <a:lstStyle/>
          <a:p>
            <a:r>
              <a:rPr lang="fr-FR" sz="1200" i="1" dirty="0" smtClean="0">
                <a:solidFill>
                  <a:srgbClr val="004272"/>
                </a:solidFill>
                <a:latin typeface="Calibri" pitchFamily="34" charset="0"/>
              </a:rPr>
              <a:t>S20.G00.05.003 - Numéro de fraction </a:t>
            </a:r>
            <a:r>
              <a:rPr lang="fr-FR" sz="1200" b="1" i="1" dirty="0" smtClean="0">
                <a:solidFill>
                  <a:srgbClr val="FF3300"/>
                </a:solidFill>
                <a:latin typeface="Calibri" pitchFamily="34" charset="0"/>
              </a:rPr>
              <a:t>1/2</a:t>
            </a:r>
          </a:p>
        </p:txBody>
      </p:sp>
      <p:cxnSp>
        <p:nvCxnSpPr>
          <p:cNvPr id="34" name="Connecteur en angle 33"/>
          <p:cNvCxnSpPr>
            <a:stCxn id="39" idx="1"/>
            <a:endCxn id="35" idx="1"/>
          </p:cNvCxnSpPr>
          <p:nvPr/>
        </p:nvCxnSpPr>
        <p:spPr bwMode="auto">
          <a:xfrm rot="10800000" flipH="1" flipV="1">
            <a:off x="2882583" y="5365023"/>
            <a:ext cx="424337" cy="301680"/>
          </a:xfrm>
          <a:prstGeom prst="bentConnector3">
            <a:avLst>
              <a:gd name="adj1" fmla="val 44894"/>
            </a:avLst>
          </a:prstGeom>
          <a:solidFill>
            <a:schemeClr val="accent1"/>
          </a:solidFill>
          <a:ln w="25400" cap="flat" cmpd="sng" algn="ctr">
            <a:solidFill>
              <a:srgbClr val="0070C0"/>
            </a:solidFill>
            <a:prstDash val="solid"/>
            <a:round/>
            <a:headEnd type="none" w="med" len="med"/>
            <a:tailEnd type="arrow"/>
          </a:ln>
          <a:effectLst/>
        </p:spPr>
      </p:cxnSp>
      <p:sp>
        <p:nvSpPr>
          <p:cNvPr id="74" name="Espace réservé du contenu 8"/>
          <p:cNvSpPr>
            <a:spLocks noGrp="1"/>
          </p:cNvSpPr>
          <p:nvPr>
            <p:ph idx="1"/>
          </p:nvPr>
        </p:nvSpPr>
        <p:spPr>
          <a:xfrm>
            <a:off x="342000" y="692697"/>
            <a:ext cx="8802000" cy="1056207"/>
          </a:xfrm>
        </p:spPr>
        <p:txBody>
          <a:bodyPr wrap="square">
            <a:spAutoFit/>
          </a:bodyPr>
          <a:lstStyle/>
          <a:p>
            <a:pPr>
              <a:spcBef>
                <a:spcPts val="600"/>
              </a:spcBef>
            </a:pPr>
            <a:r>
              <a:rPr lang="fr-FR" sz="1800" dirty="0" smtClean="0">
                <a:latin typeface="Calibri" pitchFamily="34" charset="0"/>
              </a:rPr>
              <a:t>Présence de 2 catégories de population pour lesquelles les dates d’exigibilité du recouvrement ACOSS diffèrent</a:t>
            </a:r>
          </a:p>
          <a:p>
            <a:pPr lvl="1">
              <a:spcBef>
                <a:spcPts val="600"/>
              </a:spcBef>
            </a:pPr>
            <a:r>
              <a:rPr lang="fr-FR" sz="1400" dirty="0" smtClean="0">
                <a:latin typeface="Calibri" pitchFamily="34" charset="0"/>
              </a:rPr>
              <a:t>Il est courant que les ETT distinguent la paie des salariés permanents de celle relative aux salariés intérimaires (également observé dans les sociétés de production cinématographique et de mannequinat)</a:t>
            </a:r>
          </a:p>
        </p:txBody>
      </p:sp>
      <p:cxnSp>
        <p:nvCxnSpPr>
          <p:cNvPr id="6" name="Connecteur en angle 5"/>
          <p:cNvCxnSpPr>
            <a:stCxn id="39" idx="1"/>
            <a:endCxn id="31" idx="1"/>
          </p:cNvCxnSpPr>
          <p:nvPr/>
        </p:nvCxnSpPr>
        <p:spPr bwMode="auto">
          <a:xfrm rot="10800000" flipH="1" flipV="1">
            <a:off x="2882583" y="5365023"/>
            <a:ext cx="406921" cy="619404"/>
          </a:xfrm>
          <a:prstGeom prst="bentConnector3">
            <a:avLst>
              <a:gd name="adj1" fmla="val 43694"/>
            </a:avLst>
          </a:prstGeom>
          <a:solidFill>
            <a:schemeClr val="accent1"/>
          </a:solidFill>
          <a:ln w="25400" cap="flat" cmpd="sng" algn="ctr">
            <a:solidFill>
              <a:srgbClr val="0070C0"/>
            </a:solidFill>
            <a:prstDash val="solid"/>
            <a:round/>
            <a:headEnd type="none" w="med" len="med"/>
            <a:tailEnd type="arrow"/>
          </a:ln>
          <a:effectLst/>
        </p:spPr>
      </p:cxnSp>
      <p:cxnSp>
        <p:nvCxnSpPr>
          <p:cNvPr id="10" name="Connecteur en angle 9"/>
          <p:cNvCxnSpPr>
            <a:endCxn id="28" idx="1"/>
          </p:cNvCxnSpPr>
          <p:nvPr/>
        </p:nvCxnSpPr>
        <p:spPr bwMode="auto">
          <a:xfrm rot="16200000" flipH="1">
            <a:off x="3390099" y="6123069"/>
            <a:ext cx="528026" cy="468480"/>
          </a:xfrm>
          <a:prstGeom prst="bentConnector2">
            <a:avLst/>
          </a:prstGeom>
          <a:solidFill>
            <a:schemeClr val="accent1"/>
          </a:solidFill>
          <a:ln w="25400" cap="flat" cmpd="sng" algn="ctr">
            <a:solidFill>
              <a:srgbClr val="0070C0"/>
            </a:solidFill>
            <a:prstDash val="solid"/>
            <a:round/>
            <a:headEnd type="none" w="med" len="med"/>
            <a:tailEnd type="arrow"/>
          </a:ln>
          <a:effectLst/>
        </p:spPr>
      </p:cxnSp>
      <p:cxnSp>
        <p:nvCxnSpPr>
          <p:cNvPr id="11" name="Connecteur en angle 10"/>
          <p:cNvCxnSpPr>
            <a:stCxn id="26" idx="1"/>
            <a:endCxn id="21" idx="1"/>
          </p:cNvCxnSpPr>
          <p:nvPr/>
        </p:nvCxnSpPr>
        <p:spPr bwMode="auto">
          <a:xfrm rot="10800000" flipH="1" flipV="1">
            <a:off x="2730184" y="2939298"/>
            <a:ext cx="576064" cy="576064"/>
          </a:xfrm>
          <a:prstGeom prst="bentConnector3">
            <a:avLst>
              <a:gd name="adj1" fmla="val 66139"/>
            </a:avLst>
          </a:prstGeom>
          <a:solidFill>
            <a:schemeClr val="accent1"/>
          </a:solidFill>
          <a:ln w="25400" cap="flat" cmpd="sng" algn="ctr">
            <a:solidFill>
              <a:srgbClr val="0070C0"/>
            </a:solidFill>
            <a:prstDash val="solid"/>
            <a:round/>
            <a:headEnd type="none" w="med" len="med"/>
            <a:tailEnd type="arrow"/>
          </a:ln>
          <a:effectLst/>
        </p:spPr>
      </p:cxnSp>
      <p:cxnSp>
        <p:nvCxnSpPr>
          <p:cNvPr id="12" name="Connecteur en angle 11"/>
          <p:cNvCxnSpPr>
            <a:endCxn id="22" idx="1"/>
          </p:cNvCxnSpPr>
          <p:nvPr/>
        </p:nvCxnSpPr>
        <p:spPr bwMode="auto">
          <a:xfrm rot="16200000" flipH="1">
            <a:off x="3361514" y="3660518"/>
            <a:ext cx="582924" cy="466208"/>
          </a:xfrm>
          <a:prstGeom prst="bentConnector2">
            <a:avLst/>
          </a:prstGeom>
          <a:solidFill>
            <a:schemeClr val="accent1"/>
          </a:solidFill>
          <a:ln w="25400" cap="flat" cmpd="sng" algn="ctr">
            <a:solidFill>
              <a:srgbClr val="0070C0"/>
            </a:solidFill>
            <a:prstDash val="solid"/>
            <a:round/>
            <a:headEnd type="none" w="med" len="med"/>
            <a:tailEnd type="arrow"/>
          </a:ln>
          <a:effectLst/>
        </p:spPr>
      </p:cxnSp>
      <p:sp>
        <p:nvSpPr>
          <p:cNvPr id="14" name="Rectangle à coins arrondis 13"/>
          <p:cNvSpPr/>
          <p:nvPr/>
        </p:nvSpPr>
        <p:spPr bwMode="auto">
          <a:xfrm>
            <a:off x="133630" y="2002792"/>
            <a:ext cx="1313560" cy="2218296"/>
          </a:xfrm>
          <a:prstGeom prst="roundRect">
            <a:avLst>
              <a:gd name="adj" fmla="val 8983"/>
            </a:avLst>
          </a:prstGeom>
          <a:solidFill>
            <a:srgbClr val="92D050"/>
          </a:solidFill>
          <a:ln w="9525" cap="flat" cmpd="sng" algn="ctr">
            <a:solidFill>
              <a:schemeClr val="tx1"/>
            </a:solidFill>
            <a:prstDash val="sysDot"/>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Population A</a:t>
            </a:r>
          </a:p>
        </p:txBody>
      </p:sp>
      <p:grpSp>
        <p:nvGrpSpPr>
          <p:cNvPr id="3" name="Group 99"/>
          <p:cNvGrpSpPr>
            <a:grpSpLocks/>
          </p:cNvGrpSpPr>
          <p:nvPr/>
        </p:nvGrpSpPr>
        <p:grpSpPr bwMode="auto">
          <a:xfrm>
            <a:off x="611560" y="2794880"/>
            <a:ext cx="354824" cy="446780"/>
            <a:chOff x="1226121" y="3429000"/>
            <a:chExt cx="487363" cy="765175"/>
          </a:xfrm>
        </p:grpSpPr>
        <p:pic>
          <p:nvPicPr>
            <p:cNvPr id="19" name="Picture 34"/>
            <p:cNvPicPr>
              <a:picLocks noChangeAspect="1" noChangeArrowheads="1"/>
            </p:cNvPicPr>
            <p:nvPr>
              <p:custDataLst>
                <p:tags r:id="rId2"/>
              </p:custDataLst>
            </p:nvPr>
          </p:nvPicPr>
          <p:blipFill>
            <a:blip r:embed="rId6" cstate="print"/>
            <a:srcRect/>
            <a:stretch>
              <a:fillRect/>
            </a:stretch>
          </p:blipFill>
          <p:spPr bwMode="auto">
            <a:xfrm>
              <a:off x="1226121" y="3806825"/>
              <a:ext cx="487363" cy="387350"/>
            </a:xfrm>
            <a:prstGeom prst="rect">
              <a:avLst/>
            </a:prstGeom>
            <a:noFill/>
            <a:ln w="9525">
              <a:noFill/>
              <a:round/>
              <a:headEnd/>
              <a:tailEnd/>
            </a:ln>
          </p:spPr>
        </p:pic>
        <p:pic>
          <p:nvPicPr>
            <p:cNvPr id="20" name="Picture 35"/>
            <p:cNvPicPr>
              <a:picLocks noChangeAspect="1" noChangeArrowheads="1"/>
            </p:cNvPicPr>
            <p:nvPr>
              <p:custDataLst>
                <p:tags r:id="rId3"/>
              </p:custDataLst>
            </p:nvPr>
          </p:nvPicPr>
          <p:blipFill>
            <a:blip r:embed="rId7" cstate="print"/>
            <a:srcRect/>
            <a:stretch>
              <a:fillRect/>
            </a:stretch>
          </p:blipFill>
          <p:spPr bwMode="auto">
            <a:xfrm>
              <a:off x="1318940" y="3429000"/>
              <a:ext cx="296862" cy="438150"/>
            </a:xfrm>
            <a:prstGeom prst="rect">
              <a:avLst/>
            </a:prstGeom>
            <a:noFill/>
            <a:ln w="9525">
              <a:noFill/>
              <a:round/>
              <a:headEnd/>
              <a:tailEnd/>
            </a:ln>
          </p:spPr>
        </p:pic>
      </p:grpSp>
      <p:sp>
        <p:nvSpPr>
          <p:cNvPr id="21" name="Rectangle à coins arrondis 20"/>
          <p:cNvSpPr/>
          <p:nvPr/>
        </p:nvSpPr>
        <p:spPr bwMode="auto">
          <a:xfrm>
            <a:off x="3306248" y="3407350"/>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S21.G00.22 - Bordereau de cotisation due</a:t>
            </a:r>
          </a:p>
        </p:txBody>
      </p:sp>
      <p:sp>
        <p:nvSpPr>
          <p:cNvPr id="22" name="Rectangle à coins arrondis 21"/>
          <p:cNvSpPr/>
          <p:nvPr/>
        </p:nvSpPr>
        <p:spPr bwMode="auto">
          <a:xfrm>
            <a:off x="3886080" y="4077072"/>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S21.G00.23 - Cotisation agrégée</a:t>
            </a:r>
          </a:p>
        </p:txBody>
      </p:sp>
      <p:cxnSp>
        <p:nvCxnSpPr>
          <p:cNvPr id="23" name="Connecteur en angle 22"/>
          <p:cNvCxnSpPr>
            <a:stCxn id="25" idx="1"/>
            <a:endCxn id="26" idx="1"/>
          </p:cNvCxnSpPr>
          <p:nvPr/>
        </p:nvCxnSpPr>
        <p:spPr bwMode="auto">
          <a:xfrm rot="10800000" flipH="1" flipV="1">
            <a:off x="2154120" y="2651266"/>
            <a:ext cx="576064" cy="288032"/>
          </a:xfrm>
          <a:prstGeom prst="bentConnector3">
            <a:avLst>
              <a:gd name="adj1" fmla="val 55083"/>
            </a:avLst>
          </a:prstGeom>
          <a:solidFill>
            <a:schemeClr val="accent1"/>
          </a:solidFill>
          <a:ln w="25400" cap="flat" cmpd="sng" algn="ctr">
            <a:solidFill>
              <a:srgbClr val="0070C0"/>
            </a:solidFill>
            <a:prstDash val="solid"/>
            <a:round/>
            <a:headEnd type="none" w="med" len="med"/>
            <a:tailEnd type="arrow"/>
          </a:ln>
          <a:effectLst/>
        </p:spPr>
      </p:cxnSp>
      <p:cxnSp>
        <p:nvCxnSpPr>
          <p:cNvPr id="24" name="Connecteur en angle 23"/>
          <p:cNvCxnSpPr/>
          <p:nvPr/>
        </p:nvCxnSpPr>
        <p:spPr bwMode="auto">
          <a:xfrm rot="10800000" flipH="1" flipV="1">
            <a:off x="2730184" y="2975302"/>
            <a:ext cx="576064" cy="288032"/>
          </a:xfrm>
          <a:prstGeom prst="bentConnector3">
            <a:avLst>
              <a:gd name="adj1" fmla="val 64465"/>
            </a:avLst>
          </a:prstGeom>
          <a:solidFill>
            <a:schemeClr val="accent1"/>
          </a:solidFill>
          <a:ln w="25400" cap="flat" cmpd="sng" algn="ctr">
            <a:solidFill>
              <a:srgbClr val="0070C0"/>
            </a:solidFill>
            <a:prstDash val="solid"/>
            <a:round/>
            <a:headEnd type="none" w="med" len="med"/>
            <a:tailEnd type="arrow"/>
          </a:ln>
          <a:effectLst/>
        </p:spPr>
      </p:cxnSp>
      <p:sp>
        <p:nvSpPr>
          <p:cNvPr id="25" name="Rectangle à coins arrondis 24"/>
          <p:cNvSpPr/>
          <p:nvPr/>
        </p:nvSpPr>
        <p:spPr bwMode="auto">
          <a:xfrm>
            <a:off x="2154120" y="2543254"/>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S21.G00.06 - Entreprise</a:t>
            </a:r>
          </a:p>
        </p:txBody>
      </p:sp>
      <p:sp>
        <p:nvSpPr>
          <p:cNvPr id="26" name="Rectangle à coins arrondis 25"/>
          <p:cNvSpPr/>
          <p:nvPr/>
        </p:nvSpPr>
        <p:spPr bwMode="auto">
          <a:xfrm>
            <a:off x="2730184" y="2831286"/>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S21.G00.11 - Etablissement</a:t>
            </a:r>
          </a:p>
        </p:txBody>
      </p:sp>
      <p:sp>
        <p:nvSpPr>
          <p:cNvPr id="27" name="Rectangle à coins arrondis 26"/>
          <p:cNvSpPr/>
          <p:nvPr/>
        </p:nvSpPr>
        <p:spPr bwMode="auto">
          <a:xfrm>
            <a:off x="3306248" y="3119318"/>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S21.G00.20 - Versement organisme de protection sociale</a:t>
            </a:r>
          </a:p>
        </p:txBody>
      </p:sp>
      <p:sp>
        <p:nvSpPr>
          <p:cNvPr id="28" name="Rectangle à coins arrondis 27"/>
          <p:cNvSpPr/>
          <p:nvPr/>
        </p:nvSpPr>
        <p:spPr bwMode="auto">
          <a:xfrm>
            <a:off x="3888352" y="6513310"/>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S21.G00.23 - Cotisation agrégée</a:t>
            </a:r>
          </a:p>
        </p:txBody>
      </p:sp>
      <p:sp>
        <p:nvSpPr>
          <p:cNvPr id="29" name="ZoneTexte 28"/>
          <p:cNvSpPr txBox="1"/>
          <p:nvPr/>
        </p:nvSpPr>
        <p:spPr>
          <a:xfrm>
            <a:off x="107504" y="2391298"/>
            <a:ext cx="1368152" cy="307777"/>
          </a:xfrm>
          <a:prstGeom prst="rect">
            <a:avLst/>
          </a:prstGeom>
          <a:noFill/>
        </p:spPr>
        <p:txBody>
          <a:bodyPr wrap="square" rtlCol="0">
            <a:spAutoFit/>
          </a:bodyPr>
          <a:lstStyle/>
          <a:p>
            <a:pPr marL="88900" indent="-88900" algn="ctr"/>
            <a:r>
              <a:rPr lang="fr-FR" sz="1400" dirty="0" smtClean="0">
                <a:latin typeface="Calibri" pitchFamily="34" charset="0"/>
              </a:rPr>
              <a:t>Exigibilité 1</a:t>
            </a:r>
            <a:endParaRPr lang="fr-FR" sz="1400" dirty="0">
              <a:latin typeface="Calibri" pitchFamily="34" charset="0"/>
            </a:endParaRPr>
          </a:p>
        </p:txBody>
      </p:sp>
      <p:sp>
        <p:nvSpPr>
          <p:cNvPr id="31" name="Rectangle à coins arrondis 30"/>
          <p:cNvSpPr/>
          <p:nvPr/>
        </p:nvSpPr>
        <p:spPr bwMode="auto">
          <a:xfrm>
            <a:off x="3289505" y="5876415"/>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S21.G00.22 - Bordereau de cotisation due</a:t>
            </a:r>
          </a:p>
        </p:txBody>
      </p:sp>
      <p:sp>
        <p:nvSpPr>
          <p:cNvPr id="35" name="Rectangle à coins arrondis 34"/>
          <p:cNvSpPr/>
          <p:nvPr/>
        </p:nvSpPr>
        <p:spPr bwMode="auto">
          <a:xfrm>
            <a:off x="3306921" y="5558691"/>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S21.G00.20 - Versement organisme de protection sociale</a:t>
            </a:r>
          </a:p>
        </p:txBody>
      </p:sp>
      <p:cxnSp>
        <p:nvCxnSpPr>
          <p:cNvPr id="37" name="Connecteur en angle 36"/>
          <p:cNvCxnSpPr>
            <a:stCxn id="38" idx="1"/>
            <a:endCxn id="39" idx="1"/>
          </p:cNvCxnSpPr>
          <p:nvPr/>
        </p:nvCxnSpPr>
        <p:spPr bwMode="auto">
          <a:xfrm rot="10800000" flipH="1" flipV="1">
            <a:off x="2306520" y="5090639"/>
            <a:ext cx="576064" cy="274384"/>
          </a:xfrm>
          <a:prstGeom prst="bentConnector3">
            <a:avLst>
              <a:gd name="adj1" fmla="val 39683"/>
            </a:avLst>
          </a:prstGeom>
          <a:solidFill>
            <a:schemeClr val="accent1"/>
          </a:solidFill>
          <a:ln w="25400" cap="flat" cmpd="sng" algn="ctr">
            <a:solidFill>
              <a:srgbClr val="0070C0"/>
            </a:solidFill>
            <a:prstDash val="solid"/>
            <a:round/>
            <a:headEnd type="none" w="med" len="med"/>
            <a:tailEnd type="arrow"/>
          </a:ln>
          <a:effectLst/>
        </p:spPr>
      </p:cxnSp>
      <p:sp>
        <p:nvSpPr>
          <p:cNvPr id="38" name="Rectangle à coins arrondis 37"/>
          <p:cNvSpPr/>
          <p:nvPr/>
        </p:nvSpPr>
        <p:spPr bwMode="auto">
          <a:xfrm>
            <a:off x="2306520" y="4982627"/>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S21.G00.06 - Entreprise</a:t>
            </a:r>
          </a:p>
        </p:txBody>
      </p:sp>
      <p:sp>
        <p:nvSpPr>
          <p:cNvPr id="39" name="Rectangle à coins arrondis 38"/>
          <p:cNvSpPr/>
          <p:nvPr/>
        </p:nvSpPr>
        <p:spPr bwMode="auto">
          <a:xfrm>
            <a:off x="2882584" y="5257011"/>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S21.G00.11 - Etablissement</a:t>
            </a:r>
          </a:p>
        </p:txBody>
      </p:sp>
      <p:sp>
        <p:nvSpPr>
          <p:cNvPr id="51" name="Parenthèse fermante 50"/>
          <p:cNvSpPr/>
          <p:nvPr/>
        </p:nvSpPr>
        <p:spPr bwMode="auto">
          <a:xfrm>
            <a:off x="7812360" y="2003128"/>
            <a:ext cx="360040" cy="2289180"/>
          </a:xfrm>
          <a:prstGeom prst="rightBracket">
            <a:avLst/>
          </a:prstGeom>
          <a:noFill/>
          <a:ln w="38100" cap="flat" cmpd="sng" algn="ctr">
            <a:solidFill>
              <a:srgbClr val="92D050"/>
            </a:solidFill>
            <a:prstDash val="solid"/>
            <a:round/>
            <a:headEnd type="none" w="med" len="med"/>
            <a:tailEnd type="none"/>
          </a:ln>
          <a:effectLst/>
        </p:spPr>
        <p:txBody>
          <a:bodyPr rtlCol="0" anchor="ctr"/>
          <a:lstStyle/>
          <a:p>
            <a:pPr algn="ctr"/>
            <a:endParaRPr lang="fr-FR"/>
          </a:p>
        </p:txBody>
      </p:sp>
      <p:sp>
        <p:nvSpPr>
          <p:cNvPr id="52" name="ZoneTexte 51"/>
          <p:cNvSpPr txBox="1"/>
          <p:nvPr/>
        </p:nvSpPr>
        <p:spPr>
          <a:xfrm>
            <a:off x="8171430" y="2938896"/>
            <a:ext cx="900000" cy="276999"/>
          </a:xfrm>
          <a:prstGeom prst="rect">
            <a:avLst/>
          </a:prstGeom>
          <a:solidFill>
            <a:srgbClr val="92D050"/>
          </a:solidFill>
        </p:spPr>
        <p:txBody>
          <a:bodyPr wrap="square" rtlCol="0">
            <a:spAutoFit/>
          </a:bodyPr>
          <a:lstStyle/>
          <a:p>
            <a:r>
              <a:rPr lang="fr-FR" sz="1200" b="1" dirty="0" smtClean="0">
                <a:latin typeface="Calibri" pitchFamily="34" charset="0"/>
              </a:rPr>
              <a:t>Fraction 12</a:t>
            </a:r>
            <a:endParaRPr lang="fr-FR" sz="1200" b="1" dirty="0">
              <a:latin typeface="Calibri" pitchFamily="34" charset="0"/>
            </a:endParaRPr>
          </a:p>
        </p:txBody>
      </p:sp>
      <p:sp>
        <p:nvSpPr>
          <p:cNvPr id="53" name="Parenthèse fermante 52"/>
          <p:cNvSpPr/>
          <p:nvPr/>
        </p:nvSpPr>
        <p:spPr bwMode="auto">
          <a:xfrm>
            <a:off x="7740352" y="4581128"/>
            <a:ext cx="360040" cy="2201224"/>
          </a:xfrm>
          <a:prstGeom prst="rightBracket">
            <a:avLst/>
          </a:prstGeom>
          <a:noFill/>
          <a:ln w="38100" cap="flat" cmpd="sng" algn="ctr">
            <a:solidFill>
              <a:schemeClr val="accent1">
                <a:lumMod val="20000"/>
                <a:lumOff val="80000"/>
              </a:schemeClr>
            </a:solidFill>
            <a:prstDash val="solid"/>
            <a:round/>
            <a:headEnd type="none" w="med" len="med"/>
            <a:tailEnd type="none"/>
          </a:ln>
          <a:effectLst/>
        </p:spPr>
        <p:txBody>
          <a:bodyPr rtlCol="0" anchor="ctr"/>
          <a:lstStyle/>
          <a:p>
            <a:pPr algn="ctr"/>
            <a:endParaRPr lang="fr-FR"/>
          </a:p>
        </p:txBody>
      </p:sp>
      <p:sp>
        <p:nvSpPr>
          <p:cNvPr id="54" name="ZoneTexte 53"/>
          <p:cNvSpPr txBox="1"/>
          <p:nvPr/>
        </p:nvSpPr>
        <p:spPr>
          <a:xfrm>
            <a:off x="8136904" y="5402360"/>
            <a:ext cx="900000" cy="276999"/>
          </a:xfrm>
          <a:prstGeom prst="rect">
            <a:avLst/>
          </a:prstGeom>
          <a:solidFill>
            <a:schemeClr val="accent1">
              <a:lumMod val="20000"/>
              <a:lumOff val="80000"/>
            </a:schemeClr>
          </a:solidFill>
        </p:spPr>
        <p:txBody>
          <a:bodyPr wrap="square" rtlCol="0">
            <a:spAutoFit/>
          </a:bodyPr>
          <a:lstStyle/>
          <a:p>
            <a:r>
              <a:rPr lang="fr-FR" sz="1200" b="1" dirty="0" smtClean="0">
                <a:latin typeface="Calibri" pitchFamily="34" charset="0"/>
              </a:rPr>
              <a:t>Fraction 22</a:t>
            </a:r>
            <a:endParaRPr lang="fr-FR" sz="1200" b="1" dirty="0">
              <a:latin typeface="Calibri" pitchFamily="34" charset="0"/>
            </a:endParaRPr>
          </a:p>
        </p:txBody>
      </p:sp>
      <p:sp>
        <p:nvSpPr>
          <p:cNvPr id="41" name="Rectangle 2"/>
          <p:cNvSpPr txBox="1">
            <a:spLocks noChangeArrowheads="1"/>
          </p:cNvSpPr>
          <p:nvPr/>
        </p:nvSpPr>
        <p:spPr bwMode="auto">
          <a:xfrm>
            <a:off x="251520" y="188640"/>
            <a:ext cx="7991995" cy="720725"/>
          </a:xfrm>
          <a:prstGeom prst="rect">
            <a:avLst/>
          </a:prstGeom>
          <a:noFill/>
          <a:ln w="9525">
            <a:noFill/>
            <a:miter lim="800000"/>
            <a:headEnd/>
            <a:tailEnd/>
          </a:ln>
        </p:spPr>
        <p:txBody>
          <a:bodyPr lIns="91969" tIns="45984" rIns="91969" bIns="45984"/>
          <a:lstStyle/>
          <a:p>
            <a:pPr eaLnBrk="0" fontAlgn="base" hangingPunct="0">
              <a:lnSpc>
                <a:spcPct val="85000"/>
              </a:lnSpc>
              <a:spcBef>
                <a:spcPct val="0"/>
              </a:spcBef>
              <a:spcAft>
                <a:spcPct val="0"/>
              </a:spcAft>
            </a:pPr>
            <a:r>
              <a:rPr lang="fr-FR" sz="2400" b="1" kern="0" dirty="0" smtClean="0">
                <a:latin typeface="Calibri" pitchFamily="34" charset="0"/>
                <a:cs typeface="Calibri" pitchFamily="34" charset="0"/>
              </a:rPr>
              <a:t>Partitionnement des déclarations (avec fractionnement) </a:t>
            </a:r>
          </a:p>
        </p:txBody>
      </p:sp>
      <p:sp>
        <p:nvSpPr>
          <p:cNvPr id="42" name="Rectangle à coins arrondis 41"/>
          <p:cNvSpPr/>
          <p:nvPr/>
        </p:nvSpPr>
        <p:spPr bwMode="auto">
          <a:xfrm>
            <a:off x="1777078" y="2046334"/>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S20.G00.05 – Déclaration</a:t>
            </a:r>
          </a:p>
        </p:txBody>
      </p:sp>
      <p:cxnSp>
        <p:nvCxnSpPr>
          <p:cNvPr id="48" name="Connecteur en angle 43"/>
          <p:cNvCxnSpPr/>
          <p:nvPr/>
        </p:nvCxnSpPr>
        <p:spPr bwMode="auto">
          <a:xfrm rot="5400000">
            <a:off x="2283921" y="4654419"/>
            <a:ext cx="547322" cy="401656"/>
          </a:xfrm>
          <a:prstGeom prst="bentConnector4">
            <a:avLst>
              <a:gd name="adj1" fmla="val 40133"/>
              <a:gd name="adj2" fmla="val 156914"/>
            </a:avLst>
          </a:prstGeom>
          <a:solidFill>
            <a:schemeClr val="accent1"/>
          </a:solidFill>
          <a:ln w="25400" cap="flat" cmpd="sng" algn="ctr">
            <a:solidFill>
              <a:srgbClr val="0070C0"/>
            </a:solidFill>
            <a:prstDash val="solid"/>
            <a:round/>
            <a:headEnd type="none" w="med" len="med"/>
            <a:tailEnd type="arrow"/>
          </a:ln>
          <a:effectLst/>
        </p:spPr>
      </p:cxnSp>
      <p:sp>
        <p:nvSpPr>
          <p:cNvPr id="49" name="Rectangle 48"/>
          <p:cNvSpPr/>
          <p:nvPr/>
        </p:nvSpPr>
        <p:spPr bwMode="auto">
          <a:xfrm>
            <a:off x="1994336" y="4639080"/>
            <a:ext cx="3600400" cy="302566"/>
          </a:xfrm>
          <a:prstGeom prst="rect">
            <a:avLst/>
          </a:prstGeom>
          <a:solidFill>
            <a:schemeClr val="accent1">
              <a:lumMod val="20000"/>
              <a:lumOff val="80000"/>
            </a:schemeClr>
          </a:solidFill>
          <a:ln w="9525" cap="flat" cmpd="sng" algn="ctr">
            <a:solidFill>
              <a:schemeClr val="tx1"/>
            </a:solidFill>
            <a:prstDash val="sysDot"/>
            <a:round/>
            <a:headEnd type="none" w="med" len="med"/>
            <a:tailEnd type="none" w="med" len="med"/>
          </a:ln>
          <a:effectLst/>
        </p:spPr>
        <p:txBody>
          <a:bodyPr vert="horz" wrap="none" lIns="91440" tIns="45720" rIns="91440" bIns="18000" numCol="1" rtlCol="0" anchor="b" anchorCtr="0" compatLnSpc="1">
            <a:prstTxWarp prst="textNoShape">
              <a:avLst/>
            </a:prstTxWarp>
          </a:bodyPr>
          <a:lstStyle/>
          <a:p>
            <a:r>
              <a:rPr lang="fr-FR" sz="1200" i="1" dirty="0" smtClean="0">
                <a:solidFill>
                  <a:srgbClr val="004272"/>
                </a:solidFill>
                <a:latin typeface="Calibri" pitchFamily="34" charset="0"/>
              </a:rPr>
              <a:t>S20.G00.05.003 - Numéro de fraction </a:t>
            </a:r>
            <a:r>
              <a:rPr lang="fr-FR" sz="1200" b="1" i="1" dirty="0" smtClean="0">
                <a:solidFill>
                  <a:srgbClr val="FF3300"/>
                </a:solidFill>
                <a:latin typeface="Calibri" pitchFamily="34" charset="0"/>
              </a:rPr>
              <a:t>2/2</a:t>
            </a:r>
          </a:p>
        </p:txBody>
      </p:sp>
      <p:sp>
        <p:nvSpPr>
          <p:cNvPr id="50" name="Rectangle à coins arrondis 49"/>
          <p:cNvSpPr/>
          <p:nvPr/>
        </p:nvSpPr>
        <p:spPr bwMode="auto">
          <a:xfrm>
            <a:off x="1979712" y="4481112"/>
            <a:ext cx="3852000" cy="216024"/>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200" dirty="0" smtClean="0">
                <a:latin typeface="Calibri" pitchFamily="34" charset="0"/>
              </a:rPr>
              <a:t>S20.G00.05 – Déclaration</a:t>
            </a:r>
          </a:p>
        </p:txBody>
      </p:sp>
      <p:sp>
        <p:nvSpPr>
          <p:cNvPr id="55" name="Rectangle à coins arrondis 54"/>
          <p:cNvSpPr/>
          <p:nvPr/>
        </p:nvSpPr>
        <p:spPr bwMode="auto">
          <a:xfrm>
            <a:off x="135408" y="4581128"/>
            <a:ext cx="1313560" cy="2232248"/>
          </a:xfrm>
          <a:prstGeom prst="roundRect">
            <a:avLst>
              <a:gd name="adj" fmla="val 8983"/>
            </a:avLst>
          </a:prstGeom>
          <a:solidFill>
            <a:schemeClr val="accent1">
              <a:lumMod val="20000"/>
              <a:lumOff val="80000"/>
            </a:schemeClr>
          </a:solidFill>
          <a:ln w="9525" cap="flat" cmpd="sng" algn="ctr">
            <a:solidFill>
              <a:schemeClr val="tx1"/>
            </a:solidFill>
            <a:prstDash val="sysDot"/>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R="0" indent="0" algn="ctr" fontAlgn="base">
              <a:lnSpc>
                <a:spcPct val="100000"/>
              </a:lnSpc>
              <a:spcBef>
                <a:spcPct val="0"/>
              </a:spcBef>
              <a:spcAft>
                <a:spcPct val="0"/>
              </a:spcAft>
              <a:buClrTx/>
              <a:buSzTx/>
              <a:buFontTx/>
              <a:buNone/>
              <a:tabLst/>
            </a:pPr>
            <a:r>
              <a:rPr lang="fr-FR" sz="1600" b="1" dirty="0" smtClean="0">
                <a:solidFill>
                  <a:srgbClr val="004272"/>
                </a:solidFill>
                <a:latin typeface="Calibri" pitchFamily="34" charset="0"/>
              </a:rPr>
              <a:t>Population B</a:t>
            </a:r>
          </a:p>
        </p:txBody>
      </p:sp>
      <p:sp>
        <p:nvSpPr>
          <p:cNvPr id="59" name="ZoneTexte 58"/>
          <p:cNvSpPr txBox="1"/>
          <p:nvPr/>
        </p:nvSpPr>
        <p:spPr>
          <a:xfrm>
            <a:off x="109282" y="5185658"/>
            <a:ext cx="1368152" cy="307777"/>
          </a:xfrm>
          <a:prstGeom prst="rect">
            <a:avLst/>
          </a:prstGeom>
          <a:noFill/>
        </p:spPr>
        <p:txBody>
          <a:bodyPr wrap="square" rtlCol="0">
            <a:spAutoFit/>
          </a:bodyPr>
          <a:lstStyle/>
          <a:p>
            <a:pPr marL="88900" indent="-88900" algn="ctr"/>
            <a:r>
              <a:rPr lang="fr-FR" sz="1400" dirty="0" smtClean="0">
                <a:latin typeface="Calibri" pitchFamily="34" charset="0"/>
              </a:rPr>
              <a:t>Exigibilité 2</a:t>
            </a:r>
            <a:endParaRPr lang="fr-FR" sz="1400" dirty="0">
              <a:latin typeface="Calibri" pitchFamily="34" charset="0"/>
            </a:endParaRPr>
          </a:p>
        </p:txBody>
      </p:sp>
      <p:grpSp>
        <p:nvGrpSpPr>
          <p:cNvPr id="60" name="Group 46"/>
          <p:cNvGrpSpPr>
            <a:grpSpLocks/>
          </p:cNvGrpSpPr>
          <p:nvPr>
            <p:custDataLst>
              <p:tags r:id="rId1"/>
            </p:custDataLst>
          </p:nvPr>
        </p:nvGrpSpPr>
        <p:grpSpPr bwMode="auto">
          <a:xfrm>
            <a:off x="539552" y="5661248"/>
            <a:ext cx="360040" cy="432048"/>
            <a:chOff x="2544" y="2561"/>
            <a:chExt cx="415" cy="608"/>
          </a:xfrm>
        </p:grpSpPr>
        <p:pic>
          <p:nvPicPr>
            <p:cNvPr id="61" name="Picture 47"/>
            <p:cNvPicPr>
              <a:picLocks noChangeAspect="1" noChangeArrowheads="1"/>
            </p:cNvPicPr>
            <p:nvPr/>
          </p:nvPicPr>
          <p:blipFill>
            <a:blip r:embed="rId8" cstate="print"/>
            <a:srcRect/>
            <a:stretch>
              <a:fillRect/>
            </a:stretch>
          </p:blipFill>
          <p:spPr bwMode="auto">
            <a:xfrm>
              <a:off x="2544" y="2841"/>
              <a:ext cx="416" cy="329"/>
            </a:xfrm>
            <a:prstGeom prst="rect">
              <a:avLst/>
            </a:prstGeom>
            <a:noFill/>
            <a:ln w="9525">
              <a:noFill/>
              <a:round/>
              <a:headEnd/>
              <a:tailEnd/>
            </a:ln>
          </p:spPr>
        </p:pic>
        <p:pic>
          <p:nvPicPr>
            <p:cNvPr id="62" name="Picture 48"/>
            <p:cNvPicPr>
              <a:picLocks noChangeAspect="1" noChangeArrowheads="1"/>
            </p:cNvPicPr>
            <p:nvPr/>
          </p:nvPicPr>
          <p:blipFill>
            <a:blip r:embed="rId9" cstate="print"/>
            <a:srcRect/>
            <a:stretch>
              <a:fillRect/>
            </a:stretch>
          </p:blipFill>
          <p:spPr bwMode="auto">
            <a:xfrm>
              <a:off x="2646" y="2561"/>
              <a:ext cx="248" cy="346"/>
            </a:xfrm>
            <a:prstGeom prst="rect">
              <a:avLst/>
            </a:prstGeom>
            <a:noFill/>
            <a:ln w="9525">
              <a:noFill/>
              <a:round/>
              <a:headEnd/>
              <a:tailEnd/>
            </a:ln>
          </p:spPr>
        </p:pic>
      </p:grpSp>
      <p:sp>
        <p:nvSpPr>
          <p:cNvPr id="4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35</a:t>
            </a:fld>
            <a:endParaRPr lang="fr-FR"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14" grpId="0" animBg="1"/>
      <p:bldP spid="21" grpId="0" animBg="1"/>
      <p:bldP spid="22" grpId="0" animBg="1"/>
      <p:bldP spid="25" grpId="0" animBg="1"/>
      <p:bldP spid="26" grpId="0" animBg="1"/>
      <p:bldP spid="27" grpId="0" animBg="1"/>
      <p:bldP spid="28" grpId="0" animBg="1"/>
      <p:bldP spid="29" grpId="0"/>
      <p:bldP spid="31" grpId="0" animBg="1"/>
      <p:bldP spid="38" grpId="0" animBg="1"/>
      <p:bldP spid="39" grpId="0" animBg="1"/>
      <p:bldP spid="51" grpId="0" animBg="1"/>
      <p:bldP spid="52" grpId="0" animBg="1"/>
      <p:bldP spid="53" grpId="0" animBg="1"/>
      <p:bldP spid="54" grpId="0" animBg="1"/>
      <p:bldP spid="55" grpId="0" animBg="1"/>
      <p:bldP spid="5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536" y="1700808"/>
            <a:ext cx="8280920" cy="648072"/>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Sommaire</a:t>
            </a:r>
            <a:endParaRPr lang="fr-FR" sz="2400" dirty="0">
              <a:solidFill>
                <a:schemeClr val="tx1"/>
              </a:solidFill>
              <a:latin typeface="Calibri" pitchFamily="34" charset="0"/>
              <a:cs typeface="Calibri" pitchFamily="34" charset="0"/>
            </a:endParaRPr>
          </a:p>
        </p:txBody>
      </p:sp>
      <p:sp>
        <p:nvSpPr>
          <p:cNvPr id="4" name="Espace réservé du numéro de diapositive 3"/>
          <p:cNvSpPr>
            <a:spLocks noGrp="1"/>
          </p:cNvSpPr>
          <p:nvPr>
            <p:ph type="sldNum" sz="quarter" idx="10"/>
          </p:nvPr>
        </p:nvSpPr>
        <p:spPr/>
        <p:txBody>
          <a:bodyPr/>
          <a:lstStyle/>
          <a:p>
            <a:fld id="{0EE6F72A-0794-476C-95DD-C55C26AB6F59}" type="slidenum">
              <a:rPr lang="fr-FR" smtClean="0">
                <a:solidFill>
                  <a:srgbClr val="FFFFFF"/>
                </a:solidFill>
              </a:rPr>
              <a:pPr/>
              <a:t>4</a:t>
            </a:fld>
            <a:endParaRPr lang="fr-FR" dirty="0">
              <a:solidFill>
                <a:srgbClr val="FFFFFF"/>
              </a:solidFill>
            </a:endParaRPr>
          </a:p>
        </p:txBody>
      </p:sp>
      <p:sp>
        <p:nvSpPr>
          <p:cNvPr id="6" name="Content Placeholder 5"/>
          <p:cNvSpPr>
            <a:spLocks noGrp="1"/>
          </p:cNvSpPr>
          <p:nvPr>
            <p:ph idx="1"/>
          </p:nvPr>
        </p:nvSpPr>
        <p:spPr>
          <a:xfrm>
            <a:off x="468313" y="1196752"/>
            <a:ext cx="8207375" cy="4392488"/>
          </a:xfrm>
        </p:spPr>
        <p:txBody>
          <a:bodyPr/>
          <a:lstStyle/>
          <a:p>
            <a:pPr algn="just"/>
            <a:r>
              <a:rPr lang="fr-FR" dirty="0" smtClean="0">
                <a:latin typeface="Calibri" pitchFamily="34" charset="0"/>
                <a:cs typeface="Calibri" pitchFamily="34" charset="0"/>
              </a:rPr>
              <a:t>Introduction</a:t>
            </a:r>
          </a:p>
          <a:p>
            <a:pPr algn="just"/>
            <a:r>
              <a:rPr lang="fr-FR" dirty="0" smtClean="0">
                <a:latin typeface="Calibri" pitchFamily="34" charset="0"/>
                <a:cs typeface="Calibri" pitchFamily="34" charset="0"/>
              </a:rPr>
              <a:t>Quelques principes généraux sur la déclaration des cotisations Urssaf en phase 2</a:t>
            </a:r>
          </a:p>
          <a:p>
            <a:pPr algn="just"/>
            <a:r>
              <a:rPr lang="fr-FR" dirty="0" smtClean="0">
                <a:latin typeface="Calibri" pitchFamily="34" charset="0"/>
                <a:cs typeface="Calibri" pitchFamily="34" charset="0"/>
              </a:rPr>
              <a:t>Zoom sur les segments Acoss du message DSN phase 2</a:t>
            </a:r>
          </a:p>
          <a:p>
            <a:pPr algn="just"/>
            <a:r>
              <a:rPr lang="fr-FR" dirty="0" smtClean="0">
                <a:latin typeface="Calibri" pitchFamily="34" charset="0"/>
                <a:cs typeface="Calibri" pitchFamily="34" charset="0"/>
              </a:rPr>
              <a:t>Modalités déclaratives des cotisations sociales Urssaf</a:t>
            </a:r>
          </a:p>
          <a:p>
            <a:pPr algn="just"/>
            <a:r>
              <a:rPr lang="fr-FR" dirty="0" smtClean="0">
                <a:latin typeface="Calibri" pitchFamily="34" charset="0"/>
                <a:cs typeface="Calibri" pitchFamily="34" charset="0"/>
              </a:rPr>
              <a:t>Exigibilités</a:t>
            </a:r>
          </a:p>
          <a:p>
            <a:pPr algn="just"/>
            <a:r>
              <a:rPr lang="fr-FR" dirty="0" smtClean="0">
                <a:latin typeface="Calibri" pitchFamily="34" charset="0"/>
                <a:cs typeface="Calibri" pitchFamily="34" charset="0"/>
              </a:rPr>
              <a:t>Paiement</a:t>
            </a:r>
          </a:p>
          <a:p>
            <a:pPr algn="just"/>
            <a:r>
              <a:rPr lang="fr-FR" dirty="0" smtClean="0">
                <a:latin typeface="Calibri" pitchFamily="34" charset="0"/>
                <a:cs typeface="Calibri" pitchFamily="34" charset="0"/>
              </a:rPr>
              <a:t>Fractionnement et gestion des multi-échéances</a:t>
            </a:r>
          </a:p>
          <a:p>
            <a:pPr algn="just"/>
            <a:r>
              <a:rPr lang="fr-FR" dirty="0" smtClean="0">
                <a:latin typeface="Calibri" pitchFamily="34" charset="0"/>
                <a:cs typeface="Calibri" pitchFamily="34" charset="0"/>
              </a:rPr>
              <a:t>Partitionnement des déclarations</a:t>
            </a:r>
          </a:p>
          <a:p>
            <a:pPr algn="just"/>
            <a:endParaRPr lang="fr-FR"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Quelques principes généraux</a:t>
            </a:r>
          </a:p>
          <a:p>
            <a:pPr marL="0" lvl="1">
              <a:lnSpc>
                <a:spcPct val="85000"/>
              </a:lnSpc>
              <a:defRPr/>
            </a:pPr>
            <a:r>
              <a:rPr lang="fr-FR" sz="2000" b="1" i="1" kern="0" dirty="0" smtClean="0">
                <a:latin typeface="Calibri" pitchFamily="34" charset="0"/>
              </a:rPr>
              <a:t>Pourquoi le maintien des agrégats de cotisations?</a:t>
            </a:r>
          </a:p>
          <a:p>
            <a:pPr marL="0" lvl="1">
              <a:lnSpc>
                <a:spcPct val="85000"/>
              </a:lnSpc>
              <a:defRPr/>
            </a:pPr>
            <a:endParaRPr lang="fr-FR" sz="2400" b="1" kern="0" dirty="0" smtClean="0">
              <a:solidFill>
                <a:srgbClr val="004272"/>
              </a:solidFill>
              <a:latin typeface="Calibri" pitchFamily="34" charset="0"/>
            </a:endParaRPr>
          </a:p>
        </p:txBody>
      </p:sp>
      <p:sp>
        <p:nvSpPr>
          <p:cNvPr id="10" name="Espace réservé du numéro de diapositive 3"/>
          <p:cNvSpPr>
            <a:spLocks noGrp="1"/>
          </p:cNvSpPr>
          <p:nvPr>
            <p:ph type="sldNum" sz="quarter" idx="10"/>
          </p:nvPr>
        </p:nvSpPr>
        <p:spPr>
          <a:xfrm>
            <a:off x="0" y="6623050"/>
            <a:ext cx="395288" cy="247650"/>
          </a:xfrm>
        </p:spPr>
        <p:txBody>
          <a:bodyPr/>
          <a:lstStyle/>
          <a:p>
            <a:pPr>
              <a:defRPr/>
            </a:pPr>
            <a:fld id="{0C7E854D-4DA5-4B21-A421-5929A2FFCDE4}" type="slidenum">
              <a:rPr lang="fr-FR" smtClean="0">
                <a:solidFill>
                  <a:srgbClr val="FFFFFF"/>
                </a:solidFill>
              </a:rPr>
              <a:pPr>
                <a:defRPr/>
              </a:pPr>
              <a:t>5</a:t>
            </a:fld>
            <a:endParaRPr lang="fr-FR" dirty="0">
              <a:solidFill>
                <a:srgbClr val="FFFFFF"/>
              </a:solidFill>
            </a:endParaRPr>
          </a:p>
        </p:txBody>
      </p:sp>
      <p:sp>
        <p:nvSpPr>
          <p:cNvPr id="8" name="Espace réservé du contenu 8"/>
          <p:cNvSpPr>
            <a:spLocks noGrp="1"/>
          </p:cNvSpPr>
          <p:nvPr>
            <p:ph idx="1"/>
          </p:nvPr>
        </p:nvSpPr>
        <p:spPr>
          <a:xfrm>
            <a:off x="395536" y="1124744"/>
            <a:ext cx="8496944" cy="2601245"/>
          </a:xfrm>
        </p:spPr>
        <p:txBody>
          <a:bodyPr wrap="square">
            <a:spAutoFit/>
          </a:bodyPr>
          <a:lstStyle/>
          <a:p>
            <a:pPr algn="just"/>
            <a:r>
              <a:rPr lang="fr-FR" sz="1800" b="0" dirty="0" smtClean="0">
                <a:latin typeface="Calibri" pitchFamily="34" charset="0"/>
              </a:rPr>
              <a:t>Les cotisations agrégées sont calculées sur la base des cotisations individuelles</a:t>
            </a:r>
          </a:p>
          <a:p>
            <a:pPr algn="just"/>
            <a:r>
              <a:rPr lang="fr-FR" sz="1800" b="0" dirty="0" smtClean="0">
                <a:latin typeface="Calibri" pitchFamily="34" charset="0"/>
              </a:rPr>
              <a:t>L’obligation de ventilation des ces éléments dans des « groupes » incombe à l’employeur même dans le cadre de la DSN afin </a:t>
            </a:r>
            <a:r>
              <a:rPr lang="fr-FR" sz="1800" dirty="0" smtClean="0">
                <a:latin typeface="Calibri" pitchFamily="34" charset="0"/>
              </a:rPr>
              <a:t>d’assurer la traçabilité des paiements réalisés par masse au-delà de leur explication par les caractéristiques d’emploi et éléments de salaire servis au salarié</a:t>
            </a:r>
          </a:p>
          <a:p>
            <a:pPr algn="just"/>
            <a:r>
              <a:rPr lang="fr-FR" sz="1800" b="0" dirty="0" smtClean="0">
                <a:latin typeface="Calibri" pitchFamily="34" charset="0"/>
              </a:rPr>
              <a:t>Par </a:t>
            </a:r>
            <a:r>
              <a:rPr lang="fr-FR" sz="1800" b="0" dirty="0" smtClean="0">
                <a:latin typeface="Calibri" pitchFamily="34" charset="0"/>
              </a:rPr>
              <a:t>ailleurs, les deux effectifs suivants sont collectés en phase 2 :</a:t>
            </a:r>
          </a:p>
          <a:p>
            <a:pPr lvl="1" algn="just">
              <a:spcBef>
                <a:spcPts val="600"/>
              </a:spcBef>
            </a:pPr>
            <a:r>
              <a:rPr lang="fr-FR" sz="1600" dirty="0" smtClean="0">
                <a:latin typeface="Calibri" pitchFamily="34" charset="0"/>
              </a:rPr>
              <a:t>Effectif moyen de l'entreprise au 31 décembre </a:t>
            </a:r>
            <a:r>
              <a:rPr lang="fr-FR" sz="1400" dirty="0" smtClean="0">
                <a:latin typeface="Calibri" pitchFamily="34" charset="0"/>
              </a:rPr>
              <a:t>(S21.G00.06.009)</a:t>
            </a:r>
            <a:endParaRPr lang="fr-FR" sz="1600" dirty="0" smtClean="0">
              <a:latin typeface="Calibri" pitchFamily="34" charset="0"/>
            </a:endParaRPr>
          </a:p>
          <a:p>
            <a:pPr lvl="1" algn="just">
              <a:spcBef>
                <a:spcPts val="600"/>
              </a:spcBef>
            </a:pPr>
            <a:r>
              <a:rPr lang="fr-FR" sz="1600" dirty="0" smtClean="0">
                <a:latin typeface="Calibri" pitchFamily="34" charset="0"/>
              </a:rPr>
              <a:t>Effectif de fin de période déclarée de l'établissement d'affectation </a:t>
            </a:r>
            <a:r>
              <a:rPr lang="fr-FR" sz="1400" dirty="0" smtClean="0">
                <a:latin typeface="Calibri" pitchFamily="34" charset="0"/>
              </a:rPr>
              <a:t>(S21.G00.11.008</a:t>
            </a:r>
            <a:r>
              <a:rPr lang="fr-FR" sz="1400" dirty="0" smtClean="0">
                <a:latin typeface="Calibri" pitchFamily="34" charset="0"/>
              </a:rPr>
              <a:t>)</a:t>
            </a:r>
            <a:endParaRPr lang="fr-FR" sz="1400" dirty="0" smtClean="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Espace réservé du contenu 8"/>
          <p:cNvSpPr>
            <a:spLocks noGrp="1"/>
          </p:cNvSpPr>
          <p:nvPr>
            <p:ph idx="1"/>
          </p:nvPr>
        </p:nvSpPr>
        <p:spPr>
          <a:xfrm>
            <a:off x="395536" y="764704"/>
            <a:ext cx="8496944" cy="5814432"/>
          </a:xfrm>
        </p:spPr>
        <p:txBody>
          <a:bodyPr wrap="square">
            <a:spAutoFit/>
          </a:bodyPr>
          <a:lstStyle/>
          <a:p>
            <a:pPr algn="just">
              <a:spcBef>
                <a:spcPts val="600"/>
              </a:spcBef>
            </a:pPr>
            <a:r>
              <a:rPr lang="fr-FR" sz="1600" dirty="0" smtClean="0">
                <a:latin typeface="Calibri" pitchFamily="34" charset="0"/>
              </a:rPr>
              <a:t>Les points suivants sont donc inchangés par rapport à l’existant à ce jour en DUCS :</a:t>
            </a:r>
          </a:p>
          <a:p>
            <a:pPr lvl="1" algn="just">
              <a:spcBef>
                <a:spcPts val="600"/>
              </a:spcBef>
            </a:pPr>
            <a:r>
              <a:rPr lang="fr-FR" sz="1600" dirty="0" smtClean="0">
                <a:latin typeface="Calibri" pitchFamily="34" charset="0"/>
              </a:rPr>
              <a:t>La déclaration de cotisations dans la DSN se fait par établissement d’affectation</a:t>
            </a:r>
          </a:p>
          <a:p>
            <a:pPr lvl="1" algn="just">
              <a:spcBef>
                <a:spcPts val="600"/>
              </a:spcBef>
            </a:pPr>
            <a:r>
              <a:rPr lang="fr-FR" sz="1600" dirty="0" smtClean="0">
                <a:latin typeface="Calibri" pitchFamily="34" charset="0"/>
              </a:rPr>
              <a:t>Le recouvrement des cotisations sociales s’effectue sur la base des montants de cotisations, réductions, exonérations agrégés au niveau établissement</a:t>
            </a:r>
          </a:p>
          <a:p>
            <a:pPr lvl="1" algn="just">
              <a:spcBef>
                <a:spcPts val="600"/>
              </a:spcBef>
              <a:spcAft>
                <a:spcPts val="1200"/>
              </a:spcAft>
            </a:pPr>
            <a:r>
              <a:rPr lang="fr-FR" sz="1600" dirty="0" smtClean="0">
                <a:latin typeface="Calibri" pitchFamily="34" charset="0"/>
              </a:rPr>
              <a:t>Les échéances déclaratives au 5 et 15 sont maintenues</a:t>
            </a:r>
          </a:p>
          <a:p>
            <a:pPr algn="just">
              <a:spcBef>
                <a:spcPts val="600"/>
              </a:spcBef>
            </a:pPr>
            <a:r>
              <a:rPr lang="fr-FR" sz="1600" dirty="0" smtClean="0">
                <a:latin typeface="Calibri" pitchFamily="34" charset="0"/>
              </a:rPr>
              <a:t>Une nouveauté induite par la DSN :</a:t>
            </a:r>
            <a:endParaRPr lang="fr-FR" sz="1600" dirty="0" smtClean="0">
              <a:latin typeface="Calibri" pitchFamily="34" charset="0"/>
              <a:cs typeface="Calibri" pitchFamily="34" charset="0"/>
            </a:endParaRPr>
          </a:p>
          <a:p>
            <a:pPr lvl="1" algn="just">
              <a:spcBef>
                <a:spcPts val="600"/>
              </a:spcBef>
              <a:spcAft>
                <a:spcPts val="1200"/>
              </a:spcAft>
            </a:pPr>
            <a:r>
              <a:rPr lang="fr-FR" sz="1600" dirty="0" smtClean="0">
                <a:latin typeface="Calibri" pitchFamily="34" charset="0"/>
              </a:rPr>
              <a:t>Une cohérence entre les montants agrégés et les montants au niveau nominatif doit pouvoir s’opérer sur la base des données du contrat de travail, de rémunération et de cotisations portées dans la strate nominative du message. </a:t>
            </a:r>
            <a:r>
              <a:rPr lang="fr-FR" sz="1600" u="sng" dirty="0" smtClean="0">
                <a:latin typeface="Calibri" pitchFamily="34" charset="0"/>
              </a:rPr>
              <a:t>La règle en phase 2 est la suivante</a:t>
            </a:r>
            <a:r>
              <a:rPr lang="fr-FR" sz="1600" dirty="0" smtClean="0">
                <a:latin typeface="Calibri" pitchFamily="34" charset="0"/>
              </a:rPr>
              <a:t> :</a:t>
            </a:r>
          </a:p>
          <a:p>
            <a:pPr lvl="1" algn="just">
              <a:spcBef>
                <a:spcPts val="600"/>
              </a:spcBef>
            </a:pPr>
            <a:endParaRPr lang="fr-FR" sz="1600" dirty="0" smtClean="0">
              <a:latin typeface="Calibri" pitchFamily="34" charset="0"/>
            </a:endParaRPr>
          </a:p>
          <a:p>
            <a:pPr lvl="1" algn="just">
              <a:spcBef>
                <a:spcPts val="600"/>
              </a:spcBef>
            </a:pPr>
            <a:endParaRPr lang="fr-FR" sz="1600" dirty="0" smtClean="0">
              <a:latin typeface="Calibri" pitchFamily="34" charset="0"/>
            </a:endParaRPr>
          </a:p>
          <a:p>
            <a:pPr lvl="1" algn="just">
              <a:spcBef>
                <a:spcPts val="600"/>
              </a:spcBef>
            </a:pPr>
            <a:endParaRPr lang="fr-FR" sz="1600" dirty="0" smtClean="0">
              <a:latin typeface="Calibri" pitchFamily="34" charset="0"/>
            </a:endParaRPr>
          </a:p>
          <a:p>
            <a:pPr lvl="1" algn="just">
              <a:spcBef>
                <a:spcPts val="600"/>
              </a:spcBef>
            </a:pPr>
            <a:endParaRPr lang="fr-FR" sz="1600" dirty="0" smtClean="0">
              <a:latin typeface="Calibri" pitchFamily="34" charset="0"/>
            </a:endParaRPr>
          </a:p>
          <a:p>
            <a:pPr lvl="1" algn="just">
              <a:spcBef>
                <a:spcPts val="600"/>
              </a:spcBef>
            </a:pPr>
            <a:endParaRPr lang="fr-FR" sz="1600" dirty="0" smtClean="0">
              <a:latin typeface="Calibri" pitchFamily="34" charset="0"/>
            </a:endParaRPr>
          </a:p>
          <a:p>
            <a:pPr lvl="1" algn="just">
              <a:spcBef>
                <a:spcPts val="600"/>
              </a:spcBef>
            </a:pPr>
            <a:endParaRPr lang="fr-FR" sz="1400" dirty="0" smtClean="0">
              <a:latin typeface="Calibri" pitchFamily="34" charset="0"/>
            </a:endParaRPr>
          </a:p>
          <a:p>
            <a:pPr algn="just">
              <a:spcBef>
                <a:spcPts val="3000"/>
              </a:spcBef>
            </a:pPr>
            <a:r>
              <a:rPr lang="fr-FR" sz="1600" dirty="0" smtClean="0">
                <a:latin typeface="Calibri" pitchFamily="34" charset="0"/>
              </a:rPr>
              <a:t>Si le démarrage de la DSN phase 2 s’effectue en cours d’année civile, il ne sera pas demandé de TR pour les DUCS déjà envoyées dans l’ancien format. Une éventuelle régularisation annuelle pour l’ensemble de l’exercice sera opérée sur la dernière DSN</a:t>
            </a:r>
            <a:endParaRPr lang="fr-FR" dirty="0" smtClean="0">
              <a:latin typeface="Calibri" pitchFamily="34" charset="0"/>
            </a:endParaRPr>
          </a:p>
        </p:txBody>
      </p:sp>
      <p:sp>
        <p:nvSpPr>
          <p:cNvPr id="7"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Quelques principes généraux sur les cotisations en phase 2</a:t>
            </a:r>
            <a:endParaRPr lang="fr-FR" sz="2400" b="1" dirty="0" smtClean="0">
              <a:solidFill>
                <a:srgbClr val="FF0000"/>
              </a:solidFill>
              <a:latin typeface="Calibri" pitchFamily="34" charset="0"/>
              <a:cs typeface="Calibri" pitchFamily="34" charset="0"/>
            </a:endParaRPr>
          </a:p>
          <a:p>
            <a:pPr marL="0" lvl="1">
              <a:lnSpc>
                <a:spcPct val="85000"/>
              </a:lnSpc>
              <a:defRPr/>
            </a:pPr>
            <a:r>
              <a:rPr lang="fr-FR" sz="2400" b="1" kern="0" dirty="0" smtClean="0">
                <a:solidFill>
                  <a:srgbClr val="004272"/>
                </a:solidFill>
                <a:latin typeface="Calibri" pitchFamily="34" charset="0"/>
              </a:rPr>
              <a:t> </a:t>
            </a:r>
          </a:p>
        </p:txBody>
      </p:sp>
      <p:sp>
        <p:nvSpPr>
          <p:cNvPr id="10" name="Espace réservé du numéro de diapositive 3"/>
          <p:cNvSpPr>
            <a:spLocks noGrp="1"/>
          </p:cNvSpPr>
          <p:nvPr>
            <p:ph type="sldNum" sz="quarter" idx="10"/>
          </p:nvPr>
        </p:nvSpPr>
        <p:spPr>
          <a:xfrm>
            <a:off x="0" y="6623050"/>
            <a:ext cx="395288" cy="247650"/>
          </a:xfrm>
        </p:spPr>
        <p:txBody>
          <a:bodyPr/>
          <a:lstStyle/>
          <a:p>
            <a:pPr>
              <a:defRPr/>
            </a:pPr>
            <a:fld id="{0C7E854D-4DA5-4B21-A421-5929A2FFCDE4}" type="slidenum">
              <a:rPr lang="fr-FR" smtClean="0">
                <a:solidFill>
                  <a:srgbClr val="FFFFFF"/>
                </a:solidFill>
              </a:rPr>
              <a:pPr>
                <a:defRPr/>
              </a:pPr>
              <a:t>6</a:t>
            </a:fld>
            <a:endParaRPr lang="fr-FR" dirty="0">
              <a:solidFill>
                <a:srgbClr val="FFFFFF"/>
              </a:solidFill>
            </a:endParaRPr>
          </a:p>
        </p:txBody>
      </p:sp>
      <p:sp>
        <p:nvSpPr>
          <p:cNvPr id="6" name="Rectangle 5"/>
          <p:cNvSpPr/>
          <p:nvPr/>
        </p:nvSpPr>
        <p:spPr>
          <a:xfrm>
            <a:off x="1152128" y="3619470"/>
            <a:ext cx="4572000" cy="1969770"/>
          </a:xfrm>
          <a:prstGeom prst="rect">
            <a:avLst/>
          </a:prstGeom>
          <a:ln>
            <a:solidFill>
              <a:srgbClr val="FFC000"/>
            </a:solidFill>
          </a:ln>
        </p:spPr>
        <p:txBody>
          <a:bodyPr>
            <a:spAutoFit/>
          </a:bodyPr>
          <a:lstStyle/>
          <a:p>
            <a:pPr marL="182563" lvl="2" indent="-182563" algn="just">
              <a:spcBef>
                <a:spcPts val="600"/>
              </a:spcBef>
              <a:buFont typeface="Calibri" pitchFamily="34" charset="0"/>
              <a:buChar char="‒"/>
              <a:tabLst>
                <a:tab pos="0" algn="l"/>
              </a:tabLst>
            </a:pPr>
            <a:r>
              <a:rPr lang="fr-FR" sz="1400" dirty="0" smtClean="0">
                <a:solidFill>
                  <a:schemeClr val="accent6">
                    <a:lumMod val="50000"/>
                  </a:schemeClr>
                </a:solidFill>
                <a:latin typeface="Calibri" pitchFamily="34" charset="0"/>
              </a:rPr>
              <a:t>Si la DSN présente des montants agrégés alors il doit toujours y avoir une correspondance au niveau nominatif</a:t>
            </a:r>
          </a:p>
          <a:p>
            <a:pPr marL="182563" lvl="2" indent="-182563" algn="just">
              <a:spcBef>
                <a:spcPts val="600"/>
              </a:spcBef>
              <a:buFont typeface="Calibri" pitchFamily="34" charset="0"/>
              <a:buChar char="‒"/>
              <a:tabLst>
                <a:tab pos="0" algn="l"/>
              </a:tabLst>
            </a:pPr>
            <a:r>
              <a:rPr lang="fr-FR" sz="1400" dirty="0" smtClean="0">
                <a:solidFill>
                  <a:schemeClr val="accent6">
                    <a:lumMod val="50000"/>
                  </a:schemeClr>
                </a:solidFill>
                <a:latin typeface="Calibri" pitchFamily="34" charset="0"/>
              </a:rPr>
              <a:t>Sil la DSN présente des montants au niveau nominatifs, il n’y a pas nécessairement d’agrégats en correspondance (ex. transmission d’une DSN anticipée pour l’AED sans déclaration des cotisations Urssaf)</a:t>
            </a:r>
          </a:p>
          <a:p>
            <a:pPr marL="182563" lvl="2" indent="-182563" algn="just">
              <a:spcBef>
                <a:spcPts val="600"/>
              </a:spcBef>
              <a:spcAft>
                <a:spcPts val="1200"/>
              </a:spcAft>
              <a:buFont typeface="Calibri" pitchFamily="34" charset="0"/>
              <a:buChar char="‒"/>
              <a:tabLst>
                <a:tab pos="0" algn="l"/>
              </a:tabLst>
            </a:pPr>
            <a:r>
              <a:rPr lang="fr-FR" sz="1400" dirty="0" smtClean="0">
                <a:solidFill>
                  <a:schemeClr val="accent6">
                    <a:lumMod val="50000"/>
                  </a:schemeClr>
                </a:solidFill>
                <a:latin typeface="Calibri" pitchFamily="34" charset="0"/>
              </a:rPr>
              <a:t>Si aucun montant n’est présent au niveau nominatif, alors il ne doit pas y avoir d’agrégats (cas d’une DSN « néant »)</a:t>
            </a:r>
          </a:p>
        </p:txBody>
      </p:sp>
      <p:grpSp>
        <p:nvGrpSpPr>
          <p:cNvPr id="8" name="Groupe 7"/>
          <p:cNvGrpSpPr/>
          <p:nvPr/>
        </p:nvGrpSpPr>
        <p:grpSpPr>
          <a:xfrm>
            <a:off x="5940152" y="3645604"/>
            <a:ext cx="2880320" cy="1918082"/>
            <a:chOff x="2555776" y="2564904"/>
            <a:chExt cx="4864541" cy="2232248"/>
          </a:xfrm>
        </p:grpSpPr>
        <p:sp>
          <p:nvSpPr>
            <p:cNvPr id="9" name="Rectangle à coins arrondis 8"/>
            <p:cNvSpPr/>
            <p:nvPr/>
          </p:nvSpPr>
          <p:spPr bwMode="auto">
            <a:xfrm>
              <a:off x="2555776" y="2564904"/>
              <a:ext cx="1224136" cy="648072"/>
            </a:xfrm>
            <a:prstGeom prst="roundRect">
              <a:avLst/>
            </a:prstGeom>
            <a:solidFill>
              <a:srgbClr val="FFFFCC"/>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Calibri" pitchFamily="34" charset="0"/>
                  <a:cs typeface="Calibri" pitchFamily="34" charset="0"/>
                </a:rPr>
                <a:t>AGREGATS</a:t>
              </a:r>
            </a:p>
          </p:txBody>
        </p:sp>
        <p:sp>
          <p:nvSpPr>
            <p:cNvPr id="11" name="Rectangle à coins arrondis 10"/>
            <p:cNvSpPr/>
            <p:nvPr/>
          </p:nvSpPr>
          <p:spPr bwMode="auto">
            <a:xfrm>
              <a:off x="4333116" y="2564904"/>
              <a:ext cx="1224136" cy="648072"/>
            </a:xfrm>
            <a:prstGeom prst="roundRect">
              <a:avLst/>
            </a:prstGeom>
            <a:solidFill>
              <a:srgbClr val="FFFFCC"/>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effectLst/>
                  <a:latin typeface="Calibri" pitchFamily="34" charset="0"/>
                  <a:cs typeface="Calibri" pitchFamily="34" charset="0"/>
                </a:rPr>
                <a:t>NOMINATIFS</a:t>
              </a:r>
            </a:p>
          </p:txBody>
        </p:sp>
        <p:sp>
          <p:nvSpPr>
            <p:cNvPr id="12" name="Rectangle à coins arrondis 11"/>
            <p:cNvSpPr/>
            <p:nvPr/>
          </p:nvSpPr>
          <p:spPr bwMode="auto">
            <a:xfrm>
              <a:off x="2555776" y="3356992"/>
              <a:ext cx="1224136" cy="648072"/>
            </a:xfrm>
            <a:prstGeom prst="roundRect">
              <a:avLst/>
            </a:prstGeom>
            <a:solidFill>
              <a:srgbClr val="FFFFCC"/>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3" name="Rectangle à coins arrondis 12"/>
            <p:cNvSpPr/>
            <p:nvPr/>
          </p:nvSpPr>
          <p:spPr bwMode="auto">
            <a:xfrm>
              <a:off x="4333116" y="3356992"/>
              <a:ext cx="1224136" cy="648072"/>
            </a:xfrm>
            <a:prstGeom prst="roundRect">
              <a:avLst/>
            </a:prstGeom>
            <a:solidFill>
              <a:srgbClr val="FFFFCC"/>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effectLst/>
                  <a:latin typeface="Calibri" pitchFamily="34" charset="0"/>
                  <a:cs typeface="Calibri" pitchFamily="34" charset="0"/>
                </a:rPr>
                <a:t>NOMINATIFS</a:t>
              </a:r>
            </a:p>
          </p:txBody>
        </p:sp>
        <p:sp>
          <p:nvSpPr>
            <p:cNvPr id="14" name="Rectangle à coins arrondis 13"/>
            <p:cNvSpPr/>
            <p:nvPr/>
          </p:nvSpPr>
          <p:spPr bwMode="auto">
            <a:xfrm>
              <a:off x="2555776" y="4149080"/>
              <a:ext cx="1224136" cy="648072"/>
            </a:xfrm>
            <a:prstGeom prst="roundRect">
              <a:avLst/>
            </a:prstGeom>
            <a:solidFill>
              <a:srgbClr val="FFFFCC"/>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5" name="Rectangle à coins arrondis 14"/>
            <p:cNvSpPr/>
            <p:nvPr/>
          </p:nvSpPr>
          <p:spPr bwMode="auto">
            <a:xfrm>
              <a:off x="4333116" y="4149080"/>
              <a:ext cx="1224136" cy="648072"/>
            </a:xfrm>
            <a:prstGeom prst="roundRect">
              <a:avLst/>
            </a:prstGeom>
            <a:solidFill>
              <a:srgbClr val="FFFFCC"/>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effectLst/>
                <a:latin typeface="Calibri" pitchFamily="34" charset="0"/>
                <a:cs typeface="Calibri" pitchFamily="34" charset="0"/>
              </a:endParaRPr>
            </a:p>
          </p:txBody>
        </p:sp>
        <p:sp>
          <p:nvSpPr>
            <p:cNvPr id="16" name="Flèche droite 15"/>
            <p:cNvSpPr/>
            <p:nvPr/>
          </p:nvSpPr>
          <p:spPr bwMode="auto">
            <a:xfrm>
              <a:off x="3863349" y="2780928"/>
              <a:ext cx="360040" cy="216024"/>
            </a:xfrm>
            <a:prstGeom prst="rightArrow">
              <a:avLst/>
            </a:prstGeom>
            <a:solidFill>
              <a:srgbClr val="FFC000"/>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050" b="0" i="0" u="none" strike="noStrike" cap="none" normalizeH="0" baseline="0" smtClean="0">
                <a:ln>
                  <a:noFill/>
                </a:ln>
                <a:solidFill>
                  <a:schemeClr val="tx1"/>
                </a:solidFill>
                <a:effectLst/>
                <a:latin typeface="Times New Roman" pitchFamily="18" charset="0"/>
              </a:endParaRPr>
            </a:p>
          </p:txBody>
        </p:sp>
        <p:sp>
          <p:nvSpPr>
            <p:cNvPr id="17" name="Flèche droite 16"/>
            <p:cNvSpPr/>
            <p:nvPr/>
          </p:nvSpPr>
          <p:spPr bwMode="auto">
            <a:xfrm rot="10800000">
              <a:off x="3863349" y="3573016"/>
              <a:ext cx="360040" cy="216024"/>
            </a:xfrm>
            <a:prstGeom prst="rightArrow">
              <a:avLst/>
            </a:prstGeom>
            <a:solidFill>
              <a:srgbClr val="FFC000"/>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050" b="0" i="0" u="none" strike="noStrike" cap="none" normalizeH="0" baseline="0" smtClean="0">
                <a:ln>
                  <a:noFill/>
                </a:ln>
                <a:solidFill>
                  <a:schemeClr val="tx1"/>
                </a:solidFill>
                <a:effectLst/>
                <a:latin typeface="Times New Roman" pitchFamily="18" charset="0"/>
              </a:endParaRPr>
            </a:p>
          </p:txBody>
        </p:sp>
        <p:sp>
          <p:nvSpPr>
            <p:cNvPr id="18" name="Flèche droite 17"/>
            <p:cNvSpPr/>
            <p:nvPr/>
          </p:nvSpPr>
          <p:spPr bwMode="auto">
            <a:xfrm rot="10800000">
              <a:off x="3863350" y="4365104"/>
              <a:ext cx="360040" cy="216024"/>
            </a:xfrm>
            <a:prstGeom prst="rightArrow">
              <a:avLst/>
            </a:prstGeom>
            <a:solidFill>
              <a:srgbClr val="FFC000"/>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050" b="0" i="0" u="none" strike="noStrike" cap="none" normalizeH="0" baseline="0" smtClean="0">
                <a:ln>
                  <a:noFill/>
                </a:ln>
                <a:solidFill>
                  <a:schemeClr val="tx1"/>
                </a:solidFill>
                <a:effectLst/>
                <a:latin typeface="Times New Roman" pitchFamily="18" charset="0"/>
              </a:endParaRPr>
            </a:p>
          </p:txBody>
        </p:sp>
        <p:sp>
          <p:nvSpPr>
            <p:cNvPr id="19" name="ZoneTexte 18"/>
            <p:cNvSpPr txBox="1"/>
            <p:nvPr/>
          </p:nvSpPr>
          <p:spPr>
            <a:xfrm>
              <a:off x="5652121" y="3501007"/>
              <a:ext cx="1768196" cy="417423"/>
            </a:xfrm>
            <a:prstGeom prst="rect">
              <a:avLst/>
            </a:prstGeom>
            <a:noFill/>
          </p:spPr>
          <p:txBody>
            <a:bodyPr wrap="square" rtlCol="0">
              <a:spAutoFit/>
            </a:bodyPr>
            <a:lstStyle/>
            <a:p>
              <a:r>
                <a:rPr lang="fr-FR" sz="800" i="1" dirty="0" smtClean="0">
                  <a:latin typeface="Calibri" pitchFamily="34" charset="0"/>
                  <a:cs typeface="Calibri" pitchFamily="34" charset="0"/>
                </a:rPr>
                <a:t>ex : DSN anticipée</a:t>
              </a:r>
              <a:endParaRPr lang="fr-FR" sz="800" i="1" dirty="0">
                <a:latin typeface="Calibri" pitchFamily="34" charset="0"/>
                <a:cs typeface="Calibri" pitchFamily="34" charset="0"/>
              </a:endParaRPr>
            </a:p>
          </p:txBody>
        </p:sp>
        <p:sp>
          <p:nvSpPr>
            <p:cNvPr id="20" name="ZoneTexte 19"/>
            <p:cNvSpPr txBox="1"/>
            <p:nvPr/>
          </p:nvSpPr>
          <p:spPr>
            <a:xfrm>
              <a:off x="5652120" y="4345360"/>
              <a:ext cx="1512168" cy="417423"/>
            </a:xfrm>
            <a:prstGeom prst="rect">
              <a:avLst/>
            </a:prstGeom>
            <a:noFill/>
          </p:spPr>
          <p:txBody>
            <a:bodyPr wrap="square" rtlCol="0">
              <a:spAutoFit/>
            </a:bodyPr>
            <a:lstStyle/>
            <a:p>
              <a:r>
                <a:rPr lang="fr-FR" sz="800" i="1" dirty="0" smtClean="0">
                  <a:latin typeface="Calibri" pitchFamily="34" charset="0"/>
                  <a:cs typeface="Calibri" pitchFamily="34" charset="0"/>
                </a:rPr>
                <a:t>ex : DSN néant</a:t>
              </a:r>
              <a:endParaRPr lang="fr-FR" sz="800" i="1" dirty="0">
                <a:latin typeface="Calibri" pitchFamily="34" charset="0"/>
                <a:cs typeface="Calibri"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536" y="2420888"/>
            <a:ext cx="7992888" cy="504056"/>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 name="Titre 1"/>
          <p:cNvSpPr>
            <a:spLocks noGrp="1"/>
          </p:cNvSpPr>
          <p:nvPr>
            <p:ph type="title"/>
          </p:nvPr>
        </p:nvSpPr>
        <p:spPr>
          <a:xfrm>
            <a:off x="251520" y="116632"/>
            <a:ext cx="8207375" cy="839788"/>
          </a:xfrm>
        </p:spPr>
        <p:txBody>
          <a:bodyPr/>
          <a:lstStyle/>
          <a:p>
            <a:r>
              <a:rPr lang="fr-FR" sz="2400" dirty="0" smtClean="0">
                <a:solidFill>
                  <a:schemeClr val="tx1"/>
                </a:solidFill>
                <a:latin typeface="Calibri" pitchFamily="34" charset="0"/>
                <a:cs typeface="Calibri" pitchFamily="34" charset="0"/>
              </a:rPr>
              <a:t>Sommaire</a:t>
            </a:r>
            <a:endParaRPr lang="fr-FR" sz="2400" dirty="0">
              <a:solidFill>
                <a:schemeClr val="tx1"/>
              </a:solidFill>
              <a:latin typeface="Calibri" pitchFamily="34" charset="0"/>
              <a:cs typeface="Calibri" pitchFamily="34" charset="0"/>
            </a:endParaRPr>
          </a:p>
        </p:txBody>
      </p:sp>
      <p:sp>
        <p:nvSpPr>
          <p:cNvPr id="4" name="Espace réservé du numéro de diapositive 3"/>
          <p:cNvSpPr>
            <a:spLocks noGrp="1"/>
          </p:cNvSpPr>
          <p:nvPr>
            <p:ph type="sldNum" sz="quarter" idx="10"/>
          </p:nvPr>
        </p:nvSpPr>
        <p:spPr/>
        <p:txBody>
          <a:bodyPr/>
          <a:lstStyle/>
          <a:p>
            <a:fld id="{0EE6F72A-0794-476C-95DD-C55C26AB6F59}" type="slidenum">
              <a:rPr lang="fr-FR" smtClean="0">
                <a:solidFill>
                  <a:srgbClr val="FFFFFF"/>
                </a:solidFill>
              </a:rPr>
              <a:pPr/>
              <a:t>7</a:t>
            </a:fld>
            <a:endParaRPr lang="fr-FR" dirty="0">
              <a:solidFill>
                <a:srgbClr val="FFFFFF"/>
              </a:solidFill>
            </a:endParaRPr>
          </a:p>
        </p:txBody>
      </p:sp>
      <p:sp>
        <p:nvSpPr>
          <p:cNvPr id="6" name="Content Placeholder 5"/>
          <p:cNvSpPr>
            <a:spLocks noGrp="1"/>
          </p:cNvSpPr>
          <p:nvPr>
            <p:ph idx="1"/>
          </p:nvPr>
        </p:nvSpPr>
        <p:spPr>
          <a:xfrm>
            <a:off x="468313" y="1196752"/>
            <a:ext cx="8207375" cy="4392488"/>
          </a:xfrm>
        </p:spPr>
        <p:txBody>
          <a:bodyPr/>
          <a:lstStyle/>
          <a:p>
            <a:pPr algn="just"/>
            <a:r>
              <a:rPr lang="fr-FR" dirty="0" smtClean="0">
                <a:latin typeface="Calibri" pitchFamily="34" charset="0"/>
                <a:cs typeface="Calibri" pitchFamily="34" charset="0"/>
              </a:rPr>
              <a:t>Introduction</a:t>
            </a:r>
          </a:p>
          <a:p>
            <a:pPr algn="just"/>
            <a:r>
              <a:rPr lang="fr-FR" dirty="0" smtClean="0">
                <a:latin typeface="Calibri" pitchFamily="34" charset="0"/>
                <a:cs typeface="Calibri" pitchFamily="34" charset="0"/>
              </a:rPr>
              <a:t>Quelques principes généraux sur la déclaration des cotisations Urssaf en phase 2</a:t>
            </a:r>
          </a:p>
          <a:p>
            <a:pPr algn="just"/>
            <a:r>
              <a:rPr lang="fr-FR" dirty="0" smtClean="0">
                <a:latin typeface="Calibri" pitchFamily="34" charset="0"/>
                <a:cs typeface="Calibri" pitchFamily="34" charset="0"/>
              </a:rPr>
              <a:t>Zoom sur les segments Acoss du message DSN phase 2</a:t>
            </a:r>
          </a:p>
          <a:p>
            <a:pPr algn="just"/>
            <a:r>
              <a:rPr lang="fr-FR" dirty="0" smtClean="0">
                <a:latin typeface="Calibri" pitchFamily="34" charset="0"/>
                <a:cs typeface="Calibri" pitchFamily="34" charset="0"/>
              </a:rPr>
              <a:t>Modalités déclaratives des cotisations sociales Urssaf</a:t>
            </a:r>
          </a:p>
          <a:p>
            <a:pPr algn="just"/>
            <a:r>
              <a:rPr lang="fr-FR" dirty="0" smtClean="0">
                <a:latin typeface="Calibri" pitchFamily="34" charset="0"/>
                <a:cs typeface="Calibri" pitchFamily="34" charset="0"/>
              </a:rPr>
              <a:t>Exigibilités</a:t>
            </a:r>
          </a:p>
          <a:p>
            <a:pPr algn="just"/>
            <a:r>
              <a:rPr lang="fr-FR" dirty="0" smtClean="0">
                <a:latin typeface="Calibri" pitchFamily="34" charset="0"/>
                <a:cs typeface="Calibri" pitchFamily="34" charset="0"/>
              </a:rPr>
              <a:t>Paiement</a:t>
            </a:r>
          </a:p>
          <a:p>
            <a:pPr algn="just"/>
            <a:r>
              <a:rPr lang="fr-FR" dirty="0" smtClean="0">
                <a:latin typeface="Calibri" pitchFamily="34" charset="0"/>
                <a:cs typeface="Calibri" pitchFamily="34" charset="0"/>
              </a:rPr>
              <a:t>Fractionnement et gestion des multi-échéances </a:t>
            </a:r>
          </a:p>
          <a:p>
            <a:pPr algn="just"/>
            <a:r>
              <a:rPr lang="fr-FR" dirty="0" smtClean="0">
                <a:latin typeface="Calibri" pitchFamily="34" charset="0"/>
                <a:cs typeface="Calibri" pitchFamily="34" charset="0"/>
              </a:rPr>
              <a:t>Partitionnement des déclarations</a:t>
            </a:r>
          </a:p>
          <a:p>
            <a:pPr algn="just"/>
            <a:endParaRPr lang="fr-FR" dirty="0" smtClean="0">
              <a:latin typeface="Calibri" pitchFamily="34" charset="0"/>
              <a:cs typeface="Calibri" pitchFamily="34" charset="0"/>
            </a:endParaRPr>
          </a:p>
          <a:p>
            <a:pPr algn="just"/>
            <a:endParaRPr lang="fr-FR"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 name="Picture 2"/>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611560" y="1644224"/>
            <a:ext cx="4259560" cy="5070128"/>
          </a:xfrm>
          <a:prstGeom prst="rect">
            <a:avLst/>
          </a:prstGeom>
          <a:noFill/>
          <a:ln w="9525">
            <a:noFill/>
            <a:miter lim="800000"/>
            <a:headEnd/>
            <a:tailEnd/>
          </a:ln>
        </p:spPr>
      </p:pic>
      <p:pic>
        <p:nvPicPr>
          <p:cNvPr id="78" name="Picture 3"/>
          <p:cNvPicPr>
            <a:picLocks noChangeAspect="1" noChangeArrowheads="1"/>
          </p:cNvPicPr>
          <p:nvPr/>
        </p:nvPicPr>
        <p:blipFill>
          <a:blip r:embed="rId4" cstate="print"/>
          <a:srcRect/>
          <a:stretch>
            <a:fillRect/>
          </a:stretch>
        </p:blipFill>
        <p:spPr bwMode="auto">
          <a:xfrm>
            <a:off x="981427" y="2448951"/>
            <a:ext cx="3559497" cy="611575"/>
          </a:xfrm>
          <a:prstGeom prst="rect">
            <a:avLst/>
          </a:prstGeom>
          <a:noFill/>
          <a:ln w="9525">
            <a:noFill/>
            <a:miter lim="800000"/>
            <a:headEnd/>
            <a:tailEnd/>
          </a:ln>
        </p:spPr>
      </p:pic>
      <p:pic>
        <p:nvPicPr>
          <p:cNvPr id="79" name="Picture 4"/>
          <p:cNvPicPr>
            <a:picLocks noChangeAspect="1" noChangeArrowheads="1"/>
          </p:cNvPicPr>
          <p:nvPr/>
        </p:nvPicPr>
        <p:blipFill>
          <a:blip r:embed="rId5" cstate="print"/>
          <a:srcRect/>
          <a:stretch>
            <a:fillRect/>
          </a:stretch>
        </p:blipFill>
        <p:spPr bwMode="auto">
          <a:xfrm>
            <a:off x="1362192" y="5919957"/>
            <a:ext cx="3216256" cy="589164"/>
          </a:xfrm>
          <a:prstGeom prst="rect">
            <a:avLst/>
          </a:prstGeom>
          <a:noFill/>
          <a:ln w="9525">
            <a:noFill/>
            <a:miter lim="800000"/>
            <a:headEnd/>
            <a:tailEnd/>
          </a:ln>
        </p:spPr>
      </p:pic>
      <p:sp>
        <p:nvSpPr>
          <p:cNvPr id="3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8</a:t>
            </a:fld>
            <a:endParaRPr lang="fr-FR" dirty="0">
              <a:solidFill>
                <a:srgbClr val="FFFFFF"/>
              </a:solidFill>
            </a:endParaRPr>
          </a:p>
        </p:txBody>
      </p:sp>
      <p:sp>
        <p:nvSpPr>
          <p:cNvPr id="74" name="Espace réservé du contenu 8"/>
          <p:cNvSpPr>
            <a:spLocks noGrp="1"/>
          </p:cNvSpPr>
          <p:nvPr>
            <p:ph idx="1"/>
          </p:nvPr>
        </p:nvSpPr>
        <p:spPr>
          <a:xfrm>
            <a:off x="342000" y="900000"/>
            <a:ext cx="8461375" cy="591464"/>
          </a:xfrm>
        </p:spPr>
        <p:txBody>
          <a:bodyPr>
            <a:spAutoFit/>
          </a:bodyPr>
          <a:lstStyle/>
          <a:p>
            <a:pPr algn="just"/>
            <a:r>
              <a:rPr lang="fr-FR" sz="1800" dirty="0" smtClean="0">
                <a:latin typeface="Calibri" pitchFamily="34" charset="0"/>
                <a:cs typeface="Arial" pitchFamily="34" charset="0"/>
              </a:rPr>
              <a:t>Le message « DSN mensuelle » est enrichi de nouveaux blocs destinés à l’ACOSS pour le recouvrement :</a:t>
            </a:r>
          </a:p>
        </p:txBody>
      </p:sp>
      <p:sp>
        <p:nvSpPr>
          <p:cNvPr id="33" name="Rectangle à coins arrondis 32"/>
          <p:cNvSpPr/>
          <p:nvPr/>
        </p:nvSpPr>
        <p:spPr bwMode="auto">
          <a:xfrm>
            <a:off x="5868144" y="2420888"/>
            <a:ext cx="3096344" cy="613809"/>
          </a:xfrm>
          <a:prstGeom prst="roundRect">
            <a:avLst/>
          </a:prstGeom>
          <a:solidFill>
            <a:schemeClr val="bg1"/>
          </a:solidFill>
          <a:ln w="9525" cap="flat" cmpd="sng" algn="ctr">
            <a:solidFill>
              <a:schemeClr val="accent5">
                <a:lumMod val="9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r>
              <a:rPr lang="fr-FR" sz="1400" dirty="0" smtClean="0">
                <a:solidFill>
                  <a:srgbClr val="004272"/>
                </a:solidFill>
                <a:latin typeface="Calibri" pitchFamily="34" charset="0"/>
                <a:cs typeface="Arial" pitchFamily="34" charset="0"/>
              </a:rPr>
              <a:t>Eléments rattachés à l’établissement donc de </a:t>
            </a:r>
            <a:r>
              <a:rPr lang="fr-FR" sz="1400" b="1" dirty="0" smtClean="0">
                <a:solidFill>
                  <a:srgbClr val="004272"/>
                </a:solidFill>
                <a:latin typeface="Calibri" pitchFamily="34" charset="0"/>
                <a:cs typeface="Arial" pitchFamily="34" charset="0"/>
              </a:rPr>
              <a:t>niveau agrégés</a:t>
            </a:r>
          </a:p>
        </p:txBody>
      </p:sp>
      <p:sp>
        <p:nvSpPr>
          <p:cNvPr id="34" name="Flèche droite 33"/>
          <p:cNvSpPr/>
          <p:nvPr/>
        </p:nvSpPr>
        <p:spPr bwMode="auto">
          <a:xfrm>
            <a:off x="5292080" y="2564904"/>
            <a:ext cx="432048" cy="288032"/>
          </a:xfrm>
          <a:prstGeom prst="rightArrow">
            <a:avLst/>
          </a:prstGeom>
          <a:solidFill>
            <a:schemeClr val="accent5">
              <a:lumMod val="9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1043608" y="2449464"/>
            <a:ext cx="4176464" cy="576064"/>
          </a:xfrm>
          <a:prstGeom prst="rect">
            <a:avLst/>
          </a:prstGeom>
          <a:noFill/>
          <a:ln w="38100" cap="flat" cmpd="sng" algn="ctr">
            <a:solidFill>
              <a:schemeClr val="accent5">
                <a:lumMod val="90000"/>
              </a:schemeClr>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37" name="Rectangle à coins arrondis 36"/>
          <p:cNvSpPr/>
          <p:nvPr/>
        </p:nvSpPr>
        <p:spPr bwMode="auto">
          <a:xfrm>
            <a:off x="5796136" y="5963568"/>
            <a:ext cx="3096344" cy="613809"/>
          </a:xfrm>
          <a:prstGeom prst="roundRect">
            <a:avLst/>
          </a:prstGeom>
          <a:solidFill>
            <a:schemeClr val="bg1"/>
          </a:solidFill>
          <a:ln w="9525" cap="flat" cmpd="sng" algn="ctr">
            <a:solidFill>
              <a:srgbClr val="FFC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r>
              <a:rPr lang="fr-FR" sz="1400" dirty="0" smtClean="0">
                <a:solidFill>
                  <a:srgbClr val="004272"/>
                </a:solidFill>
                <a:latin typeface="Calibri" pitchFamily="34" charset="0"/>
                <a:cs typeface="Arial" pitchFamily="34" charset="0"/>
              </a:rPr>
              <a:t>Eléments rattachés à l’individu donc de </a:t>
            </a:r>
            <a:r>
              <a:rPr lang="fr-FR" sz="1400" b="1" dirty="0" smtClean="0">
                <a:solidFill>
                  <a:srgbClr val="004272"/>
                </a:solidFill>
                <a:latin typeface="Calibri" pitchFamily="34" charset="0"/>
                <a:cs typeface="Arial" pitchFamily="34" charset="0"/>
              </a:rPr>
              <a:t>niveau nominatifs</a:t>
            </a:r>
          </a:p>
        </p:txBody>
      </p:sp>
      <p:sp>
        <p:nvSpPr>
          <p:cNvPr id="38" name="Flèche droite 37"/>
          <p:cNvSpPr/>
          <p:nvPr/>
        </p:nvSpPr>
        <p:spPr bwMode="auto">
          <a:xfrm>
            <a:off x="5220072" y="6107584"/>
            <a:ext cx="432048" cy="288032"/>
          </a:xfrm>
          <a:prstGeom prst="rightArrow">
            <a:avLst/>
          </a:prstGeom>
          <a:solidFill>
            <a:srgbClr val="FFC000"/>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1259632" y="5877272"/>
            <a:ext cx="3888432" cy="618928"/>
          </a:xfrm>
          <a:prstGeom prst="rect">
            <a:avLst/>
          </a:prstGeom>
          <a:no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bg2">
                  <a:lumMod val="10000"/>
                </a:schemeClr>
              </a:solidFill>
              <a:effectLst/>
              <a:latin typeface="Times New Roman" pitchFamily="18" charset="0"/>
            </a:endParaRPr>
          </a:p>
        </p:txBody>
      </p:sp>
      <p:grpSp>
        <p:nvGrpSpPr>
          <p:cNvPr id="54" name="Groupe 53"/>
          <p:cNvGrpSpPr/>
          <p:nvPr/>
        </p:nvGrpSpPr>
        <p:grpSpPr>
          <a:xfrm>
            <a:off x="740720" y="2104848"/>
            <a:ext cx="483424" cy="720000"/>
            <a:chOff x="683568" y="2090560"/>
            <a:chExt cx="483424" cy="720000"/>
          </a:xfrm>
        </p:grpSpPr>
        <p:cxnSp>
          <p:nvCxnSpPr>
            <p:cNvPr id="48" name="Connecteur droit 47"/>
            <p:cNvCxnSpPr/>
            <p:nvPr/>
          </p:nvCxnSpPr>
          <p:spPr bwMode="auto">
            <a:xfrm>
              <a:off x="683568" y="2795216"/>
              <a:ext cx="288000" cy="0"/>
            </a:xfrm>
            <a:prstGeom prst="line">
              <a:avLst/>
            </a:prstGeom>
            <a:solidFill>
              <a:schemeClr val="accent1"/>
            </a:solidFill>
            <a:ln w="28575" cap="flat" cmpd="sng" algn="ctr">
              <a:solidFill>
                <a:schemeClr val="accent5">
                  <a:lumMod val="90000"/>
                </a:schemeClr>
              </a:solidFill>
              <a:prstDash val="solid"/>
              <a:round/>
              <a:headEnd type="none" w="med" len="med"/>
              <a:tailEnd type="none"/>
            </a:ln>
            <a:effectLst/>
          </p:spPr>
        </p:cxnSp>
        <p:cxnSp>
          <p:nvCxnSpPr>
            <p:cNvPr id="49" name="Connecteur droit 48"/>
            <p:cNvCxnSpPr/>
            <p:nvPr/>
          </p:nvCxnSpPr>
          <p:spPr bwMode="auto">
            <a:xfrm>
              <a:off x="698424" y="2090560"/>
              <a:ext cx="0" cy="720000"/>
            </a:xfrm>
            <a:prstGeom prst="line">
              <a:avLst/>
            </a:prstGeom>
            <a:solidFill>
              <a:schemeClr val="accent1"/>
            </a:solidFill>
            <a:ln w="28575" cap="flat" cmpd="sng" algn="ctr">
              <a:solidFill>
                <a:schemeClr val="accent5">
                  <a:lumMod val="90000"/>
                </a:schemeClr>
              </a:solidFill>
              <a:prstDash val="solid"/>
              <a:round/>
              <a:headEnd type="none" w="med" len="med"/>
              <a:tailEnd type="none"/>
            </a:ln>
            <a:effectLst/>
          </p:spPr>
        </p:cxnSp>
        <p:cxnSp>
          <p:nvCxnSpPr>
            <p:cNvPr id="53" name="Connecteur droit 52"/>
            <p:cNvCxnSpPr/>
            <p:nvPr/>
          </p:nvCxnSpPr>
          <p:spPr bwMode="auto">
            <a:xfrm>
              <a:off x="698992" y="2104280"/>
              <a:ext cx="468000" cy="0"/>
            </a:xfrm>
            <a:prstGeom prst="line">
              <a:avLst/>
            </a:prstGeom>
            <a:solidFill>
              <a:schemeClr val="accent1"/>
            </a:solidFill>
            <a:ln w="28575" cap="flat" cmpd="sng" algn="ctr">
              <a:solidFill>
                <a:schemeClr val="accent5">
                  <a:lumMod val="90000"/>
                </a:schemeClr>
              </a:solidFill>
              <a:prstDash val="solid"/>
              <a:round/>
              <a:headEnd type="none" w="med" len="med"/>
              <a:tailEnd type="triangle"/>
            </a:ln>
            <a:effectLst/>
          </p:spPr>
        </p:cxnSp>
      </p:grpSp>
      <p:grpSp>
        <p:nvGrpSpPr>
          <p:cNvPr id="59" name="Groupe 58"/>
          <p:cNvGrpSpPr/>
          <p:nvPr/>
        </p:nvGrpSpPr>
        <p:grpSpPr>
          <a:xfrm>
            <a:off x="971600" y="3155256"/>
            <a:ext cx="483424" cy="3043601"/>
            <a:chOff x="971600" y="3155256"/>
            <a:chExt cx="483424" cy="3043601"/>
          </a:xfrm>
        </p:grpSpPr>
        <p:cxnSp>
          <p:nvCxnSpPr>
            <p:cNvPr id="56" name="Connecteur droit 55"/>
            <p:cNvCxnSpPr/>
            <p:nvPr/>
          </p:nvCxnSpPr>
          <p:spPr bwMode="auto">
            <a:xfrm>
              <a:off x="971600" y="6198857"/>
              <a:ext cx="288000" cy="0"/>
            </a:xfrm>
            <a:prstGeom prst="line">
              <a:avLst/>
            </a:prstGeom>
            <a:solidFill>
              <a:schemeClr val="accent1"/>
            </a:solidFill>
            <a:ln w="28575" cap="flat" cmpd="sng" algn="ctr">
              <a:solidFill>
                <a:srgbClr val="FFC000"/>
              </a:solidFill>
              <a:prstDash val="solid"/>
              <a:round/>
              <a:headEnd type="none" w="med" len="med"/>
              <a:tailEnd type="none"/>
            </a:ln>
            <a:effectLst/>
          </p:spPr>
        </p:cxnSp>
        <p:cxnSp>
          <p:nvCxnSpPr>
            <p:cNvPr id="57" name="Connecteur droit 56"/>
            <p:cNvCxnSpPr/>
            <p:nvPr/>
          </p:nvCxnSpPr>
          <p:spPr bwMode="auto">
            <a:xfrm>
              <a:off x="986456" y="3155256"/>
              <a:ext cx="0" cy="3024000"/>
            </a:xfrm>
            <a:prstGeom prst="line">
              <a:avLst/>
            </a:prstGeom>
            <a:solidFill>
              <a:schemeClr val="accent1"/>
            </a:solidFill>
            <a:ln w="28575" cap="flat" cmpd="sng" algn="ctr">
              <a:solidFill>
                <a:srgbClr val="FFC000"/>
              </a:solidFill>
              <a:prstDash val="solid"/>
              <a:round/>
              <a:headEnd type="none" w="med" len="med"/>
              <a:tailEnd type="none"/>
            </a:ln>
            <a:effectLst/>
          </p:spPr>
        </p:cxnSp>
        <p:cxnSp>
          <p:nvCxnSpPr>
            <p:cNvPr id="58" name="Connecteur droit 57"/>
            <p:cNvCxnSpPr/>
            <p:nvPr/>
          </p:nvCxnSpPr>
          <p:spPr bwMode="auto">
            <a:xfrm>
              <a:off x="987024" y="3158477"/>
              <a:ext cx="468000" cy="0"/>
            </a:xfrm>
            <a:prstGeom prst="line">
              <a:avLst/>
            </a:prstGeom>
            <a:solidFill>
              <a:schemeClr val="accent1"/>
            </a:solidFill>
            <a:ln w="28575" cap="flat" cmpd="sng" algn="ctr">
              <a:solidFill>
                <a:srgbClr val="FFC000"/>
              </a:solidFill>
              <a:prstDash val="solid"/>
              <a:round/>
              <a:headEnd type="none" w="med" len="med"/>
              <a:tailEnd type="triangle"/>
            </a:ln>
            <a:effectLst/>
          </p:spPr>
        </p:cxnSp>
      </p:grpSp>
      <p:sp>
        <p:nvSpPr>
          <p:cNvPr id="80" name="Rectangle 2"/>
          <p:cNvSpPr txBox="1">
            <a:spLocks noChangeArrowheads="1"/>
          </p:cNvSpPr>
          <p:nvPr/>
        </p:nvSpPr>
        <p:spPr bwMode="auto">
          <a:xfrm>
            <a:off x="252413" y="179389"/>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Zoom sur les segments Acoss du message DSN phase 2 </a:t>
            </a:r>
          </a:p>
          <a:p>
            <a:pPr marL="0" lvl="1">
              <a:lnSpc>
                <a:spcPct val="85000"/>
              </a:lnSpc>
              <a:defRPr/>
            </a:pPr>
            <a:r>
              <a:rPr lang="fr-FR" sz="2400" b="1" kern="0" dirty="0" smtClean="0">
                <a:solidFill>
                  <a:srgbClr val="004272"/>
                </a:solidFill>
                <a:latin typeface="Calibri" pitchFamily="34" charset="0"/>
              </a:rPr>
              <a:t> </a:t>
            </a:r>
          </a:p>
        </p:txBody>
      </p:sp>
      <p:sp>
        <p:nvSpPr>
          <p:cNvPr id="23" name="Ellipse 22"/>
          <p:cNvSpPr/>
          <p:nvPr/>
        </p:nvSpPr>
        <p:spPr bwMode="auto">
          <a:xfrm>
            <a:off x="3257568" y="5930992"/>
            <a:ext cx="72008" cy="144016"/>
          </a:xfrm>
          <a:prstGeom prst="ellipse">
            <a:avLst/>
          </a:prstGeom>
          <a:solidFill>
            <a:schemeClr val="bg1"/>
          </a:solid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bg2">
                    <a:lumMod val="10000"/>
                  </a:schemeClr>
                </a:solidFill>
                <a:effectLst/>
                <a:latin typeface="Times New Roman" pitchFamily="18" charset="0"/>
              </a:rPr>
              <a:t>0</a:t>
            </a:r>
            <a:endParaRPr kumimoji="0" lang="fr-FR" sz="2000" b="0" i="0" u="none" strike="noStrike" cap="none" normalizeH="0" baseline="0" dirty="0" smtClean="0">
              <a:ln>
                <a:noFill/>
              </a:ln>
              <a:solidFill>
                <a:schemeClr val="bg2">
                  <a:lumMod val="10000"/>
                </a:schemeClr>
              </a:solidFill>
              <a:effectLst/>
              <a:latin typeface="Times New Roman" pitchFamily="18" charset="0"/>
            </a:endParaRPr>
          </a:p>
        </p:txBody>
      </p:sp>
      <p:sp>
        <p:nvSpPr>
          <p:cNvPr id="24" name="Ellipse 23"/>
          <p:cNvSpPr/>
          <p:nvPr/>
        </p:nvSpPr>
        <p:spPr bwMode="auto">
          <a:xfrm>
            <a:off x="3122696" y="6318464"/>
            <a:ext cx="766296" cy="162304"/>
          </a:xfrm>
          <a:prstGeom prst="ellipse">
            <a:avLst/>
          </a:prstGeom>
          <a:solidFill>
            <a:schemeClr val="bg1"/>
          </a:solid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bg2">
                    <a:lumMod val="10000"/>
                  </a:schemeClr>
                </a:solidFill>
                <a:effectLst/>
                <a:latin typeface="Times New Roman" pitchFamily="18" charset="0"/>
              </a:rPr>
              <a:t>individuelle</a:t>
            </a:r>
            <a:endParaRPr kumimoji="0" lang="fr-FR" sz="1600" b="0" i="0" u="none" strike="noStrike" cap="none" normalizeH="0" baseline="0" dirty="0" smtClean="0">
              <a:ln>
                <a:noFill/>
              </a:ln>
              <a:solidFill>
                <a:schemeClr val="bg2">
                  <a:lumMod val="10000"/>
                </a:schemeClr>
              </a:solidFill>
              <a:effectLst/>
              <a:latin typeface="Times New Roman" pitchFamily="18" charset="0"/>
            </a:endParaRPr>
          </a:p>
        </p:txBody>
      </p:sp>
      <p:sp>
        <p:nvSpPr>
          <p:cNvPr id="25" name="Ellipse 24"/>
          <p:cNvSpPr/>
          <p:nvPr/>
        </p:nvSpPr>
        <p:spPr bwMode="auto">
          <a:xfrm>
            <a:off x="3194704" y="5111472"/>
            <a:ext cx="72008" cy="144016"/>
          </a:xfrm>
          <a:prstGeom prst="ellipse">
            <a:avLst/>
          </a:prstGeom>
          <a:solidFill>
            <a:schemeClr val="bg1"/>
          </a:solid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bg2">
                    <a:lumMod val="10000"/>
                  </a:schemeClr>
                </a:solidFill>
                <a:effectLst/>
                <a:latin typeface="Times New Roman" pitchFamily="18" charset="0"/>
              </a:rPr>
              <a:t>1</a:t>
            </a:r>
            <a:endParaRPr kumimoji="0" lang="fr-FR" sz="2000" b="0" i="0" u="none" strike="noStrike" cap="none" normalizeH="0" baseline="0" dirty="0" smtClean="0">
              <a:ln>
                <a:noFill/>
              </a:ln>
              <a:solidFill>
                <a:schemeClr val="bg2">
                  <a:lumMod val="10000"/>
                </a:schemeClr>
              </a:solidFill>
              <a:effectLst/>
              <a:latin typeface="Times New Roman" pitchFamily="18" charset="0"/>
            </a:endParaRPr>
          </a:p>
        </p:txBody>
      </p:sp>
      <p:sp>
        <p:nvSpPr>
          <p:cNvPr id="27" name="Ellipse 26"/>
          <p:cNvSpPr/>
          <p:nvPr/>
        </p:nvSpPr>
        <p:spPr bwMode="auto">
          <a:xfrm>
            <a:off x="2600352" y="6102440"/>
            <a:ext cx="648000" cy="162304"/>
          </a:xfrm>
          <a:prstGeom prst="ellipse">
            <a:avLst/>
          </a:prstGeom>
          <a:solidFill>
            <a:schemeClr val="bg1"/>
          </a:solid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bg2">
                    <a:lumMod val="10000"/>
                  </a:schemeClr>
                </a:solidFill>
                <a:effectLst/>
                <a:latin typeface="Times New Roman" pitchFamily="18" charset="0"/>
              </a:rPr>
              <a:t>Composant</a:t>
            </a:r>
            <a:endParaRPr kumimoji="0" lang="fr-FR" sz="1600" b="0" i="0" u="none" strike="noStrike" cap="none" normalizeH="0" baseline="0" dirty="0" smtClean="0">
              <a:ln>
                <a:noFill/>
              </a:ln>
              <a:solidFill>
                <a:schemeClr val="bg2">
                  <a:lumMod val="10000"/>
                </a:schemeClr>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down)">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2000"/>
                                        <p:tgtEl>
                                          <p:spTgt spid="3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fade">
                                      <p:cBhvr>
                                        <p:cTn id="15" dur="2000"/>
                                        <p:tgtEl>
                                          <p:spTgt spid="33"/>
                                        </p:tgtEl>
                                      </p:cBhvr>
                                    </p:animEffect>
                                  </p:childTnLst>
                                </p:cTn>
                              </p:par>
                              <p:par>
                                <p:cTn id="16" presetID="22" presetClass="entr" presetSubtype="4" fill="hold" nodeType="with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wipe(down)">
                                      <p:cBhvr>
                                        <p:cTn id="18" dur="500"/>
                                        <p:tgtEl>
                                          <p:spTgt spid="5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wipe(down)">
                                      <p:cBhvr>
                                        <p:cTn id="23" dur="500"/>
                                        <p:tgtEl>
                                          <p:spTgt spid="3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2000"/>
                                        <p:tgtEl>
                                          <p:spTgt spid="3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2000"/>
                                        <p:tgtEl>
                                          <p:spTgt spid="37"/>
                                        </p:tgtEl>
                                      </p:cBhvr>
                                    </p:animEffect>
                                  </p:childTnLst>
                                </p:cTn>
                              </p:par>
                              <p:par>
                                <p:cTn id="32" presetID="22" presetClass="entr" presetSubtype="4" fill="hold" nodeType="with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wipe(down)">
                                      <p:cBhvr>
                                        <p:cTn id="3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2" grpId="0" animBg="1"/>
      <p:bldP spid="37" grpId="0" animBg="1"/>
      <p:bldP spid="38" grpId="0" animBg="1"/>
      <p:bldP spid="3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3"/>
          <p:cNvSpPr>
            <a:spLocks noGrp="1"/>
          </p:cNvSpPr>
          <p:nvPr>
            <p:ph type="sldNum" sz="quarter" idx="10"/>
          </p:nvPr>
        </p:nvSpPr>
        <p:spPr>
          <a:xfrm>
            <a:off x="0" y="6638925"/>
            <a:ext cx="395288" cy="246063"/>
          </a:xfrm>
        </p:spPr>
        <p:txBody>
          <a:bodyPr/>
          <a:lstStyle/>
          <a:p>
            <a:pPr>
              <a:defRPr/>
            </a:pPr>
            <a:fld id="{EDBAA250-FDD2-464C-83C3-DB4D7909873F}" type="slidenum">
              <a:rPr lang="fr-FR" smtClean="0">
                <a:solidFill>
                  <a:srgbClr val="FFFFFF"/>
                </a:solidFill>
              </a:rPr>
              <a:pPr>
                <a:defRPr/>
              </a:pPr>
              <a:t>9</a:t>
            </a:fld>
            <a:endParaRPr lang="fr-FR" dirty="0">
              <a:solidFill>
                <a:srgbClr val="FFFFFF"/>
              </a:solidFill>
            </a:endParaRPr>
          </a:p>
        </p:txBody>
      </p:sp>
      <p:sp>
        <p:nvSpPr>
          <p:cNvPr id="74" name="Espace réservé du contenu 8"/>
          <p:cNvSpPr>
            <a:spLocks noGrp="1"/>
          </p:cNvSpPr>
          <p:nvPr>
            <p:ph idx="1"/>
          </p:nvPr>
        </p:nvSpPr>
        <p:spPr>
          <a:xfrm>
            <a:off x="342000" y="908720"/>
            <a:ext cx="8461375" cy="2028781"/>
          </a:xfrm>
        </p:spPr>
        <p:txBody>
          <a:bodyPr>
            <a:spAutoFit/>
          </a:bodyPr>
          <a:lstStyle/>
          <a:p>
            <a:pPr algn="just">
              <a:spcBef>
                <a:spcPts val="1200"/>
              </a:spcBef>
            </a:pPr>
            <a:r>
              <a:rPr lang="fr-FR" sz="1800" dirty="0" smtClean="0">
                <a:latin typeface="Calibri" pitchFamily="34" charset="0"/>
                <a:cs typeface="Arial" pitchFamily="34" charset="0"/>
              </a:rPr>
              <a:t>Une cotisation agrégée est la cotisation ou le total de cotisations dont l’établissement est redevable :</a:t>
            </a:r>
          </a:p>
          <a:p>
            <a:pPr lvl="1" algn="just"/>
            <a:r>
              <a:rPr lang="fr-FR" sz="1600" dirty="0" smtClean="0">
                <a:latin typeface="Calibri" pitchFamily="34" charset="0"/>
                <a:cs typeface="Arial" pitchFamily="34" charset="0"/>
              </a:rPr>
              <a:t>Pour ses propres salariés (somme des cotisations individuelles), dès la Phase 2</a:t>
            </a:r>
          </a:p>
          <a:p>
            <a:pPr algn="just">
              <a:spcBef>
                <a:spcPts val="1200"/>
              </a:spcBef>
            </a:pPr>
            <a:r>
              <a:rPr lang="fr-FR" sz="1800" dirty="0" smtClean="0">
                <a:latin typeface="Calibri" pitchFamily="34" charset="0"/>
                <a:cs typeface="Arial" pitchFamily="34" charset="0"/>
              </a:rPr>
              <a:t>Codes types</a:t>
            </a:r>
          </a:p>
          <a:p>
            <a:pPr lvl="1" algn="just"/>
            <a:r>
              <a:rPr lang="fr-FR" sz="1600" dirty="0" smtClean="0">
                <a:latin typeface="Calibri" pitchFamily="34" charset="0"/>
                <a:cs typeface="Arial" pitchFamily="34" charset="0"/>
              </a:rPr>
              <a:t>En Phase 2, les types de cotisation agrégée sont les code types de personnel (CTP) utilisés par les URSSAF. Cette table des CTP est commune à la DUCS et à la DSN </a:t>
            </a:r>
          </a:p>
        </p:txBody>
      </p:sp>
      <p:sp>
        <p:nvSpPr>
          <p:cNvPr id="6" name="Rectangle 5"/>
          <p:cNvSpPr/>
          <p:nvPr/>
        </p:nvSpPr>
        <p:spPr bwMode="auto">
          <a:xfrm>
            <a:off x="6588224" y="4912893"/>
            <a:ext cx="2160240" cy="395984"/>
          </a:xfrm>
          <a:prstGeom prst="rect">
            <a:avLst/>
          </a:prstGeom>
          <a:solidFill>
            <a:schemeClr val="bg1"/>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1050" b="1" i="1" dirty="0" smtClean="0">
                <a:solidFill>
                  <a:srgbClr val="004272"/>
                </a:solidFill>
              </a:rPr>
              <a:t>Cotisation agrégée</a:t>
            </a:r>
            <a:br>
              <a:rPr lang="fr-FR" sz="1050" b="1" i="1" dirty="0" smtClean="0">
                <a:solidFill>
                  <a:srgbClr val="004272"/>
                </a:solidFill>
              </a:rPr>
            </a:br>
            <a:r>
              <a:rPr lang="fr-FR" sz="1050" b="1" i="1" dirty="0" smtClean="0">
                <a:solidFill>
                  <a:srgbClr val="004272"/>
                </a:solidFill>
              </a:rPr>
              <a:t>« alpha » </a:t>
            </a:r>
            <a:r>
              <a:rPr lang="fr-FR" sz="800" i="1" dirty="0" smtClean="0">
                <a:solidFill>
                  <a:srgbClr val="004272"/>
                </a:solidFill>
              </a:rPr>
              <a:t>destinée à l’OPS 1</a:t>
            </a:r>
            <a:endParaRPr lang="fr-FR" sz="1050" i="1" dirty="0" smtClean="0">
              <a:solidFill>
                <a:srgbClr val="004272"/>
              </a:solidFill>
            </a:endParaRPr>
          </a:p>
        </p:txBody>
      </p:sp>
      <p:sp>
        <p:nvSpPr>
          <p:cNvPr id="9" name="Rectangle 8"/>
          <p:cNvSpPr/>
          <p:nvPr/>
        </p:nvSpPr>
        <p:spPr bwMode="auto">
          <a:xfrm>
            <a:off x="3059832" y="3940725"/>
            <a:ext cx="2016224" cy="395984"/>
          </a:xfrm>
          <a:prstGeom prst="rect">
            <a:avLst/>
          </a:prstGeom>
          <a:solidFill>
            <a:schemeClr val="accent4">
              <a:lumMod val="90000"/>
              <a:lumOff val="10000"/>
            </a:schemeClr>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1050" b="1" i="1" dirty="0" smtClean="0">
                <a:solidFill>
                  <a:srgbClr val="FFFFFF"/>
                </a:solidFill>
              </a:rPr>
              <a:t>Cotisation individuelle</a:t>
            </a:r>
            <a:endParaRPr lang="fr-FR" sz="800" dirty="0" smtClean="0">
              <a:solidFill>
                <a:srgbClr val="FFFFFF"/>
              </a:solidFill>
              <a:latin typeface="Times New Roman" pitchFamily="18" charset="0"/>
            </a:endParaRPr>
          </a:p>
        </p:txBody>
      </p:sp>
      <p:cxnSp>
        <p:nvCxnSpPr>
          <p:cNvPr id="10" name="Forme 14"/>
          <p:cNvCxnSpPr>
            <a:stCxn id="14" idx="3"/>
            <a:endCxn id="6" idx="1"/>
          </p:cNvCxnSpPr>
          <p:nvPr/>
        </p:nvCxnSpPr>
        <p:spPr bwMode="auto">
          <a:xfrm>
            <a:off x="5076056" y="4642773"/>
            <a:ext cx="1512168" cy="468112"/>
          </a:xfrm>
          <a:prstGeom prst="bentConnector3">
            <a:avLst>
              <a:gd name="adj1" fmla="val 50000"/>
            </a:avLst>
          </a:prstGeom>
          <a:ln w="28575">
            <a:prstDash val="dash"/>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1" name="Forme 14"/>
          <p:cNvCxnSpPr>
            <a:stCxn id="15" idx="3"/>
            <a:endCxn id="6" idx="1"/>
          </p:cNvCxnSpPr>
          <p:nvPr/>
        </p:nvCxnSpPr>
        <p:spPr bwMode="auto">
          <a:xfrm>
            <a:off x="5076056" y="5099218"/>
            <a:ext cx="1512168" cy="11667"/>
          </a:xfrm>
          <a:prstGeom prst="bentConnector3">
            <a:avLst>
              <a:gd name="adj1" fmla="val 50000"/>
            </a:avLst>
          </a:prstGeom>
          <a:ln w="28575">
            <a:prstDash val="dash"/>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bwMode="auto">
          <a:xfrm>
            <a:off x="6588224" y="3904781"/>
            <a:ext cx="2160240" cy="395984"/>
          </a:xfrm>
          <a:prstGeom prst="rect">
            <a:avLst/>
          </a:prstGeom>
          <a:solidFill>
            <a:schemeClr val="accent4">
              <a:lumMod val="90000"/>
              <a:lumOff val="10000"/>
            </a:schemeClr>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1050" b="1" i="1" dirty="0" smtClean="0">
                <a:solidFill>
                  <a:srgbClr val="FFFFFF"/>
                </a:solidFill>
              </a:rPr>
              <a:t>Cotisation agrégée</a:t>
            </a:r>
          </a:p>
        </p:txBody>
      </p:sp>
      <p:cxnSp>
        <p:nvCxnSpPr>
          <p:cNvPr id="13" name="Forme 14"/>
          <p:cNvCxnSpPr>
            <a:stCxn id="16" idx="3"/>
            <a:endCxn id="6" idx="1"/>
          </p:cNvCxnSpPr>
          <p:nvPr/>
        </p:nvCxnSpPr>
        <p:spPr bwMode="auto">
          <a:xfrm flipV="1">
            <a:off x="5076056" y="5110885"/>
            <a:ext cx="1512168" cy="540000"/>
          </a:xfrm>
          <a:prstGeom prst="bentConnector3">
            <a:avLst>
              <a:gd name="adj1" fmla="val 50000"/>
            </a:avLst>
          </a:prstGeom>
          <a:ln w="28575">
            <a:prstDash val="dash"/>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bwMode="auto">
          <a:xfrm>
            <a:off x="3059832" y="4444781"/>
            <a:ext cx="2016224" cy="395984"/>
          </a:xfrm>
          <a:prstGeom prst="rect">
            <a:avLst/>
          </a:prstGeom>
          <a:solidFill>
            <a:schemeClr val="bg1"/>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1050" b="1" i="1" dirty="0" smtClean="0">
                <a:solidFill>
                  <a:srgbClr val="004272"/>
                </a:solidFill>
              </a:rPr>
              <a:t>Cotisation individuelle « alpha » </a:t>
            </a:r>
            <a:r>
              <a:rPr lang="fr-FR" sz="800" dirty="0" smtClean="0">
                <a:solidFill>
                  <a:srgbClr val="004272"/>
                </a:solidFill>
              </a:rPr>
              <a:t>Salarié 1</a:t>
            </a:r>
          </a:p>
        </p:txBody>
      </p:sp>
      <p:sp>
        <p:nvSpPr>
          <p:cNvPr id="15" name="Rectangle 14"/>
          <p:cNvSpPr/>
          <p:nvPr/>
        </p:nvSpPr>
        <p:spPr bwMode="auto">
          <a:xfrm>
            <a:off x="3059832" y="4889559"/>
            <a:ext cx="2016224" cy="419318"/>
          </a:xfrm>
          <a:prstGeom prst="rect">
            <a:avLst/>
          </a:prstGeom>
          <a:solidFill>
            <a:schemeClr val="bg1"/>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1050" b="1" i="1" dirty="0" smtClean="0">
                <a:solidFill>
                  <a:srgbClr val="004272"/>
                </a:solidFill>
              </a:rPr>
              <a:t>Cotisation individuelle</a:t>
            </a:r>
            <a:br>
              <a:rPr lang="fr-FR" sz="1050" b="1" i="1" dirty="0" smtClean="0">
                <a:solidFill>
                  <a:srgbClr val="004272"/>
                </a:solidFill>
              </a:rPr>
            </a:br>
            <a:r>
              <a:rPr lang="fr-FR" sz="1050" b="1" i="1" dirty="0" smtClean="0">
                <a:solidFill>
                  <a:srgbClr val="004272"/>
                </a:solidFill>
              </a:rPr>
              <a:t>« alpha » </a:t>
            </a:r>
            <a:r>
              <a:rPr lang="fr-FR" sz="800" dirty="0" smtClean="0">
                <a:solidFill>
                  <a:srgbClr val="004272"/>
                </a:solidFill>
              </a:rPr>
              <a:t>Salarié 2</a:t>
            </a:r>
            <a:endParaRPr lang="fr-FR" sz="700" dirty="0" smtClean="0">
              <a:solidFill>
                <a:srgbClr val="004272"/>
              </a:solidFill>
            </a:endParaRPr>
          </a:p>
        </p:txBody>
      </p:sp>
      <p:sp>
        <p:nvSpPr>
          <p:cNvPr id="16" name="Rectangle 15"/>
          <p:cNvSpPr/>
          <p:nvPr/>
        </p:nvSpPr>
        <p:spPr bwMode="auto">
          <a:xfrm>
            <a:off x="3059832" y="5452893"/>
            <a:ext cx="2016224" cy="395984"/>
          </a:xfrm>
          <a:prstGeom prst="rect">
            <a:avLst/>
          </a:prstGeom>
          <a:solidFill>
            <a:schemeClr val="bg1"/>
          </a:solidFill>
          <a:ln w="9525">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fr-FR" sz="1050" b="1" i="1" dirty="0" smtClean="0">
                <a:solidFill>
                  <a:srgbClr val="004272"/>
                </a:solidFill>
              </a:rPr>
              <a:t>Cotisation individuelle</a:t>
            </a:r>
            <a:br>
              <a:rPr lang="fr-FR" sz="1050" b="1" i="1" dirty="0" smtClean="0">
                <a:solidFill>
                  <a:srgbClr val="004272"/>
                </a:solidFill>
              </a:rPr>
            </a:br>
            <a:r>
              <a:rPr lang="fr-FR" sz="1050" b="1" i="1" dirty="0" smtClean="0">
                <a:solidFill>
                  <a:srgbClr val="004272"/>
                </a:solidFill>
              </a:rPr>
              <a:t>« alpha » </a:t>
            </a:r>
            <a:r>
              <a:rPr lang="fr-FR" sz="800" dirty="0" smtClean="0">
                <a:solidFill>
                  <a:srgbClr val="004272"/>
                </a:solidFill>
              </a:rPr>
              <a:t>Salarié n</a:t>
            </a:r>
          </a:p>
        </p:txBody>
      </p:sp>
      <p:sp>
        <p:nvSpPr>
          <p:cNvPr id="17" name="ZoneTexte 16"/>
          <p:cNvSpPr txBox="1"/>
          <p:nvPr/>
        </p:nvSpPr>
        <p:spPr>
          <a:xfrm>
            <a:off x="3491648" y="5128917"/>
            <a:ext cx="993196" cy="369332"/>
          </a:xfrm>
          <a:prstGeom prst="rect">
            <a:avLst/>
          </a:prstGeom>
          <a:noFill/>
        </p:spPr>
        <p:txBody>
          <a:bodyPr wrap="square" rtlCol="0">
            <a:spAutoFit/>
          </a:bodyPr>
          <a:lstStyle/>
          <a:p>
            <a:pPr algn="ctr"/>
            <a:r>
              <a:rPr lang="fr-FR" sz="1800" dirty="0" smtClean="0">
                <a:solidFill>
                  <a:srgbClr val="004272"/>
                </a:solidFill>
                <a:latin typeface="Arial"/>
                <a:cs typeface="Arial" pitchFamily="34" charset="0"/>
              </a:rPr>
              <a:t>…</a:t>
            </a:r>
            <a:endParaRPr lang="fr-FR" sz="1800" dirty="0">
              <a:solidFill>
                <a:srgbClr val="004272"/>
              </a:solidFill>
              <a:latin typeface="Arial"/>
              <a:cs typeface="Arial" pitchFamily="34" charset="0"/>
            </a:endParaRPr>
          </a:p>
        </p:txBody>
      </p:sp>
      <p:sp>
        <p:nvSpPr>
          <p:cNvPr id="18" name="Rectangle à coins arrondis 17"/>
          <p:cNvSpPr/>
          <p:nvPr/>
        </p:nvSpPr>
        <p:spPr bwMode="auto">
          <a:xfrm>
            <a:off x="522537" y="4551052"/>
            <a:ext cx="1889223" cy="613809"/>
          </a:xfrm>
          <a:prstGeom prst="round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lvl="2" algn="ctr"/>
            <a:r>
              <a:rPr lang="fr-FR" sz="1050" dirty="0" smtClean="0">
                <a:solidFill>
                  <a:srgbClr val="004272"/>
                </a:solidFill>
                <a:latin typeface="Calibri" pitchFamily="34" charset="0"/>
                <a:cs typeface="Arial" pitchFamily="34" charset="0"/>
              </a:rPr>
              <a:t>La cotisation agrégée est la somme de cotisations individuelles</a:t>
            </a:r>
          </a:p>
        </p:txBody>
      </p:sp>
      <p:cxnSp>
        <p:nvCxnSpPr>
          <p:cNvPr id="25" name="Straight Connector 24"/>
          <p:cNvCxnSpPr/>
          <p:nvPr/>
        </p:nvCxnSpPr>
        <p:spPr bwMode="auto">
          <a:xfrm>
            <a:off x="6094700" y="3645312"/>
            <a:ext cx="0" cy="2592000"/>
          </a:xfrm>
          <a:prstGeom prst="line">
            <a:avLst/>
          </a:prstGeom>
          <a:solidFill>
            <a:schemeClr val="accent1"/>
          </a:solidFill>
          <a:ln w="31750" cap="flat" cmpd="sng" algn="ctr">
            <a:solidFill>
              <a:schemeClr val="bg1">
                <a:lumMod val="75000"/>
              </a:schemeClr>
            </a:solidFill>
            <a:prstDash val="dash"/>
            <a:round/>
            <a:headEnd type="none" w="med" len="med"/>
            <a:tailEnd type="none"/>
          </a:ln>
          <a:effectLst/>
        </p:spPr>
      </p:cxnSp>
      <p:sp>
        <p:nvSpPr>
          <p:cNvPr id="26" name="Round Diagonal Corner Rectangle 25"/>
          <p:cNvSpPr/>
          <p:nvPr/>
        </p:nvSpPr>
        <p:spPr bwMode="auto">
          <a:xfrm>
            <a:off x="5292080" y="3598770"/>
            <a:ext cx="648072" cy="216024"/>
          </a:xfrm>
          <a:prstGeom prst="round2Diag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algn="ctr"/>
            <a:r>
              <a:rPr lang="fr-FR" sz="1400" b="1" dirty="0" smtClean="0">
                <a:solidFill>
                  <a:srgbClr val="FFFFFF"/>
                </a:solidFill>
                <a:latin typeface="Calibri" pitchFamily="34" charset="0"/>
                <a:cs typeface="Calibri" pitchFamily="34" charset="0"/>
              </a:rPr>
              <a:t>Paie</a:t>
            </a:r>
          </a:p>
        </p:txBody>
      </p:sp>
      <p:sp>
        <p:nvSpPr>
          <p:cNvPr id="27" name="Round Diagonal Corner Rectangle 26"/>
          <p:cNvSpPr/>
          <p:nvPr/>
        </p:nvSpPr>
        <p:spPr bwMode="auto">
          <a:xfrm>
            <a:off x="6228184" y="3598770"/>
            <a:ext cx="648072" cy="216024"/>
          </a:xfrm>
          <a:prstGeom prst="round2Diag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algn="ctr"/>
            <a:r>
              <a:rPr lang="fr-FR" sz="1400" b="1" dirty="0" smtClean="0">
                <a:solidFill>
                  <a:srgbClr val="FFFFFF"/>
                </a:solidFill>
                <a:latin typeface="Calibri" pitchFamily="34" charset="0"/>
                <a:cs typeface="Calibri" pitchFamily="34" charset="0"/>
              </a:rPr>
              <a:t>DSN</a:t>
            </a:r>
          </a:p>
        </p:txBody>
      </p:sp>
      <p:sp>
        <p:nvSpPr>
          <p:cNvPr id="19" name="Rectangle 2"/>
          <p:cNvSpPr txBox="1">
            <a:spLocks noChangeArrowheads="1"/>
          </p:cNvSpPr>
          <p:nvPr/>
        </p:nvSpPr>
        <p:spPr bwMode="auto">
          <a:xfrm>
            <a:off x="252413" y="179388"/>
            <a:ext cx="8135937" cy="585316"/>
          </a:xfrm>
          <a:prstGeom prst="rect">
            <a:avLst/>
          </a:prstGeom>
          <a:noFill/>
          <a:ln w="9525">
            <a:noFill/>
            <a:miter lim="800000"/>
            <a:headEnd/>
            <a:tailEnd/>
          </a:ln>
        </p:spPr>
        <p:txBody>
          <a:bodyPr lIns="91969" tIns="45984" rIns="91969" bIns="45984"/>
          <a:lstStyle/>
          <a:p>
            <a:pPr marL="0" lvl="1">
              <a:lnSpc>
                <a:spcPct val="85000"/>
              </a:lnSpc>
              <a:defRPr/>
            </a:pPr>
            <a:r>
              <a:rPr lang="fr-FR" sz="2400" b="1" dirty="0" smtClean="0">
                <a:latin typeface="Calibri" pitchFamily="34" charset="0"/>
                <a:cs typeface="Calibri" pitchFamily="34" charset="0"/>
              </a:rPr>
              <a:t>Zoom sur les segments </a:t>
            </a:r>
            <a:r>
              <a:rPr lang="fr-FR" sz="2400" b="1" dirty="0" err="1" smtClean="0">
                <a:latin typeface="Calibri" pitchFamily="34" charset="0"/>
                <a:cs typeface="Calibri" pitchFamily="34" charset="0"/>
              </a:rPr>
              <a:t>Acoss</a:t>
            </a:r>
            <a:r>
              <a:rPr lang="fr-FR" sz="2400" b="1" dirty="0" smtClean="0">
                <a:latin typeface="Calibri" pitchFamily="34" charset="0"/>
                <a:cs typeface="Calibri" pitchFamily="34" charset="0"/>
              </a:rPr>
              <a:t> du message DSN phase 2</a:t>
            </a:r>
          </a:p>
          <a:p>
            <a:pPr marL="0" lvl="1">
              <a:lnSpc>
                <a:spcPct val="85000"/>
              </a:lnSpc>
              <a:defRPr/>
            </a:pPr>
            <a:r>
              <a:rPr lang="fr-FR" sz="1600" i="1" dirty="0" smtClean="0">
                <a:latin typeface="Calibri" pitchFamily="34" charset="0"/>
                <a:cs typeface="Calibri" pitchFamily="34" charset="0"/>
              </a:rPr>
              <a:t>Eléments rattachés à l’établissement donc de </a:t>
            </a:r>
            <a:r>
              <a:rPr lang="fr-FR" sz="1600" b="1" i="1" dirty="0" smtClean="0">
                <a:latin typeface="Calibri" pitchFamily="34" charset="0"/>
                <a:cs typeface="Calibri" pitchFamily="34" charset="0"/>
              </a:rPr>
              <a:t>niveau agrégés</a:t>
            </a:r>
          </a:p>
          <a:p>
            <a:pPr marL="0" lvl="1">
              <a:lnSpc>
                <a:spcPct val="85000"/>
              </a:lnSpc>
              <a:defRPr/>
            </a:pPr>
            <a:r>
              <a:rPr lang="fr-FR" sz="2400" b="1" dirty="0" smtClean="0">
                <a:latin typeface="Calibri" pitchFamily="34" charset="0"/>
                <a:cs typeface="Calibri" pitchFamily="34" charset="0"/>
              </a:rPr>
              <a:t> </a:t>
            </a:r>
          </a:p>
          <a:p>
            <a:pPr marL="0" lvl="1">
              <a:lnSpc>
                <a:spcPct val="85000"/>
              </a:lnSpc>
              <a:defRPr/>
            </a:pPr>
            <a:r>
              <a:rPr lang="fr-FR" sz="2400" b="1" kern="0" dirty="0" smtClean="0">
                <a:solidFill>
                  <a:srgbClr val="004272"/>
                </a:solidFill>
                <a:latin typeface="Calibri" pitchFamily="34" charset="0"/>
              </a:rPr>
              <a:t>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me9AMGkX0UWtozmomSC1G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WPY80fAetEiWtPvUgzW8X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iRkrZToo.0exnGP1rRKk5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me9AMGkX0UWtozmomSC1G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WPY80fAetEiWtPvUgzW8X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iRkrZToo.0exnGP1rRKk5g"/>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gip01">
  <a:themeElements>
    <a:clrScheme name="1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fontScheme name="1_gip0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9525" cap="flat" cmpd="sng" algn="ctr">
          <a:solidFill>
            <a:schemeClr val="accent5">
              <a:lumMod val="90000"/>
            </a:schemeClr>
          </a:solidFill>
          <a:prstDash val="solid"/>
          <a:round/>
          <a:headEnd type="none" w="med" len="med"/>
          <a:tailEnd type="triangle"/>
        </a:ln>
        <a:effectLst/>
      </a:spPr>
      <a:bodyPr/>
      <a:lstStyle/>
    </a:lnDef>
  </a:objectDefaults>
  <a:extraClrSchemeLst>
    <a:extraClrScheme>
      <a:clrScheme name="1_gip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gip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gip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gip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gip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gip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gip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themeOverride>
</file>

<file path=ppt/theme/themeOverride2.xml><?xml version="1.0" encoding="utf-8"?>
<a:themeOverride xmlns:a="http://schemas.openxmlformats.org/drawingml/2006/main">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themeOverride>
</file>

<file path=docProps/app.xml><?xml version="1.0" encoding="utf-8"?>
<Properties xmlns="http://schemas.openxmlformats.org/officeDocument/2006/extended-properties" xmlns:vt="http://schemas.openxmlformats.org/officeDocument/2006/docPropsVTypes">
  <TotalTime>9219</TotalTime>
  <Words>4602</Words>
  <Application>Microsoft Office PowerPoint</Application>
  <PresentationFormat>Affichage à l'écran (4:3)</PresentationFormat>
  <Paragraphs>827</Paragraphs>
  <Slides>35</Slides>
  <Notes>18</Notes>
  <HiddenSlides>0</HiddenSlides>
  <MMClips>0</MMClips>
  <ScaleCrop>false</ScaleCrop>
  <HeadingPairs>
    <vt:vector size="4" baseType="variant">
      <vt:variant>
        <vt:lpstr>Thème</vt:lpstr>
      </vt:variant>
      <vt:variant>
        <vt:i4>2</vt:i4>
      </vt:variant>
      <vt:variant>
        <vt:lpstr>Titres des diapositives</vt:lpstr>
      </vt:variant>
      <vt:variant>
        <vt:i4>35</vt:i4>
      </vt:variant>
    </vt:vector>
  </HeadingPairs>
  <TitlesOfParts>
    <vt:vector size="37" baseType="lpstr">
      <vt:lpstr>Thème Office</vt:lpstr>
      <vt:lpstr>1_gip01</vt:lpstr>
      <vt:lpstr>Diapositive 1</vt:lpstr>
      <vt:lpstr>Sommaire</vt:lpstr>
      <vt:lpstr>Diapositive 3</vt:lpstr>
      <vt:lpstr>Sommaire</vt:lpstr>
      <vt:lpstr>Diapositive 5</vt:lpstr>
      <vt:lpstr>Diapositive 6</vt:lpstr>
      <vt:lpstr>Sommaire</vt:lpstr>
      <vt:lpstr>Diapositive 8</vt:lpstr>
      <vt:lpstr>Diapositive 9</vt:lpstr>
      <vt:lpstr>Diapositive 10</vt:lpstr>
      <vt:lpstr>Diapositive 11</vt:lpstr>
      <vt:lpstr>Diapositive 12</vt:lpstr>
      <vt:lpstr>Diapositive 13</vt:lpstr>
      <vt:lpstr>Diapositive 14</vt:lpstr>
      <vt:lpstr>Diapositive 15</vt:lpstr>
      <vt:lpstr>Sommaire</vt:lpstr>
      <vt:lpstr>Diapositive 17</vt:lpstr>
      <vt:lpstr>Diapositive 18</vt:lpstr>
      <vt:lpstr>Diapositive 19</vt:lpstr>
      <vt:lpstr>Diapositive 20</vt:lpstr>
      <vt:lpstr>Diapositive 21</vt:lpstr>
      <vt:lpstr>Diapositive 22</vt:lpstr>
      <vt:lpstr>Diapositive 23</vt:lpstr>
      <vt:lpstr>Sommaire</vt:lpstr>
      <vt:lpstr>Exigibilités </vt:lpstr>
      <vt:lpstr>Exigibilités</vt:lpstr>
      <vt:lpstr>Sommaire</vt:lpstr>
      <vt:lpstr>Paiement </vt:lpstr>
      <vt:lpstr>Sommaire</vt:lpstr>
      <vt:lpstr>Fractionnement et gestion des multi-échéances </vt:lpstr>
      <vt:lpstr>Diapositive 31</vt:lpstr>
      <vt:lpstr>Sommaire</vt:lpstr>
      <vt:lpstr>Diapositive 33</vt:lpstr>
      <vt:lpstr>Diapositive 34</vt:lpstr>
      <vt:lpstr>Diapositive 35</vt:lpstr>
    </vt:vector>
  </TitlesOfParts>
  <Company>GIP-MDS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éditeurs phase2</dc:title>
  <dc:creator>GIP-MDS</dc:creator>
  <cp:lastModifiedBy>jeremy jaguin</cp:lastModifiedBy>
  <cp:revision>491</cp:revision>
  <dcterms:created xsi:type="dcterms:W3CDTF">2013-07-03T13:36:28Z</dcterms:created>
  <dcterms:modified xsi:type="dcterms:W3CDTF">2015-02-02T17:46:42Z</dcterms:modified>
</cp:coreProperties>
</file>