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4" r:id="rId6"/>
  </p:sldMasterIdLst>
  <p:notesMasterIdLst>
    <p:notesMasterId r:id="rId18"/>
  </p:notesMasterIdLst>
  <p:handoutMasterIdLst>
    <p:handoutMasterId r:id="rId19"/>
  </p:handoutMasterIdLst>
  <p:sldIdLst>
    <p:sldId id="316" r:id="rId7"/>
    <p:sldId id="319" r:id="rId8"/>
    <p:sldId id="317" r:id="rId9"/>
    <p:sldId id="325" r:id="rId10"/>
    <p:sldId id="322" r:id="rId11"/>
    <p:sldId id="323" r:id="rId12"/>
    <p:sldId id="326" r:id="rId13"/>
    <p:sldId id="324" r:id="rId14"/>
    <p:sldId id="327" r:id="rId15"/>
    <p:sldId id="328" r:id="rId16"/>
    <p:sldId id="329" r:id="rId1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7285348-F38E-4BE6-A0C0-01CE96FCA440}">
          <p14:sldIdLst>
            <p14:sldId id="316"/>
            <p14:sldId id="319"/>
            <p14:sldId id="317"/>
            <p14:sldId id="325"/>
            <p14:sldId id="322"/>
            <p14:sldId id="323"/>
            <p14:sldId id="326"/>
            <p14:sldId id="324"/>
            <p14:sldId id="327"/>
            <p14:sldId id="328"/>
            <p14:sldId id="329"/>
          </p14:sldIdLst>
        </p14:section>
      </p14:sectionLst>
    </p:ext>
    <p:ext uri="{EFAFB233-063F-42B5-8137-9DF3F51BA10A}">
      <p15:sldGuideLst xmlns:p15="http://schemas.microsoft.com/office/powerpoint/2012/main">
        <p15:guide id="1" orient="horz" pos="2024">
          <p15:clr>
            <a:srgbClr val="A4A3A4"/>
          </p15:clr>
        </p15:guide>
        <p15:guide id="2" pos="3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 BOUTIN" initials="LB" lastIdx="20" clrIdx="0">
    <p:extLst>
      <p:ext uri="{19B8F6BF-5375-455C-9EA6-DF929625EA0E}">
        <p15:presenceInfo xmlns:p15="http://schemas.microsoft.com/office/powerpoint/2012/main" userId="S-1-5-21-2052111302-1844823847-839522115-11341" providerId="AD"/>
      </p:ext>
    </p:extLst>
  </p:cmAuthor>
  <p:cmAuthor id="2" name="Catherine ELMOUCHNINO" initials="CE" lastIdx="5" clrIdx="1">
    <p:extLst>
      <p:ext uri="{19B8F6BF-5375-455C-9EA6-DF929625EA0E}">
        <p15:presenceInfo xmlns:p15="http://schemas.microsoft.com/office/powerpoint/2012/main" userId="S-1-5-21-2052111302-1844823847-839522115-3489" providerId="AD"/>
      </p:ext>
    </p:extLst>
  </p:cmAuthor>
  <p:cmAuthor id="3" name="Alice LEGER" initials="AL" lastIdx="1" clrIdx="2">
    <p:extLst>
      <p:ext uri="{19B8F6BF-5375-455C-9EA6-DF929625EA0E}">
        <p15:presenceInfo xmlns:p15="http://schemas.microsoft.com/office/powerpoint/2012/main" userId="S::aleger@yce-partners.fr::07a5461d-40b8-4315-87a3-2f32a99efc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646"/>
    <a:srgbClr val="F7BB51"/>
    <a:srgbClr val="033882"/>
    <a:srgbClr val="25C4FC"/>
    <a:srgbClr val="00B0F0"/>
    <a:srgbClr val="5B9BD5"/>
    <a:srgbClr val="E47E14"/>
    <a:srgbClr val="2C5F7F"/>
    <a:srgbClr val="E77E0E"/>
    <a:srgbClr val="B3D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30" autoAdjust="0"/>
    <p:restoredTop sz="79310" autoAdjust="0"/>
  </p:normalViewPr>
  <p:slideViewPr>
    <p:cSldViewPr>
      <p:cViewPr varScale="1">
        <p:scale>
          <a:sx n="51" d="100"/>
          <a:sy n="51" d="100"/>
        </p:scale>
        <p:origin x="1308" y="48"/>
      </p:cViewPr>
      <p:guideLst>
        <p:guide orient="horz" pos="2024"/>
        <p:guide pos="3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6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A12184E1-B051-41DF-8FAF-E2BB4F0B3A95}" type="datetimeFigureOut">
              <a:rPr lang="fr-FR" smtClean="0"/>
              <a:pPr/>
              <a:t>01/12/2020</a:t>
            </a:fld>
            <a:endParaRPr lang="fr-FR"/>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34E73F20-3EA3-4254-B088-3A6137CADDB1}" type="slidenum">
              <a:rPr lang="fr-FR" smtClean="0"/>
              <a:pPr/>
              <a:t>‹N°›</a:t>
            </a:fld>
            <a:endParaRPr lang="fr-FR"/>
          </a:p>
        </p:txBody>
      </p:sp>
    </p:spTree>
    <p:extLst>
      <p:ext uri="{BB962C8B-B14F-4D97-AF65-F5344CB8AC3E}">
        <p14:creationId xmlns:p14="http://schemas.microsoft.com/office/powerpoint/2010/main" val="385333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AC05DFB-48EE-4AF2-9D1B-0D41CEC85CFA}" type="datetimeFigureOut">
              <a:rPr lang="fr-FR" smtClean="0"/>
              <a:pPr/>
              <a:t>01/12/2020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61029AAB-5E2D-49C9-B84A-8F8334C44DDF}" type="slidenum">
              <a:rPr lang="fr-FR" smtClean="0"/>
              <a:pPr/>
              <a:t>‹N°›</a:t>
            </a:fld>
            <a:endParaRPr lang="fr-FR"/>
          </a:p>
        </p:txBody>
      </p:sp>
    </p:spTree>
    <p:extLst>
      <p:ext uri="{BB962C8B-B14F-4D97-AF65-F5344CB8AC3E}">
        <p14:creationId xmlns:p14="http://schemas.microsoft.com/office/powerpoint/2010/main" val="1511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a:t>
            </a:fld>
            <a:endParaRPr lang="fr-FR"/>
          </a:p>
        </p:txBody>
      </p:sp>
    </p:spTree>
    <p:extLst>
      <p:ext uri="{BB962C8B-B14F-4D97-AF65-F5344CB8AC3E}">
        <p14:creationId xmlns:p14="http://schemas.microsoft.com/office/powerpoint/2010/main" val="231058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2</a:t>
            </a:fld>
            <a:endParaRPr lang="fr-FR"/>
          </a:p>
        </p:txBody>
      </p:sp>
    </p:spTree>
    <p:extLst>
      <p:ext uri="{BB962C8B-B14F-4D97-AF65-F5344CB8AC3E}">
        <p14:creationId xmlns:p14="http://schemas.microsoft.com/office/powerpoint/2010/main" val="291836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4</a:t>
            </a:fld>
            <a:endParaRPr lang="fr-FR"/>
          </a:p>
        </p:txBody>
      </p:sp>
    </p:spTree>
    <p:extLst>
      <p:ext uri="{BB962C8B-B14F-4D97-AF65-F5344CB8AC3E}">
        <p14:creationId xmlns:p14="http://schemas.microsoft.com/office/powerpoint/2010/main" val="326672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6</a:t>
            </a:fld>
            <a:endParaRPr lang="fr-FR"/>
          </a:p>
        </p:txBody>
      </p:sp>
    </p:spTree>
    <p:extLst>
      <p:ext uri="{BB962C8B-B14F-4D97-AF65-F5344CB8AC3E}">
        <p14:creationId xmlns:p14="http://schemas.microsoft.com/office/powerpoint/2010/main" val="132406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dirty="0">
                <a:solidFill>
                  <a:schemeClr val="tx1"/>
                </a:solidFill>
                <a:effectLst/>
                <a:latin typeface="+mn-lt"/>
                <a:ea typeface="+mn-ea"/>
                <a:cs typeface="+mn-cs"/>
              </a:rPr>
              <a:t>Nous avons également une reformulation à faire sur l’AEE (voir ci-dessous) :</a:t>
            </a:r>
            <a:endParaRPr lang="fr-FR" sz="1400" b="0" i="0" u="none" strike="noStrike"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 </a:t>
            </a:r>
            <a:endParaRPr lang="fr-FR" sz="1400" b="0" i="0" u="none" strike="noStrike" kern="1200" dirty="0">
              <a:solidFill>
                <a:schemeClr val="tx1"/>
              </a:solidFill>
              <a:effectLst/>
              <a:latin typeface="+mn-lt"/>
              <a:ea typeface="+mn-ea"/>
              <a:cs typeface="+mn-cs"/>
            </a:endParaRPr>
          </a:p>
          <a:p>
            <a:pPr lvl="1"/>
            <a:r>
              <a:rPr lang="fr-FR" sz="1200" b="1" i="0" u="none" strike="noStrike" kern="1200" dirty="0">
                <a:solidFill>
                  <a:schemeClr val="tx1"/>
                </a:solidFill>
                <a:effectLst/>
                <a:latin typeface="+mn-lt"/>
                <a:ea typeface="+mn-ea"/>
                <a:cs typeface="+mn-cs"/>
              </a:rPr>
              <a:t>Accusé d’enregistrement électronique (AEE) ou avis de </a:t>
            </a:r>
            <a:r>
              <a:rPr lang="fr-FR" sz="1200" b="1" i="0" u="none" strike="noStrike" kern="1200" dirty="0" err="1">
                <a:solidFill>
                  <a:schemeClr val="tx1"/>
                </a:solidFill>
                <a:effectLst/>
                <a:latin typeface="+mn-lt"/>
                <a:ea typeface="+mn-ea"/>
                <a:cs typeface="+mn-cs"/>
              </a:rPr>
              <a:t>rejetL’accusé</a:t>
            </a:r>
            <a:r>
              <a:rPr lang="fr-FR" sz="1200" b="1" i="0" u="none" strike="noStrike" kern="1200" dirty="0">
                <a:solidFill>
                  <a:schemeClr val="tx1"/>
                </a:solidFill>
                <a:effectLst/>
                <a:latin typeface="+mn-lt"/>
                <a:ea typeface="+mn-ea"/>
                <a:cs typeface="+mn-cs"/>
              </a:rPr>
              <a:t> d’enregistrement électronique </a:t>
            </a:r>
            <a:r>
              <a:rPr lang="fr-FR" sz="1200" b="0" i="0" u="none" strike="noStrike" kern="1200" dirty="0">
                <a:solidFill>
                  <a:schemeClr val="tx1"/>
                </a:solidFill>
                <a:effectLst/>
                <a:latin typeface="+mn-lt"/>
                <a:ea typeface="+mn-ea"/>
                <a:cs typeface="+mn-cs"/>
              </a:rPr>
              <a:t>prouve que les exigences de caractéristiques techniques du fichier ont été remplies. L’AEE atteste au déclarant que son fichier a bien été réceptionné et qu’il a passé avec succès les pré-contrôles, pouvant ainsi être exploité par le système DSN</a:t>
            </a:r>
          </a:p>
          <a:p>
            <a:r>
              <a:rPr lang="fr-FR" sz="1200" b="0" i="0" u="none" strike="noStrike" kern="1200" dirty="0">
                <a:solidFill>
                  <a:schemeClr val="tx1"/>
                </a:solidFill>
                <a:effectLst/>
                <a:latin typeface="+mn-lt"/>
                <a:ea typeface="+mn-ea"/>
                <a:cs typeface="+mn-cs"/>
              </a:rPr>
              <a:t> </a:t>
            </a:r>
            <a:endParaRPr lang="fr-FR" sz="1400" b="0" i="0" u="none" strike="noStrike"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L’Accusé de réception (reformulation de la phrase en jaune)</a:t>
            </a:r>
            <a:endParaRPr lang="fr-FR" sz="1400" b="0" i="0" u="none" strike="noStrike"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 </a:t>
            </a:r>
            <a:endParaRPr lang="fr-FR" sz="1400" b="0" i="0" u="none" strike="noStrike" kern="1200" dirty="0">
              <a:solidFill>
                <a:schemeClr val="tx1"/>
              </a:solidFill>
              <a:effectLst/>
              <a:latin typeface="+mn-lt"/>
              <a:ea typeface="+mn-ea"/>
              <a:cs typeface="+mn-cs"/>
            </a:endParaRPr>
          </a:p>
          <a:p>
            <a:pPr lvl="1"/>
            <a:r>
              <a:rPr lang="fr-FR" sz="1200" b="1" i="0" u="none" strike="noStrike" kern="1200" dirty="0">
                <a:solidFill>
                  <a:schemeClr val="tx1"/>
                </a:solidFill>
                <a:effectLst/>
                <a:latin typeface="+mn-lt"/>
                <a:ea typeface="+mn-ea"/>
                <a:cs typeface="+mn-cs"/>
              </a:rPr>
              <a:t>Accusés de Réception (AR)</a:t>
            </a:r>
            <a:endParaRPr lang="fr-FR" sz="1400" b="0" i="0" u="none" strike="noStrike" kern="1200" dirty="0">
              <a:solidFill>
                <a:schemeClr val="tx1"/>
              </a:solidFill>
              <a:effectLst/>
              <a:latin typeface="+mn-lt"/>
              <a:ea typeface="+mn-ea"/>
              <a:cs typeface="+mn-cs"/>
            </a:endParaRPr>
          </a:p>
          <a:p>
            <a:r>
              <a:rPr lang="fr-FR" sz="1200" b="0" i="0" u="none" strike="noStrike" kern="1200" dirty="0">
                <a:solidFill>
                  <a:schemeClr val="tx1"/>
                </a:solidFill>
                <a:effectLst/>
                <a:latin typeface="+mn-lt"/>
                <a:ea typeface="+mn-ea"/>
                <a:cs typeface="+mn-cs"/>
              </a:rPr>
              <a:t>Des accusés de réception (AR) sont envoyés par tous les organismes dès réception du fichier. Il indique qu’au moins un agent a été reçu par l’organisme. Ils seront envoyés au fil de l’eau, soit dès le dépôt, soit trois jours après l’échéance. L’éventuelle non réception par un organisme doit être investiguée en prenant contact avec son éditeur pour poursuivre l’analyse ou en contactant le support DSN </a:t>
            </a:r>
            <a:endParaRPr lang="fr-FR" sz="1400" b="0" i="0" u="none" strike="noStrike"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8</a:t>
            </a:fld>
            <a:endParaRPr lang="fr-FR"/>
          </a:p>
        </p:txBody>
      </p:sp>
    </p:spTree>
    <p:extLst>
      <p:ext uri="{BB962C8B-B14F-4D97-AF65-F5344CB8AC3E}">
        <p14:creationId xmlns:p14="http://schemas.microsoft.com/office/powerpoint/2010/main" val="391415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9</a:t>
            </a:fld>
            <a:endParaRPr lang="fr-FR"/>
          </a:p>
        </p:txBody>
      </p:sp>
    </p:spTree>
    <p:extLst>
      <p:ext uri="{BB962C8B-B14F-4D97-AF65-F5344CB8AC3E}">
        <p14:creationId xmlns:p14="http://schemas.microsoft.com/office/powerpoint/2010/main" val="353148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srcRect/>
          <a:stretch>
            <a:fillRect/>
          </a:stretch>
        </p:blipFill>
        <p:spPr bwMode="auto">
          <a:xfrm>
            <a:off x="0" y="1709738"/>
            <a:ext cx="9144000" cy="2032000"/>
          </a:xfrm>
          <a:prstGeom prst="rect">
            <a:avLst/>
          </a:prstGeom>
          <a:noFill/>
          <a:ln w="9525">
            <a:noFill/>
            <a:miter lim="800000"/>
            <a:headEnd/>
            <a:tailEnd/>
          </a:ln>
        </p:spPr>
      </p:pic>
      <p:sp>
        <p:nvSpPr>
          <p:cNvPr id="2" name="Titre 1"/>
          <p:cNvSpPr>
            <a:spLocks noGrp="1"/>
          </p:cNvSpPr>
          <p:nvPr>
            <p:ph type="ctrTitle"/>
          </p:nvPr>
        </p:nvSpPr>
        <p:spPr>
          <a:xfrm>
            <a:off x="4006395" y="3518987"/>
            <a:ext cx="5147032" cy="874764"/>
          </a:xfrm>
        </p:spPr>
        <p:txBody>
          <a:bodyPr/>
          <a:lstStyle>
            <a:lvl1pPr>
              <a:defRPr>
                <a:solidFill>
                  <a:schemeClr val="tx2"/>
                </a:solidFill>
              </a:defRPr>
            </a:lvl1pPr>
          </a:lstStyle>
          <a:p>
            <a:r>
              <a:rPr lang="fr-FR"/>
              <a:t>Modifiez le style du titre</a:t>
            </a:r>
          </a:p>
        </p:txBody>
      </p:sp>
      <p:sp>
        <p:nvSpPr>
          <p:cNvPr id="3" name="Sous-titre 2"/>
          <p:cNvSpPr>
            <a:spLocks noGrp="1"/>
          </p:cNvSpPr>
          <p:nvPr>
            <p:ph type="subTitle" idx="1"/>
          </p:nvPr>
        </p:nvSpPr>
        <p:spPr>
          <a:xfrm>
            <a:off x="4006391" y="4298103"/>
            <a:ext cx="5066907" cy="718008"/>
          </a:xfrm>
        </p:spPr>
        <p:txBody>
          <a:bodyPr/>
          <a:lstStyle>
            <a:lvl1pPr marL="0" indent="0" algn="l">
              <a:buNone/>
              <a:defRPr b="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5" name="Espace réservé de la date 3"/>
          <p:cNvSpPr>
            <a:spLocks noGrp="1"/>
          </p:cNvSpPr>
          <p:nvPr>
            <p:ph type="dt" sz="half" idx="10"/>
          </p:nvPr>
        </p:nvSpPr>
        <p:spPr/>
        <p:txBody>
          <a:bodyPr/>
          <a:lstStyle>
            <a:lvl1pPr>
              <a:defRPr/>
            </a:lvl1pPr>
          </a:lstStyle>
          <a:p>
            <a:pPr>
              <a:defRPr/>
            </a:pPr>
            <a:fld id="{F07A3484-97A3-4893-AB09-8AE654F0564A}" type="datetime1">
              <a:rPr lang="fr-FR" smtClean="0"/>
              <a:pPr>
                <a:defRPr/>
              </a:pPr>
              <a:t>01/12/2020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a:xfrm>
            <a:off x="6553200" y="6356350"/>
            <a:ext cx="2133600" cy="365125"/>
          </a:xfrm>
        </p:spPr>
        <p:txBody>
          <a:bodyPr/>
          <a:lstStyle>
            <a:lvl1pPr>
              <a:defRPr/>
            </a:lvl1pPr>
          </a:lstStyle>
          <a:p>
            <a:pPr>
              <a:defRPr/>
            </a:pPr>
            <a:fld id="{1D7BE434-A102-48E2-A5D7-5D366B5A967F}" type="slidenum">
              <a:rPr lang="fr-FR"/>
              <a:pPr>
                <a:defRPr/>
              </a:pPr>
              <a:t>‹N°›</a:t>
            </a:fld>
            <a:endParaRPr lang="fr-FR"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C44DB54C-C71A-48ED-84BC-1B38E9720820}" type="slidenum">
              <a:rPr lang="fr-FR"/>
              <a:pPr>
                <a:defRPr/>
              </a:pPr>
              <a:t>‹N°›</a:t>
            </a:fld>
            <a:endParaRPr lang="fr-FR" dirty="0"/>
          </a:p>
        </p:txBody>
      </p:sp>
    </p:spTree>
    <p:extLst>
      <p:ext uri="{BB962C8B-B14F-4D97-AF65-F5344CB8AC3E}">
        <p14:creationId xmlns:p14="http://schemas.microsoft.com/office/powerpoint/2010/main" val="101929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CF4F0027-A99A-4240-89FE-D3EA62C298DD}" type="slidenum">
              <a:rPr lang="fr-FR"/>
              <a:pPr>
                <a:defRPr/>
              </a:pPr>
              <a:t>‹N°›</a:t>
            </a:fld>
            <a:endParaRPr lang="fr-FR" dirty="0"/>
          </a:p>
        </p:txBody>
      </p:sp>
    </p:spTree>
    <p:extLst>
      <p:ext uri="{BB962C8B-B14F-4D97-AF65-F5344CB8AC3E}">
        <p14:creationId xmlns:p14="http://schemas.microsoft.com/office/powerpoint/2010/main" val="355055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EC2D94AA-A956-4A91-9887-B98AD1CBF341}" type="slidenum">
              <a:rPr lang="fr-FR"/>
              <a:pPr>
                <a:defRPr/>
              </a:pPr>
              <a:t>‹N°›</a:t>
            </a:fld>
            <a:endParaRPr lang="fr-FR" dirty="0"/>
          </a:p>
        </p:txBody>
      </p:sp>
    </p:spTree>
    <p:extLst>
      <p:ext uri="{BB962C8B-B14F-4D97-AF65-F5344CB8AC3E}">
        <p14:creationId xmlns:p14="http://schemas.microsoft.com/office/powerpoint/2010/main" val="683376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7045D1E9-7BDE-43A7-B088-31D550C03392}" type="slidenum">
              <a:rPr lang="fr-FR"/>
              <a:pPr>
                <a:defRPr/>
              </a:pPr>
              <a:t>‹N°›</a:t>
            </a:fld>
            <a:endParaRPr lang="fr-FR" dirty="0"/>
          </a:p>
        </p:txBody>
      </p:sp>
    </p:spTree>
    <p:extLst>
      <p:ext uri="{BB962C8B-B14F-4D97-AF65-F5344CB8AC3E}">
        <p14:creationId xmlns:p14="http://schemas.microsoft.com/office/powerpoint/2010/main" val="280516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9" y="533400"/>
            <a:ext cx="2051050" cy="5791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68317" y="533400"/>
            <a:ext cx="6003925" cy="5791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D3150F53-EE4F-4DF7-994B-C63678D11E91}" type="slidenum">
              <a:rPr lang="fr-FR"/>
              <a:pPr>
                <a:defRPr/>
              </a:pPr>
              <a:t>‹N°›</a:t>
            </a:fld>
            <a:endParaRPr lang="fr-FR" dirty="0"/>
          </a:p>
        </p:txBody>
      </p:sp>
    </p:spTree>
    <p:extLst>
      <p:ext uri="{BB962C8B-B14F-4D97-AF65-F5344CB8AC3E}">
        <p14:creationId xmlns:p14="http://schemas.microsoft.com/office/powerpoint/2010/main" val="314155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7" y="533400"/>
            <a:ext cx="8207375" cy="839788"/>
          </a:xfrm>
        </p:spPr>
        <p:txBody>
          <a:bodyPr/>
          <a:lstStyle/>
          <a:p>
            <a:r>
              <a:rPr lang="fr-FR"/>
              <a:t>Cliquez pour modifier le style du titre</a:t>
            </a:r>
          </a:p>
        </p:txBody>
      </p:sp>
      <p:sp>
        <p:nvSpPr>
          <p:cNvPr id="3" name="Espace réservé du contenu 2"/>
          <p:cNvSpPr>
            <a:spLocks noGrp="1"/>
          </p:cNvSpPr>
          <p:nvPr>
            <p:ph idx="1"/>
          </p:nvPr>
        </p:nvSpPr>
        <p:spPr>
          <a:xfrm>
            <a:off x="468317" y="1525588"/>
            <a:ext cx="8207375" cy="47990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93429E59-4F77-4D69-B209-6FD6FD13CACE}" type="slidenum">
              <a:rPr lang="fr-FR"/>
              <a:pPr>
                <a:defRPr/>
              </a:pPr>
              <a:t>‹N°›</a:t>
            </a:fld>
            <a:endParaRPr lang="fr-FR" dirty="0"/>
          </a:p>
        </p:txBody>
      </p:sp>
    </p:spTree>
    <p:extLst>
      <p:ext uri="{BB962C8B-B14F-4D97-AF65-F5344CB8AC3E}">
        <p14:creationId xmlns:p14="http://schemas.microsoft.com/office/powerpoint/2010/main" val="427412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6" name="Text Box 18"/>
          <p:cNvSpPr txBox="1">
            <a:spLocks noChangeArrowheads="1"/>
          </p:cNvSpPr>
          <p:nvPr userDrawn="1"/>
        </p:nvSpPr>
        <p:spPr bwMode="auto">
          <a:xfrm>
            <a:off x="8719041" y="6504324"/>
            <a:ext cx="421539" cy="25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12" tIns="42057" rIns="84112" bIns="42057">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defTabSz="841126" eaLnBrk="1" hangingPunct="1">
              <a:defRPr/>
            </a:pPr>
            <a:fld id="{32672E87-8428-48CA-B28F-E3D5BD58F8CC}" type="slidenum">
              <a:rPr lang="fr-FR" sz="1104" smtClean="0">
                <a:solidFill>
                  <a:srgbClr val="000000"/>
                </a:solidFill>
              </a:rPr>
              <a:pPr defTabSz="841126" eaLnBrk="1" hangingPunct="1">
                <a:defRPr/>
              </a:pPr>
              <a:t>‹N°›</a:t>
            </a:fld>
            <a:endParaRPr lang="fr-FR" sz="1104" dirty="0">
              <a:solidFill>
                <a:srgbClr val="000000"/>
              </a:solidFill>
            </a:endParaRPr>
          </a:p>
        </p:txBody>
      </p:sp>
      <p:sp>
        <p:nvSpPr>
          <p:cNvPr id="37" name="Rectangle 10"/>
          <p:cNvSpPr>
            <a:spLocks noChangeArrowheads="1"/>
          </p:cNvSpPr>
          <p:nvPr userDrawn="1"/>
        </p:nvSpPr>
        <p:spPr bwMode="auto">
          <a:xfrm>
            <a:off x="1403839" y="6524625"/>
            <a:ext cx="64008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112" tIns="42057" rIns="84112" bIns="42057"/>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defTabSz="841126" eaLnBrk="1" fontAlgn="base" hangingPunct="1">
              <a:spcBef>
                <a:spcPct val="20000"/>
              </a:spcBef>
              <a:spcAft>
                <a:spcPct val="0"/>
              </a:spcAft>
              <a:buFont typeface="Wingdings" pitchFamily="2" charset="2"/>
              <a:buNone/>
              <a:defRPr/>
            </a:pPr>
            <a:r>
              <a:rPr lang="fr-FR" altLang="fr-FR" sz="920" b="1" dirty="0">
                <a:solidFill>
                  <a:srgbClr val="0070C0"/>
                </a:solidFill>
                <a:latin typeface="Trebuchet MS" pitchFamily="34" charset="0"/>
              </a:rPr>
              <a:t>Club Qualité DSN – 20/06/2018</a:t>
            </a:r>
          </a:p>
        </p:txBody>
      </p:sp>
      <p:sp>
        <p:nvSpPr>
          <p:cNvPr id="2" name="Title 1"/>
          <p:cNvSpPr>
            <a:spLocks noGrp="1"/>
          </p:cNvSpPr>
          <p:nvPr>
            <p:ph type="title"/>
          </p:nvPr>
        </p:nvSpPr>
        <p:spPr>
          <a:xfrm>
            <a:off x="2020226" y="318263"/>
            <a:ext cx="6673071" cy="453646"/>
          </a:xfrm>
          <a:prstGeom prst="rect">
            <a:avLst/>
          </a:prstGeom>
        </p:spPr>
        <p:txBody>
          <a:bodyPr lIns="0" tIns="0" rIns="0" bIns="0" anchor="t">
            <a:noAutofit/>
          </a:bodyPr>
          <a:lstStyle>
            <a:lvl1pPr algn="r">
              <a:defRPr sz="2576" b="1">
                <a:solidFill>
                  <a:schemeClr val="tx2"/>
                </a:solidFill>
              </a:defRPr>
            </a:lvl1pPr>
          </a:lstStyle>
          <a:p>
            <a:r>
              <a:rPr lang="en-US" dirty="0"/>
              <a:t>Click to edit Master title style</a:t>
            </a:r>
            <a:endParaRPr lang="fr-FR" dirty="0"/>
          </a:p>
        </p:txBody>
      </p:sp>
      <p:sp>
        <p:nvSpPr>
          <p:cNvPr id="3" name="Content Placeholder 2"/>
          <p:cNvSpPr>
            <a:spLocks noGrp="1"/>
          </p:cNvSpPr>
          <p:nvPr>
            <p:ph idx="1" hasCustomPrompt="1"/>
          </p:nvPr>
        </p:nvSpPr>
        <p:spPr>
          <a:xfrm>
            <a:off x="1221728" y="1648497"/>
            <a:ext cx="7414179" cy="4250029"/>
          </a:xfrm>
          <a:prstGeom prst="rect">
            <a:avLst/>
          </a:prstGeom>
        </p:spPr>
        <p:txBody>
          <a:bodyPr lIns="0" tIns="0" rIns="0" bIns="0">
            <a:noAutofit/>
          </a:bodyPr>
          <a:lstStyle>
            <a:lvl1pPr marL="0" indent="0">
              <a:spcBef>
                <a:spcPts val="0"/>
              </a:spcBef>
              <a:buNone/>
              <a:defRPr sz="1840" b="1">
                <a:solidFill>
                  <a:schemeClr val="tx2"/>
                </a:solidFill>
              </a:defRPr>
            </a:lvl1pPr>
            <a:lvl2pPr marL="245329" indent="-245329">
              <a:spcBef>
                <a:spcPts val="1104"/>
              </a:spcBef>
              <a:buClr>
                <a:schemeClr val="accent1"/>
              </a:buClr>
              <a:buFont typeface="Wingdings" panose="05000000000000000000" pitchFamily="2" charset="2"/>
              <a:buChar char="q"/>
              <a:defRPr sz="1288" b="1"/>
            </a:lvl2pPr>
            <a:lvl3pPr marL="489198" indent="-157711">
              <a:spcBef>
                <a:spcPts val="92"/>
              </a:spcBef>
              <a:buClr>
                <a:schemeClr val="tx2"/>
              </a:buClr>
              <a:buSzPct val="80000"/>
              <a:buFont typeface="Wingdings" panose="05000000000000000000" pitchFamily="2" charset="2"/>
              <a:buChar char="q"/>
              <a:defRPr sz="1104"/>
            </a:lvl3pPr>
            <a:lvl4pPr marL="0" indent="0" algn="ctr">
              <a:spcBef>
                <a:spcPts val="1104"/>
              </a:spcBef>
              <a:buNone/>
              <a:defRPr sz="2300"/>
            </a:lvl4pPr>
            <a:lvl5pPr marL="0" indent="0">
              <a:spcBef>
                <a:spcPts val="0"/>
              </a:spcBef>
              <a:buNone/>
              <a:defRPr sz="1656">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cxnSp>
        <p:nvCxnSpPr>
          <p:cNvPr id="42" name="Connecteur droit 41"/>
          <p:cNvCxnSpPr/>
          <p:nvPr userDrawn="1"/>
        </p:nvCxnSpPr>
        <p:spPr>
          <a:xfrm>
            <a:off x="1846776" y="782238"/>
            <a:ext cx="6868678"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userDrawn="1"/>
        </p:nvCxnSpPr>
        <p:spPr>
          <a:xfrm>
            <a:off x="294466" y="6425161"/>
            <a:ext cx="8584494" cy="11509"/>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2" cstate="print"/>
          <a:stretch>
            <a:fillRect/>
          </a:stretch>
        </p:blipFill>
        <p:spPr>
          <a:xfrm>
            <a:off x="52114" y="44629"/>
            <a:ext cx="2725226" cy="708079"/>
          </a:xfrm>
          <a:prstGeom prst="rect">
            <a:avLst/>
          </a:prstGeom>
        </p:spPr>
      </p:pic>
    </p:spTree>
    <p:extLst>
      <p:ext uri="{BB962C8B-B14F-4D97-AF65-F5344CB8AC3E}">
        <p14:creationId xmlns:p14="http://schemas.microsoft.com/office/powerpoint/2010/main" val="16435495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hasCustomPrompt="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fld id="{F5EBEE4F-90CB-44EE-992B-9D6187EE087D}" type="datetime1">
              <a:rPr lang="fr-FR" smtClean="0"/>
              <a:pPr>
                <a:defRPr/>
              </a:pPr>
              <a:t>01/12/2020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a:xfrm>
            <a:off x="6770688" y="6423025"/>
            <a:ext cx="2133600" cy="365125"/>
          </a:xfrm>
        </p:spPr>
        <p:txBody>
          <a:bodyPr/>
          <a:lstStyle>
            <a:lvl1pPr algn="r">
              <a:defRPr sz="800" b="1">
                <a:solidFill>
                  <a:srgbClr val="003882"/>
                </a:solidFill>
                <a:latin typeface="Arial Narrow" pitchFamily="34" charset="0"/>
              </a:defRPr>
            </a:lvl1pPr>
          </a:lstStyle>
          <a:p>
            <a:pPr>
              <a:defRPr/>
            </a:pPr>
            <a:fld id="{7B0B5D98-C34D-4DB1-BE83-7541DF2AF49D}" type="slidenum">
              <a:rPr lang="fr-FR"/>
              <a:pPr>
                <a:defRPr/>
              </a:pPr>
              <a:t>‹N°›</a:t>
            </a:fld>
            <a:endParaRPr lang="fr-FR"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306AEC-11C1-4907-B228-7FDC841BC4D7}" type="datetime1">
              <a:rPr lang="fr-FR" smtClean="0"/>
              <a:pPr/>
              <a:t>01/12/2020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5E00D18-02F7-4407-B934-97900A70CDF8}" type="slidenum">
              <a:rPr lang="fr-FR" smtClean="0"/>
              <a:pPr/>
              <a:t>‹N°›</a:t>
            </a:fld>
            <a:endParaRPr lang="fr-FR"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3" name="Picture 8" descr="bonhommesPPTjaune"/>
          <p:cNvPicPr>
            <a:picLocks noChangeAspect="1" noChangeArrowheads="1"/>
          </p:cNvPicPr>
          <p:nvPr userDrawn="1"/>
        </p:nvPicPr>
        <p:blipFill>
          <a:blip r:embed="rId3" cstate="print"/>
          <a:srcRect/>
          <a:stretch>
            <a:fillRect/>
          </a:stretch>
        </p:blipFill>
        <p:spPr bwMode="auto">
          <a:xfrm>
            <a:off x="7343776" y="5065721"/>
            <a:ext cx="1800225" cy="1792287"/>
          </a:xfrm>
          <a:prstGeom prst="rect">
            <a:avLst/>
          </a:prstGeom>
          <a:noFill/>
          <a:ln w="9525">
            <a:noFill/>
            <a:miter lim="800000"/>
            <a:headEnd/>
            <a:tailEnd/>
          </a:ln>
        </p:spPr>
      </p:pic>
      <p:sp>
        <p:nvSpPr>
          <p:cNvPr id="487428" name="Rectangle 4"/>
          <p:cNvSpPr>
            <a:spLocks noGrp="1" noChangeArrowheads="1"/>
          </p:cNvSpPr>
          <p:nvPr>
            <p:ph type="subTitle" sz="quarter" idx="1"/>
          </p:nvPr>
        </p:nvSpPr>
        <p:spPr>
          <a:xfrm>
            <a:off x="1363663" y="4340696"/>
            <a:ext cx="6400800" cy="1752600"/>
          </a:xfrm>
        </p:spPr>
        <p:txBody>
          <a:bodyPr lIns="91440" tIns="45720" rIns="91440" bIns="45720" anchor="ctr"/>
          <a:lstStyle>
            <a:lvl1pPr marL="0" indent="0" algn="ctr">
              <a:lnSpc>
                <a:spcPct val="80000"/>
              </a:lnSpc>
              <a:buFontTx/>
              <a:buNone/>
              <a:defRPr sz="3200">
                <a:solidFill>
                  <a:srgbClr val="00B0E6"/>
                </a:solidFill>
              </a:defRPr>
            </a:lvl1pPr>
          </a:lstStyle>
          <a:p>
            <a:r>
              <a:rPr lang="fr-FR"/>
              <a:t>Cliquez pour modifier le style des sous-titres du masque</a:t>
            </a:r>
          </a:p>
        </p:txBody>
      </p:sp>
      <p:sp>
        <p:nvSpPr>
          <p:cNvPr id="4" name="Rectangle 3"/>
          <p:cNvSpPr>
            <a:spLocks noGrp="1" noChangeArrowheads="1"/>
          </p:cNvSpPr>
          <p:nvPr>
            <p:ph type="sldNum" sz="quarter" idx="10"/>
          </p:nvPr>
        </p:nvSpPr>
        <p:spPr>
          <a:xfrm>
            <a:off x="4367217" y="6582229"/>
            <a:ext cx="395287" cy="246754"/>
          </a:xfrm>
        </p:spPr>
        <p:txBody>
          <a:bodyPr/>
          <a:lstStyle>
            <a:lvl1pPr fontAlgn="auto">
              <a:spcBef>
                <a:spcPts val="0"/>
              </a:spcBef>
              <a:spcAft>
                <a:spcPts val="0"/>
              </a:spcAft>
              <a:defRPr/>
            </a:lvl1pPr>
          </a:lstStyle>
          <a:p>
            <a:pPr>
              <a:defRPr/>
            </a:pPr>
            <a:fld id="{0CC5D755-D606-4112-B6CA-8647EF5CEAF6}" type="slidenum">
              <a:rPr lang="fr-FR"/>
              <a:pPr>
                <a:defRPr/>
              </a:pPr>
              <a:t>‹N°›</a:t>
            </a:fld>
            <a:endParaRPr lang="fr-FR" dirty="0"/>
          </a:p>
        </p:txBody>
      </p:sp>
    </p:spTree>
    <p:extLst>
      <p:ext uri="{BB962C8B-B14F-4D97-AF65-F5344CB8AC3E}">
        <p14:creationId xmlns:p14="http://schemas.microsoft.com/office/powerpoint/2010/main" val="150252682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5" descr="LOGO_DSN_diapo_RVB.png"/>
          <p:cNvPicPr>
            <a:picLocks noChangeAspect="1"/>
          </p:cNvPicPr>
          <p:nvPr userDrawn="1"/>
        </p:nvPicPr>
        <p:blipFill>
          <a:blip r:embed="rId2" cstate="print"/>
          <a:srcRect/>
          <a:stretch>
            <a:fillRect/>
          </a:stretch>
        </p:blipFill>
        <p:spPr bwMode="auto">
          <a:xfrm>
            <a:off x="8262939" y="155575"/>
            <a:ext cx="557212" cy="60960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E4FD6C53-D473-46D9-A8B0-426F2D460064}" type="slidenum">
              <a:rPr lang="fr-FR"/>
              <a:pPr>
                <a:defRPr/>
              </a:pPr>
              <a:t>‹N°›</a:t>
            </a:fld>
            <a:endParaRPr lang="fr-FR" dirty="0"/>
          </a:p>
        </p:txBody>
      </p:sp>
    </p:spTree>
    <p:extLst>
      <p:ext uri="{BB962C8B-B14F-4D97-AF65-F5344CB8AC3E}">
        <p14:creationId xmlns:p14="http://schemas.microsoft.com/office/powerpoint/2010/main" val="172027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8"/>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fr-FR"/>
              <a:t>Cliquez pour modifier les styles du texte du masque</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B9D5CECF-9099-439C-9B72-5DDB1B0F2455}" type="slidenum">
              <a:rPr lang="fr-FR"/>
              <a:pPr>
                <a:defRPr/>
              </a:pPr>
              <a:t>‹N°›</a:t>
            </a:fld>
            <a:endParaRPr lang="fr-FR" dirty="0"/>
          </a:p>
        </p:txBody>
      </p:sp>
    </p:spTree>
    <p:extLst>
      <p:ext uri="{BB962C8B-B14F-4D97-AF65-F5344CB8AC3E}">
        <p14:creationId xmlns:p14="http://schemas.microsoft.com/office/powerpoint/2010/main" val="180203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68317" y="1525588"/>
            <a:ext cx="4027487"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525588"/>
            <a:ext cx="4027488"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2A4AF624-64DA-468C-A763-224175A16124}" type="slidenum">
              <a:rPr lang="fr-FR"/>
              <a:pPr>
                <a:defRPr/>
              </a:pPr>
              <a:t>‹N°›</a:t>
            </a:fld>
            <a:endParaRPr lang="fr-FR" dirty="0"/>
          </a:p>
        </p:txBody>
      </p:sp>
    </p:spTree>
    <p:extLst>
      <p:ext uri="{BB962C8B-B14F-4D97-AF65-F5344CB8AC3E}">
        <p14:creationId xmlns:p14="http://schemas.microsoft.com/office/powerpoint/2010/main" val="148070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763A0905-06FF-4B55-8DE1-E47D4CB283E8}" type="slidenum">
              <a:rPr lang="fr-FR"/>
              <a:pPr>
                <a:defRPr/>
              </a:pPr>
              <a:t>‹N°›</a:t>
            </a:fld>
            <a:endParaRPr lang="fr-FR" dirty="0"/>
          </a:p>
        </p:txBody>
      </p:sp>
      <p:pic>
        <p:nvPicPr>
          <p:cNvPr id="8" name="Image 5" descr="LOGO_DSN_diapo_RVB.png"/>
          <p:cNvPicPr>
            <a:picLocks noChangeAspect="1"/>
          </p:cNvPicPr>
          <p:nvPr userDrawn="1"/>
        </p:nvPicPr>
        <p:blipFill>
          <a:blip r:embed="rId2" cstate="print"/>
          <a:srcRect/>
          <a:stretch>
            <a:fillRect/>
          </a:stretch>
        </p:blipFill>
        <p:spPr bwMode="auto">
          <a:xfrm>
            <a:off x="8262939" y="155575"/>
            <a:ext cx="557212" cy="609600"/>
          </a:xfrm>
          <a:prstGeom prst="rect">
            <a:avLst/>
          </a:prstGeom>
          <a:noFill/>
          <a:ln w="9525">
            <a:noFill/>
            <a:miter lim="800000"/>
            <a:headEnd/>
            <a:tailEnd/>
          </a:ln>
        </p:spPr>
      </p:pic>
    </p:spTree>
    <p:extLst>
      <p:ext uri="{BB962C8B-B14F-4D97-AF65-F5344CB8AC3E}">
        <p14:creationId xmlns:p14="http://schemas.microsoft.com/office/powerpoint/2010/main" val="373925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558AC0C0-FDC3-4D09-AEDA-C006ABFED41D}" type="slidenum">
              <a:rPr lang="fr-FR"/>
              <a:pPr>
                <a:defRPr/>
              </a:pPr>
              <a:t>‹N°›</a:t>
            </a:fld>
            <a:endParaRPr lang="fr-FR" dirty="0"/>
          </a:p>
        </p:txBody>
      </p:sp>
    </p:spTree>
    <p:extLst>
      <p:ext uri="{BB962C8B-B14F-4D97-AF65-F5344CB8AC3E}">
        <p14:creationId xmlns:p14="http://schemas.microsoft.com/office/powerpoint/2010/main" val="1947215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7.jpeg"/><Relationship Id="rId2" Type="http://schemas.openxmlformats.org/officeDocument/2006/relationships/slideLayout" Target="../slideLayouts/slideLayout5.xml"/><Relationship Id="rId16"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5.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774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dirty="0">
              <a:solidFill>
                <a:prstClr val="white"/>
              </a:solidFill>
            </a:endParaRPr>
          </a:p>
        </p:txBody>
      </p:sp>
      <p:sp>
        <p:nvSpPr>
          <p:cNvPr id="1027" name="Espace réservé du titre 1"/>
          <p:cNvSpPr>
            <a:spLocks noGrp="1"/>
          </p:cNvSpPr>
          <p:nvPr>
            <p:ph type="title"/>
          </p:nvPr>
        </p:nvSpPr>
        <p:spPr bwMode="auto">
          <a:xfrm>
            <a:off x="1303338" y="1206500"/>
            <a:ext cx="7570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 style du titre</a:t>
            </a:r>
          </a:p>
        </p:txBody>
      </p:sp>
      <p:sp>
        <p:nvSpPr>
          <p:cNvPr id="1028" name="Espace réservé du texte 2"/>
          <p:cNvSpPr>
            <a:spLocks noGrp="1"/>
          </p:cNvSpPr>
          <p:nvPr>
            <p:ph type="body" idx="1"/>
          </p:nvPr>
        </p:nvSpPr>
        <p:spPr bwMode="auto">
          <a:xfrm>
            <a:off x="963613" y="2001838"/>
            <a:ext cx="8113712" cy="4710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E118860-3F68-4B2D-B44E-5225DD222EA5}" type="datetime1">
              <a:rPr lang="fr-FR" smtClean="0"/>
              <a:pPr>
                <a:defRPr/>
              </a:pPr>
              <a:t>01/12/2020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fr-FR" dirty="0"/>
          </a:p>
        </p:txBody>
      </p:sp>
      <p:sp>
        <p:nvSpPr>
          <p:cNvPr id="11" name="Espace réservé du numéro de diapositive 5"/>
          <p:cNvSpPr>
            <a:spLocks noGrp="1"/>
          </p:cNvSpPr>
          <p:nvPr>
            <p:ph type="sldNum" sz="quarter" idx="4"/>
          </p:nvPr>
        </p:nvSpPr>
        <p:spPr>
          <a:xfrm>
            <a:off x="6761163" y="6423025"/>
            <a:ext cx="2133600" cy="365125"/>
          </a:xfrm>
          <a:prstGeom prst="rect">
            <a:avLst/>
          </a:prstGeom>
        </p:spPr>
        <p:txBody>
          <a:bodyPr/>
          <a:lstStyle>
            <a:lvl1pPr algn="r" fontAlgn="auto">
              <a:spcBef>
                <a:spcPts val="0"/>
              </a:spcBef>
              <a:spcAft>
                <a:spcPts val="0"/>
              </a:spcAft>
              <a:defRPr sz="800" b="1">
                <a:solidFill>
                  <a:srgbClr val="003882"/>
                </a:solidFill>
                <a:latin typeface="Arial Narrow" pitchFamily="34" charset="0"/>
                <a:cs typeface="+mn-cs"/>
              </a:defRPr>
            </a:lvl1pPr>
          </a:lstStyle>
          <a:p>
            <a:pPr>
              <a:defRPr/>
            </a:pPr>
            <a:endParaRPr lang="fr-FR" dirty="0"/>
          </a:p>
        </p:txBody>
      </p:sp>
      <p:pic>
        <p:nvPicPr>
          <p:cNvPr id="8" name="Image 9"/>
          <p:cNvPicPr>
            <a:picLocks noChangeAspect="1"/>
          </p:cNvPicPr>
          <p:nvPr/>
        </p:nvPicPr>
        <p:blipFill>
          <a:blip r:embed="rId5" cstate="print"/>
          <a:srcRect/>
          <a:stretch>
            <a:fillRect/>
          </a:stretch>
        </p:blipFill>
        <p:spPr bwMode="auto">
          <a:xfrm>
            <a:off x="0" y="512763"/>
            <a:ext cx="9144000" cy="836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hf hdr="0" ftr="0" dt="0"/>
  <p:txStyles>
    <p:title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p:titleStyle>
    <p:body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6"/>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7"/>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7" y="533400"/>
            <a:ext cx="8207375" cy="839788"/>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468317" y="1525588"/>
            <a:ext cx="8207375" cy="47990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p>
            <a:pPr lvl="0"/>
            <a:r>
              <a:rPr lang="fr-FR" dirty="0"/>
              <a:t>Premier niveau</a:t>
            </a:r>
          </a:p>
          <a:p>
            <a:pPr lvl="1"/>
            <a:r>
              <a:rPr lang="fr-FR" dirty="0"/>
              <a:t>Deuxième niveau</a:t>
            </a:r>
          </a:p>
          <a:p>
            <a:pPr lvl="2"/>
            <a:r>
              <a:rPr lang="fr-FR" dirty="0"/>
              <a:t>Troisième niveau</a:t>
            </a:r>
          </a:p>
        </p:txBody>
      </p:sp>
      <p:sp>
        <p:nvSpPr>
          <p:cNvPr id="486404" name="Rectangle 4"/>
          <p:cNvSpPr>
            <a:spLocks noGrp="1" noChangeArrowheads="1"/>
          </p:cNvSpPr>
          <p:nvPr>
            <p:ph type="sldNum" sz="quarter" idx="4"/>
          </p:nvPr>
        </p:nvSpPr>
        <p:spPr bwMode="auto">
          <a:xfrm>
            <a:off x="1" y="6623498"/>
            <a:ext cx="395288" cy="246754"/>
          </a:xfrm>
          <a:prstGeom prst="rect">
            <a:avLst/>
          </a:prstGeom>
          <a:solidFill>
            <a:schemeClr val="bg1">
              <a:lumMod val="50000"/>
            </a:schemeClr>
          </a:solidFill>
          <a:ln w="9525">
            <a:noFill/>
            <a:miter lim="800000"/>
            <a:headEnd/>
            <a:tailEnd/>
          </a:ln>
          <a:effectLst/>
        </p:spPr>
        <p:txBody>
          <a:bodyPr vert="horz" wrap="square" lIns="18105" tIns="45984" rIns="18105" bIns="45984" numCol="1" anchor="ctr" anchorCtr="0" compatLnSpc="1">
            <a:prstTxWarp prst="textNoShape">
              <a:avLst/>
            </a:prstTxWarp>
            <a:spAutoFit/>
          </a:bodyPr>
          <a:lstStyle>
            <a:lvl1pPr algn="ctr">
              <a:defRPr sz="1000" b="1">
                <a:solidFill>
                  <a:srgbClr val="FFFFFF"/>
                </a:solidFill>
                <a:latin typeface="Arial" charset="0"/>
                <a:cs typeface="Arial" charset="0"/>
              </a:defRPr>
            </a:lvl1pPr>
          </a:lstStyle>
          <a:p>
            <a:pPr>
              <a:defRPr/>
            </a:pPr>
            <a:r>
              <a:rPr lang="fr-FR" dirty="0"/>
              <a:t>1</a:t>
            </a:r>
          </a:p>
        </p:txBody>
      </p:sp>
      <p:pic>
        <p:nvPicPr>
          <p:cNvPr id="1029" name="Picture 8" descr="bonhommesPPTjaune"/>
          <p:cNvPicPr>
            <a:picLocks noChangeAspect="1" noChangeArrowheads="1"/>
          </p:cNvPicPr>
          <p:nvPr/>
        </p:nvPicPr>
        <p:blipFill>
          <a:blip r:embed="rId15" cstate="print"/>
          <a:srcRect/>
          <a:stretch>
            <a:fillRect/>
          </a:stretch>
        </p:blipFill>
        <p:spPr bwMode="auto">
          <a:xfrm>
            <a:off x="7343776" y="5065721"/>
            <a:ext cx="1800225" cy="1792287"/>
          </a:xfrm>
          <a:prstGeom prst="rect">
            <a:avLst/>
          </a:prstGeom>
          <a:noFill/>
          <a:ln w="9525">
            <a:noFill/>
            <a:miter lim="800000"/>
            <a:headEnd/>
            <a:tailEnd/>
          </a:ln>
        </p:spPr>
      </p:pic>
    </p:spTree>
    <p:extLst>
      <p:ext uri="{BB962C8B-B14F-4D97-AF65-F5344CB8AC3E}">
        <p14:creationId xmlns:p14="http://schemas.microsoft.com/office/powerpoint/2010/main" val="19088170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l" rtl="0" eaLnBrk="0" fontAlgn="base" hangingPunct="0">
        <a:lnSpc>
          <a:spcPct val="85000"/>
        </a:lnSpc>
        <a:spcBef>
          <a:spcPct val="0"/>
        </a:spcBef>
        <a:spcAft>
          <a:spcPct val="0"/>
        </a:spcAft>
        <a:defRPr sz="2800" b="1">
          <a:solidFill>
            <a:srgbClr val="004272"/>
          </a:solidFill>
          <a:latin typeface="+mj-lt"/>
          <a:ea typeface="+mj-ea"/>
          <a:cs typeface="+mj-cs"/>
        </a:defRPr>
      </a:lvl1pPr>
      <a:lvl2pPr algn="l" rtl="0" eaLnBrk="0" fontAlgn="base" hangingPunct="0">
        <a:lnSpc>
          <a:spcPct val="85000"/>
        </a:lnSpc>
        <a:spcBef>
          <a:spcPct val="0"/>
        </a:spcBef>
        <a:spcAft>
          <a:spcPct val="0"/>
        </a:spcAft>
        <a:defRPr sz="2800" b="1">
          <a:solidFill>
            <a:srgbClr val="004272"/>
          </a:solidFill>
          <a:latin typeface="Arial" charset="0"/>
          <a:cs typeface="Arial" charset="0"/>
        </a:defRPr>
      </a:lvl2pPr>
      <a:lvl3pPr algn="l" rtl="0" eaLnBrk="0" fontAlgn="base" hangingPunct="0">
        <a:lnSpc>
          <a:spcPct val="85000"/>
        </a:lnSpc>
        <a:spcBef>
          <a:spcPct val="0"/>
        </a:spcBef>
        <a:spcAft>
          <a:spcPct val="0"/>
        </a:spcAft>
        <a:defRPr sz="2800" b="1">
          <a:solidFill>
            <a:srgbClr val="004272"/>
          </a:solidFill>
          <a:latin typeface="Arial" charset="0"/>
          <a:cs typeface="Arial" charset="0"/>
        </a:defRPr>
      </a:lvl3pPr>
      <a:lvl4pPr algn="l" rtl="0" eaLnBrk="0" fontAlgn="base" hangingPunct="0">
        <a:lnSpc>
          <a:spcPct val="85000"/>
        </a:lnSpc>
        <a:spcBef>
          <a:spcPct val="0"/>
        </a:spcBef>
        <a:spcAft>
          <a:spcPct val="0"/>
        </a:spcAft>
        <a:defRPr sz="2800" b="1">
          <a:solidFill>
            <a:srgbClr val="004272"/>
          </a:solidFill>
          <a:latin typeface="Arial" charset="0"/>
          <a:cs typeface="Arial" charset="0"/>
        </a:defRPr>
      </a:lvl4pPr>
      <a:lvl5pPr algn="l" rtl="0" eaLnBrk="0" fontAlgn="base" hangingPunct="0">
        <a:lnSpc>
          <a:spcPct val="85000"/>
        </a:lnSpc>
        <a:spcBef>
          <a:spcPct val="0"/>
        </a:spcBef>
        <a:spcAft>
          <a:spcPct val="0"/>
        </a:spcAft>
        <a:defRPr sz="2800" b="1">
          <a:solidFill>
            <a:srgbClr val="004272"/>
          </a:solidFill>
          <a:latin typeface="Arial" charset="0"/>
          <a:cs typeface="Arial" charset="0"/>
        </a:defRPr>
      </a:lvl5pPr>
      <a:lvl6pPr marL="457189" algn="l" rtl="0" fontAlgn="base">
        <a:lnSpc>
          <a:spcPct val="85000"/>
        </a:lnSpc>
        <a:spcBef>
          <a:spcPct val="0"/>
        </a:spcBef>
        <a:spcAft>
          <a:spcPct val="0"/>
        </a:spcAft>
        <a:defRPr sz="2800" b="1">
          <a:solidFill>
            <a:srgbClr val="004272"/>
          </a:solidFill>
          <a:latin typeface="Arial" charset="0"/>
          <a:cs typeface="Arial" charset="0"/>
        </a:defRPr>
      </a:lvl6pPr>
      <a:lvl7pPr marL="914377" algn="l" rtl="0" fontAlgn="base">
        <a:lnSpc>
          <a:spcPct val="85000"/>
        </a:lnSpc>
        <a:spcBef>
          <a:spcPct val="0"/>
        </a:spcBef>
        <a:spcAft>
          <a:spcPct val="0"/>
        </a:spcAft>
        <a:defRPr sz="2800" b="1">
          <a:solidFill>
            <a:srgbClr val="004272"/>
          </a:solidFill>
          <a:latin typeface="Arial" charset="0"/>
          <a:cs typeface="Arial" charset="0"/>
        </a:defRPr>
      </a:lvl7pPr>
      <a:lvl8pPr marL="1371566" algn="l" rtl="0" fontAlgn="base">
        <a:lnSpc>
          <a:spcPct val="85000"/>
        </a:lnSpc>
        <a:spcBef>
          <a:spcPct val="0"/>
        </a:spcBef>
        <a:spcAft>
          <a:spcPct val="0"/>
        </a:spcAft>
        <a:defRPr sz="2800" b="1">
          <a:solidFill>
            <a:srgbClr val="004272"/>
          </a:solidFill>
          <a:latin typeface="Arial" charset="0"/>
          <a:cs typeface="Arial" charset="0"/>
        </a:defRPr>
      </a:lvl8pPr>
      <a:lvl9pPr marL="1828754" algn="l" rtl="0" fontAlgn="base">
        <a:lnSpc>
          <a:spcPct val="85000"/>
        </a:lnSpc>
        <a:spcBef>
          <a:spcPct val="0"/>
        </a:spcBef>
        <a:spcAft>
          <a:spcPct val="0"/>
        </a:spcAft>
        <a:defRPr sz="2800" b="1">
          <a:solidFill>
            <a:srgbClr val="004272"/>
          </a:solidFill>
          <a:latin typeface="Arial" charset="0"/>
          <a:cs typeface="Arial" charset="0"/>
        </a:defRPr>
      </a:lvl9pPr>
    </p:titleStyle>
    <p:bodyStyle>
      <a:lvl1pPr marL="342891" indent="-342891" algn="l" rtl="0" eaLnBrk="0" fontAlgn="base" hangingPunct="0">
        <a:lnSpc>
          <a:spcPct val="90000"/>
        </a:lnSpc>
        <a:spcBef>
          <a:spcPct val="75000"/>
        </a:spcBef>
        <a:spcAft>
          <a:spcPct val="0"/>
        </a:spcAft>
        <a:buSzPct val="125000"/>
        <a:buBlip>
          <a:blip r:embed="rId16"/>
        </a:buBlip>
        <a:defRPr sz="2000" b="1">
          <a:solidFill>
            <a:schemeClr val="tx1"/>
          </a:solidFill>
          <a:latin typeface="+mn-lt"/>
          <a:ea typeface="+mn-ea"/>
          <a:cs typeface="+mn-cs"/>
        </a:defRPr>
      </a:lvl1pPr>
      <a:lvl2pPr marL="742932" indent="-285744" algn="l" rtl="0" eaLnBrk="0" fontAlgn="base" hangingPunct="0">
        <a:lnSpc>
          <a:spcPct val="90000"/>
        </a:lnSpc>
        <a:spcBef>
          <a:spcPct val="75000"/>
        </a:spcBef>
        <a:spcAft>
          <a:spcPct val="0"/>
        </a:spcAft>
        <a:buSzPct val="125000"/>
        <a:buBlip>
          <a:blip r:embed="rId17"/>
        </a:buBlip>
        <a:defRPr>
          <a:solidFill>
            <a:schemeClr val="tx1"/>
          </a:solidFill>
          <a:latin typeface="+mn-lt"/>
          <a:cs typeface="+mn-cs"/>
        </a:defRPr>
      </a:lvl2pPr>
      <a:lvl3pPr marL="1142971" indent="-228594"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160" indent="-228594" algn="l" rtl="0" eaLnBrk="0" fontAlgn="base" hangingPunct="0">
        <a:lnSpc>
          <a:spcPct val="90000"/>
        </a:lnSpc>
        <a:spcBef>
          <a:spcPct val="75000"/>
        </a:spcBef>
        <a:spcAft>
          <a:spcPct val="0"/>
        </a:spcAft>
        <a:defRPr sz="1000">
          <a:solidFill>
            <a:schemeClr val="tx1"/>
          </a:solidFill>
          <a:latin typeface="+mn-lt"/>
          <a:cs typeface="+mn-cs"/>
        </a:defRPr>
      </a:lvl4pPr>
      <a:lvl5pPr marL="2057349" indent="-228594" algn="l" rtl="0" eaLnBrk="0" fontAlgn="base" hangingPunct="0">
        <a:lnSpc>
          <a:spcPct val="90000"/>
        </a:lnSpc>
        <a:spcBef>
          <a:spcPct val="75000"/>
        </a:spcBef>
        <a:spcAft>
          <a:spcPct val="0"/>
        </a:spcAft>
        <a:defRPr sz="800">
          <a:solidFill>
            <a:schemeClr val="tx1"/>
          </a:solidFill>
          <a:latin typeface="+mn-lt"/>
          <a:cs typeface="+mn-cs"/>
        </a:defRPr>
      </a:lvl5pPr>
      <a:lvl6pPr marL="2514537" indent="-228594" algn="l" rtl="0" fontAlgn="base">
        <a:lnSpc>
          <a:spcPct val="90000"/>
        </a:lnSpc>
        <a:spcBef>
          <a:spcPct val="75000"/>
        </a:spcBef>
        <a:spcAft>
          <a:spcPct val="0"/>
        </a:spcAft>
        <a:defRPr sz="800">
          <a:solidFill>
            <a:schemeClr val="tx1"/>
          </a:solidFill>
          <a:latin typeface="+mn-lt"/>
          <a:cs typeface="+mn-cs"/>
        </a:defRPr>
      </a:lvl6pPr>
      <a:lvl7pPr marL="2971726" indent="-228594" algn="l" rtl="0" fontAlgn="base">
        <a:lnSpc>
          <a:spcPct val="90000"/>
        </a:lnSpc>
        <a:spcBef>
          <a:spcPct val="75000"/>
        </a:spcBef>
        <a:spcAft>
          <a:spcPct val="0"/>
        </a:spcAft>
        <a:defRPr sz="800">
          <a:solidFill>
            <a:schemeClr val="tx1"/>
          </a:solidFill>
          <a:latin typeface="+mn-lt"/>
          <a:cs typeface="+mn-cs"/>
        </a:defRPr>
      </a:lvl7pPr>
      <a:lvl8pPr marL="3428914" indent="-228594" algn="l" rtl="0" fontAlgn="base">
        <a:lnSpc>
          <a:spcPct val="90000"/>
        </a:lnSpc>
        <a:spcBef>
          <a:spcPct val="75000"/>
        </a:spcBef>
        <a:spcAft>
          <a:spcPct val="0"/>
        </a:spcAft>
        <a:defRPr sz="800">
          <a:solidFill>
            <a:schemeClr val="tx1"/>
          </a:solidFill>
          <a:latin typeface="+mn-lt"/>
          <a:cs typeface="+mn-cs"/>
        </a:defRPr>
      </a:lvl8pPr>
      <a:lvl9pPr marL="3886103" indent="-228594" algn="l" rtl="0" fontAlgn="base">
        <a:lnSpc>
          <a:spcPct val="90000"/>
        </a:lnSpc>
        <a:spcBef>
          <a:spcPct val="75000"/>
        </a:spcBef>
        <a:spcAft>
          <a:spcPct val="0"/>
        </a:spcAft>
        <a:defRPr sz="800">
          <a:solidFill>
            <a:schemeClr val="tx1"/>
          </a:solidFill>
          <a:latin typeface="+mn-lt"/>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net-entreprises.fr/vos-declarations-en-ligne/pasrau/#contacts" TargetMode="External"/><Relationship Id="rId5" Type="http://schemas.openxmlformats.org/officeDocument/2006/relationships/hyperlink" Target="https://www.net-entreprises.fr/vos-declarations-en-ligne/ducs/#contacts" TargetMode="External"/><Relationship Id="rId4" Type="http://schemas.openxmlformats.org/officeDocument/2006/relationships/hyperlink" Target="https://www.net-entreprises.fr/vos-declarations-en-ligne/dads-u/#contac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2644921"/>
            <a:ext cx="9144000" cy="4223589"/>
          </a:xfrm>
          <a:prstGeom prst="rect">
            <a:avLst/>
          </a:prstGeom>
        </p:spPr>
      </p:pic>
      <p:sp>
        <p:nvSpPr>
          <p:cNvPr id="6" name="Rectangle 5"/>
          <p:cNvSpPr/>
          <p:nvPr/>
        </p:nvSpPr>
        <p:spPr>
          <a:xfrm>
            <a:off x="7020272" y="6453336"/>
            <a:ext cx="20162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i="1" dirty="0">
                <a:solidFill>
                  <a:schemeClr val="bg1"/>
                </a:solidFill>
              </a:rPr>
              <a:t>05 novembre 2020</a:t>
            </a:r>
          </a:p>
        </p:txBody>
      </p:sp>
      <p:sp>
        <p:nvSpPr>
          <p:cNvPr id="9" name="Rectangle 8"/>
          <p:cNvSpPr/>
          <p:nvPr/>
        </p:nvSpPr>
        <p:spPr>
          <a:xfrm>
            <a:off x="13252" y="332656"/>
            <a:ext cx="9130748" cy="141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230254" y="890595"/>
            <a:ext cx="6696744" cy="1754326"/>
          </a:xfrm>
          <a:prstGeom prst="rect">
            <a:avLst/>
          </a:prstGeom>
          <a:noFill/>
        </p:spPr>
        <p:txBody>
          <a:bodyPr wrap="square" rtlCol="0">
            <a:spAutoFit/>
          </a:bodyPr>
          <a:lstStyle/>
          <a:p>
            <a:pPr algn="ctr"/>
            <a:r>
              <a:rPr lang="fr-FR" sz="5400" dirty="0">
                <a:solidFill>
                  <a:srgbClr val="E77E0E"/>
                </a:solidFill>
                <a:latin typeface="Arial" panose="020B0604020202020204" pitchFamily="34" charset="0"/>
                <a:cs typeface="Arial" panose="020B0604020202020204" pitchFamily="34" charset="0"/>
              </a:rPr>
              <a:t>2</a:t>
            </a:r>
            <a:r>
              <a:rPr lang="fr-FR" sz="5400" baseline="30000" dirty="0">
                <a:solidFill>
                  <a:srgbClr val="E77E0E"/>
                </a:solidFill>
                <a:latin typeface="Arial" panose="020B0604020202020204" pitchFamily="34" charset="0"/>
                <a:cs typeface="Arial" panose="020B0604020202020204" pitchFamily="34" charset="0"/>
              </a:rPr>
              <a:t>ème</a:t>
            </a:r>
            <a:r>
              <a:rPr lang="fr-FR" sz="5400" dirty="0">
                <a:solidFill>
                  <a:srgbClr val="E77E0E"/>
                </a:solidFill>
                <a:latin typeface="Arial" panose="020B0604020202020204" pitchFamily="34" charset="0"/>
                <a:cs typeface="Arial" panose="020B0604020202020204" pitchFamily="34" charset="0"/>
              </a:rPr>
              <a:t> Club des Pilotes Fonction Publique</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10</a:t>
            </a:fld>
            <a:endParaRPr lang="fr-FR" dirty="0"/>
          </a:p>
        </p:txBody>
      </p:sp>
      <p:sp>
        <p:nvSpPr>
          <p:cNvPr id="7" name="Titre 1"/>
          <p:cNvSpPr txBox="1">
            <a:spLocks/>
          </p:cNvSpPr>
          <p:nvPr/>
        </p:nvSpPr>
        <p:spPr bwMode="auto">
          <a:xfrm>
            <a:off x="611560" y="2996952"/>
            <a:ext cx="8049715"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pPr algn="ctr"/>
            <a:r>
              <a:rPr lang="fr-FR" dirty="0"/>
              <a:t>Questions / réponses</a:t>
            </a:r>
            <a:endParaRPr lang="fr-FR" sz="1800" kern="0" dirty="0">
              <a:solidFill>
                <a:srgbClr val="00B0F0"/>
              </a:solidFill>
              <a:latin typeface="Calibri" pitchFamily="34" charset="0"/>
              <a:ea typeface="+mn-ea"/>
              <a:cs typeface="Arial"/>
            </a:endParaRPr>
          </a:p>
        </p:txBody>
      </p:sp>
    </p:spTree>
    <p:extLst>
      <p:ext uri="{BB962C8B-B14F-4D97-AF65-F5344CB8AC3E}">
        <p14:creationId xmlns:p14="http://schemas.microsoft.com/office/powerpoint/2010/main" val="334399701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à coins arrondis 4">
            <a:extLst>
              <a:ext uri="{FF2B5EF4-FFF2-40B4-BE49-F238E27FC236}">
                <a16:creationId xmlns:a16="http://schemas.microsoft.com/office/drawing/2014/main" id="{F0153D98-55DE-524A-BE77-7FE000FF313F}"/>
              </a:ext>
            </a:extLst>
          </p:cNvPr>
          <p:cNvSpPr/>
          <p:nvPr/>
        </p:nvSpPr>
        <p:spPr bwMode="auto">
          <a:xfrm>
            <a:off x="2195736" y="2060848"/>
            <a:ext cx="4752528" cy="1859705"/>
          </a:xfrm>
          <a:prstGeom prst="roundRect">
            <a:avLst/>
          </a:prstGeom>
          <a:solidFill>
            <a:srgbClr val="0E486E"/>
          </a:solidFill>
          <a:ln>
            <a:noFill/>
            <a:prstDash val="sysDash"/>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rPr>
              <a:t>Merci pour votre attention ! </a:t>
            </a:r>
            <a:endParaRPr kumimoji="0" lang="fr-FR" sz="2800" b="0" i="1" u="none" strike="noStrike" cap="none" normalizeH="0" baseline="0" dirty="0">
              <a:ln>
                <a:noFill/>
              </a:ln>
              <a:solidFill>
                <a:schemeClr val="bg1"/>
              </a:solidFill>
              <a:effectLst/>
              <a:latin typeface="Calibri" panose="020F0502020204030204" pitchFamily="34" charset="0"/>
            </a:endParaRPr>
          </a:p>
        </p:txBody>
      </p:sp>
      <p:pic>
        <p:nvPicPr>
          <p:cNvPr id="28" name="Image 27">
            <a:extLst>
              <a:ext uri="{FF2B5EF4-FFF2-40B4-BE49-F238E27FC236}">
                <a16:creationId xmlns:a16="http://schemas.microsoft.com/office/drawing/2014/main" id="{B0AA76A0-48FA-024C-8ECD-3C04524B2E11}"/>
              </a:ext>
            </a:extLst>
          </p:cNvPr>
          <p:cNvPicPr>
            <a:picLocks noChangeAspect="1"/>
          </p:cNvPicPr>
          <p:nvPr/>
        </p:nvPicPr>
        <p:blipFill>
          <a:blip r:embed="rId2"/>
          <a:stretch>
            <a:fillRect/>
          </a:stretch>
        </p:blipFill>
        <p:spPr>
          <a:xfrm>
            <a:off x="3570808" y="4359205"/>
            <a:ext cx="2054672" cy="2066176"/>
          </a:xfrm>
          <a:prstGeom prst="rect">
            <a:avLst/>
          </a:prstGeom>
        </p:spPr>
      </p:pic>
    </p:spTree>
    <p:extLst>
      <p:ext uri="{BB962C8B-B14F-4D97-AF65-F5344CB8AC3E}">
        <p14:creationId xmlns:p14="http://schemas.microsoft.com/office/powerpoint/2010/main" val="41207728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2</a:t>
            </a:fld>
            <a:endParaRPr lang="fr-FR" dirty="0"/>
          </a:p>
        </p:txBody>
      </p:sp>
      <p:sp>
        <p:nvSpPr>
          <p:cNvPr id="2" name="Rectangle à coins arrondis 1"/>
          <p:cNvSpPr/>
          <p:nvPr/>
        </p:nvSpPr>
        <p:spPr>
          <a:xfrm>
            <a:off x="6458044" y="38876"/>
            <a:ext cx="2604096" cy="692696"/>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2800" dirty="0"/>
              <a:t>Débutant</a:t>
            </a:r>
          </a:p>
        </p:txBody>
      </p:sp>
      <p:sp>
        <p:nvSpPr>
          <p:cNvPr id="7" name="Titre 1"/>
          <p:cNvSpPr txBox="1">
            <a:spLocks/>
          </p:cNvSpPr>
          <p:nvPr/>
        </p:nvSpPr>
        <p:spPr bwMode="auto">
          <a:xfrm>
            <a:off x="611560" y="2636912"/>
            <a:ext cx="8049715"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Comment la DSN interagit avec votre quotidien professionnel </a:t>
            </a:r>
            <a:r>
              <a:rPr lang="fr-FR" dirty="0">
                <a:solidFill>
                  <a:srgbClr val="FF0000"/>
                </a:solidFill>
              </a:rPr>
              <a:t>?</a:t>
            </a:r>
            <a:endParaRPr lang="fr-FR" sz="1800" kern="0" dirty="0">
              <a:solidFill>
                <a:srgbClr val="FF0000"/>
              </a:solidFill>
              <a:latin typeface="Calibri" pitchFamily="34" charset="0"/>
              <a:ea typeface="+mn-ea"/>
              <a:cs typeface="Arial"/>
            </a:endParaRPr>
          </a:p>
        </p:txBody>
      </p:sp>
    </p:spTree>
    <p:extLst>
      <p:ext uri="{BB962C8B-B14F-4D97-AF65-F5344CB8AC3E}">
        <p14:creationId xmlns:p14="http://schemas.microsoft.com/office/powerpoint/2010/main" val="343299848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770688" y="6423025"/>
            <a:ext cx="2133600" cy="365125"/>
          </a:xfrm>
        </p:spPr>
        <p:txBody>
          <a:bodyPr/>
          <a:lstStyle/>
          <a:p>
            <a:pPr>
              <a:defRPr/>
            </a:pPr>
            <a:fld id="{7B0B5D98-C34D-4DB1-BE83-7541DF2AF49D}" type="slidenum">
              <a:rPr lang="fr-FR" smtClean="0"/>
              <a:pPr>
                <a:defRPr/>
              </a:pPr>
              <a:t>3</a:t>
            </a:fld>
            <a:endParaRPr lang="fr-FR" dirty="0"/>
          </a:p>
        </p:txBody>
      </p:sp>
      <p:sp>
        <p:nvSpPr>
          <p:cNvPr id="8" name="Titre 1"/>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la DSN interagit avec votre quotidien professionnel</a:t>
            </a:r>
            <a:r>
              <a:rPr lang="fr-FR" dirty="0"/>
              <a:t/>
            </a:r>
            <a:br>
              <a:rPr lang="fr-FR" dirty="0"/>
            </a:br>
            <a:r>
              <a:rPr lang="fr-FR" sz="1800" kern="0" dirty="0">
                <a:solidFill>
                  <a:srgbClr val="00B0F0"/>
                </a:solidFill>
                <a:latin typeface="Calibri" pitchFamily="34" charset="0"/>
                <a:ea typeface="+mn-ea"/>
                <a:cs typeface="Arial"/>
              </a:rPr>
              <a:t>Vers une simplification de vos déclarations</a:t>
            </a:r>
          </a:p>
        </p:txBody>
      </p:sp>
      <p:sp>
        <p:nvSpPr>
          <p:cNvPr id="22" name="Espace réservé du contenu 2">
            <a:extLst>
              <a:ext uri="{FF2B5EF4-FFF2-40B4-BE49-F238E27FC236}">
                <a16:creationId xmlns:a16="http://schemas.microsoft.com/office/drawing/2014/main" id="{58A3C6D9-5259-F847-AF35-F9688E6595AD}"/>
              </a:ext>
            </a:extLst>
          </p:cNvPr>
          <p:cNvSpPr>
            <a:spLocks noGrp="1"/>
          </p:cNvSpPr>
          <p:nvPr>
            <p:ph idx="1"/>
          </p:nvPr>
        </p:nvSpPr>
        <p:spPr>
          <a:xfrm>
            <a:off x="107504" y="1196752"/>
            <a:ext cx="8113712" cy="3528392"/>
          </a:xfrm>
        </p:spPr>
        <p:txBody>
          <a:bodyPr/>
          <a:lstStyle/>
          <a:p>
            <a:pPr marL="342900" lvl="2" indent="-342900" algn="just" eaLnBrk="1" hangingPunct="1">
              <a:spcBef>
                <a:spcPts val="1200"/>
              </a:spcBef>
              <a:spcAft>
                <a:spcPts val="0"/>
              </a:spcAft>
              <a:buClr>
                <a:srgbClr val="EE2525"/>
              </a:buClr>
              <a:buSzPct val="125000"/>
              <a:buBlip>
                <a:blip r:embed="rId2"/>
              </a:buBlip>
            </a:pPr>
            <a:endParaRPr lang="fr-FR" sz="2000" dirty="0">
              <a:solidFill>
                <a:schemeClr val="tx2"/>
              </a:solidFill>
              <a:latin typeface="Calibri"/>
            </a:endParaRPr>
          </a:p>
          <a:p>
            <a:pPr marL="342900" lvl="2" indent="-342900" algn="just" eaLnBrk="1" hangingPunct="1">
              <a:spcBef>
                <a:spcPts val="1200"/>
              </a:spcBef>
              <a:spcAft>
                <a:spcPts val="0"/>
              </a:spcAft>
              <a:buClr>
                <a:srgbClr val="EE2525"/>
              </a:buClr>
              <a:buSzPct val="125000"/>
              <a:buBlip>
                <a:blip r:embed="rId2"/>
              </a:buBlip>
            </a:pPr>
            <a:r>
              <a:rPr lang="fr-FR" sz="1600" dirty="0">
                <a:solidFill>
                  <a:schemeClr val="tx2"/>
                </a:solidFill>
                <a:latin typeface="Calibri"/>
              </a:rPr>
              <a:t>A partir de janvier 2020, la DSN remplace pour la Fonction Publique : </a:t>
            </a:r>
            <a:endParaRPr lang="fr-FR" sz="1600" b="0" dirty="0">
              <a:solidFill>
                <a:schemeClr val="tx2"/>
              </a:solidFill>
              <a:latin typeface="Calibri" panose="020F0502020204030204" pitchFamily="34" charset="0"/>
              <a:cs typeface="Calibri" panose="020F0502020204030204" pitchFamily="34" charset="0"/>
            </a:endParaRPr>
          </a:p>
          <a:p>
            <a:pPr marL="742950" lvl="1" indent="-285750" algn="just" defTabSz="1296988" eaLnBrk="1" hangingPunct="1">
              <a:spcBef>
                <a:spcPts val="120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la déclaration automatisée des données sociales unifiées (</a:t>
            </a:r>
            <a:r>
              <a:rPr lang="fr-FR" sz="1600" dirty="0">
                <a:solidFill>
                  <a:schemeClr val="tx2"/>
                </a:solidFill>
                <a:latin typeface="Calibri" panose="020F0502020204030204" pitchFamily="34" charset="0"/>
                <a:cs typeface="Calibri" panose="020F0502020204030204" pitchFamily="34" charset="0"/>
              </a:rPr>
              <a:t>DADS-U</a:t>
            </a:r>
            <a:r>
              <a:rPr lang="fr-FR" sz="1600" b="0" dirty="0">
                <a:solidFill>
                  <a:schemeClr val="tx2"/>
                </a:solidFill>
                <a:latin typeface="Calibri" panose="020F0502020204030204" pitchFamily="34" charset="0"/>
                <a:cs typeface="Calibri" panose="020F0502020204030204" pitchFamily="34" charset="0"/>
              </a:rPr>
              <a:t>) pour les cotisations de retraite envoyées aux 3 fonds gérés par la CDC (CNARCL, RAFP, IRCANTEC) </a:t>
            </a:r>
          </a:p>
          <a:p>
            <a:pPr marL="742950" lvl="1" indent="-285750" algn="just" defTabSz="1296988" eaLnBrk="1" hangingPunct="1">
              <a:spcBef>
                <a:spcPts val="120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la déclaration unifiée des cotisations sociales (</a:t>
            </a:r>
            <a:r>
              <a:rPr lang="fr-FR" sz="1600" dirty="0">
                <a:solidFill>
                  <a:schemeClr val="tx2"/>
                </a:solidFill>
                <a:latin typeface="Calibri" panose="020F0502020204030204" pitchFamily="34" charset="0"/>
                <a:cs typeface="Calibri" panose="020F0502020204030204" pitchFamily="34" charset="0"/>
              </a:rPr>
              <a:t>DUCS</a:t>
            </a:r>
            <a:r>
              <a:rPr lang="fr-FR" sz="1600" b="0" dirty="0">
                <a:solidFill>
                  <a:schemeClr val="tx2"/>
                </a:solidFill>
                <a:latin typeface="Calibri" panose="020F0502020204030204" pitchFamily="34" charset="0"/>
                <a:cs typeface="Calibri" panose="020F0502020204030204" pitchFamily="34" charset="0"/>
              </a:rPr>
              <a:t>) pour le volet URSSAF </a:t>
            </a:r>
          </a:p>
          <a:p>
            <a:pPr marL="742950" lvl="1" indent="-285750" algn="just" defTabSz="1296988" eaLnBrk="1" hangingPunct="1">
              <a:spcBef>
                <a:spcPts val="120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la transmission des informations relatives au Prélèvement A la Source (via </a:t>
            </a:r>
            <a:r>
              <a:rPr lang="fr-FR" sz="1600" dirty="0">
                <a:solidFill>
                  <a:schemeClr val="tx2"/>
                </a:solidFill>
                <a:latin typeface="Calibri" panose="020F0502020204030204" pitchFamily="34" charset="0"/>
                <a:cs typeface="Calibri" panose="020F0502020204030204" pitchFamily="34" charset="0"/>
              </a:rPr>
              <a:t>PASRAU</a:t>
            </a:r>
            <a:r>
              <a:rPr lang="fr-FR" sz="1600" b="0" dirty="0">
                <a:solidFill>
                  <a:schemeClr val="tx2"/>
                </a:solidFill>
                <a:latin typeface="Calibri" panose="020F0502020204030204" pitchFamily="34" charset="0"/>
                <a:cs typeface="Calibri" panose="020F0502020204030204" pitchFamily="34" charset="0"/>
              </a:rPr>
              <a:t>) et utilisées également pour le bon remplissage de la déclaration pré-remplie pour la DGFiP</a:t>
            </a:r>
          </a:p>
          <a:p>
            <a:pPr marL="742950" lvl="1" indent="-285750" algn="just" defTabSz="1296988" eaLnBrk="1" hangingPunct="1">
              <a:spcBef>
                <a:spcPts val="120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Le remplacement éventuel de déclarations vers les OC, pour les déclarants qui le peuvent et le souhaitent.</a:t>
            </a:r>
            <a:endParaRPr lang="fr-FR" sz="1600" i="1" dirty="0">
              <a:solidFill>
                <a:srgbClr val="003882"/>
              </a:solidFill>
            </a:endParaRPr>
          </a:p>
          <a:p>
            <a:pPr marL="342900" lvl="2" indent="-342900" algn="just" eaLnBrk="1" hangingPunct="1">
              <a:spcBef>
                <a:spcPts val="1200"/>
              </a:spcBef>
              <a:spcAft>
                <a:spcPts val="0"/>
              </a:spcAft>
              <a:buClr>
                <a:srgbClr val="EE2525"/>
              </a:buClr>
              <a:buSzPct val="125000"/>
              <a:buBlip>
                <a:blip r:embed="rId2"/>
              </a:buBlip>
            </a:pPr>
            <a:r>
              <a:rPr lang="fr-FR" sz="1600" dirty="0">
                <a:solidFill>
                  <a:schemeClr val="tx2"/>
                </a:solidFill>
                <a:latin typeface="Calibri"/>
              </a:rPr>
              <a:t>La DADS-U et la DUCS disparaitront définitivement dès que les obligations d’entrée des fonctions publiques en DSN, fixées par décret, seront passées. </a:t>
            </a:r>
          </a:p>
        </p:txBody>
      </p:sp>
      <p:grpSp>
        <p:nvGrpSpPr>
          <p:cNvPr id="35" name="Groupe 34">
            <a:extLst>
              <a:ext uri="{FF2B5EF4-FFF2-40B4-BE49-F238E27FC236}">
                <a16:creationId xmlns:a16="http://schemas.microsoft.com/office/drawing/2014/main" id="{BE5E3647-B5B1-434B-8784-D66BA93D10BE}"/>
              </a:ext>
            </a:extLst>
          </p:cNvPr>
          <p:cNvGrpSpPr/>
          <p:nvPr/>
        </p:nvGrpSpPr>
        <p:grpSpPr>
          <a:xfrm>
            <a:off x="539552" y="5301208"/>
            <a:ext cx="7681664" cy="1296144"/>
            <a:chOff x="467544" y="5379468"/>
            <a:chExt cx="7681664" cy="1408682"/>
          </a:xfrm>
        </p:grpSpPr>
        <p:sp>
          <p:nvSpPr>
            <p:cNvPr id="36" name="Rectangle 35">
              <a:extLst>
                <a:ext uri="{FF2B5EF4-FFF2-40B4-BE49-F238E27FC236}">
                  <a16:creationId xmlns:a16="http://schemas.microsoft.com/office/drawing/2014/main" id="{040521D3-9BCD-134C-A8FB-F64C37FFCC43}"/>
                </a:ext>
              </a:extLst>
            </p:cNvPr>
            <p:cNvSpPr/>
            <p:nvPr/>
          </p:nvSpPr>
          <p:spPr>
            <a:xfrm>
              <a:off x="467544" y="5379468"/>
              <a:ext cx="7681664" cy="1408682"/>
            </a:xfrm>
            <a:prstGeom prst="rect">
              <a:avLst/>
            </a:prstGeom>
            <a:solidFill>
              <a:srgbClr val="EE9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2"/>
              <a:endParaRPr lang="fr-FR" sz="600" b="1" dirty="0"/>
            </a:p>
            <a:p>
              <a:pPr lvl="3"/>
              <a:r>
                <a:rPr lang="fr-FR" sz="1400" b="1" dirty="0"/>
                <a:t>Si vos questions relatives à la disparition de ces déclarations ne trouvent pas de réponse en ligne, n’hésitez pas à contacter directement les services dédiés :</a:t>
              </a:r>
            </a:p>
            <a:p>
              <a:pPr lvl="3"/>
              <a:r>
                <a:rPr lang="fr-FR" sz="600" dirty="0"/>
                <a:t>  </a:t>
              </a:r>
            </a:p>
            <a:p>
              <a:pPr marL="1657350" lvl="3" indent="-285750">
                <a:buFont typeface="Arial" panose="020B0604020202020204" pitchFamily="34" charset="0"/>
                <a:buChar char="•"/>
              </a:pPr>
              <a:r>
                <a:rPr lang="fr-FR" sz="1400" b="1" dirty="0"/>
                <a:t>DADS-U</a:t>
              </a:r>
              <a:r>
                <a:rPr lang="fr-FR" sz="1400" dirty="0"/>
                <a:t> : contacts sur </a:t>
              </a:r>
              <a:r>
                <a:rPr lang="fr-FR" sz="1400" b="1" dirty="0">
                  <a:solidFill>
                    <a:schemeClr val="bg1"/>
                  </a:solidFill>
                  <a:hlinkClick r:id="rId4">
                    <a:extLst>
                      <a:ext uri="{A12FA001-AC4F-418D-AE19-62706E023703}">
                        <ahyp:hlinkClr xmlns:ahyp="http://schemas.microsoft.com/office/drawing/2018/hyperlinkcolor" xmlns="" val="tx"/>
                      </a:ext>
                    </a:extLst>
                  </a:hlinkClick>
                </a:rPr>
                <a:t>ce lien</a:t>
              </a:r>
              <a:endParaRPr lang="fr-FR" sz="1400" b="1" dirty="0">
                <a:solidFill>
                  <a:schemeClr val="bg1"/>
                </a:solidFill>
              </a:endParaRPr>
            </a:p>
            <a:p>
              <a:pPr marL="1657350" lvl="3" indent="-285750">
                <a:buFont typeface="Arial" panose="020B0604020202020204" pitchFamily="34" charset="0"/>
                <a:buChar char="•"/>
              </a:pPr>
              <a:r>
                <a:rPr lang="fr-FR" sz="1400" b="1" dirty="0"/>
                <a:t>DUCS</a:t>
              </a:r>
              <a:r>
                <a:rPr lang="fr-FR" sz="1400" dirty="0"/>
                <a:t> : contacts sur </a:t>
              </a:r>
              <a:r>
                <a:rPr lang="fr-FR" sz="1400" b="1" dirty="0">
                  <a:solidFill>
                    <a:schemeClr val="bg1"/>
                  </a:solidFill>
                  <a:hlinkClick r:id="rId5">
                    <a:extLst>
                      <a:ext uri="{A12FA001-AC4F-418D-AE19-62706E023703}">
                        <ahyp:hlinkClr xmlns:ahyp="http://schemas.microsoft.com/office/drawing/2018/hyperlinkcolor" xmlns="" val="tx"/>
                      </a:ext>
                    </a:extLst>
                  </a:hlinkClick>
                </a:rPr>
                <a:t>ce lien</a:t>
              </a:r>
              <a:endParaRPr lang="fr-FR" sz="1400" b="1" dirty="0">
                <a:solidFill>
                  <a:schemeClr val="bg1"/>
                </a:solidFill>
              </a:endParaRPr>
            </a:p>
            <a:p>
              <a:pPr marL="1657350" lvl="3" indent="-285750">
                <a:buFont typeface="Arial" panose="020B0604020202020204" pitchFamily="34" charset="0"/>
                <a:buChar char="•"/>
              </a:pPr>
              <a:r>
                <a:rPr lang="fr-FR" sz="1400" b="1" dirty="0"/>
                <a:t>PASRAU</a:t>
              </a:r>
              <a:r>
                <a:rPr lang="fr-FR" sz="1400" dirty="0"/>
                <a:t> : contacts sur </a:t>
              </a:r>
              <a:r>
                <a:rPr lang="fr-FR" sz="1400" b="1" dirty="0">
                  <a:solidFill>
                    <a:schemeClr val="bg1"/>
                  </a:solidFill>
                  <a:hlinkClick r:id="rId6">
                    <a:extLst>
                      <a:ext uri="{A12FA001-AC4F-418D-AE19-62706E023703}">
                        <ahyp:hlinkClr xmlns:ahyp="http://schemas.microsoft.com/office/drawing/2018/hyperlinkcolor" xmlns="" val="tx"/>
                      </a:ext>
                    </a:extLst>
                  </a:hlinkClick>
                </a:rPr>
                <a:t>ce lien</a:t>
              </a:r>
              <a:endParaRPr lang="fr-FR" sz="1400" b="1" dirty="0">
                <a:solidFill>
                  <a:schemeClr val="bg1"/>
                </a:solidFill>
              </a:endParaRPr>
            </a:p>
          </p:txBody>
        </p:sp>
        <p:pic>
          <p:nvPicPr>
            <p:cNvPr id="37" name="Graphique 36" descr="Questions">
              <a:extLst>
                <a:ext uri="{FF2B5EF4-FFF2-40B4-BE49-F238E27FC236}">
                  <a16:creationId xmlns:a16="http://schemas.microsoft.com/office/drawing/2014/main" id="{55E27242-AB34-7240-B4EC-7CF7670AAAF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83568" y="5589239"/>
              <a:ext cx="864096" cy="931187"/>
            </a:xfrm>
            <a:prstGeom prst="rect">
              <a:avLst/>
            </a:prstGeom>
          </p:spPr>
        </p:pic>
      </p:grpSp>
    </p:spTree>
    <p:extLst>
      <p:ext uri="{BB962C8B-B14F-4D97-AF65-F5344CB8AC3E}">
        <p14:creationId xmlns:p14="http://schemas.microsoft.com/office/powerpoint/2010/main" val="137548653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a:t>
            </a:fld>
            <a:endParaRPr lang="fr-FR" dirty="0"/>
          </a:p>
        </p:txBody>
      </p:sp>
      <p:sp>
        <p:nvSpPr>
          <p:cNvPr id="8"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r" defTabSz="914400" rtl="0" eaLnBrk="1" fontAlgn="auto" latinLnBrk="0" hangingPunct="1">
              <a:spcBef>
                <a:spcPts val="0"/>
              </a:spcBef>
              <a:spcAft>
                <a:spcPts val="0"/>
              </a:spcAft>
              <a:defRPr sz="800" b="1" kern="1200">
                <a:solidFill>
                  <a:srgbClr val="003882"/>
                </a:solidFill>
                <a:latin typeface="Arial Narrow"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B0B5D98-C34D-4DB1-BE83-7541DF2AF49D}" type="slidenum">
              <a:rPr lang="fr-FR" smtClean="0"/>
              <a:pPr>
                <a:defRPr/>
              </a:pPr>
              <a:t>4</a:t>
            </a:fld>
            <a:endParaRPr lang="fr-FR" dirty="0"/>
          </a:p>
        </p:txBody>
      </p:sp>
      <p:pic>
        <p:nvPicPr>
          <p:cNvPr id="9" name="Image 8"/>
          <p:cNvPicPr>
            <a:picLocks noChangeAspect="1"/>
          </p:cNvPicPr>
          <p:nvPr/>
        </p:nvPicPr>
        <p:blipFill>
          <a:blip r:embed="rId3"/>
          <a:stretch>
            <a:fillRect/>
          </a:stretch>
        </p:blipFill>
        <p:spPr>
          <a:xfrm>
            <a:off x="755576" y="1628800"/>
            <a:ext cx="7431348" cy="4354813"/>
          </a:xfrm>
          <a:prstGeom prst="rect">
            <a:avLst/>
          </a:prstGeom>
        </p:spPr>
      </p:pic>
      <p:sp>
        <p:nvSpPr>
          <p:cNvPr id="11" name="Titre 1">
            <a:extLst>
              <a:ext uri="{FF2B5EF4-FFF2-40B4-BE49-F238E27FC236}">
                <a16:creationId xmlns:a16="http://schemas.microsoft.com/office/drawing/2014/main" id="{32F6FE8C-94B2-A843-B098-F25FC6E121E2}"/>
              </a:ext>
            </a:extLst>
          </p:cNvPr>
          <p:cNvSpPr txBox="1">
            <a:spLocks/>
          </p:cNvSpPr>
          <p:nvPr/>
        </p:nvSpPr>
        <p:spPr bwMode="auto">
          <a:xfrm>
            <a:off x="0" y="0"/>
            <a:ext cx="9324528" cy="754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la DSN interagit avec votre quotidien professionnel </a:t>
            </a:r>
          </a:p>
          <a:p>
            <a:r>
              <a:rPr lang="fr-FR" sz="1800" kern="0" dirty="0">
                <a:solidFill>
                  <a:srgbClr val="00B0F0"/>
                </a:solidFill>
                <a:latin typeface="Calibri" pitchFamily="34" charset="0"/>
                <a:ea typeface="+mn-ea"/>
                <a:cs typeface="Arial"/>
              </a:rPr>
              <a:t>Les différentes étapes du cycle mensuel de la DSN</a:t>
            </a:r>
          </a:p>
        </p:txBody>
      </p:sp>
      <p:sp>
        <p:nvSpPr>
          <p:cNvPr id="2" name="Rectangle 1">
            <a:extLst>
              <a:ext uri="{FF2B5EF4-FFF2-40B4-BE49-F238E27FC236}">
                <a16:creationId xmlns:a16="http://schemas.microsoft.com/office/drawing/2014/main" id="{092FDA55-454E-8D4C-A3E3-766C4363679A}"/>
              </a:ext>
            </a:extLst>
          </p:cNvPr>
          <p:cNvSpPr/>
          <p:nvPr/>
        </p:nvSpPr>
        <p:spPr>
          <a:xfrm>
            <a:off x="3608708" y="3789039"/>
            <a:ext cx="2043412" cy="2194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FFA9C5E8-8CA7-4746-A8BC-B6DEEF8ED1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3789038"/>
            <a:ext cx="2053676" cy="1876339"/>
          </a:xfrm>
          <a:prstGeom prst="ellipse">
            <a:avLst/>
          </a:prstGeom>
        </p:spPr>
      </p:pic>
      <p:sp>
        <p:nvSpPr>
          <p:cNvPr id="3" name="Rectangle 2"/>
          <p:cNvSpPr/>
          <p:nvPr/>
        </p:nvSpPr>
        <p:spPr>
          <a:xfrm>
            <a:off x="251520" y="4149080"/>
            <a:ext cx="2232248" cy="2273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438191" y="2479035"/>
            <a:ext cx="1944216" cy="15924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rotWithShape="1">
          <a:blip r:embed="rId3"/>
          <a:srcRect l="12400" t="25112" r="69189" b="45124"/>
          <a:stretch/>
        </p:blipFill>
        <p:spPr>
          <a:xfrm>
            <a:off x="1230865" y="2924944"/>
            <a:ext cx="1578400" cy="1495328"/>
          </a:xfrm>
          <a:prstGeom prst="rect">
            <a:avLst/>
          </a:prstGeom>
        </p:spPr>
      </p:pic>
      <p:sp>
        <p:nvSpPr>
          <p:cNvPr id="6" name="Rectangle 5"/>
          <p:cNvSpPr/>
          <p:nvPr/>
        </p:nvSpPr>
        <p:spPr>
          <a:xfrm>
            <a:off x="2410299" y="4857421"/>
            <a:ext cx="649533" cy="587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729682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5</a:t>
            </a:fld>
            <a:endParaRPr lang="fr-FR" dirty="0"/>
          </a:p>
        </p:txBody>
      </p:sp>
      <p:sp>
        <p:nvSpPr>
          <p:cNvPr id="5" name="Titre 1">
            <a:extLst>
              <a:ext uri="{FF2B5EF4-FFF2-40B4-BE49-F238E27FC236}">
                <a16:creationId xmlns:a16="http://schemas.microsoft.com/office/drawing/2014/main" id="{51E22286-E7D8-3848-8A9B-86FC210E9E46}"/>
              </a:ext>
            </a:extLst>
          </p:cNvPr>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la DSN interagit avec votre quotidien professionnel</a:t>
            </a:r>
            <a:r>
              <a:rPr lang="fr-FR" dirty="0"/>
              <a:t/>
            </a:r>
            <a:br>
              <a:rPr lang="fr-FR" dirty="0"/>
            </a:br>
            <a:r>
              <a:rPr lang="fr-FR" sz="1800" kern="0" dirty="0">
                <a:solidFill>
                  <a:srgbClr val="00B0F0"/>
                </a:solidFill>
                <a:latin typeface="Calibri" pitchFamily="34" charset="0"/>
                <a:ea typeface="+mn-ea"/>
                <a:cs typeface="Arial"/>
              </a:rPr>
              <a:t>Logique et temporalité de la DSN</a:t>
            </a:r>
          </a:p>
        </p:txBody>
      </p:sp>
      <p:sp>
        <p:nvSpPr>
          <p:cNvPr id="7" name="Flèche droite 4">
            <a:extLst>
              <a:ext uri="{FF2B5EF4-FFF2-40B4-BE49-F238E27FC236}">
                <a16:creationId xmlns:a16="http://schemas.microsoft.com/office/drawing/2014/main" id="{B3EA3A3D-9C2B-2C4F-8FA6-30DE1FFC793D}"/>
              </a:ext>
            </a:extLst>
          </p:cNvPr>
          <p:cNvSpPr/>
          <p:nvPr/>
        </p:nvSpPr>
        <p:spPr>
          <a:xfrm>
            <a:off x="1069090" y="3717032"/>
            <a:ext cx="6599254" cy="2420449"/>
          </a:xfrm>
          <a:prstGeom prst="rightArrow">
            <a:avLst/>
          </a:prstGeom>
          <a:solidFill>
            <a:srgbClr val="5B9BD5"/>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540004C-747C-6940-9658-06131A172D0E}"/>
              </a:ext>
            </a:extLst>
          </p:cNvPr>
          <p:cNvSpPr/>
          <p:nvPr/>
        </p:nvSpPr>
        <p:spPr>
          <a:xfrm>
            <a:off x="6197784" y="4100557"/>
            <a:ext cx="144016" cy="158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a:extLst>
              <a:ext uri="{FF2B5EF4-FFF2-40B4-BE49-F238E27FC236}">
                <a16:creationId xmlns:a16="http://schemas.microsoft.com/office/drawing/2014/main" id="{D9586DF9-B79C-D344-B3DF-6BD7547DA4AF}"/>
              </a:ext>
            </a:extLst>
          </p:cNvPr>
          <p:cNvSpPr>
            <a:spLocks noGrp="1"/>
          </p:cNvSpPr>
          <p:nvPr>
            <p:ph idx="1"/>
          </p:nvPr>
        </p:nvSpPr>
        <p:spPr>
          <a:xfrm>
            <a:off x="231564" y="1313762"/>
            <a:ext cx="8481763" cy="1440160"/>
          </a:xfrm>
        </p:spPr>
        <p:txBody>
          <a:bodyPr/>
          <a:lstStyle/>
          <a:p>
            <a:pPr marL="342900" lvl="2" indent="-342900" algn="just" eaLnBrk="1" hangingPunct="1">
              <a:spcAft>
                <a:spcPts val="0"/>
              </a:spcAft>
              <a:buBlip>
                <a:blip r:embed="rId2"/>
              </a:buBlip>
            </a:pPr>
            <a:r>
              <a:rPr lang="fr-FR" sz="1600" b="1" dirty="0">
                <a:solidFill>
                  <a:schemeClr val="tx2"/>
                </a:solidFill>
                <a:latin typeface="Calibri"/>
              </a:rPr>
              <a:t>La DSN portant les éléments de salaire versés au cours d’un mois M, elle doit être transmise au plus tard :</a:t>
            </a:r>
          </a:p>
          <a:p>
            <a:pPr marL="742950" lvl="1" indent="-285750" algn="just" defTabSz="1296988" eaLnBrk="1" hangingPunct="1">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Le </a:t>
            </a:r>
            <a:r>
              <a:rPr lang="fr-FR" sz="1600" dirty="0">
                <a:solidFill>
                  <a:schemeClr val="tx2"/>
                </a:solidFill>
                <a:latin typeface="Calibri" panose="020F0502020204030204" pitchFamily="34" charset="0"/>
                <a:cs typeface="Calibri" panose="020F0502020204030204" pitchFamily="34" charset="0"/>
              </a:rPr>
              <a:t>5 du mois M+1 midi </a:t>
            </a:r>
            <a:r>
              <a:rPr lang="fr-FR" sz="1600" b="0" dirty="0">
                <a:solidFill>
                  <a:schemeClr val="tx2"/>
                </a:solidFill>
                <a:latin typeface="Calibri" panose="020F0502020204030204" pitchFamily="34" charset="0"/>
                <a:cs typeface="Calibri" panose="020F0502020204030204" pitchFamily="34" charset="0"/>
              </a:rPr>
              <a:t>pour les établissements mensualisés de plus de 50 employés, versant les traitements à la fin du mois M ;   </a:t>
            </a:r>
          </a:p>
          <a:p>
            <a:pPr marL="742950" lvl="1" indent="-285750" algn="just" defTabSz="1296988" eaLnBrk="1" hangingPunct="1">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Le </a:t>
            </a:r>
            <a:r>
              <a:rPr lang="fr-FR" sz="1600" dirty="0">
                <a:solidFill>
                  <a:schemeClr val="tx2"/>
                </a:solidFill>
                <a:latin typeface="Calibri" panose="020F0502020204030204" pitchFamily="34" charset="0"/>
                <a:cs typeface="Calibri" panose="020F0502020204030204" pitchFamily="34" charset="0"/>
              </a:rPr>
              <a:t>15 du mois M+1 midi </a:t>
            </a:r>
            <a:r>
              <a:rPr lang="fr-FR" sz="1600" b="0" dirty="0">
                <a:solidFill>
                  <a:schemeClr val="tx2"/>
                </a:solidFill>
                <a:latin typeface="Calibri" panose="020F0502020204030204" pitchFamily="34" charset="0"/>
                <a:cs typeface="Calibri" panose="020F0502020204030204" pitchFamily="34" charset="0"/>
              </a:rPr>
              <a:t>pour les autres.</a:t>
            </a:r>
            <a:r>
              <a:rPr lang="fr-FR" sz="1600" b="1" dirty="0">
                <a:solidFill>
                  <a:schemeClr val="tx2"/>
                </a:solidFill>
                <a:latin typeface="Calibri"/>
              </a:rPr>
              <a:t> </a:t>
            </a:r>
          </a:p>
          <a:p>
            <a:pPr lvl="1">
              <a:lnSpc>
                <a:spcPct val="100000"/>
              </a:lnSpc>
              <a:spcBef>
                <a:spcPts val="0"/>
              </a:spcBef>
              <a:buClr>
                <a:schemeClr val="bg2"/>
              </a:buClr>
              <a:buSzPct val="100000"/>
              <a:buFont typeface="Courier New" panose="02070309020205020404" pitchFamily="49" charset="0"/>
              <a:buChar char="o"/>
            </a:pPr>
            <a:endParaRPr lang="fr-FR" sz="1400" dirty="0">
              <a:sym typeface="Wingdings"/>
            </a:endParaRPr>
          </a:p>
          <a:p>
            <a:pPr lvl="1">
              <a:lnSpc>
                <a:spcPct val="100000"/>
              </a:lnSpc>
              <a:spcBef>
                <a:spcPts val="0"/>
              </a:spcBef>
              <a:buClr>
                <a:schemeClr val="bg2"/>
              </a:buClr>
              <a:buSzPct val="100000"/>
              <a:buFont typeface="Courier New" panose="02070309020205020404" pitchFamily="49" charset="0"/>
              <a:buChar char="o"/>
            </a:pPr>
            <a:endParaRPr lang="fr-FR" sz="1400" dirty="0">
              <a:sym typeface="Wingdings"/>
            </a:endParaRPr>
          </a:p>
          <a:p>
            <a:pPr lvl="1">
              <a:lnSpc>
                <a:spcPct val="100000"/>
              </a:lnSpc>
              <a:spcBef>
                <a:spcPts val="0"/>
              </a:spcBef>
              <a:buClr>
                <a:schemeClr val="bg2"/>
              </a:buClr>
              <a:buSzPct val="100000"/>
              <a:buFont typeface="Courier New" panose="02070309020205020404" pitchFamily="49" charset="0"/>
              <a:buChar char="o"/>
            </a:pPr>
            <a:endParaRPr lang="fr-FR" sz="1400" dirty="0">
              <a:sym typeface="Wingdings"/>
            </a:endParaRPr>
          </a:p>
          <a:p>
            <a:endParaRPr lang="fr-FR" dirty="0"/>
          </a:p>
        </p:txBody>
      </p:sp>
      <p:sp>
        <p:nvSpPr>
          <p:cNvPr id="10" name="ZoneTexte 9">
            <a:extLst>
              <a:ext uri="{FF2B5EF4-FFF2-40B4-BE49-F238E27FC236}">
                <a16:creationId xmlns:a16="http://schemas.microsoft.com/office/drawing/2014/main" id="{5230216B-1833-9F46-8E73-0FF3099075A9}"/>
              </a:ext>
            </a:extLst>
          </p:cNvPr>
          <p:cNvSpPr txBox="1"/>
          <p:nvPr/>
        </p:nvSpPr>
        <p:spPr>
          <a:xfrm>
            <a:off x="899592" y="2727590"/>
            <a:ext cx="2361083" cy="692497"/>
          </a:xfrm>
          <a:prstGeom prst="rect">
            <a:avLst/>
          </a:prstGeom>
          <a:noFill/>
        </p:spPr>
        <p:txBody>
          <a:bodyPr wrap="square" rtlCol="0">
            <a:spAutoFit/>
          </a:bodyPr>
          <a:lstStyle/>
          <a:p>
            <a:pPr algn="just"/>
            <a:r>
              <a:rPr lang="fr-FR" sz="1300" u="sng" dirty="0"/>
              <a:t>Avant l’échéance :</a:t>
            </a:r>
          </a:p>
          <a:p>
            <a:pPr marL="285750" indent="-285750" algn="just">
              <a:buFont typeface="Courier New" panose="02070309020205020404" pitchFamily="49" charset="0"/>
              <a:buChar char="o"/>
            </a:pPr>
            <a:r>
              <a:rPr lang="fr-FR" sz="1300" dirty="0"/>
              <a:t>Les dépôts sont autorisés </a:t>
            </a:r>
            <a:r>
              <a:rPr lang="fr-FR" sz="1300" b="1" dirty="0"/>
              <a:t>jusqu’à 1 mois à l’avance</a:t>
            </a:r>
          </a:p>
        </p:txBody>
      </p:sp>
      <p:sp>
        <p:nvSpPr>
          <p:cNvPr id="11" name="ZoneTexte 10">
            <a:extLst>
              <a:ext uri="{FF2B5EF4-FFF2-40B4-BE49-F238E27FC236}">
                <a16:creationId xmlns:a16="http://schemas.microsoft.com/office/drawing/2014/main" id="{8C34CC64-31C9-AC42-B898-109B44C89912}"/>
              </a:ext>
            </a:extLst>
          </p:cNvPr>
          <p:cNvSpPr txBox="1"/>
          <p:nvPr/>
        </p:nvSpPr>
        <p:spPr>
          <a:xfrm>
            <a:off x="4472446" y="2636912"/>
            <a:ext cx="4320479" cy="1292662"/>
          </a:xfrm>
          <a:prstGeom prst="rect">
            <a:avLst/>
          </a:prstGeom>
          <a:noFill/>
        </p:spPr>
        <p:txBody>
          <a:bodyPr wrap="square" rtlCol="0">
            <a:spAutoFit/>
          </a:bodyPr>
          <a:lstStyle/>
          <a:p>
            <a:pPr algn="just"/>
            <a:r>
              <a:rPr lang="fr-FR" sz="1300" u="sng" dirty="0"/>
              <a:t>Après l’échéance :</a:t>
            </a:r>
          </a:p>
          <a:p>
            <a:pPr marL="285750" indent="-285750" algn="just">
              <a:buFont typeface="Courier New" panose="02070309020205020404" pitchFamily="49" charset="0"/>
              <a:buChar char="o"/>
            </a:pPr>
            <a:r>
              <a:rPr lang="fr-FR" sz="1300" b="1" dirty="0"/>
              <a:t>Il n’est plus possible d’effectuer une déclaration « Annule et Remplace »</a:t>
            </a:r>
          </a:p>
          <a:p>
            <a:pPr marL="285750" indent="-285750" algn="just">
              <a:buFont typeface="Courier New" panose="02070309020205020404" pitchFamily="49" charset="0"/>
              <a:buChar char="o"/>
            </a:pPr>
            <a:r>
              <a:rPr lang="fr-FR" sz="1300" dirty="0"/>
              <a:t>Toute déclaration initiale est considérée comme tardive</a:t>
            </a:r>
          </a:p>
          <a:p>
            <a:pPr marL="285750" indent="-285750" algn="just">
              <a:buFont typeface="Courier New" panose="02070309020205020404" pitchFamily="49" charset="0"/>
              <a:buChar char="o"/>
            </a:pPr>
            <a:r>
              <a:rPr lang="fr-FR" sz="1300" dirty="0"/>
              <a:t>Les corrections devront être apportées grâce à la DSN du mois suivant</a:t>
            </a:r>
          </a:p>
        </p:txBody>
      </p:sp>
      <p:sp>
        <p:nvSpPr>
          <p:cNvPr id="12" name="Rectangle 11">
            <a:extLst>
              <a:ext uri="{FF2B5EF4-FFF2-40B4-BE49-F238E27FC236}">
                <a16:creationId xmlns:a16="http://schemas.microsoft.com/office/drawing/2014/main" id="{3010649C-3F2B-6A4D-BA7C-4A3FA60D0466}"/>
              </a:ext>
            </a:extLst>
          </p:cNvPr>
          <p:cNvSpPr/>
          <p:nvPr/>
        </p:nvSpPr>
        <p:spPr>
          <a:xfrm>
            <a:off x="1670951" y="4108929"/>
            <a:ext cx="144016" cy="158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DBB8771-2F66-AD4E-A9A6-AC1CB21451F4}"/>
              </a:ext>
            </a:extLst>
          </p:cNvPr>
          <p:cNvSpPr txBox="1"/>
          <p:nvPr/>
        </p:nvSpPr>
        <p:spPr>
          <a:xfrm>
            <a:off x="2016345" y="4297336"/>
            <a:ext cx="4218072" cy="1292662"/>
          </a:xfrm>
          <a:prstGeom prst="rect">
            <a:avLst/>
          </a:prstGeom>
          <a:noFill/>
        </p:spPr>
        <p:txBody>
          <a:bodyPr wrap="square" rtlCol="0">
            <a:spAutoFit/>
          </a:bodyPr>
          <a:lstStyle/>
          <a:p>
            <a:pPr algn="ctr"/>
            <a:r>
              <a:rPr lang="fr-FR" sz="1600" b="1" u="sng" dirty="0">
                <a:solidFill>
                  <a:schemeClr val="bg1"/>
                </a:solidFill>
              </a:rPr>
              <a:t>Période de dépôt des déclarations</a:t>
            </a:r>
          </a:p>
          <a:p>
            <a:pPr algn="ctr"/>
            <a:r>
              <a:rPr lang="fr-FR" sz="1400" dirty="0">
                <a:solidFill>
                  <a:schemeClr val="bg1"/>
                </a:solidFill>
              </a:rPr>
              <a:t>Pour modifier la déclaration initiale :</a:t>
            </a:r>
          </a:p>
          <a:p>
            <a:pPr algn="just"/>
            <a:r>
              <a:rPr lang="fr-FR" sz="1200" dirty="0">
                <a:solidFill>
                  <a:schemeClr val="bg1"/>
                </a:solidFill>
              </a:rPr>
              <a:t>Si le dépôt initial a été accepté sur le portail, </a:t>
            </a:r>
            <a:r>
              <a:rPr lang="fr-FR" sz="1200" b="1" dirty="0">
                <a:solidFill>
                  <a:schemeClr val="bg1"/>
                </a:solidFill>
              </a:rPr>
              <a:t>déposez une « Annule et Remplace »</a:t>
            </a:r>
          </a:p>
          <a:p>
            <a:pPr algn="just"/>
            <a:r>
              <a:rPr lang="fr-FR" sz="1200" dirty="0">
                <a:solidFill>
                  <a:schemeClr val="bg1"/>
                </a:solidFill>
              </a:rPr>
              <a:t>Si le dépôt initial a été rejeté sur le portail, corrigez-la et redéposez une déclaration initiale</a:t>
            </a:r>
          </a:p>
        </p:txBody>
      </p:sp>
      <p:sp>
        <p:nvSpPr>
          <p:cNvPr id="14" name="ZoneTexte 13">
            <a:extLst>
              <a:ext uri="{FF2B5EF4-FFF2-40B4-BE49-F238E27FC236}">
                <a16:creationId xmlns:a16="http://schemas.microsoft.com/office/drawing/2014/main" id="{709F9C33-ADDD-4643-8EE9-6A60885A0972}"/>
              </a:ext>
            </a:extLst>
          </p:cNvPr>
          <p:cNvSpPr txBox="1"/>
          <p:nvPr/>
        </p:nvSpPr>
        <p:spPr>
          <a:xfrm>
            <a:off x="7668344" y="4244573"/>
            <a:ext cx="1368152" cy="1492716"/>
          </a:xfrm>
          <a:prstGeom prst="rect">
            <a:avLst/>
          </a:prstGeom>
          <a:noFill/>
        </p:spPr>
        <p:txBody>
          <a:bodyPr wrap="square" rtlCol="0">
            <a:spAutoFit/>
          </a:bodyPr>
          <a:lstStyle/>
          <a:p>
            <a:pPr algn="just"/>
            <a:r>
              <a:rPr lang="fr-FR" sz="1300" dirty="0"/>
              <a:t>Les déclarations tardives peuvent être </a:t>
            </a:r>
            <a:r>
              <a:rPr lang="fr-FR" sz="1300" b="1" dirty="0"/>
              <a:t>susceptibles de pénalités </a:t>
            </a:r>
            <a:r>
              <a:rPr lang="fr-FR" sz="1300" dirty="0"/>
              <a:t>de la part des organismes destinataires</a:t>
            </a:r>
          </a:p>
        </p:txBody>
      </p:sp>
      <p:sp>
        <p:nvSpPr>
          <p:cNvPr id="15" name="ZoneTexte 14">
            <a:extLst>
              <a:ext uri="{FF2B5EF4-FFF2-40B4-BE49-F238E27FC236}">
                <a16:creationId xmlns:a16="http://schemas.microsoft.com/office/drawing/2014/main" id="{8924C227-4267-B643-98FA-2AD2DB14CD67}"/>
              </a:ext>
            </a:extLst>
          </p:cNvPr>
          <p:cNvSpPr txBox="1"/>
          <p:nvPr/>
        </p:nvSpPr>
        <p:spPr>
          <a:xfrm>
            <a:off x="562893" y="5826706"/>
            <a:ext cx="5395563" cy="492443"/>
          </a:xfrm>
          <a:prstGeom prst="rect">
            <a:avLst/>
          </a:prstGeom>
          <a:noFill/>
        </p:spPr>
        <p:txBody>
          <a:bodyPr wrap="square" rtlCol="0">
            <a:spAutoFit/>
          </a:bodyPr>
          <a:lstStyle/>
          <a:p>
            <a:pPr algn="ctr"/>
            <a:r>
              <a:rPr lang="fr-FR" sz="1300" dirty="0"/>
              <a:t>Une fois votre dépôt effectué, un certificat de conformité vous est délivré, vous libérant de vos obligations déclaratives pour le mois déclaré</a:t>
            </a:r>
          </a:p>
        </p:txBody>
      </p:sp>
      <p:sp>
        <p:nvSpPr>
          <p:cNvPr id="16" name="ZoneTexte 15">
            <a:extLst>
              <a:ext uri="{FF2B5EF4-FFF2-40B4-BE49-F238E27FC236}">
                <a16:creationId xmlns:a16="http://schemas.microsoft.com/office/drawing/2014/main" id="{45CCE75A-190A-284A-BF7E-200CCE944DE0}"/>
              </a:ext>
            </a:extLst>
          </p:cNvPr>
          <p:cNvSpPr txBox="1"/>
          <p:nvPr/>
        </p:nvSpPr>
        <p:spPr>
          <a:xfrm>
            <a:off x="5737322" y="5620876"/>
            <a:ext cx="1208956" cy="523220"/>
          </a:xfrm>
          <a:prstGeom prst="rect">
            <a:avLst/>
          </a:prstGeom>
          <a:noFill/>
        </p:spPr>
        <p:txBody>
          <a:bodyPr wrap="square" rtlCol="0">
            <a:spAutoFit/>
          </a:bodyPr>
          <a:lstStyle/>
          <a:p>
            <a:pPr algn="just"/>
            <a:r>
              <a:rPr lang="fr-FR" sz="1400" b="1" dirty="0">
                <a:solidFill>
                  <a:srgbClr val="FF0000"/>
                </a:solidFill>
              </a:rPr>
              <a:t>Le 5 ou le 15 du mois M+1</a:t>
            </a:r>
          </a:p>
        </p:txBody>
      </p:sp>
      <p:pic>
        <p:nvPicPr>
          <p:cNvPr id="17" name="Image 16">
            <a:extLst>
              <a:ext uri="{FF2B5EF4-FFF2-40B4-BE49-F238E27FC236}">
                <a16:creationId xmlns:a16="http://schemas.microsoft.com/office/drawing/2014/main" id="{05B56070-C37E-764C-BB41-006CEFBA4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2093" y="5180677"/>
            <a:ext cx="178680" cy="178680"/>
          </a:xfrm>
          <a:prstGeom prst="rect">
            <a:avLst/>
          </a:prstGeom>
        </p:spPr>
      </p:pic>
    </p:spTree>
    <p:extLst>
      <p:ext uri="{BB962C8B-B14F-4D97-AF65-F5344CB8AC3E}">
        <p14:creationId xmlns:p14="http://schemas.microsoft.com/office/powerpoint/2010/main" val="346926557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6</a:t>
            </a:fld>
            <a:endParaRPr lang="fr-FR" dirty="0"/>
          </a:p>
        </p:txBody>
      </p:sp>
      <p:sp>
        <p:nvSpPr>
          <p:cNvPr id="5" name="Titre 1">
            <a:extLst>
              <a:ext uri="{FF2B5EF4-FFF2-40B4-BE49-F238E27FC236}">
                <a16:creationId xmlns:a16="http://schemas.microsoft.com/office/drawing/2014/main" id="{51E22286-E7D8-3848-8A9B-86FC210E9E46}"/>
              </a:ext>
            </a:extLst>
          </p:cNvPr>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la DSN interagit avec votre quotidien professionnel</a:t>
            </a:r>
            <a:r>
              <a:rPr lang="fr-FR" dirty="0"/>
              <a:t/>
            </a:r>
            <a:br>
              <a:rPr lang="fr-FR" dirty="0"/>
            </a:br>
            <a:r>
              <a:rPr lang="fr-FR" sz="1800" kern="0" dirty="0">
                <a:solidFill>
                  <a:srgbClr val="00B0F0"/>
                </a:solidFill>
                <a:latin typeface="Calibri" pitchFamily="34" charset="0"/>
                <a:ea typeface="+mn-ea"/>
                <a:cs typeface="Arial"/>
              </a:rPr>
              <a:t>Contrôles et retours sur vos DSN</a:t>
            </a:r>
          </a:p>
        </p:txBody>
      </p:sp>
      <p:sp>
        <p:nvSpPr>
          <p:cNvPr id="6" name="Espace réservé du contenu 2">
            <a:extLst>
              <a:ext uri="{FF2B5EF4-FFF2-40B4-BE49-F238E27FC236}">
                <a16:creationId xmlns:a16="http://schemas.microsoft.com/office/drawing/2014/main" id="{ED438AB8-A508-104B-A66F-40277DB77C15}"/>
              </a:ext>
            </a:extLst>
          </p:cNvPr>
          <p:cNvSpPr>
            <a:spLocks noGrp="1"/>
          </p:cNvSpPr>
          <p:nvPr>
            <p:ph idx="1"/>
          </p:nvPr>
        </p:nvSpPr>
        <p:spPr>
          <a:xfrm>
            <a:off x="179512" y="1340768"/>
            <a:ext cx="8481763" cy="3168352"/>
          </a:xfrm>
        </p:spPr>
        <p:txBody>
          <a:bodyPr/>
          <a:lstStyle/>
          <a:p>
            <a:pPr marL="342900" lvl="2" indent="-342900" algn="just" eaLnBrk="1" hangingPunct="1">
              <a:spcAft>
                <a:spcPts val="0"/>
              </a:spcAft>
              <a:buBlip>
                <a:blip r:embed="rId3"/>
              </a:buBlip>
            </a:pPr>
            <a:r>
              <a:rPr lang="fr-FR" sz="2000" b="1" dirty="0">
                <a:solidFill>
                  <a:schemeClr val="tx2"/>
                </a:solidFill>
                <a:latin typeface="Calibri"/>
                <a:sym typeface="Wingdings"/>
              </a:rPr>
              <a:t>En cas d’erreur, et selon le type d’anomalie, </a:t>
            </a:r>
            <a:r>
              <a:rPr lang="fr-FR" sz="2000" b="1" u="sng" dirty="0">
                <a:solidFill>
                  <a:schemeClr val="tx2"/>
                </a:solidFill>
                <a:latin typeface="Calibri"/>
                <a:sym typeface="Wingdings"/>
              </a:rPr>
              <a:t>des contrôles</a:t>
            </a:r>
            <a:r>
              <a:rPr lang="fr-FR" sz="2000" b="1" dirty="0">
                <a:solidFill>
                  <a:schemeClr val="tx2"/>
                </a:solidFill>
                <a:latin typeface="Calibri"/>
                <a:sym typeface="Wingdings"/>
              </a:rPr>
              <a:t> peuvent se déclencher lors du dépôt</a:t>
            </a:r>
          </a:p>
          <a:p>
            <a:pPr marL="742950" lvl="1" indent="-285750" algn="just" defTabSz="1296988" eaLnBrk="1" hangingPunct="1">
              <a:buClr>
                <a:srgbClr val="A1A1A1">
                  <a:lumMod val="50000"/>
                </a:srgbClr>
              </a:buClr>
              <a:buSzPct val="125000"/>
              <a:buBlip>
                <a:blip r:embed="rId4"/>
              </a:buBlip>
              <a:tabLst>
                <a:tab pos="8435975" algn="r"/>
              </a:tabLst>
              <a:defRPr/>
            </a:pPr>
            <a:endParaRPr lang="fr-FR" sz="2000" u="sng" dirty="0">
              <a:solidFill>
                <a:schemeClr val="tx2"/>
              </a:solidFill>
              <a:latin typeface="Calibri" panose="020F0502020204030204" pitchFamily="34" charset="0"/>
              <a:cs typeface="Calibri" panose="020F0502020204030204" pitchFamily="34" charset="0"/>
              <a:sym typeface="Wingdings"/>
            </a:endParaRPr>
          </a:p>
          <a:p>
            <a:pPr marL="742950" lvl="1" indent="-285750" algn="just" defTabSz="1296988" eaLnBrk="1" hangingPunct="1">
              <a:buClr>
                <a:srgbClr val="A1A1A1">
                  <a:lumMod val="50000"/>
                </a:srgbClr>
              </a:buClr>
              <a:buSzPct val="125000"/>
              <a:buBlip>
                <a:blip r:embed="rId4"/>
              </a:buBlip>
              <a:tabLst>
                <a:tab pos="8435975" algn="r"/>
              </a:tabLst>
              <a:defRPr/>
            </a:pPr>
            <a:r>
              <a:rPr lang="fr-FR" sz="2000" u="sng" dirty="0">
                <a:solidFill>
                  <a:schemeClr val="tx2"/>
                </a:solidFill>
                <a:latin typeface="Calibri" panose="020F0502020204030204" pitchFamily="34" charset="0"/>
                <a:cs typeface="Calibri" panose="020F0502020204030204" pitchFamily="34" charset="0"/>
                <a:sym typeface="Wingdings"/>
              </a:rPr>
              <a:t>Contrôle bloquant</a:t>
            </a:r>
            <a:r>
              <a:rPr lang="fr-FR" sz="2000" dirty="0">
                <a:solidFill>
                  <a:schemeClr val="tx2"/>
                </a:solidFill>
                <a:latin typeface="Calibri" panose="020F0502020204030204" pitchFamily="34" charset="0"/>
                <a:cs typeface="Calibri" panose="020F0502020204030204" pitchFamily="34" charset="0"/>
                <a:sym typeface="Wingdings"/>
              </a:rPr>
              <a:t> </a:t>
            </a:r>
            <a:r>
              <a:rPr lang="fr-FR" sz="2000" b="0" dirty="0">
                <a:solidFill>
                  <a:schemeClr val="tx2"/>
                </a:solidFill>
                <a:latin typeface="Calibri" panose="020F0502020204030204" pitchFamily="34" charset="0"/>
                <a:cs typeface="Calibri" panose="020F0502020204030204" pitchFamily="34" charset="0"/>
                <a:sym typeface="Wingdings"/>
              </a:rPr>
              <a:t>: la DSN ne peut être déposée, des rectifications sont nécessaires avant d’opérer à nouveau le dépôt.</a:t>
            </a:r>
          </a:p>
          <a:p>
            <a:pPr marL="457200" lvl="1" indent="0" algn="just" defTabSz="1296988" eaLnBrk="1" hangingPunct="1">
              <a:buClr>
                <a:srgbClr val="A1A1A1">
                  <a:lumMod val="50000"/>
                </a:srgbClr>
              </a:buClr>
              <a:buSzPct val="125000"/>
              <a:buNone/>
              <a:tabLst>
                <a:tab pos="8435975" algn="r"/>
              </a:tabLst>
              <a:defRPr/>
            </a:pPr>
            <a:endParaRPr lang="fr-FR" sz="2000" b="0" dirty="0">
              <a:solidFill>
                <a:schemeClr val="tx2"/>
              </a:solidFill>
              <a:latin typeface="Calibri" panose="020F0502020204030204" pitchFamily="34" charset="0"/>
              <a:cs typeface="Calibri" panose="020F0502020204030204" pitchFamily="34" charset="0"/>
              <a:sym typeface="Wingdings"/>
            </a:endParaRPr>
          </a:p>
          <a:p>
            <a:pPr marL="742950" lvl="1" indent="-285750" algn="just" defTabSz="1296988" eaLnBrk="1" hangingPunct="1">
              <a:buClr>
                <a:srgbClr val="A1A1A1">
                  <a:lumMod val="50000"/>
                </a:srgbClr>
              </a:buClr>
              <a:buSzPct val="125000"/>
              <a:buBlip>
                <a:blip r:embed="rId4"/>
              </a:buBlip>
              <a:tabLst>
                <a:tab pos="8435975" algn="r"/>
              </a:tabLst>
              <a:defRPr/>
            </a:pPr>
            <a:r>
              <a:rPr lang="fr-FR" sz="2000" u="sng" dirty="0">
                <a:solidFill>
                  <a:schemeClr val="tx2"/>
                </a:solidFill>
                <a:latin typeface="Calibri" panose="020F0502020204030204" pitchFamily="34" charset="0"/>
                <a:cs typeface="Calibri" panose="020F0502020204030204" pitchFamily="34" charset="0"/>
                <a:sym typeface="Wingdings"/>
              </a:rPr>
              <a:t>Contrôle non bloquant</a:t>
            </a:r>
            <a:r>
              <a:rPr lang="fr-FR" sz="2000" dirty="0">
                <a:solidFill>
                  <a:schemeClr val="tx2"/>
                </a:solidFill>
                <a:latin typeface="Calibri" panose="020F0502020204030204" pitchFamily="34" charset="0"/>
                <a:cs typeface="Calibri" panose="020F0502020204030204" pitchFamily="34" charset="0"/>
                <a:sym typeface="Wingdings"/>
              </a:rPr>
              <a:t> </a:t>
            </a:r>
            <a:r>
              <a:rPr lang="fr-FR" sz="2000" b="0" dirty="0">
                <a:solidFill>
                  <a:schemeClr val="tx2"/>
                </a:solidFill>
                <a:latin typeface="Calibri" panose="020F0502020204030204" pitchFamily="34" charset="0"/>
                <a:cs typeface="Calibri" panose="020F0502020204030204" pitchFamily="34" charset="0"/>
                <a:sym typeface="Wingdings"/>
              </a:rPr>
              <a:t>: la DSN déposée est acceptée, mais des notifications d’erreurs sont renvoyées au déclarant qui est invité à corriger les anomalies remontées et à redéposer sa DSN en annulation et remplacement de la  DSN initiale («</a:t>
            </a:r>
            <a:r>
              <a:rPr lang="fr-FR" sz="2000" dirty="0">
                <a:solidFill>
                  <a:schemeClr val="tx2"/>
                </a:solidFill>
                <a:latin typeface="Calibri" panose="020F0502020204030204" pitchFamily="34" charset="0"/>
                <a:cs typeface="Calibri" panose="020F0502020204030204" pitchFamily="34" charset="0"/>
                <a:sym typeface="Wingdings"/>
              </a:rPr>
              <a:t> </a:t>
            </a:r>
            <a:r>
              <a:rPr lang="fr-FR" sz="2000" u="sng" dirty="0">
                <a:solidFill>
                  <a:schemeClr val="tx2"/>
                </a:solidFill>
                <a:latin typeface="Calibri" panose="020F0502020204030204" pitchFamily="34" charset="0"/>
                <a:cs typeface="Calibri" panose="020F0502020204030204" pitchFamily="34" charset="0"/>
                <a:sym typeface="Wingdings"/>
              </a:rPr>
              <a:t>annule et remplace</a:t>
            </a:r>
            <a:r>
              <a:rPr lang="fr-FR" sz="2000" b="0" dirty="0">
                <a:solidFill>
                  <a:schemeClr val="tx2"/>
                </a:solidFill>
                <a:latin typeface="Calibri" panose="020F0502020204030204" pitchFamily="34" charset="0"/>
                <a:cs typeface="Calibri" panose="020F0502020204030204" pitchFamily="34" charset="0"/>
                <a:sym typeface="Wingdings"/>
              </a:rPr>
              <a:t> »). </a:t>
            </a:r>
            <a:r>
              <a:rPr lang="fr-FR" sz="2000" dirty="0">
                <a:solidFill>
                  <a:schemeClr val="tx2"/>
                </a:solidFill>
                <a:latin typeface="Calibri" panose="020F0502020204030204" pitchFamily="34" charset="0"/>
                <a:cs typeface="Calibri" panose="020F0502020204030204" pitchFamily="34" charset="0"/>
                <a:sym typeface="Wingdings"/>
              </a:rPr>
              <a:t>Dans le cas où des erreurs sont constatées sur un dépôt a posteriori et avant la veille de l’échéance à minuit, il est possible de déposer une (voire plusieurs) DSN « annule et remplace » pour apporter les corrections nécessaires. </a:t>
            </a:r>
          </a:p>
          <a:p>
            <a:pPr lvl="1">
              <a:lnSpc>
                <a:spcPct val="100000"/>
              </a:lnSpc>
              <a:spcBef>
                <a:spcPts val="0"/>
              </a:spcBef>
              <a:buClr>
                <a:schemeClr val="bg2"/>
              </a:buClr>
              <a:buSzPct val="100000"/>
              <a:buFont typeface="Courier New" panose="02070309020205020404" pitchFamily="49" charset="0"/>
              <a:buChar char="o"/>
            </a:pPr>
            <a:endParaRPr lang="fr-FR" sz="1400" dirty="0">
              <a:sym typeface="Wingdings"/>
            </a:endParaRPr>
          </a:p>
          <a:p>
            <a:pPr lvl="1">
              <a:lnSpc>
                <a:spcPct val="100000"/>
              </a:lnSpc>
              <a:spcBef>
                <a:spcPts val="0"/>
              </a:spcBef>
              <a:buClr>
                <a:schemeClr val="bg2"/>
              </a:buClr>
              <a:buSzPct val="100000"/>
              <a:buFont typeface="Courier New" panose="02070309020205020404" pitchFamily="49" charset="0"/>
              <a:buChar char="o"/>
            </a:pPr>
            <a:endParaRPr lang="fr-FR" sz="1400" dirty="0">
              <a:sym typeface="Wingdings"/>
            </a:endParaRPr>
          </a:p>
          <a:p>
            <a:endParaRPr lang="fr-FR" dirty="0"/>
          </a:p>
        </p:txBody>
      </p:sp>
    </p:spTree>
    <p:extLst>
      <p:ext uri="{BB962C8B-B14F-4D97-AF65-F5344CB8AC3E}">
        <p14:creationId xmlns:p14="http://schemas.microsoft.com/office/powerpoint/2010/main" val="415681145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D0A04FC-6FF8-4947-AFA9-A6401B2BE5DC}"/>
              </a:ext>
            </a:extLst>
          </p:cNvPr>
          <p:cNvSpPr>
            <a:spLocks noGrp="1"/>
          </p:cNvSpPr>
          <p:nvPr>
            <p:ph type="sldNum" sz="quarter" idx="12"/>
          </p:nvPr>
        </p:nvSpPr>
        <p:spPr/>
        <p:txBody>
          <a:bodyPr/>
          <a:lstStyle/>
          <a:p>
            <a:pPr>
              <a:defRPr/>
            </a:pPr>
            <a:fld id="{7B0B5D98-C34D-4DB1-BE83-7541DF2AF49D}" type="slidenum">
              <a:rPr lang="fr-FR" smtClean="0"/>
              <a:pPr>
                <a:defRPr/>
              </a:pPr>
              <a:t>7</a:t>
            </a:fld>
            <a:endParaRPr lang="fr-FR" dirty="0"/>
          </a:p>
        </p:txBody>
      </p:sp>
      <p:pic>
        <p:nvPicPr>
          <p:cNvPr id="5" name="Image 4">
            <a:extLst>
              <a:ext uri="{FF2B5EF4-FFF2-40B4-BE49-F238E27FC236}">
                <a16:creationId xmlns:a16="http://schemas.microsoft.com/office/drawing/2014/main" id="{56650F59-CBB0-464C-A171-3ADB1F263E3F}"/>
              </a:ext>
            </a:extLst>
          </p:cNvPr>
          <p:cNvPicPr>
            <a:picLocks noChangeAspect="1"/>
          </p:cNvPicPr>
          <p:nvPr/>
        </p:nvPicPr>
        <p:blipFill>
          <a:blip r:embed="rId2"/>
          <a:stretch>
            <a:fillRect/>
          </a:stretch>
        </p:blipFill>
        <p:spPr>
          <a:xfrm>
            <a:off x="773467" y="1268760"/>
            <a:ext cx="7597066" cy="4696078"/>
          </a:xfrm>
          <a:prstGeom prst="rect">
            <a:avLst/>
          </a:prstGeom>
        </p:spPr>
      </p:pic>
    </p:spTree>
    <p:extLst>
      <p:ext uri="{BB962C8B-B14F-4D97-AF65-F5344CB8AC3E}">
        <p14:creationId xmlns:p14="http://schemas.microsoft.com/office/powerpoint/2010/main" val="346131838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8</a:t>
            </a:fld>
            <a:endParaRPr lang="fr-FR" dirty="0"/>
          </a:p>
        </p:txBody>
      </p:sp>
      <p:sp>
        <p:nvSpPr>
          <p:cNvPr id="5" name="Titre 1">
            <a:extLst>
              <a:ext uri="{FF2B5EF4-FFF2-40B4-BE49-F238E27FC236}">
                <a16:creationId xmlns:a16="http://schemas.microsoft.com/office/drawing/2014/main" id="{51E22286-E7D8-3848-8A9B-86FC210E9E46}"/>
              </a:ext>
            </a:extLst>
          </p:cNvPr>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la DSN interagit avec votre quotidien professionnel</a:t>
            </a:r>
            <a:r>
              <a:rPr lang="fr-FR" dirty="0"/>
              <a:t/>
            </a:r>
            <a:br>
              <a:rPr lang="fr-FR" dirty="0"/>
            </a:br>
            <a:r>
              <a:rPr lang="fr-FR" sz="1800" kern="0" dirty="0">
                <a:solidFill>
                  <a:srgbClr val="00B0F0"/>
                </a:solidFill>
                <a:latin typeface="Calibri" pitchFamily="34" charset="0"/>
                <a:ea typeface="+mn-ea"/>
                <a:cs typeface="Arial"/>
              </a:rPr>
              <a:t>Contrôles et retours sur vos DSN</a:t>
            </a:r>
          </a:p>
        </p:txBody>
      </p:sp>
      <p:sp>
        <p:nvSpPr>
          <p:cNvPr id="7" name="Rectangle 6">
            <a:extLst>
              <a:ext uri="{FF2B5EF4-FFF2-40B4-BE49-F238E27FC236}">
                <a16:creationId xmlns:a16="http://schemas.microsoft.com/office/drawing/2014/main" id="{2380FAEE-F3A1-6441-BD93-983AEA8768D4}"/>
              </a:ext>
            </a:extLst>
          </p:cNvPr>
          <p:cNvSpPr/>
          <p:nvPr/>
        </p:nvSpPr>
        <p:spPr>
          <a:xfrm>
            <a:off x="266700" y="908720"/>
            <a:ext cx="8637587" cy="5993949"/>
          </a:xfrm>
          <a:prstGeom prst="rect">
            <a:avLst/>
          </a:prstGeom>
        </p:spPr>
        <p:txBody>
          <a:bodyPr wrap="square">
            <a:spAutoFit/>
          </a:bodyPr>
          <a:lstStyle/>
          <a:p>
            <a:pPr marL="0" lvl="2" algn="just"/>
            <a:endParaRPr lang="fr-FR" sz="2000" dirty="0">
              <a:solidFill>
                <a:schemeClr val="tx2"/>
              </a:solidFill>
            </a:endParaRPr>
          </a:p>
          <a:p>
            <a:pPr marL="342900" lvl="2" indent="-342900" algn="just">
              <a:buBlip>
                <a:blip r:embed="rId3"/>
              </a:buBlip>
            </a:pPr>
            <a:r>
              <a:rPr lang="fr-FR" sz="2400" b="1" dirty="0">
                <a:solidFill>
                  <a:schemeClr val="tx2"/>
                </a:solidFill>
              </a:rPr>
              <a:t>Pour chaque dépôt, le déclarant reçoit et peut visualiser sur son tableau de bord :</a:t>
            </a:r>
            <a:endParaRPr lang="fr-FR" sz="2400" b="1" dirty="0">
              <a:solidFill>
                <a:srgbClr val="003882"/>
              </a:solidFill>
            </a:endParaRPr>
          </a:p>
          <a:p>
            <a:pPr marL="742950" lvl="1" indent="-285750" algn="just" defTabSz="1296988" fontAlgn="base">
              <a:spcBef>
                <a:spcPts val="600"/>
              </a:spcBef>
              <a:spcAft>
                <a:spcPct val="0"/>
              </a:spcAft>
              <a:buClr>
                <a:srgbClr val="A1A1A1">
                  <a:lumMod val="50000"/>
                </a:srgbClr>
              </a:buClr>
              <a:buSzPct val="125000"/>
              <a:buBlip>
                <a:blip r:embed="rId4"/>
              </a:buBlip>
              <a:tabLst>
                <a:tab pos="8435975" algn="r"/>
              </a:tabLst>
              <a:defRPr/>
            </a:pPr>
            <a:r>
              <a:rPr lang="fr-FR" sz="2000" b="1" dirty="0">
                <a:solidFill>
                  <a:schemeClr val="tx2"/>
                </a:solidFill>
              </a:rPr>
              <a:t>Accusé d’enregistrement Electronique (AEE) </a:t>
            </a:r>
          </a:p>
          <a:p>
            <a:pPr marL="1257300" lvl="2" indent="-342900" algn="just" defTabSz="1296988" fontAlgn="base">
              <a:spcBef>
                <a:spcPts val="600"/>
              </a:spcBef>
              <a:spcAft>
                <a:spcPct val="0"/>
              </a:spcAft>
              <a:buClr>
                <a:srgbClr val="A1A1A1">
                  <a:lumMod val="50000"/>
                </a:srgbClr>
              </a:buClr>
              <a:buSzPct val="125000"/>
              <a:buFont typeface="Arial" panose="020B0604020202020204" pitchFamily="34" charset="0"/>
              <a:buChar char="•"/>
              <a:tabLst>
                <a:tab pos="8435975" algn="r"/>
              </a:tabLst>
              <a:defRPr/>
            </a:pPr>
            <a:r>
              <a:rPr lang="fr-FR" sz="2000" dirty="0">
                <a:solidFill>
                  <a:srgbClr val="004272"/>
                </a:solidFill>
                <a:cs typeface="Calibri" panose="020F0502020204030204" pitchFamily="34" charset="0"/>
              </a:rPr>
              <a:t>Prouve que les exigences de caractéristiques techniques du fichier ont été remplies. </a:t>
            </a:r>
          </a:p>
          <a:p>
            <a:pPr marL="1257300" lvl="2" indent="-342900" algn="just" defTabSz="1296988" fontAlgn="base">
              <a:spcBef>
                <a:spcPts val="600"/>
              </a:spcBef>
              <a:spcAft>
                <a:spcPct val="0"/>
              </a:spcAft>
              <a:buClr>
                <a:srgbClr val="A1A1A1">
                  <a:lumMod val="50000"/>
                </a:srgbClr>
              </a:buClr>
              <a:buSzPct val="125000"/>
              <a:buFont typeface="Arial" panose="020B0604020202020204" pitchFamily="34" charset="0"/>
              <a:buChar char="•"/>
              <a:tabLst>
                <a:tab pos="8435975" algn="r"/>
              </a:tabLst>
              <a:defRPr/>
            </a:pPr>
            <a:r>
              <a:rPr lang="fr-FR" sz="2000" dirty="0">
                <a:solidFill>
                  <a:srgbClr val="004272"/>
                </a:solidFill>
                <a:cs typeface="Calibri" panose="020F0502020204030204" pitchFamily="34" charset="0"/>
              </a:rPr>
              <a:t>Atteste au déclarant que son fichier a bien été réceptionné et qu’il a passé avec succès les pré-contrôles, pouvant ainsi être exploité par le système DSN.</a:t>
            </a:r>
            <a:endParaRPr lang="fr-FR" sz="2000" b="1" dirty="0">
              <a:solidFill>
                <a:schemeClr val="tx2"/>
              </a:solidFill>
            </a:endParaRPr>
          </a:p>
          <a:p>
            <a:pPr marL="742950" lvl="1" indent="-285750" algn="just" defTabSz="1296988" fontAlgn="base">
              <a:spcBef>
                <a:spcPts val="600"/>
              </a:spcBef>
              <a:spcAft>
                <a:spcPct val="0"/>
              </a:spcAft>
              <a:buClr>
                <a:srgbClr val="A1A1A1">
                  <a:lumMod val="50000"/>
                </a:srgbClr>
              </a:buClr>
              <a:buSzPct val="125000"/>
              <a:buBlip>
                <a:blip r:embed="rId4"/>
              </a:buBlip>
              <a:tabLst>
                <a:tab pos="8435975" algn="r"/>
              </a:tabLst>
              <a:defRPr/>
            </a:pPr>
            <a:r>
              <a:rPr lang="fr-FR" sz="2000" b="1" dirty="0">
                <a:solidFill>
                  <a:schemeClr val="tx2"/>
                </a:solidFill>
              </a:rPr>
              <a:t>L’Avis de Rejet </a:t>
            </a:r>
          </a:p>
          <a:p>
            <a:pPr marL="1257300" lvl="2" indent="-342900" algn="just" defTabSz="1296988" fontAlgn="base">
              <a:spcBef>
                <a:spcPts val="600"/>
              </a:spcBef>
              <a:spcAft>
                <a:spcPct val="0"/>
              </a:spcAft>
              <a:buClr>
                <a:srgbClr val="A1A1A1">
                  <a:lumMod val="50000"/>
                </a:srgbClr>
              </a:buClr>
              <a:buSzPct val="125000"/>
              <a:buFont typeface="Arial" panose="020B0604020202020204" pitchFamily="34" charset="0"/>
              <a:buChar char="•"/>
              <a:tabLst>
                <a:tab pos="8435975" algn="r"/>
              </a:tabLst>
              <a:defRPr/>
            </a:pPr>
            <a:r>
              <a:rPr lang="fr-FR" sz="2000" dirty="0">
                <a:solidFill>
                  <a:srgbClr val="004272"/>
                </a:solidFill>
                <a:cs typeface="Calibri" panose="020F0502020204030204" pitchFamily="34" charset="0"/>
              </a:rPr>
              <a:t>Formalise le fait que la déclaration est incorrecte et ne sera pas transmise aux organismes, qu’elle est donc à refaire.</a:t>
            </a:r>
            <a:endParaRPr lang="fr-FR" sz="1050" dirty="0">
              <a:solidFill>
                <a:srgbClr val="004272"/>
              </a:solidFill>
              <a:cs typeface="Calibri" panose="020F0502020204030204" pitchFamily="34" charset="0"/>
            </a:endParaRPr>
          </a:p>
          <a:p>
            <a:pPr marL="742950" lvl="1" indent="-285750" algn="just" defTabSz="1296988" fontAlgn="base">
              <a:spcBef>
                <a:spcPts val="600"/>
              </a:spcBef>
              <a:spcAft>
                <a:spcPct val="0"/>
              </a:spcAft>
              <a:buClr>
                <a:srgbClr val="A1A1A1">
                  <a:lumMod val="50000"/>
                </a:srgbClr>
              </a:buClr>
              <a:buSzPct val="125000"/>
              <a:buBlip>
                <a:blip r:embed="rId4"/>
              </a:buBlip>
              <a:tabLst>
                <a:tab pos="8435975" algn="r"/>
              </a:tabLst>
              <a:defRPr/>
            </a:pPr>
            <a:r>
              <a:rPr lang="fr-FR" sz="2000" b="1" dirty="0">
                <a:solidFill>
                  <a:schemeClr val="tx2"/>
                </a:solidFill>
                <a:latin typeface="Calibri" panose="020F0502020204030204" pitchFamily="34" charset="0"/>
                <a:cs typeface="Calibri" panose="020F0502020204030204" pitchFamily="34" charset="0"/>
              </a:rPr>
              <a:t>CCO – Certificats de conformité</a:t>
            </a:r>
          </a:p>
          <a:p>
            <a:pPr marL="1257300" lvl="2" indent="-342900" algn="just" defTabSz="1296988" fontAlgn="base">
              <a:spcBef>
                <a:spcPts val="600"/>
              </a:spcBef>
              <a:spcAft>
                <a:spcPct val="0"/>
              </a:spcAft>
              <a:buClr>
                <a:srgbClr val="A1A1A1">
                  <a:lumMod val="50000"/>
                </a:srgbClr>
              </a:buClr>
              <a:buSzPct val="125000"/>
              <a:buFont typeface="Arial" panose="020B0604020202020204" pitchFamily="34" charset="0"/>
              <a:buChar char="•"/>
              <a:tabLst>
                <a:tab pos="8435975" algn="r"/>
              </a:tabLst>
              <a:defRPr/>
            </a:pPr>
            <a:r>
              <a:rPr lang="fr-FR" sz="2000" dirty="0">
                <a:solidFill>
                  <a:srgbClr val="004272"/>
                </a:solidFill>
                <a:cs typeface="Calibri" panose="020F0502020204030204" pitchFamily="34" charset="0"/>
              </a:rPr>
              <a:t>Rapport produit au niveau de l'envoi. </a:t>
            </a:r>
          </a:p>
          <a:p>
            <a:pPr marL="1257300" lvl="2" indent="-342900" algn="just" defTabSz="1296988" fontAlgn="base">
              <a:spcBef>
                <a:spcPts val="600"/>
              </a:spcBef>
              <a:spcAft>
                <a:spcPct val="0"/>
              </a:spcAft>
              <a:buClr>
                <a:srgbClr val="A1A1A1">
                  <a:lumMod val="50000"/>
                </a:srgbClr>
              </a:buClr>
              <a:buSzPct val="125000"/>
              <a:buFont typeface="Arial" panose="020B0604020202020204" pitchFamily="34" charset="0"/>
              <a:buChar char="•"/>
              <a:tabLst>
                <a:tab pos="8435975" algn="r"/>
              </a:tabLst>
              <a:defRPr/>
            </a:pPr>
            <a:r>
              <a:rPr lang="fr-FR" sz="2000" b="1" dirty="0">
                <a:solidFill>
                  <a:srgbClr val="004272"/>
                </a:solidFill>
                <a:cs typeface="Calibri" panose="020F0502020204030204" pitchFamily="34" charset="0"/>
              </a:rPr>
              <a:t>Est une condition sine qua non de sa transmission à certains organismes destinataires.</a:t>
            </a:r>
          </a:p>
          <a:p>
            <a:pPr lvl="1" algn="just" defTabSz="1296988" fontAlgn="base">
              <a:spcBef>
                <a:spcPts val="600"/>
              </a:spcBef>
              <a:spcAft>
                <a:spcPct val="0"/>
              </a:spcAft>
              <a:buClr>
                <a:srgbClr val="A1A1A1">
                  <a:lumMod val="50000"/>
                </a:srgbClr>
              </a:buClr>
              <a:buSzPct val="125000"/>
              <a:tabLst>
                <a:tab pos="8435975" algn="r"/>
              </a:tabLst>
              <a:defRPr/>
            </a:pPr>
            <a:endParaRPr lang="fr-FR" sz="1050" dirty="0">
              <a:solidFill>
                <a:srgbClr val="004272"/>
              </a:solidFill>
              <a:cs typeface="Calibri" panose="020F0502020204030204" pitchFamily="34" charset="0"/>
            </a:endParaRPr>
          </a:p>
        </p:txBody>
      </p:sp>
    </p:spTree>
    <p:extLst>
      <p:ext uri="{BB962C8B-B14F-4D97-AF65-F5344CB8AC3E}">
        <p14:creationId xmlns:p14="http://schemas.microsoft.com/office/powerpoint/2010/main" val="194583739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9</a:t>
            </a:fld>
            <a:endParaRPr lang="fr-FR" dirty="0"/>
          </a:p>
        </p:txBody>
      </p:sp>
      <p:sp>
        <p:nvSpPr>
          <p:cNvPr id="5" name="Titre 1">
            <a:extLst>
              <a:ext uri="{FF2B5EF4-FFF2-40B4-BE49-F238E27FC236}">
                <a16:creationId xmlns:a16="http://schemas.microsoft.com/office/drawing/2014/main" id="{51E22286-E7D8-3848-8A9B-86FC210E9E46}"/>
              </a:ext>
            </a:extLst>
          </p:cNvPr>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400" dirty="0"/>
              <a:t>Comment la DSN interagit avec votre quotidien professionnel</a:t>
            </a:r>
            <a:r>
              <a:rPr lang="fr-FR" dirty="0"/>
              <a:t/>
            </a:r>
            <a:br>
              <a:rPr lang="fr-FR" dirty="0"/>
            </a:br>
            <a:r>
              <a:rPr lang="fr-FR" sz="1800" kern="0" dirty="0">
                <a:solidFill>
                  <a:srgbClr val="00B0F0"/>
                </a:solidFill>
                <a:latin typeface="Calibri" pitchFamily="34" charset="0"/>
                <a:ea typeface="+mn-ea"/>
                <a:cs typeface="Arial"/>
              </a:rPr>
              <a:t>Contrôles et retours sur vos DSN</a:t>
            </a:r>
          </a:p>
        </p:txBody>
      </p:sp>
      <p:sp>
        <p:nvSpPr>
          <p:cNvPr id="7" name="Rectangle 6">
            <a:extLst>
              <a:ext uri="{FF2B5EF4-FFF2-40B4-BE49-F238E27FC236}">
                <a16:creationId xmlns:a16="http://schemas.microsoft.com/office/drawing/2014/main" id="{2380FAEE-F3A1-6441-BD93-983AEA8768D4}"/>
              </a:ext>
            </a:extLst>
          </p:cNvPr>
          <p:cNvSpPr/>
          <p:nvPr/>
        </p:nvSpPr>
        <p:spPr>
          <a:xfrm>
            <a:off x="226678" y="1337839"/>
            <a:ext cx="8637587" cy="5740033"/>
          </a:xfrm>
          <a:prstGeom prst="rect">
            <a:avLst/>
          </a:prstGeom>
        </p:spPr>
        <p:txBody>
          <a:bodyPr wrap="square">
            <a:spAutoFit/>
          </a:bodyPr>
          <a:lstStyle/>
          <a:p>
            <a:pPr marL="742950" lvl="1" indent="-285750" algn="just" defTabSz="1296988" fontAlgn="base">
              <a:spcBef>
                <a:spcPts val="600"/>
              </a:spcBef>
              <a:spcAft>
                <a:spcPct val="0"/>
              </a:spcAft>
              <a:buClr>
                <a:srgbClr val="A1A1A1">
                  <a:lumMod val="50000"/>
                </a:srgbClr>
              </a:buClr>
              <a:buSzPct val="125000"/>
              <a:buBlip>
                <a:blip r:embed="rId3"/>
              </a:buBlip>
              <a:tabLst>
                <a:tab pos="8435975" algn="r"/>
              </a:tabLst>
              <a:defRPr/>
            </a:pPr>
            <a:r>
              <a:rPr lang="fr-FR" sz="2000" b="1" dirty="0">
                <a:solidFill>
                  <a:schemeClr val="tx2"/>
                </a:solidFill>
              </a:rPr>
              <a:t>Bilan d’identification des salariés (BIS)</a:t>
            </a:r>
          </a:p>
          <a:p>
            <a:pPr marL="1257300" lvl="2" indent="-342900" algn="just" defTabSz="1296988" fontAlgn="base">
              <a:spcBef>
                <a:spcPts val="600"/>
              </a:spcBef>
              <a:spcAft>
                <a:spcPct val="0"/>
              </a:spcAft>
              <a:buClr>
                <a:srgbClr val="A1A1A1">
                  <a:lumMod val="50000"/>
                </a:srgbClr>
              </a:buClr>
              <a:buSzPct val="125000"/>
              <a:buFont typeface="Arial" panose="020B0604020202020204" pitchFamily="34" charset="0"/>
              <a:buChar char="•"/>
              <a:tabLst>
                <a:tab pos="8435975" algn="r"/>
              </a:tabLst>
              <a:defRPr/>
            </a:pPr>
            <a:r>
              <a:rPr lang="fr-FR" sz="2000" dirty="0">
                <a:solidFill>
                  <a:srgbClr val="004272"/>
                </a:solidFill>
                <a:cs typeface="Calibri" panose="020F0502020204030204" pitchFamily="34" charset="0"/>
              </a:rPr>
              <a:t>Est remonté au déclarant suite au contrôle par le Système national de gestion des identifiants (SNGI) de l’ensemble des individus contenus dans la DSN mensuelle</a:t>
            </a:r>
          </a:p>
          <a:p>
            <a:pPr marL="1257300" lvl="2" indent="-342900" algn="just" defTabSz="1296988" fontAlgn="base">
              <a:spcBef>
                <a:spcPts val="600"/>
              </a:spcBef>
              <a:spcAft>
                <a:spcPct val="0"/>
              </a:spcAft>
              <a:buClr>
                <a:srgbClr val="A1A1A1">
                  <a:lumMod val="50000"/>
                </a:srgbClr>
              </a:buClr>
              <a:buSzPct val="125000"/>
              <a:buFont typeface="Arial" panose="020B0604020202020204" pitchFamily="34" charset="0"/>
              <a:buChar char="•"/>
              <a:tabLst>
                <a:tab pos="8435975" algn="r"/>
              </a:tabLst>
              <a:defRPr/>
            </a:pPr>
            <a:r>
              <a:rPr lang="fr-FR" sz="2000" b="1" dirty="0">
                <a:solidFill>
                  <a:srgbClr val="004272"/>
                </a:solidFill>
                <a:cs typeface="Calibri" panose="020F0502020204030204" pitchFamily="34" charset="0"/>
              </a:rPr>
              <a:t>Liste toutes les informations incorrectes relatives à l’identification des individus, qui sont à prendre en compte de manière à garantir la bonne gestion des droits des individus. </a:t>
            </a:r>
          </a:p>
          <a:p>
            <a:pPr lvl="1" algn="just" defTabSz="1296988" fontAlgn="base">
              <a:spcBef>
                <a:spcPts val="600"/>
              </a:spcBef>
              <a:spcAft>
                <a:spcPct val="0"/>
              </a:spcAft>
              <a:buClr>
                <a:srgbClr val="A1A1A1">
                  <a:lumMod val="50000"/>
                </a:srgbClr>
              </a:buClr>
              <a:buSzPct val="125000"/>
              <a:tabLst>
                <a:tab pos="8435975" algn="r"/>
              </a:tabLst>
              <a:defRPr/>
            </a:pPr>
            <a:endParaRPr lang="fr-FR" sz="900" dirty="0">
              <a:solidFill>
                <a:srgbClr val="004272"/>
              </a:solidFill>
              <a:cs typeface="Calibri" panose="020F0502020204030204" pitchFamily="34" charset="0"/>
            </a:endParaRPr>
          </a:p>
          <a:p>
            <a:pPr marL="742950" lvl="1" indent="-285750" algn="just" defTabSz="1296988" fontAlgn="base">
              <a:spcBef>
                <a:spcPts val="600"/>
              </a:spcBef>
              <a:spcAft>
                <a:spcPct val="0"/>
              </a:spcAft>
              <a:buClr>
                <a:srgbClr val="A1A1A1">
                  <a:lumMod val="50000"/>
                </a:srgbClr>
              </a:buClr>
              <a:buSzPct val="125000"/>
              <a:buBlip>
                <a:blip r:embed="rId3"/>
              </a:buBlip>
              <a:tabLst>
                <a:tab pos="8435975" algn="r"/>
              </a:tabLst>
              <a:defRPr/>
            </a:pPr>
            <a:r>
              <a:rPr lang="fr-FR" sz="2000" b="1" dirty="0">
                <a:solidFill>
                  <a:schemeClr val="tx2"/>
                </a:solidFill>
              </a:rPr>
              <a:t>Comptes rendus métiers (CRM)</a:t>
            </a:r>
          </a:p>
          <a:p>
            <a:pPr marL="1257300" lvl="2" indent="-342900" algn="just" defTabSz="1296988" fontAlgn="base">
              <a:spcBef>
                <a:spcPts val="600"/>
              </a:spcBef>
              <a:spcAft>
                <a:spcPct val="0"/>
              </a:spcAft>
              <a:buClr>
                <a:srgbClr val="A1A1A1">
                  <a:lumMod val="50000"/>
                </a:srgbClr>
              </a:buClr>
              <a:buSzPct val="125000"/>
              <a:buFont typeface="Arial" panose="020B0604020202020204" pitchFamily="34" charset="0"/>
              <a:buChar char="•"/>
              <a:tabLst>
                <a:tab pos="8435975" algn="r"/>
              </a:tabLst>
              <a:defRPr/>
            </a:pPr>
            <a:r>
              <a:rPr lang="fr-FR" sz="2000" dirty="0">
                <a:solidFill>
                  <a:srgbClr val="004272"/>
                </a:solidFill>
                <a:cs typeface="Calibri" panose="020F0502020204030204" pitchFamily="34" charset="0"/>
              </a:rPr>
              <a:t>Sont remontés au déclarant par les différents organismes suite aux contrôles métier effectués dans leur propre SI (un CRM par OPS et par déclaration). </a:t>
            </a:r>
          </a:p>
          <a:p>
            <a:pPr marL="1257300" lvl="2" indent="-342900" algn="just" defTabSz="1296988" fontAlgn="base">
              <a:spcBef>
                <a:spcPts val="600"/>
              </a:spcBef>
              <a:spcAft>
                <a:spcPct val="0"/>
              </a:spcAft>
              <a:buClr>
                <a:srgbClr val="A1A1A1">
                  <a:lumMod val="50000"/>
                </a:srgbClr>
              </a:buClr>
              <a:buSzPct val="125000"/>
              <a:buFont typeface="Arial" panose="020B0604020202020204" pitchFamily="34" charset="0"/>
              <a:buChar char="•"/>
              <a:tabLst>
                <a:tab pos="8435975" algn="r"/>
              </a:tabLst>
              <a:defRPr/>
            </a:pPr>
            <a:r>
              <a:rPr lang="fr-FR" sz="2000" b="1" dirty="0">
                <a:solidFill>
                  <a:srgbClr val="004272"/>
                </a:solidFill>
                <a:cs typeface="Calibri" panose="020F0502020204030204" pitchFamily="34" charset="0"/>
              </a:rPr>
              <a:t>Les anomalies identifiées doivent être prises en compte par les déclarants, afin que les organismes puissent traiter correctement les données déclarées.</a:t>
            </a:r>
            <a:endParaRPr lang="fr-FR" b="1" dirty="0">
              <a:solidFill>
                <a:srgbClr val="004272"/>
              </a:solidFill>
              <a:cs typeface="Calibri" panose="020F0502020204030204" pitchFamily="34" charset="0"/>
            </a:endParaRPr>
          </a:p>
          <a:p>
            <a:pPr algn="just" defTabSz="1296988" fontAlgn="base">
              <a:spcBef>
                <a:spcPts val="600"/>
              </a:spcBef>
              <a:spcAft>
                <a:spcPct val="0"/>
              </a:spcAft>
              <a:buClr>
                <a:srgbClr val="A1A1A1">
                  <a:lumMod val="50000"/>
                </a:srgbClr>
              </a:buClr>
              <a:buSzPct val="125000"/>
              <a:tabLst>
                <a:tab pos="8435975" algn="r"/>
              </a:tabLst>
              <a:defRPr/>
            </a:pPr>
            <a:r>
              <a:rPr lang="fr-FR" i="1" dirty="0">
                <a:solidFill>
                  <a:srgbClr val="004272"/>
                </a:solidFill>
                <a:cs typeface="Calibri" panose="020F0502020204030204" pitchFamily="34" charset="0"/>
              </a:rPr>
              <a:t>NB : Les retours sont accessibles sur le tableau de bord net-</a:t>
            </a:r>
            <a:r>
              <a:rPr lang="fr-FR" i="1" dirty="0" err="1">
                <a:solidFill>
                  <a:srgbClr val="004272"/>
                </a:solidFill>
                <a:cs typeface="Calibri" panose="020F0502020204030204" pitchFamily="34" charset="0"/>
              </a:rPr>
              <a:t>entreprises.fr</a:t>
            </a:r>
            <a:r>
              <a:rPr lang="fr-FR" i="1" dirty="0">
                <a:solidFill>
                  <a:srgbClr val="004272"/>
                </a:solidFill>
                <a:cs typeface="Calibri" panose="020F0502020204030204" pitchFamily="34" charset="0"/>
              </a:rPr>
              <a:t> pendant 3 mois.</a:t>
            </a:r>
          </a:p>
          <a:p>
            <a:pPr lvl="1" algn="just" defTabSz="1296988" fontAlgn="base">
              <a:spcBef>
                <a:spcPts val="600"/>
              </a:spcBef>
              <a:spcAft>
                <a:spcPct val="0"/>
              </a:spcAft>
              <a:buClr>
                <a:srgbClr val="A1A1A1">
                  <a:lumMod val="50000"/>
                </a:srgbClr>
              </a:buClr>
              <a:buSzPct val="125000"/>
              <a:tabLst>
                <a:tab pos="8435975" algn="r"/>
              </a:tabLst>
              <a:defRPr/>
            </a:pPr>
            <a:endParaRPr lang="fr-FR" sz="2000" dirty="0">
              <a:solidFill>
                <a:srgbClr val="004272"/>
              </a:solidFill>
              <a:cs typeface="Calibri" panose="020F0502020204030204" pitchFamily="34" charset="0"/>
            </a:endParaRPr>
          </a:p>
        </p:txBody>
      </p:sp>
    </p:spTree>
    <p:extLst>
      <p:ext uri="{BB962C8B-B14F-4D97-AF65-F5344CB8AC3E}">
        <p14:creationId xmlns:p14="http://schemas.microsoft.com/office/powerpoint/2010/main" val="678800922"/>
      </p:ext>
    </p:extLst>
  </p:cSld>
  <p:clrMapOvr>
    <a:masterClrMapping/>
  </p:clrMapOvr>
  <p:transition spd="slow"/>
</p:sld>
</file>

<file path=ppt/theme/theme1.xml><?xml version="1.0" encoding="utf-8"?>
<a:theme xmlns:a="http://schemas.openxmlformats.org/drawingml/2006/main" name="2_Thème Office">
  <a:themeElements>
    <a:clrScheme name="Personnalisé 5">
      <a:dk1>
        <a:sysClr val="windowText" lastClr="000000"/>
      </a:dk1>
      <a:lt1>
        <a:sysClr val="window" lastClr="FFFFFF"/>
      </a:lt1>
      <a:dk2>
        <a:srgbClr val="003882"/>
      </a:dk2>
      <a:lt2>
        <a:srgbClr val="E95D0F"/>
      </a:lt2>
      <a:accent1>
        <a:srgbClr val="E47E14"/>
      </a:accent1>
      <a:accent2>
        <a:srgbClr val="F2950C"/>
      </a:accent2>
      <a:accent3>
        <a:srgbClr val="92D050"/>
      </a:accent3>
      <a:accent4>
        <a:srgbClr val="00B0F0"/>
      </a:accent4>
      <a:accent5>
        <a:srgbClr val="FE19FF"/>
      </a:accent5>
      <a:accent6>
        <a:srgbClr val="A46D36"/>
      </a:accent6>
      <a:hlink>
        <a:srgbClr val="953734"/>
      </a:hlink>
      <a:folHlink>
        <a:srgbClr val="5F49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ip01">
  <a:themeElements>
    <a:clrScheme name="1_gip01 8">
      <a:dk1>
        <a:srgbClr val="004272"/>
      </a:dk1>
      <a:lt1>
        <a:srgbClr val="FFFFFF"/>
      </a:lt1>
      <a:dk2>
        <a:srgbClr val="004272"/>
      </a:dk2>
      <a:lt2>
        <a:srgbClr val="EEEEEE"/>
      </a:lt2>
      <a:accent1>
        <a:srgbClr val="00B0E6"/>
      </a:accent1>
      <a:accent2>
        <a:srgbClr val="A1A1A1"/>
      </a:accent2>
      <a:accent3>
        <a:srgbClr val="FFFFFF"/>
      </a:accent3>
      <a:accent4>
        <a:srgbClr val="003760"/>
      </a:accent4>
      <a:accent5>
        <a:srgbClr val="AAD4F0"/>
      </a:accent5>
      <a:accent6>
        <a:srgbClr val="919191"/>
      </a:accent6>
      <a:hlink>
        <a:srgbClr val="000000"/>
      </a:hlink>
      <a:folHlink>
        <a:srgbClr val="D9E4E7"/>
      </a:folHlink>
    </a:clrScheme>
    <a:fontScheme name="1_gip0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9525" cap="flat" cmpd="sng" algn="ctr">
          <a:solidFill>
            <a:schemeClr val="accent5">
              <a:lumMod val="90000"/>
            </a:schemeClr>
          </a:solidFill>
          <a:prstDash val="solid"/>
          <a:round/>
          <a:headEnd type="none" w="med" len="med"/>
          <a:tailEnd type="triangle"/>
        </a:ln>
        <a:effectLst/>
      </a:spPr>
      <a:bodyPr/>
      <a:lstStyle/>
    </a:lnDef>
    <a:txDef>
      <a:spPr bwMode="auto">
        <a:noFill/>
        <a:ln w="9525">
          <a:noFill/>
          <a:miter lim="800000"/>
          <a:headEnd/>
          <a:tailEnd/>
        </a:ln>
      </a:spPr>
      <a:bodyPr lIns="91969" tIns="45984" rIns="91969" bIns="45984"/>
      <a:lstStyle>
        <a:defPPr fontAlgn="auto">
          <a:lnSpc>
            <a:spcPct val="85000"/>
          </a:lnSpc>
          <a:spcBef>
            <a:spcPts val="0"/>
          </a:spcBef>
          <a:spcAft>
            <a:spcPts val="0"/>
          </a:spcAft>
          <a:defRPr sz="1200" kern="0" dirty="0" smtClean="0">
            <a:solidFill>
              <a:srgbClr val="004272"/>
            </a:solidFill>
            <a:latin typeface="Calibri" pitchFamily="34" charset="0"/>
            <a:cs typeface="Arial"/>
          </a:defRPr>
        </a:defPPr>
      </a:lstStyle>
    </a:txDef>
  </a:objectDefaults>
  <a:extraClrSchemeLst>
    <a:extraClrScheme>
      <a:clrScheme name="1_gip0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p0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p0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p0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p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p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p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ip01 8">
        <a:dk1>
          <a:srgbClr val="004272"/>
        </a:dk1>
        <a:lt1>
          <a:srgbClr val="FFFFFF"/>
        </a:lt1>
        <a:dk2>
          <a:srgbClr val="004272"/>
        </a:dk2>
        <a:lt2>
          <a:srgbClr val="EEEEEE"/>
        </a:lt2>
        <a:accent1>
          <a:srgbClr val="00B0E6"/>
        </a:accent1>
        <a:accent2>
          <a:srgbClr val="A1A1A1"/>
        </a:accent2>
        <a:accent3>
          <a:srgbClr val="FFFFFF"/>
        </a:accent3>
        <a:accent4>
          <a:srgbClr val="003760"/>
        </a:accent4>
        <a:accent5>
          <a:srgbClr val="AAD4F0"/>
        </a:accent5>
        <a:accent6>
          <a:srgbClr val="919191"/>
        </a:accent6>
        <a:hlink>
          <a:srgbClr val="000000"/>
        </a:hlink>
        <a:folHlink>
          <a:srgbClr val="D9E4E7"/>
        </a:folHlink>
      </a:clrScheme>
      <a:clrMap bg1="lt1" tx1="dk1" bg2="lt2" tx2="dk2" accent1="accent1" accent2="accent2" accent3="accent3" accent4="accent4" accent5="accent5" accent6="accent6" hlink="hlink" folHlink="folHlink"/>
    </a:extraClrScheme>
    <a:extraClrScheme>
      <a:clrScheme name="1_gip01 9">
        <a:dk1>
          <a:srgbClr val="848484"/>
        </a:dk1>
        <a:lt1>
          <a:srgbClr val="FFFFFF"/>
        </a:lt1>
        <a:dk2>
          <a:srgbClr val="00B0E6"/>
        </a:dk2>
        <a:lt2>
          <a:srgbClr val="EEEEEE"/>
        </a:lt2>
        <a:accent1>
          <a:srgbClr val="004E61"/>
        </a:accent1>
        <a:accent2>
          <a:srgbClr val="A1A1A1"/>
        </a:accent2>
        <a:accent3>
          <a:srgbClr val="FFFFFF"/>
        </a:accent3>
        <a:accent4>
          <a:srgbClr val="707070"/>
        </a:accent4>
        <a:accent5>
          <a:srgbClr val="AAB2B7"/>
        </a:accent5>
        <a:accent6>
          <a:srgbClr val="919191"/>
        </a:accent6>
        <a:hlink>
          <a:srgbClr val="000000"/>
        </a:hlink>
        <a:folHlink>
          <a:srgbClr val="D9E4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gip01 9">
    <a:dk1>
      <a:srgbClr val="848484"/>
    </a:dk1>
    <a:lt1>
      <a:srgbClr val="FFFFFF"/>
    </a:lt1>
    <a:dk2>
      <a:srgbClr val="00B0E6"/>
    </a:dk2>
    <a:lt2>
      <a:srgbClr val="EEEEEE"/>
    </a:lt2>
    <a:accent1>
      <a:srgbClr val="004E61"/>
    </a:accent1>
    <a:accent2>
      <a:srgbClr val="A1A1A1"/>
    </a:accent2>
    <a:accent3>
      <a:srgbClr val="FFFFFF"/>
    </a:accent3>
    <a:accent4>
      <a:srgbClr val="707070"/>
    </a:accent4>
    <a:accent5>
      <a:srgbClr val="AAB2B7"/>
    </a:accent5>
    <a:accent6>
      <a:srgbClr val="919191"/>
    </a:accent6>
    <a:hlink>
      <a:srgbClr val="000000"/>
    </a:hlink>
    <a:folHlink>
      <a:srgbClr val="D9E4E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4851EA6F4347204EBF1A278FA43DCFFA" ma:contentTypeVersion="0" ma:contentTypeDescription="Crée un document." ma:contentTypeScope="" ma:versionID="cbf67f4c164a6768fbc835f09c0ce01b">
  <xsd:schema xmlns:xsd="http://www.w3.org/2001/XMLSchema" xmlns:xs="http://www.w3.org/2001/XMLSchema" xmlns:p="http://schemas.microsoft.com/office/2006/metadata/properties" xmlns:ns2="1c123b84-80ca-4bee-a1b1-49a608c2ca90" targetNamespace="http://schemas.microsoft.com/office/2006/metadata/properties" ma:root="true" ma:fieldsID="70e677e3b32700101d3033a871670d08" ns2:_="">
    <xsd:import namespace="1c123b84-80ca-4bee-a1b1-49a608c2ca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23b84-80ca-4bee-a1b1-49a608c2ca90"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c123b84-80ca-4bee-a1b1-49a608c2ca90">VQTKTKUKJDJV-358477342-172</_dlc_DocId>
    <_dlc_DocIdUrl xmlns="1c123b84-80ca-4bee-a1b1-49a608c2ca90">
      <Url>http://gipi.intra.net/teamsites/gpa/_layouts/15/DocIdRedir.aspx?ID=VQTKTKUKJDJV-358477342-172</Url>
      <Description>VQTKTKUKJDJV-358477342-172</Description>
    </_dlc_DocIdUrl>
  </documentManagement>
</p:properties>
</file>

<file path=customXml/itemProps1.xml><?xml version="1.0" encoding="utf-8"?>
<ds:datastoreItem xmlns:ds="http://schemas.openxmlformats.org/officeDocument/2006/customXml" ds:itemID="{1BDA6542-F592-4116-A4BC-99383349EAF1}">
  <ds:schemaRefs>
    <ds:schemaRef ds:uri="http://schemas.microsoft.com/sharepoint/v3/contenttype/forms"/>
  </ds:schemaRefs>
</ds:datastoreItem>
</file>

<file path=customXml/itemProps2.xml><?xml version="1.0" encoding="utf-8"?>
<ds:datastoreItem xmlns:ds="http://schemas.openxmlformats.org/officeDocument/2006/customXml" ds:itemID="{108A77FE-0CEC-4A45-8E09-1BF777ABD2F2}"/>
</file>

<file path=customXml/itemProps3.xml><?xml version="1.0" encoding="utf-8"?>
<ds:datastoreItem xmlns:ds="http://schemas.openxmlformats.org/officeDocument/2006/customXml" ds:itemID="{12F91E17-22B7-481E-9BEA-99FC59BDC43B}"/>
</file>

<file path=customXml/itemProps4.xml><?xml version="1.0" encoding="utf-8"?>
<ds:datastoreItem xmlns:ds="http://schemas.openxmlformats.org/officeDocument/2006/customXml" ds:itemID="{B685687D-2081-49B9-8FB5-CFDF268A7AD4}">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5823311-2325-4d11-b750-014882a9a01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14212</TotalTime>
  <Words>1069</Words>
  <Application>Microsoft Office PowerPoint</Application>
  <PresentationFormat>Affichage à l'écran (4:3)</PresentationFormat>
  <Paragraphs>92</Paragraphs>
  <Slides>11</Slides>
  <Notes>6</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11</vt:i4>
      </vt:variant>
    </vt:vector>
  </HeadingPairs>
  <TitlesOfParts>
    <vt:vector size="19" baseType="lpstr">
      <vt:lpstr>Arial</vt:lpstr>
      <vt:lpstr>Arial Narrow</vt:lpstr>
      <vt:lpstr>Calibri</vt:lpstr>
      <vt:lpstr>Courier New</vt:lpstr>
      <vt:lpstr>Trebuchet MS</vt:lpstr>
      <vt:lpstr>Wingdings</vt:lpstr>
      <vt:lpstr>2_Thème Office</vt:lpstr>
      <vt:lpstr>1_gip01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GIP-MDS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mbernassau</dc:creator>
  <cp:lastModifiedBy>Virginie ETCHETO</cp:lastModifiedBy>
  <cp:revision>1325</cp:revision>
  <cp:lastPrinted>2019-10-22T14:46:40Z</cp:lastPrinted>
  <dcterms:created xsi:type="dcterms:W3CDTF">2015-10-05T08:15:24Z</dcterms:created>
  <dcterms:modified xsi:type="dcterms:W3CDTF">2020-12-01T17:21:34Z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0x0101004851EA6F4347204EBF1A278FA43DCFFA</vt:lpwstr>
  </property>
  <property fmtid="{D5CDD505-2E9C-101B-9397-08002B2CF9AE}" pid="3" name="_dlc_DocIdItemGuid">
    <vt:lpwstr>7d3f79d3-6d42-4758-a3ff-be01d6e25272</vt:lpwstr>
  </property>
</Properties>
</file>