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64" r:id="rId6"/>
  </p:sldMasterIdLst>
  <p:notesMasterIdLst>
    <p:notesMasterId r:id="rId19"/>
  </p:notesMasterIdLst>
  <p:handoutMasterIdLst>
    <p:handoutMasterId r:id="rId20"/>
  </p:handoutMasterIdLst>
  <p:sldIdLst>
    <p:sldId id="316" r:id="rId7"/>
    <p:sldId id="319" r:id="rId8"/>
    <p:sldId id="334" r:id="rId9"/>
    <p:sldId id="326" r:id="rId10"/>
    <p:sldId id="336" r:id="rId11"/>
    <p:sldId id="323" r:id="rId12"/>
    <p:sldId id="321" r:id="rId13"/>
    <p:sldId id="335" r:id="rId14"/>
    <p:sldId id="333" r:id="rId15"/>
    <p:sldId id="337" r:id="rId16"/>
    <p:sldId id="338" r:id="rId17"/>
    <p:sldId id="339" r:id="rId1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7285348-F38E-4BE6-A0C0-01CE96FCA440}">
          <p14:sldIdLst>
            <p14:sldId id="316"/>
            <p14:sldId id="319"/>
            <p14:sldId id="334"/>
            <p14:sldId id="326"/>
            <p14:sldId id="336"/>
            <p14:sldId id="323"/>
            <p14:sldId id="321"/>
            <p14:sldId id="335"/>
            <p14:sldId id="333"/>
            <p14:sldId id="337"/>
            <p14:sldId id="338"/>
            <p14:sldId id="3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24">
          <p15:clr>
            <a:srgbClr val="A4A3A4"/>
          </p15:clr>
        </p15:guide>
        <p15:guide id="2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e BOUTIN" initials="LB" lastIdx="20" clrIdx="0">
    <p:extLst>
      <p:ext uri="{19B8F6BF-5375-455C-9EA6-DF929625EA0E}">
        <p15:presenceInfo xmlns:p15="http://schemas.microsoft.com/office/powerpoint/2012/main" userId="S-1-5-21-2052111302-1844823847-839522115-11341" providerId="AD"/>
      </p:ext>
    </p:extLst>
  </p:cmAuthor>
  <p:cmAuthor id="2" name="Vincent DECOIGNAC" initials="VD" lastIdx="2" clrIdx="1">
    <p:extLst>
      <p:ext uri="{19B8F6BF-5375-455C-9EA6-DF929625EA0E}">
        <p15:presenceInfo xmlns:p15="http://schemas.microsoft.com/office/powerpoint/2012/main" userId="S-1-5-21-2052111302-1844823847-839522115-14670" providerId="AD"/>
      </p:ext>
    </p:extLst>
  </p:cmAuthor>
  <p:cmAuthor id="3" name="Pauline MIDOL" initials="PM" lastIdx="18" clrIdx="2"/>
  <p:cmAuthor id="4" name="Séverine SAVINEAU" initials="SS" lastIdx="34" clrIdx="3">
    <p:extLst>
      <p:ext uri="{19B8F6BF-5375-455C-9EA6-DF929625EA0E}">
        <p15:presenceInfo xmlns:p15="http://schemas.microsoft.com/office/powerpoint/2012/main" userId="S-1-5-21-2052111302-1844823847-839522115-12319" providerId="AD"/>
      </p:ext>
    </p:extLst>
  </p:cmAuthor>
  <p:cmAuthor id="5" name="Vincent De Coignac" initials="VDC" lastIdx="11" clrIdx="4">
    <p:extLst>
      <p:ext uri="{19B8F6BF-5375-455C-9EA6-DF929625EA0E}">
        <p15:presenceInfo xmlns:p15="http://schemas.microsoft.com/office/powerpoint/2012/main" userId="S::vdecoignac@yce-partners.fr::fc1fc38c-07d9-4b5a-b9c3-82129fed6630" providerId="AD"/>
      </p:ext>
    </p:extLst>
  </p:cmAuthor>
  <p:cmAuthor id="6" name="Elisabeth HUMBERT BOTTIN" initials="EHB" lastIdx="1" clrIdx="5">
    <p:extLst>
      <p:ext uri="{19B8F6BF-5375-455C-9EA6-DF929625EA0E}">
        <p15:presenceInfo xmlns:p15="http://schemas.microsoft.com/office/powerpoint/2012/main" userId="S-1-5-21-2052111302-1844823847-839522115-76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C40"/>
    <a:srgbClr val="F7B657"/>
    <a:srgbClr val="F2950C"/>
    <a:srgbClr val="00B0F0"/>
    <a:srgbClr val="25C4FC"/>
    <a:srgbClr val="5B9BD5"/>
    <a:srgbClr val="E47E14"/>
    <a:srgbClr val="2C5F7F"/>
    <a:srgbClr val="E77E0E"/>
    <a:srgbClr val="B3D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17" autoAdjust="0"/>
    <p:restoredTop sz="68072" autoAdjust="0"/>
  </p:normalViewPr>
  <p:slideViewPr>
    <p:cSldViewPr>
      <p:cViewPr varScale="1">
        <p:scale>
          <a:sx n="66" d="100"/>
          <a:sy n="66" d="100"/>
        </p:scale>
        <p:origin x="984" y="32"/>
      </p:cViewPr>
      <p:guideLst>
        <p:guide orient="horz" pos="2024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6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184E1-B051-41DF-8FAF-E2BB4F0B3A95}" type="datetimeFigureOut">
              <a:rPr lang="fr-FR" smtClean="0"/>
              <a:pPr/>
              <a:t>01/12/2020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73F20-3EA3-4254-B088-3A6137CADD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33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05DFB-48EE-4AF2-9D1B-0D41CEC85CFA}" type="datetimeFigureOut">
              <a:rPr lang="fr-FR" smtClean="0"/>
              <a:pPr/>
              <a:t>01/12/2020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29AAB-5E2D-49C9-B84A-8F8334C44DD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9AAB-5E2D-49C9-B84A-8F8334C44DDF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580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9738"/>
            <a:ext cx="9144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06395" y="3518987"/>
            <a:ext cx="5147032" cy="87476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06391" y="4298103"/>
            <a:ext cx="5066907" cy="718008"/>
          </a:xfrm>
        </p:spPr>
        <p:txBody>
          <a:bodyPr/>
          <a:lstStyle>
            <a:lvl1pPr marL="0" indent="0" algn="l">
              <a:buNone/>
              <a:defRPr b="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A3484-97A3-4893-AB09-8AE654F0564A}" type="datetime1">
              <a:rPr lang="fr-FR" smtClean="0"/>
              <a:pPr>
                <a:defRPr/>
              </a:pPr>
              <a:t>01/12/2020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BE434-A102-48E2-A5D7-5D366B5A967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44DB54C-C71A-48ED-84BC-1B38E972082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929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4F0027-A99A-4240-89FE-D3EA62C298D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0558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2D94AA-A956-4A91-9887-B98AD1CBF34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3376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045D1E9-7BDE-43A7-B088-31D550C0339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5164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4639" y="533400"/>
            <a:ext cx="2051050" cy="57912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7" y="533400"/>
            <a:ext cx="6003925" cy="5791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3150F53-EE4F-4DF7-994B-C63678D11E9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1555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7" y="533400"/>
            <a:ext cx="8207375" cy="839788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7" y="1525588"/>
            <a:ext cx="8207375" cy="47990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429E59-4F77-4D69-B209-6FD6FD13CAC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4121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18"/>
          <p:cNvSpPr txBox="1">
            <a:spLocks noChangeArrowheads="1"/>
          </p:cNvSpPr>
          <p:nvPr userDrawn="1"/>
        </p:nvSpPr>
        <p:spPr bwMode="auto">
          <a:xfrm>
            <a:off x="8719041" y="6504324"/>
            <a:ext cx="421539" cy="25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112" tIns="42057" rIns="84112" bIns="42057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41126" eaLnBrk="1" hangingPunct="1">
              <a:defRPr/>
            </a:pPr>
            <a:fld id="{32672E87-8428-48CA-B28F-E3D5BD58F8CC}" type="slidenum">
              <a:rPr lang="fr-FR" sz="1104" smtClean="0">
                <a:solidFill>
                  <a:srgbClr val="000000"/>
                </a:solidFill>
              </a:rPr>
              <a:pPr defTabSz="841126" eaLnBrk="1" hangingPunct="1">
                <a:defRPr/>
              </a:pPr>
              <a:t>‹N°›</a:t>
            </a:fld>
            <a:endParaRPr lang="fr-FR" sz="1104" dirty="0">
              <a:solidFill>
                <a:srgbClr val="000000"/>
              </a:solidFill>
            </a:endParaRPr>
          </a:p>
        </p:txBody>
      </p:sp>
      <p:sp>
        <p:nvSpPr>
          <p:cNvPr id="37" name="Rectangle 10"/>
          <p:cNvSpPr>
            <a:spLocks noChangeArrowheads="1"/>
          </p:cNvSpPr>
          <p:nvPr userDrawn="1"/>
        </p:nvSpPr>
        <p:spPr bwMode="auto">
          <a:xfrm>
            <a:off x="1403839" y="6524625"/>
            <a:ext cx="64008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112" tIns="42057" rIns="84112" bIns="42057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841126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fr-FR" altLang="fr-FR" sz="920" b="1" dirty="0">
                <a:solidFill>
                  <a:srgbClr val="0070C0"/>
                </a:solidFill>
                <a:latin typeface="Trebuchet MS" pitchFamily="34" charset="0"/>
              </a:rPr>
              <a:t>Club Qualité DSN – 20/06/2018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226" y="318263"/>
            <a:ext cx="6673071" cy="45364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r">
              <a:defRPr sz="2576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21728" y="1648497"/>
            <a:ext cx="7414179" cy="42500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40" b="1">
                <a:solidFill>
                  <a:schemeClr val="tx2"/>
                </a:solidFill>
              </a:defRPr>
            </a:lvl1pPr>
            <a:lvl2pPr marL="245329" indent="-245329">
              <a:spcBef>
                <a:spcPts val="1104"/>
              </a:spcBef>
              <a:buClr>
                <a:schemeClr val="accent1"/>
              </a:buClr>
              <a:buFont typeface="Wingdings" panose="05000000000000000000" pitchFamily="2" charset="2"/>
              <a:buChar char="q"/>
              <a:defRPr sz="1288" b="1"/>
            </a:lvl2pPr>
            <a:lvl3pPr marL="489198" indent="-157711">
              <a:spcBef>
                <a:spcPts val="92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q"/>
              <a:defRPr sz="1104"/>
            </a:lvl3pPr>
            <a:lvl4pPr marL="0" indent="0" algn="ctr">
              <a:spcBef>
                <a:spcPts val="1104"/>
              </a:spcBef>
              <a:buNone/>
              <a:defRPr sz="2300"/>
            </a:lvl4pPr>
            <a:lvl5pPr marL="0" indent="0">
              <a:spcBef>
                <a:spcPts val="0"/>
              </a:spcBef>
              <a:buNone/>
              <a:defRPr sz="1656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42" name="Connecteur droit 41"/>
          <p:cNvCxnSpPr/>
          <p:nvPr userDrawn="1"/>
        </p:nvCxnSpPr>
        <p:spPr>
          <a:xfrm>
            <a:off x="1846776" y="782238"/>
            <a:ext cx="6868678" cy="0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 userDrawn="1"/>
        </p:nvCxnSpPr>
        <p:spPr>
          <a:xfrm>
            <a:off x="294466" y="6425161"/>
            <a:ext cx="8584494" cy="11509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114" y="44629"/>
            <a:ext cx="2725226" cy="70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4956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BEE4F-90CB-44EE-992B-9D6187EE087D}" type="datetime1">
              <a:rPr lang="fr-FR" smtClean="0"/>
              <a:pPr>
                <a:defRPr/>
              </a:pPr>
              <a:t>01/12/2020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70688" y="6423025"/>
            <a:ext cx="2133600" cy="365125"/>
          </a:xfrm>
        </p:spPr>
        <p:txBody>
          <a:bodyPr/>
          <a:lstStyle>
            <a:lvl1pPr algn="r">
              <a:defRPr sz="800" b="1">
                <a:solidFill>
                  <a:srgbClr val="00388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7B0B5D98-C34D-4DB1-BE83-7541DF2AF49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6AEC-11C1-4907-B228-7FDC841BC4D7}" type="datetime1">
              <a:rPr lang="fr-FR" smtClean="0"/>
              <a:pPr/>
              <a:t>01/12/2020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0D18-02F7-4407-B934-97900A70CDF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bonhommesPPTjaun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6" y="5065721"/>
            <a:ext cx="1800225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742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63663" y="4340696"/>
            <a:ext cx="6400800" cy="1752600"/>
          </a:xfrm>
        </p:spPr>
        <p:txBody>
          <a:bodyPr lIns="91440" tIns="45720" rIns="91440" bIns="45720" anchor="ctr"/>
          <a:lstStyle>
            <a:lvl1pPr marL="0" indent="0" algn="ctr">
              <a:lnSpc>
                <a:spcPct val="80000"/>
              </a:lnSpc>
              <a:buFontTx/>
              <a:buNone/>
              <a:defRPr sz="3200">
                <a:solidFill>
                  <a:srgbClr val="00B0E6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67217" y="6582229"/>
            <a:ext cx="395287" cy="246754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CC5D755-D606-4112-B6CA-8647EF5CEAF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2526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LOGO_DSN_diapo_RVB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2939" y="155575"/>
            <a:ext cx="5572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4FD6C53-D473-46D9-A8B0-426F2D46006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027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D5CECF-9099-439C-9B72-5DDB1B0F245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203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7" y="1525588"/>
            <a:ext cx="4027487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25588"/>
            <a:ext cx="4027488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4AF624-64DA-468C-A763-224175A1612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070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3A0905-06FF-4B55-8DE1-E47D4CB283E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8" name="Image 5" descr="LOGO_DSN_diapo_RVB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2939" y="155575"/>
            <a:ext cx="5572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925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8AC0C0-FDC3-4D09-AEDA-C006ABFED41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721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7747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303338" y="1206500"/>
            <a:ext cx="7570787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963613" y="2001838"/>
            <a:ext cx="8113712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118860-3F68-4B2D-B44E-5225DD222EA5}" type="datetime1">
              <a:rPr lang="fr-FR" smtClean="0"/>
              <a:pPr>
                <a:defRPr/>
              </a:pPr>
              <a:t>01/12/2020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61163" y="642302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>
                <a:solidFill>
                  <a:srgbClr val="00388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2763"/>
            <a:ext cx="9144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ts val="1800"/>
        </a:lnSpc>
        <a:spcBef>
          <a:spcPts val="600"/>
        </a:spcBef>
        <a:spcAft>
          <a:spcPct val="0"/>
        </a:spcAft>
        <a:buClr>
          <a:schemeClr val="bg1"/>
        </a:buClr>
        <a:buSzPct val="25000"/>
        <a:buFont typeface="Arial" charset="0"/>
        <a:buChar char="•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631825" indent="-273050" algn="l" rtl="0" eaLnBrk="0" fontAlgn="base" hangingPunct="0">
        <a:lnSpc>
          <a:spcPts val="1800"/>
        </a:lnSpc>
        <a:spcBef>
          <a:spcPts val="600"/>
        </a:spcBef>
        <a:spcAft>
          <a:spcPct val="0"/>
        </a:spcAft>
        <a:buBlip>
          <a:blip r:embed="rId6"/>
        </a:buBlip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3525" algn="l" rtl="0" eaLnBrk="0" fontAlgn="base" hangingPunct="0">
        <a:lnSpc>
          <a:spcPts val="1800"/>
        </a:lnSpc>
        <a:spcBef>
          <a:spcPts val="600"/>
        </a:spcBef>
        <a:spcAft>
          <a:spcPct val="0"/>
        </a:spcAft>
        <a:buBlip>
          <a:blip r:embed="rId7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179388" algn="l" rtl="0" eaLnBrk="0" fontAlgn="base" hangingPunct="0">
        <a:lnSpc>
          <a:spcPts val="1800"/>
        </a:lnSpc>
        <a:spcBef>
          <a:spcPts val="6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ts val="1800"/>
        </a:lnSpc>
        <a:spcBef>
          <a:spcPts val="6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7" y="533400"/>
            <a:ext cx="8207375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69" tIns="45984" rIns="91969" bIns="45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7" y="1525588"/>
            <a:ext cx="8207375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69" tIns="45984" rIns="91969" bIns="45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864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" y="6623498"/>
            <a:ext cx="395288" cy="24675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105" tIns="45984" rIns="18105" bIns="45984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000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 dirty="0"/>
              <a:t>1</a:t>
            </a:r>
          </a:p>
        </p:txBody>
      </p:sp>
      <p:pic>
        <p:nvPicPr>
          <p:cNvPr id="1029" name="Picture 8" descr="bonhommesPPTjaun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43776" y="5065721"/>
            <a:ext cx="1800225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881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427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427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427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427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4272"/>
          </a:solidFill>
          <a:latin typeface="Arial" charset="0"/>
          <a:cs typeface="Arial" charset="0"/>
        </a:defRPr>
      </a:lvl5pPr>
      <a:lvl6pPr marL="457189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4272"/>
          </a:solidFill>
          <a:latin typeface="Arial" charset="0"/>
          <a:cs typeface="Arial" charset="0"/>
        </a:defRPr>
      </a:lvl6pPr>
      <a:lvl7pPr marL="914377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4272"/>
          </a:solidFill>
          <a:latin typeface="Arial" charset="0"/>
          <a:cs typeface="Arial" charset="0"/>
        </a:defRPr>
      </a:lvl7pPr>
      <a:lvl8pPr marL="1371566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4272"/>
          </a:solidFill>
          <a:latin typeface="Arial" charset="0"/>
          <a:cs typeface="Arial" charset="0"/>
        </a:defRPr>
      </a:lvl8pPr>
      <a:lvl9pPr marL="1828754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4272"/>
          </a:solidFill>
          <a:latin typeface="Arial" charset="0"/>
          <a:cs typeface="Arial" charset="0"/>
        </a:defRPr>
      </a:lvl9pPr>
    </p:titleStyle>
    <p:bodyStyle>
      <a:lvl1pPr marL="342891" indent="-342891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buSzPct val="125000"/>
        <a:buBlip>
          <a:blip r:embed="rId16"/>
        </a:buBlip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buSzPct val="125000"/>
        <a:buBlip>
          <a:blip r:embed="rId17"/>
        </a:buBlip>
        <a:defRPr>
          <a:solidFill>
            <a:schemeClr val="tx1"/>
          </a:solidFill>
          <a:latin typeface="+mn-lt"/>
          <a:cs typeface="+mn-cs"/>
        </a:defRPr>
      </a:lvl2pPr>
      <a:lvl3pPr marL="1142971" indent="-228594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buSzPct val="125000"/>
        <a:buFont typeface="Arial" pitchFamily="34" charset="0"/>
        <a:buChar char="−"/>
        <a:defRPr sz="1600">
          <a:solidFill>
            <a:srgbClr val="505050"/>
          </a:solidFill>
          <a:latin typeface="+mn-lt"/>
          <a:cs typeface="+mn-cs"/>
        </a:defRPr>
      </a:lvl3pPr>
      <a:lvl4pPr marL="1600160" indent="-228594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defRPr sz="1000">
          <a:solidFill>
            <a:schemeClr val="tx1"/>
          </a:solidFill>
          <a:latin typeface="+mn-lt"/>
          <a:cs typeface="+mn-cs"/>
        </a:defRPr>
      </a:lvl4pPr>
      <a:lvl5pPr marL="2057349" indent="-228594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defRPr sz="800">
          <a:solidFill>
            <a:schemeClr val="tx1"/>
          </a:solidFill>
          <a:latin typeface="+mn-lt"/>
          <a:cs typeface="+mn-cs"/>
        </a:defRPr>
      </a:lvl5pPr>
      <a:lvl6pPr marL="2514537" indent="-228594" algn="l" rtl="0" fontAlgn="base">
        <a:lnSpc>
          <a:spcPct val="90000"/>
        </a:lnSpc>
        <a:spcBef>
          <a:spcPct val="75000"/>
        </a:spcBef>
        <a:spcAft>
          <a:spcPct val="0"/>
        </a:spcAft>
        <a:defRPr sz="800">
          <a:solidFill>
            <a:schemeClr val="tx1"/>
          </a:solidFill>
          <a:latin typeface="+mn-lt"/>
          <a:cs typeface="+mn-cs"/>
        </a:defRPr>
      </a:lvl6pPr>
      <a:lvl7pPr marL="2971726" indent="-228594" algn="l" rtl="0" fontAlgn="base">
        <a:lnSpc>
          <a:spcPct val="90000"/>
        </a:lnSpc>
        <a:spcBef>
          <a:spcPct val="75000"/>
        </a:spcBef>
        <a:spcAft>
          <a:spcPct val="0"/>
        </a:spcAft>
        <a:defRPr sz="800">
          <a:solidFill>
            <a:schemeClr val="tx1"/>
          </a:solidFill>
          <a:latin typeface="+mn-lt"/>
          <a:cs typeface="+mn-cs"/>
        </a:defRPr>
      </a:lvl7pPr>
      <a:lvl8pPr marL="3428914" indent="-228594" algn="l" rtl="0" fontAlgn="base">
        <a:lnSpc>
          <a:spcPct val="90000"/>
        </a:lnSpc>
        <a:spcBef>
          <a:spcPct val="75000"/>
        </a:spcBef>
        <a:spcAft>
          <a:spcPct val="0"/>
        </a:spcAft>
        <a:defRPr sz="800">
          <a:solidFill>
            <a:schemeClr val="tx1"/>
          </a:solidFill>
          <a:latin typeface="+mn-lt"/>
          <a:cs typeface="+mn-cs"/>
        </a:defRPr>
      </a:lvl8pPr>
      <a:lvl9pPr marL="3886103" indent="-228594" algn="l" rtl="0" fontAlgn="base">
        <a:lnSpc>
          <a:spcPct val="90000"/>
        </a:lnSpc>
        <a:spcBef>
          <a:spcPct val="75000"/>
        </a:spcBef>
        <a:spcAft>
          <a:spcPct val="0"/>
        </a:spcAft>
        <a:defRPr sz="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t-entreprises.custhelp.co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44921"/>
            <a:ext cx="9144000" cy="42235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20272" y="6453336"/>
            <a:ext cx="201622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 novembre 2020</a:t>
            </a:r>
          </a:p>
        </p:txBody>
      </p:sp>
      <p:sp>
        <p:nvSpPr>
          <p:cNvPr id="9" name="Rectangle 8"/>
          <p:cNvSpPr/>
          <p:nvPr/>
        </p:nvSpPr>
        <p:spPr>
          <a:xfrm>
            <a:off x="13252" y="0"/>
            <a:ext cx="9130748" cy="1412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230254" y="890595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rgbClr val="E77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5400" baseline="30000" dirty="0">
                <a:solidFill>
                  <a:srgbClr val="E77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5400" dirty="0">
                <a:solidFill>
                  <a:srgbClr val="E77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Club des Pilotes Fonction Publique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16" y="3173132"/>
            <a:ext cx="8824271" cy="2632132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5D98-C34D-4DB1-BE83-7541DF2AF49D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232717" y="1294011"/>
            <a:ext cx="8475706" cy="51290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lvl="2" indent="-342900" algn="just">
              <a:buBlip>
                <a:blip r:embed="rId3"/>
              </a:buBlip>
            </a:pPr>
            <a:r>
              <a:rPr lang="fr-FR" b="1" dirty="0" smtClean="0">
                <a:solidFill>
                  <a:schemeClr val="tx2"/>
                </a:solidFill>
              </a:rPr>
              <a:t>Se connecter à la Base de Connaissance : </a:t>
            </a:r>
            <a:r>
              <a:rPr lang="fr-FR" altLang="en-US" b="1" dirty="0" smtClean="0">
                <a:solidFill>
                  <a:schemeClr val="tx2"/>
                </a:solidFill>
                <a:hlinkClick r:id="rId4"/>
              </a:rPr>
              <a:t>https</a:t>
            </a:r>
            <a:r>
              <a:rPr lang="fr-FR" altLang="en-US" b="1" dirty="0" smtClean="0">
                <a:solidFill>
                  <a:schemeClr val="tx2"/>
                </a:solidFill>
                <a:hlinkClick r:id="rId4"/>
              </a:rPr>
              <a:t>://net-entreprises.custhelp.com</a:t>
            </a:r>
            <a:r>
              <a:rPr lang="fr-FR" altLang="en-US" b="1" dirty="0" smtClean="0">
                <a:solidFill>
                  <a:schemeClr val="tx2"/>
                </a:solidFill>
                <a:hlinkClick r:id="rId4"/>
              </a:rPr>
              <a:t>/</a:t>
            </a:r>
            <a:endParaRPr lang="fr-FR" altLang="en-US" b="1" dirty="0" smtClean="0">
              <a:solidFill>
                <a:schemeClr val="tx2"/>
              </a:solidFill>
            </a:endParaRPr>
          </a:p>
          <a:p>
            <a:pPr marL="0" lvl="2" algn="just"/>
            <a:endParaRPr lang="fr-FR" altLang="en-US" b="1" dirty="0">
              <a:solidFill>
                <a:schemeClr val="tx2"/>
              </a:solidFill>
            </a:endParaRPr>
          </a:p>
          <a:p>
            <a:pPr marL="0" lvl="2" algn="just"/>
            <a:endParaRPr lang="fr-FR" b="1" dirty="0" smtClean="0">
              <a:solidFill>
                <a:schemeClr val="tx2"/>
              </a:solidFill>
            </a:endParaRPr>
          </a:p>
          <a:p>
            <a:pPr marL="0" lvl="2" algn="just"/>
            <a:endParaRPr lang="fr-FR" b="1" dirty="0">
              <a:solidFill>
                <a:schemeClr val="tx2"/>
              </a:solidFill>
            </a:endParaRPr>
          </a:p>
          <a:p>
            <a:pPr marL="342900" lvl="2" indent="-342900" algn="just">
              <a:buBlip>
                <a:blip r:embed="rId3"/>
              </a:buBlip>
            </a:pPr>
            <a:r>
              <a:rPr lang="fr-FR" b="1" dirty="0" smtClean="0">
                <a:solidFill>
                  <a:schemeClr val="tx2"/>
                </a:solidFill>
              </a:rPr>
              <a:t>Recherche directement par le n° de la fiche consigne ou </a:t>
            </a:r>
            <a:r>
              <a:rPr lang="fr-FR" b="1" dirty="0">
                <a:solidFill>
                  <a:schemeClr val="tx2"/>
                </a:solidFill>
              </a:rPr>
              <a:t>par mots </a:t>
            </a:r>
            <a:r>
              <a:rPr lang="fr-FR" b="1" dirty="0" smtClean="0">
                <a:solidFill>
                  <a:schemeClr val="tx2"/>
                </a:solidFill>
              </a:rPr>
              <a:t>clés</a:t>
            </a:r>
            <a:endParaRPr lang="fr-FR" b="1" dirty="0">
              <a:solidFill>
                <a:schemeClr val="tx2"/>
              </a:solidFill>
            </a:endParaRPr>
          </a:p>
          <a:p>
            <a:pPr marL="457200" lvl="3" algn="just"/>
            <a:endParaRPr lang="fr-FR" altLang="en-US" b="1" dirty="0">
              <a:solidFill>
                <a:schemeClr val="tx2"/>
              </a:solidFill>
            </a:endParaRPr>
          </a:p>
          <a:p>
            <a:pPr marL="457200" lvl="3" algn="just"/>
            <a:endParaRPr lang="fr-FR" altLang="en-US" b="1" dirty="0">
              <a:solidFill>
                <a:schemeClr val="tx2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266701" y="0"/>
            <a:ext cx="804971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r>
              <a:rPr lang="fr-FR" dirty="0"/>
              <a:t>FPT – Comment déclarer certains cas particuliers ?</a:t>
            </a:r>
            <a:br>
              <a:rPr lang="fr-FR" dirty="0"/>
            </a:br>
            <a:r>
              <a:rPr lang="fr-FR" sz="1800" kern="0" dirty="0" smtClean="0">
                <a:solidFill>
                  <a:srgbClr val="00B0F0"/>
                </a:solidFill>
                <a:latin typeface="Calibri" pitchFamily="34" charset="0"/>
                <a:ea typeface="+mn-ea"/>
                <a:cs typeface="Arial"/>
              </a:rPr>
              <a:t>Comment rechercher des informations sur la Base de Connaissance</a:t>
            </a:r>
            <a:endParaRPr lang="fr-FR" sz="1800" kern="0" dirty="0">
              <a:solidFill>
                <a:srgbClr val="00B0F0"/>
              </a:solidFill>
              <a:latin typeface="Calibri" pitchFamily="34" charset="0"/>
              <a:ea typeface="+mn-ea"/>
              <a:cs typeface="Arial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1691680" y="2780928"/>
            <a:ext cx="1800200" cy="24482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7367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5D98-C34D-4DB1-BE83-7541DF2AF49D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611560" y="2996952"/>
            <a:ext cx="804971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dirty="0"/>
              <a:t>Questions / réponses</a:t>
            </a:r>
            <a:endParaRPr lang="fr-FR" sz="1800" kern="0" dirty="0">
              <a:solidFill>
                <a:srgbClr val="00B0F0"/>
              </a:solidFill>
              <a:latin typeface="Calibri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85054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à coins arrondis 4">
            <a:extLst>
              <a:ext uri="{FF2B5EF4-FFF2-40B4-BE49-F238E27FC236}">
                <a16:creationId xmlns:a16="http://schemas.microsoft.com/office/drawing/2014/main" id="{F0153D98-55DE-524A-BE77-7FE000FF313F}"/>
              </a:ext>
            </a:extLst>
          </p:cNvPr>
          <p:cNvSpPr/>
          <p:nvPr/>
        </p:nvSpPr>
        <p:spPr bwMode="auto">
          <a:xfrm>
            <a:off x="2195736" y="2060848"/>
            <a:ext cx="4752528" cy="1859705"/>
          </a:xfrm>
          <a:prstGeom prst="roundRect">
            <a:avLst/>
          </a:prstGeom>
          <a:solidFill>
            <a:srgbClr val="0E486E"/>
          </a:solidFill>
          <a:ln>
            <a:noFill/>
            <a:prstDash val="sysDash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Merci pour votre attention ! </a:t>
            </a:r>
            <a:endParaRPr kumimoji="0" lang="fr-FR" sz="28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0AA76A0-48FA-024C-8ECD-3C04524B2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808" y="4359205"/>
            <a:ext cx="2054672" cy="206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748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5D98-C34D-4DB1-BE83-7541DF2AF49D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6458044" y="38876"/>
            <a:ext cx="2604096" cy="692696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Niveau Expert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395536" y="2636912"/>
            <a:ext cx="826573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pPr algn="just"/>
            <a:r>
              <a:rPr lang="fr-FR" dirty="0"/>
              <a:t>Comment déclarer les cotisations aux 3 fonds de retraite complémentaire (CNRACL, IRCANTEC, RAFP) ? </a:t>
            </a:r>
            <a:endParaRPr lang="fr-FR" kern="0" dirty="0">
              <a:solidFill>
                <a:srgbClr val="00B0F0"/>
              </a:solidFill>
              <a:latin typeface="Calibri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29984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5D98-C34D-4DB1-BE83-7541DF2AF49D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252000" y="1332000"/>
            <a:ext cx="8475706" cy="490531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1200"/>
              </a:spcAft>
            </a:pPr>
            <a:r>
              <a:rPr lang="fr-FR" b="1" dirty="0">
                <a:solidFill>
                  <a:schemeClr val="tx2"/>
                </a:solidFill>
              </a:rPr>
              <a:t>Les cotisations aux 3 fonds de retraites sont des données individuelles à renseigner selon des modalités spécifiques à chaque organisme au niveau des blocs :</a:t>
            </a:r>
          </a:p>
          <a:p>
            <a:pPr>
              <a:spcAft>
                <a:spcPts val="1200"/>
              </a:spcAft>
            </a:pPr>
            <a:endParaRPr lang="fr-FR" b="1" dirty="0">
              <a:solidFill>
                <a:schemeClr val="tx2"/>
              </a:solidFill>
              <a:latin typeface="Calibri"/>
            </a:endParaRPr>
          </a:p>
          <a:p>
            <a:pPr>
              <a:spcAft>
                <a:spcPts val="1200"/>
              </a:spcAft>
            </a:pPr>
            <a:endParaRPr lang="fr-FR" b="1" dirty="0">
              <a:solidFill>
                <a:schemeClr val="tx2"/>
              </a:solidFill>
              <a:latin typeface="Calibri"/>
            </a:endParaRPr>
          </a:p>
          <a:p>
            <a:pPr marL="2171700" lvl="6" indent="-342900" algn="just">
              <a:buBlip>
                <a:blip r:embed="rId2"/>
              </a:buBlip>
            </a:pPr>
            <a:r>
              <a:rPr lang="fr-FR" b="1" dirty="0">
                <a:solidFill>
                  <a:schemeClr val="tx2"/>
                </a:solidFill>
              </a:rPr>
              <a:t>« Base assujettie - S21.G00.78 » </a:t>
            </a:r>
          </a:p>
          <a:p>
            <a:pPr marL="0" lvl="2" algn="just"/>
            <a:endParaRPr lang="fr-FR" b="1" dirty="0">
              <a:solidFill>
                <a:schemeClr val="tx2"/>
              </a:solidFill>
              <a:latin typeface="Calibri"/>
            </a:endParaRPr>
          </a:p>
          <a:p>
            <a:pPr lvl="2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endParaRPr lang="fr-FR" altLang="en-US" sz="14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endParaRPr lang="fr-FR" altLang="en-US" sz="14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endParaRPr lang="fr-FR" altLang="en-US" sz="14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endParaRPr lang="fr-FR" altLang="en-US" sz="14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71700" lvl="6" indent="-342900" algn="just">
              <a:buBlip>
                <a:blip r:embed="rId2"/>
              </a:buBlip>
            </a:pPr>
            <a:r>
              <a:rPr lang="fr-FR" b="1" dirty="0">
                <a:solidFill>
                  <a:schemeClr val="tx2"/>
                </a:solidFill>
              </a:rPr>
              <a:t>« Cotisation individuelle - S21.G00.81 » 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266701" y="0"/>
            <a:ext cx="8337747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r>
              <a:rPr lang="fr-FR" sz="2000" dirty="0"/>
              <a:t>Comment déclarer les cotisations aux 3 fonds de retraite complémentaire ? </a:t>
            </a:r>
            <a:r>
              <a:rPr lang="fr-FR" dirty="0"/>
              <a:t/>
            </a:r>
            <a:br>
              <a:rPr lang="fr-FR" dirty="0"/>
            </a:br>
            <a:r>
              <a:rPr lang="fr-FR" sz="1800" kern="0" dirty="0">
                <a:solidFill>
                  <a:srgbClr val="00B0F0"/>
                </a:solidFill>
                <a:latin typeface="Calibri" pitchFamily="34" charset="0"/>
                <a:ea typeface="+mn-ea"/>
                <a:cs typeface="Arial"/>
              </a:rPr>
              <a:t>Rappel des modalités déclaratives en DSN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" y="2429071"/>
            <a:ext cx="1087660" cy="108766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321" y="4333191"/>
            <a:ext cx="1087660" cy="108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679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5D98-C34D-4DB1-BE83-7541DF2AF49D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252000" y="1332000"/>
            <a:ext cx="6696264" cy="332113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2" algn="just"/>
            <a:r>
              <a:rPr lang="fr-FR" b="1" dirty="0" smtClean="0">
                <a:solidFill>
                  <a:schemeClr val="tx2"/>
                </a:solidFill>
              </a:rPr>
              <a:t>Les </a:t>
            </a:r>
            <a:r>
              <a:rPr lang="fr-FR" b="1" dirty="0">
                <a:solidFill>
                  <a:schemeClr val="tx2"/>
                </a:solidFill>
              </a:rPr>
              <a:t>cotisations afférentes à la </a:t>
            </a:r>
            <a:r>
              <a:rPr lang="fr-FR" b="1" dirty="0" smtClean="0">
                <a:solidFill>
                  <a:schemeClr val="tx2"/>
                </a:solidFill>
              </a:rPr>
              <a:t>CNRACL sont </a:t>
            </a:r>
            <a:r>
              <a:rPr lang="fr-FR" b="1" dirty="0">
                <a:solidFill>
                  <a:schemeClr val="tx2"/>
                </a:solidFill>
              </a:rPr>
              <a:t>à renseigner selon les modalités suivantes :</a:t>
            </a:r>
          </a:p>
          <a:p>
            <a:pPr marL="0" lvl="2" algn="just"/>
            <a:endParaRPr lang="fr-FR" b="1" dirty="0">
              <a:solidFill>
                <a:schemeClr val="tx2"/>
              </a:solidFill>
              <a:latin typeface="Calibri"/>
            </a:endParaRPr>
          </a:p>
          <a:p>
            <a:pPr marL="0" lvl="2" algn="just"/>
            <a:endParaRPr lang="fr-FR" b="1" dirty="0">
              <a:solidFill>
                <a:schemeClr val="tx2"/>
              </a:solidFill>
              <a:latin typeface="Calibri"/>
            </a:endParaRPr>
          </a:p>
          <a:p>
            <a:pPr marL="342900" lvl="2" indent="-342900" algn="just">
              <a:buBlip>
                <a:blip r:embed="rId2"/>
              </a:buBlip>
            </a:pPr>
            <a:r>
              <a:rPr lang="fr-FR" b="1" dirty="0">
                <a:solidFill>
                  <a:schemeClr val="tx2"/>
                </a:solidFill>
              </a:rPr>
              <a:t>« Code de base assujettie - S21.G00.78.001 » </a:t>
            </a:r>
          </a:p>
          <a:p>
            <a:pPr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[FP] CNRACL – Base brute avant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abattement</a:t>
            </a:r>
            <a:endParaRPr lang="fr-FR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endParaRPr lang="fr-FR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2" indent="-342900" algn="just">
              <a:buBlip>
                <a:blip r:embed="rId2"/>
              </a:buBlip>
            </a:pPr>
            <a:r>
              <a:rPr lang="fr-FR" b="1" dirty="0">
                <a:solidFill>
                  <a:schemeClr val="tx2"/>
                </a:solidFill>
              </a:rPr>
              <a:t>« Code de cotisation - S21.G00.81.001 »</a:t>
            </a:r>
            <a:r>
              <a:rPr lang="fr-FR" dirty="0"/>
              <a:t>	</a:t>
            </a:r>
            <a:endParaRPr lang="fr-FR" b="1" dirty="0">
              <a:solidFill>
                <a:schemeClr val="tx2"/>
              </a:solidFill>
            </a:endParaRPr>
          </a:p>
          <a:p>
            <a:pPr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 [FP] Cotisations normales (part salariale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301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[FP] Cotisations normales (part patronale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endParaRPr lang="fr-FR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266701" y="0"/>
            <a:ext cx="8337747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r>
              <a:rPr lang="fr-FR" sz="2000" dirty="0"/>
              <a:t>Comment déclarer les cotisations aux 3 fonds de retraite complémentaire ? </a:t>
            </a:r>
            <a:r>
              <a:rPr lang="fr-FR" dirty="0"/>
              <a:t/>
            </a:r>
            <a:br>
              <a:rPr lang="fr-FR" dirty="0"/>
            </a:br>
            <a:r>
              <a:rPr lang="fr-FR" sz="1800" kern="0" dirty="0">
                <a:solidFill>
                  <a:srgbClr val="00B0F0"/>
                </a:solidFill>
                <a:latin typeface="Calibri" pitchFamily="34" charset="0"/>
                <a:ea typeface="+mn-ea"/>
                <a:cs typeface="Arial"/>
              </a:rPr>
              <a:t>Modalités déclaratives pour la CNRACL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232717" y="3173780"/>
            <a:ext cx="8083699" cy="285509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lvl="2" indent="-342900" algn="just">
              <a:buBlip>
                <a:blip r:embed="rId2"/>
              </a:buBlip>
            </a:pPr>
            <a:endParaRPr lang="fr-FR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021832-0F9E-E144-B5A8-D65882188D08}"/>
              </a:ext>
            </a:extLst>
          </p:cNvPr>
          <p:cNvSpPr>
            <a:spLocks/>
          </p:cNvSpPr>
          <p:nvPr/>
        </p:nvSpPr>
        <p:spPr>
          <a:xfrm>
            <a:off x="266700" y="4535523"/>
            <a:ext cx="8608359" cy="213383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742950" lvl="1" indent="-285750" algn="just" defTabSz="1296988" fontAlgn="base">
              <a:spcBef>
                <a:spcPts val="12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D’autres cotisations </a:t>
            </a:r>
            <a:r>
              <a:rPr lang="fr-FR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spécifiques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peuvent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être renseignées en utilisant les codes suivants :</a:t>
            </a:r>
          </a:p>
          <a:p>
            <a:pPr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"302",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"303", "304", "305", "306", "307", "308", "309", "310", "322", "325", "326", "327" </a:t>
            </a:r>
            <a:endParaRPr lang="fr-FR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endParaRPr lang="fr-FR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2" indent="-342900" algn="just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2"/>
              </a:buBlip>
              <a:tabLst>
                <a:tab pos="8435975" algn="r"/>
              </a:tabLst>
              <a:defRPr/>
            </a:pPr>
            <a:r>
              <a:rPr lang="fr-FR" b="1" dirty="0">
                <a:solidFill>
                  <a:schemeClr val="tx2"/>
                </a:solidFill>
              </a:rPr>
              <a:t>La rubrique « Identifiant Organisme de Protection Sociale - S21.G00.81.002 » n’est pas à renseigner</a:t>
            </a:r>
          </a:p>
          <a:p>
            <a:pPr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endParaRPr lang="fr-FR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CNRACL | La retraite des fonctionnaires territoriaux et hospitaliers">
            <a:extLst>
              <a:ext uri="{FF2B5EF4-FFF2-40B4-BE49-F238E27FC236}">
                <a16:creationId xmlns:a16="http://schemas.microsoft.com/office/drawing/2014/main" id="{DCAC4ACA-F3E8-431F-89A4-7F40B5FFE8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6" b="11624"/>
          <a:stretch/>
        </p:blipFill>
        <p:spPr bwMode="auto">
          <a:xfrm>
            <a:off x="7236296" y="1124744"/>
            <a:ext cx="171107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7709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5D98-C34D-4DB1-BE83-7541DF2AF49D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4D51957-D7F8-144E-9EB5-6113FFD3AB46}"/>
              </a:ext>
            </a:extLst>
          </p:cNvPr>
          <p:cNvSpPr txBox="1">
            <a:spLocks/>
          </p:cNvSpPr>
          <p:nvPr/>
        </p:nvSpPr>
        <p:spPr bwMode="auto">
          <a:xfrm>
            <a:off x="266701" y="0"/>
            <a:ext cx="8337747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r>
              <a:rPr lang="fr-FR" sz="2000" dirty="0"/>
              <a:t>Comment déclarer les cotisations aux 3 fonds de retraite complémentaire ? </a:t>
            </a:r>
            <a:r>
              <a:rPr lang="fr-FR" dirty="0"/>
              <a:t/>
            </a:r>
            <a:br>
              <a:rPr lang="fr-FR" dirty="0"/>
            </a:br>
            <a:r>
              <a:rPr lang="fr-FR" sz="1800" kern="0" dirty="0" smtClean="0">
                <a:solidFill>
                  <a:srgbClr val="00B0F0"/>
                </a:solidFill>
                <a:latin typeface="Calibri" pitchFamily="34" charset="0"/>
                <a:ea typeface="+mn-ea"/>
                <a:cs typeface="Arial"/>
              </a:rPr>
              <a:t>Exonérations/réductions</a:t>
            </a:r>
            <a:endParaRPr lang="fr-FR" sz="1800" kern="0" dirty="0">
              <a:solidFill>
                <a:srgbClr val="00B0F0"/>
              </a:solidFill>
              <a:latin typeface="Calibri" pitchFamily="34" charset="0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252000" y="1332000"/>
            <a:ext cx="8652288" cy="52186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2" algn="just"/>
            <a:r>
              <a:rPr lang="fr-FR" b="1" dirty="0">
                <a:solidFill>
                  <a:schemeClr val="tx2"/>
                </a:solidFill>
              </a:rPr>
              <a:t>Comment déclarer les </a:t>
            </a:r>
            <a:r>
              <a:rPr lang="fr-FR" b="1" dirty="0" smtClean="0">
                <a:solidFill>
                  <a:schemeClr val="tx2"/>
                </a:solidFill>
              </a:rPr>
              <a:t>exonérations/réductions </a:t>
            </a:r>
            <a:r>
              <a:rPr lang="fr-FR" b="1" dirty="0">
                <a:solidFill>
                  <a:schemeClr val="tx2"/>
                </a:solidFill>
              </a:rPr>
              <a:t>? </a:t>
            </a:r>
            <a:endParaRPr lang="fr-FR" b="1" dirty="0">
              <a:solidFill>
                <a:schemeClr val="tx2"/>
              </a:solidFill>
              <a:latin typeface="Calibri"/>
            </a:endParaRPr>
          </a:p>
          <a:p>
            <a:pPr marL="0" lvl="2" algn="just"/>
            <a:endParaRPr lang="fr-FR" b="1" dirty="0" smtClean="0">
              <a:solidFill>
                <a:schemeClr val="tx2"/>
              </a:solidFill>
              <a:latin typeface="Calibri"/>
            </a:endParaRPr>
          </a:p>
          <a:p>
            <a:pPr marL="0" lvl="2" algn="just"/>
            <a:endParaRPr lang="fr-FR" b="1" dirty="0">
              <a:solidFill>
                <a:schemeClr val="tx2"/>
              </a:solidFill>
              <a:latin typeface="Calibri"/>
            </a:endParaRPr>
          </a:p>
          <a:p>
            <a:pPr marL="0" lvl="2" algn="just"/>
            <a:endParaRPr lang="fr-FR" b="1" dirty="0">
              <a:solidFill>
                <a:schemeClr val="tx2"/>
              </a:solidFill>
              <a:latin typeface="Calibri"/>
            </a:endParaRPr>
          </a:p>
          <a:p>
            <a:pPr marL="342900" lvl="2" indent="-342900" algn="just">
              <a:buBlip>
                <a:blip r:embed="rId2"/>
              </a:buBlip>
            </a:pPr>
            <a:r>
              <a:rPr lang="fr-FR" b="1" dirty="0" smtClean="0">
                <a:solidFill>
                  <a:schemeClr val="tx2"/>
                </a:solidFill>
              </a:rPr>
              <a:t>Déclaration dans les blocs « Cotisation individuelles », sous les </a:t>
            </a:r>
            <a:r>
              <a:rPr lang="fr-FR" b="1" dirty="0">
                <a:solidFill>
                  <a:schemeClr val="tx2"/>
                </a:solidFill>
              </a:rPr>
              <a:t>« Code de cotisation - S21.G00.81.001 </a:t>
            </a:r>
            <a:r>
              <a:rPr lang="fr-FR" b="1" dirty="0" smtClean="0">
                <a:solidFill>
                  <a:schemeClr val="tx2"/>
                </a:solidFill>
              </a:rPr>
              <a:t>» :</a:t>
            </a: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114 - Montant de réduction des heures supplémentaires/complémentaires</a:t>
            </a: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322 - [FP] Exonération de cotisation pour heures d’aide à domicile (part patronale)</a:t>
            </a:r>
          </a:p>
          <a:p>
            <a:pPr marL="342900" lvl="2" indent="-342900" algn="just">
              <a:buBlip>
                <a:blip r:embed="rId2"/>
              </a:buBlip>
            </a:pPr>
            <a:endParaRPr lang="fr-FR" b="1" dirty="0" smtClean="0">
              <a:solidFill>
                <a:schemeClr val="tx2"/>
              </a:solidFill>
            </a:endParaRPr>
          </a:p>
          <a:p>
            <a:pPr marL="342900" lvl="2" indent="-342900" algn="just">
              <a:buBlip>
                <a:blip r:embed="rId2"/>
              </a:buBlip>
            </a:pPr>
            <a:endParaRPr lang="fr-FR" b="1" dirty="0" smtClean="0">
              <a:solidFill>
                <a:schemeClr val="tx2"/>
              </a:solidFill>
            </a:endParaRPr>
          </a:p>
          <a:p>
            <a:pPr marL="342900" lvl="2" indent="-342900" algn="just">
              <a:buBlip>
                <a:blip r:embed="rId2"/>
              </a:buBlip>
            </a:pPr>
            <a:r>
              <a:rPr lang="fr-FR" b="1" dirty="0" smtClean="0">
                <a:solidFill>
                  <a:schemeClr val="tx2"/>
                </a:solidFill>
              </a:rPr>
              <a:t>Les </a:t>
            </a:r>
            <a:r>
              <a:rPr lang="fr-FR" b="1" dirty="0">
                <a:solidFill>
                  <a:schemeClr val="tx2"/>
                </a:solidFill>
              </a:rPr>
              <a:t>montants de ces </a:t>
            </a:r>
            <a:r>
              <a:rPr lang="fr-FR" b="1" dirty="0" smtClean="0">
                <a:solidFill>
                  <a:schemeClr val="tx2"/>
                </a:solidFill>
              </a:rPr>
              <a:t>exonérations </a:t>
            </a:r>
            <a:r>
              <a:rPr lang="fr-FR" b="1" dirty="0">
                <a:solidFill>
                  <a:schemeClr val="tx2"/>
                </a:solidFill>
              </a:rPr>
              <a:t>doivent </a:t>
            </a:r>
            <a:r>
              <a:rPr lang="fr-FR" b="1" dirty="0" smtClean="0">
                <a:solidFill>
                  <a:schemeClr val="tx2"/>
                </a:solidFill>
              </a:rPr>
              <a:t>être déclarés en </a:t>
            </a:r>
            <a:r>
              <a:rPr lang="fr-FR" b="1" u="sng" dirty="0" smtClean="0">
                <a:solidFill>
                  <a:schemeClr val="tx2"/>
                </a:solidFill>
              </a:rPr>
              <a:t>négatif</a:t>
            </a:r>
            <a:endParaRPr lang="fr-FR" b="1" u="sng" dirty="0">
              <a:solidFill>
                <a:schemeClr val="tx2"/>
              </a:solidFill>
            </a:endParaRPr>
          </a:p>
          <a:p>
            <a:pPr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endParaRPr lang="fr-FR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endParaRPr lang="fr-FR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 descr="CNRACL | La retraite des fonctionnaires territoriaux et hospitaliers">
            <a:extLst>
              <a:ext uri="{FF2B5EF4-FFF2-40B4-BE49-F238E27FC236}">
                <a16:creationId xmlns:a16="http://schemas.microsoft.com/office/drawing/2014/main" id="{DCAC4ACA-F3E8-431F-89A4-7F40B5FFE8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6" b="11624"/>
          <a:stretch/>
        </p:blipFill>
        <p:spPr bwMode="auto">
          <a:xfrm>
            <a:off x="7236296" y="1124744"/>
            <a:ext cx="171107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4281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5D98-C34D-4DB1-BE83-7541DF2AF49D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6DBE8C7-0269-ED44-92F5-CD367BEC9DDA}"/>
              </a:ext>
            </a:extLst>
          </p:cNvPr>
          <p:cNvSpPr txBox="1">
            <a:spLocks/>
          </p:cNvSpPr>
          <p:nvPr/>
        </p:nvSpPr>
        <p:spPr bwMode="auto">
          <a:xfrm>
            <a:off x="266701" y="0"/>
            <a:ext cx="8337747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r>
              <a:rPr lang="fr-FR" sz="2000" dirty="0"/>
              <a:t>Comment déclarer les cotisations aux 3 fonds de retraite complémentaire ? </a:t>
            </a:r>
            <a:r>
              <a:rPr lang="fr-FR" dirty="0"/>
              <a:t/>
            </a:r>
            <a:br>
              <a:rPr lang="fr-FR" dirty="0"/>
            </a:br>
            <a:r>
              <a:rPr lang="fr-FR" sz="1800" kern="0" dirty="0">
                <a:solidFill>
                  <a:srgbClr val="00B0F0"/>
                </a:solidFill>
                <a:latin typeface="Calibri" pitchFamily="34" charset="0"/>
                <a:ea typeface="+mn-ea"/>
                <a:cs typeface="Arial"/>
              </a:rPr>
              <a:t>Modalités déclaratives pour </a:t>
            </a:r>
            <a:r>
              <a:rPr lang="fr-FR" sz="1800" kern="0" dirty="0" smtClean="0">
                <a:solidFill>
                  <a:srgbClr val="00B0F0"/>
                </a:solidFill>
                <a:latin typeface="Calibri" pitchFamily="34" charset="0"/>
                <a:ea typeface="+mn-ea"/>
                <a:cs typeface="Arial"/>
              </a:rPr>
              <a:t>l’</a:t>
            </a:r>
            <a:r>
              <a:rPr lang="fr-FR" sz="1800" kern="0" dirty="0" err="1" smtClean="0">
                <a:solidFill>
                  <a:srgbClr val="00B0F0"/>
                </a:solidFill>
                <a:latin typeface="Calibri" pitchFamily="34" charset="0"/>
                <a:ea typeface="+mn-ea"/>
                <a:cs typeface="Arial"/>
              </a:rPr>
              <a:t>Ircantec</a:t>
            </a:r>
            <a:endParaRPr lang="fr-FR" sz="1800" kern="0" dirty="0">
              <a:solidFill>
                <a:srgbClr val="00B0F0"/>
              </a:solidFill>
              <a:latin typeface="Calibri" pitchFamily="34" charset="0"/>
              <a:ea typeface="+mn-ea"/>
              <a:cs typeface="Arial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252000" y="1332000"/>
            <a:ext cx="6602502" cy="260105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2" algn="just"/>
            <a:r>
              <a:rPr lang="fr-FR" b="1" dirty="0" smtClean="0">
                <a:solidFill>
                  <a:schemeClr val="tx2"/>
                </a:solidFill>
              </a:rPr>
              <a:t>Les </a:t>
            </a:r>
            <a:r>
              <a:rPr lang="fr-FR" b="1" dirty="0">
                <a:solidFill>
                  <a:schemeClr val="tx2"/>
                </a:solidFill>
              </a:rPr>
              <a:t>cotisations afférentes à </a:t>
            </a:r>
            <a:r>
              <a:rPr lang="fr-FR" b="1" dirty="0" smtClean="0">
                <a:solidFill>
                  <a:schemeClr val="tx2"/>
                </a:solidFill>
              </a:rPr>
              <a:t>l’</a:t>
            </a:r>
            <a:r>
              <a:rPr lang="fr-FR" b="1" dirty="0" err="1" smtClean="0">
                <a:solidFill>
                  <a:schemeClr val="tx2"/>
                </a:solidFill>
              </a:rPr>
              <a:t>Ircantec</a:t>
            </a:r>
            <a:r>
              <a:rPr lang="fr-FR" b="1" dirty="0" smtClean="0">
                <a:solidFill>
                  <a:schemeClr val="tx2"/>
                </a:solidFill>
              </a:rPr>
              <a:t> sont </a:t>
            </a:r>
            <a:r>
              <a:rPr lang="fr-FR" b="1" dirty="0">
                <a:solidFill>
                  <a:schemeClr val="tx2"/>
                </a:solidFill>
              </a:rPr>
              <a:t>à renseigner selon les modalités suivantes :</a:t>
            </a:r>
          </a:p>
          <a:p>
            <a:pPr marL="0" lvl="2" algn="just"/>
            <a:endParaRPr lang="fr-FR" b="1" dirty="0">
              <a:solidFill>
                <a:schemeClr val="tx2"/>
              </a:solidFill>
              <a:latin typeface="Calibri"/>
            </a:endParaRPr>
          </a:p>
          <a:p>
            <a:pPr marL="0" lvl="2" algn="just"/>
            <a:endParaRPr lang="fr-FR" b="1" dirty="0">
              <a:solidFill>
                <a:schemeClr val="tx2"/>
              </a:solidFill>
              <a:latin typeface="Calibri"/>
            </a:endParaRPr>
          </a:p>
          <a:p>
            <a:pPr marL="342900" lvl="2" indent="-342900" algn="just">
              <a:buBlip>
                <a:blip r:embed="rId2"/>
              </a:buBlip>
            </a:pPr>
            <a:r>
              <a:rPr lang="fr-FR" b="1" dirty="0">
                <a:solidFill>
                  <a:schemeClr val="tx2"/>
                </a:solidFill>
              </a:rPr>
              <a:t>« Code de base assujettie - S21.G00.78.001 » </a:t>
            </a:r>
          </a:p>
          <a:p>
            <a:pPr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28 - Base IRCANTEC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cotisée</a:t>
            </a:r>
            <a:endParaRPr lang="fr-FR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29 - Base IRCANTEC non cotisée (arrêt de travail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r>
              <a:rPr lang="fr-FR" dirty="0"/>
              <a:t>	</a:t>
            </a:r>
          </a:p>
          <a:p>
            <a:pPr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r>
              <a:rPr lang="fr-FR" dirty="0"/>
              <a:t>	</a:t>
            </a:r>
            <a:endParaRPr lang="fr-FR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11EAA7F-ACDF-DB4C-8676-4BD133189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937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600" y="3501008"/>
            <a:ext cx="335763" cy="335763"/>
          </a:xfrm>
          <a:prstGeom prst="rect">
            <a:avLst/>
          </a:prstGeom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51520" y="3468078"/>
            <a:ext cx="8280920" cy="312927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080000"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Uniquement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utilisé pour déclarer la perte d’assiette subie du fait de l’arrêt de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travail. </a:t>
            </a:r>
            <a:endParaRPr lang="fr-FR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endParaRPr lang="fr-FR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endParaRPr lang="fr-FR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2" indent="-342900" algn="just">
              <a:buBlip>
                <a:blip r:embed="rId2"/>
              </a:buBlip>
            </a:pPr>
            <a:r>
              <a:rPr lang="fr-FR" b="1" dirty="0">
                <a:solidFill>
                  <a:schemeClr val="tx2"/>
                </a:solidFill>
              </a:rPr>
              <a:t>« Code de cotisation - S21.G00.81.001 »</a:t>
            </a:r>
            <a:r>
              <a:rPr lang="fr-FR" dirty="0"/>
              <a:t>	</a:t>
            </a:r>
            <a:endParaRPr lang="fr-FR" b="1" dirty="0">
              <a:solidFill>
                <a:schemeClr val="tx2"/>
              </a:solidFill>
            </a:endParaRPr>
          </a:p>
          <a:p>
            <a:pPr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060 - Cotisation IRCANTEC Tranche A</a:t>
            </a:r>
          </a:p>
          <a:p>
            <a:pPr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061 - Cotisation IRCANTEC Tranche B </a:t>
            </a:r>
            <a:r>
              <a:rPr lang="fr-FR" dirty="0"/>
              <a:t>	</a:t>
            </a:r>
          </a:p>
          <a:p>
            <a:pPr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endParaRPr lang="fr-FR" dirty="0" smtClean="0"/>
          </a:p>
          <a:p>
            <a:pPr marL="342900" lvl="2" indent="-342900" algn="just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2"/>
              </a:buBlip>
              <a:tabLst>
                <a:tab pos="8435975" algn="r"/>
              </a:tabLst>
              <a:defRPr/>
            </a:pPr>
            <a:r>
              <a:rPr lang="fr-FR" b="1" dirty="0" smtClean="0">
                <a:solidFill>
                  <a:schemeClr val="tx2"/>
                </a:solidFill>
              </a:rPr>
              <a:t>Pour </a:t>
            </a:r>
            <a:r>
              <a:rPr lang="fr-FR" b="1" dirty="0">
                <a:solidFill>
                  <a:schemeClr val="tx2"/>
                </a:solidFill>
              </a:rPr>
              <a:t>les apprentis, se référer à la fiche consigne n°831 (§ C) pour la déclaration des cotisations</a:t>
            </a:r>
          </a:p>
          <a:p>
            <a:pPr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r>
              <a:rPr lang="fr-FR" dirty="0" smtClean="0"/>
              <a:t>	</a:t>
            </a:r>
            <a:endParaRPr lang="fr-FR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2D26F49-8A2F-4A1B-8035-BDB5ECB78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5833" y="1447022"/>
            <a:ext cx="2092671" cy="68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146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5D98-C34D-4DB1-BE83-7541DF2AF49D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4D51957-D7F8-144E-9EB5-6113FFD3AB46}"/>
              </a:ext>
            </a:extLst>
          </p:cNvPr>
          <p:cNvSpPr txBox="1">
            <a:spLocks/>
          </p:cNvSpPr>
          <p:nvPr/>
        </p:nvSpPr>
        <p:spPr bwMode="auto">
          <a:xfrm>
            <a:off x="266701" y="0"/>
            <a:ext cx="8337747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r>
              <a:rPr lang="fr-FR" sz="2000" dirty="0"/>
              <a:t>Comment déclarer les cotisations aux 3 fonds de retraite complémentaire ? </a:t>
            </a:r>
            <a:r>
              <a:rPr lang="fr-FR" dirty="0"/>
              <a:t/>
            </a:r>
            <a:br>
              <a:rPr lang="fr-FR" dirty="0"/>
            </a:br>
            <a:r>
              <a:rPr lang="fr-FR" sz="1800" kern="0" dirty="0">
                <a:solidFill>
                  <a:srgbClr val="00B0F0"/>
                </a:solidFill>
                <a:latin typeface="Calibri" pitchFamily="34" charset="0"/>
                <a:ea typeface="+mn-ea"/>
                <a:cs typeface="Arial"/>
              </a:rPr>
              <a:t>Modalités déclaratives pour la RAFP</a:t>
            </a:r>
          </a:p>
        </p:txBody>
      </p:sp>
      <p:pic>
        <p:nvPicPr>
          <p:cNvPr id="8" name="Picture 2" descr="Retraite additionnelle de la fonction publique —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00" y="1332000"/>
            <a:ext cx="2035060" cy="149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52000" y="1332000"/>
            <a:ext cx="6537971" cy="487129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2" algn="just"/>
            <a:r>
              <a:rPr lang="fr-FR" b="1" dirty="0" smtClean="0">
                <a:solidFill>
                  <a:schemeClr val="tx2"/>
                </a:solidFill>
              </a:rPr>
              <a:t>Les </a:t>
            </a:r>
            <a:r>
              <a:rPr lang="fr-FR" b="1" dirty="0">
                <a:solidFill>
                  <a:schemeClr val="tx2"/>
                </a:solidFill>
              </a:rPr>
              <a:t>cotisations afférentes à la </a:t>
            </a:r>
            <a:r>
              <a:rPr lang="fr-FR" b="1" dirty="0" smtClean="0">
                <a:solidFill>
                  <a:schemeClr val="tx2"/>
                </a:solidFill>
              </a:rPr>
              <a:t>RAFP </a:t>
            </a:r>
            <a:r>
              <a:rPr lang="fr-FR" b="1" dirty="0">
                <a:solidFill>
                  <a:schemeClr val="tx2"/>
                </a:solidFill>
              </a:rPr>
              <a:t>sont à renseigner selon les modalités suivantes :</a:t>
            </a:r>
          </a:p>
          <a:p>
            <a:pPr marL="0" lvl="2" algn="just"/>
            <a:endParaRPr lang="fr-FR" b="1" dirty="0">
              <a:solidFill>
                <a:schemeClr val="tx2"/>
              </a:solidFill>
              <a:latin typeface="Calibri"/>
            </a:endParaRPr>
          </a:p>
          <a:p>
            <a:pPr marL="0" lvl="2" algn="just"/>
            <a:endParaRPr lang="fr-FR" b="1" dirty="0">
              <a:solidFill>
                <a:schemeClr val="tx2"/>
              </a:solidFill>
              <a:latin typeface="Calibri"/>
            </a:endParaRPr>
          </a:p>
          <a:p>
            <a:pPr marL="342900" lvl="2" indent="-342900" algn="just">
              <a:buBlip>
                <a:blip r:embed="rId3"/>
              </a:buBlip>
            </a:pPr>
            <a:r>
              <a:rPr lang="fr-FR" b="1" dirty="0">
                <a:solidFill>
                  <a:schemeClr val="tx2"/>
                </a:solidFill>
              </a:rPr>
              <a:t>« Code de base assujettie - S21.G00.78.001 » </a:t>
            </a:r>
          </a:p>
          <a:p>
            <a:pPr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49 - [FP] RAFP – Base brute avant abattement</a:t>
            </a:r>
          </a:p>
          <a:p>
            <a:pPr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endParaRPr lang="fr-FR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endParaRPr lang="fr-FR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2" indent="-342900" algn="just">
              <a:buBlip>
                <a:blip r:embed="rId3"/>
              </a:buBlip>
            </a:pPr>
            <a:r>
              <a:rPr lang="fr-FR" b="1" dirty="0">
                <a:solidFill>
                  <a:schemeClr val="tx2"/>
                </a:solidFill>
              </a:rPr>
              <a:t>« Code de cotisation - S21.G00.81.001 »</a:t>
            </a:r>
            <a:r>
              <a:rPr lang="fr-FR" dirty="0"/>
              <a:t>	</a:t>
            </a:r>
            <a:endParaRPr lang="fr-FR" b="1" dirty="0">
              <a:solidFill>
                <a:schemeClr val="tx2"/>
              </a:solidFill>
            </a:endParaRPr>
          </a:p>
          <a:p>
            <a:pPr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311 - [FP] Cotisation RAFP (part salariale)</a:t>
            </a:r>
          </a:p>
          <a:p>
            <a:pPr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312 - [FP] Cotisation RAFP (part patronale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endParaRPr lang="fr-FR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endParaRPr lang="fr-FR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2" indent="-342900" algn="just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b="1" dirty="0">
                <a:solidFill>
                  <a:schemeClr val="tx2"/>
                </a:solidFill>
              </a:rPr>
              <a:t>La rubrique « Identifiant Organisme de Protection Sociale - S21.G00.81.002 » n’est pas à renseigner</a:t>
            </a:r>
          </a:p>
          <a:p>
            <a:pPr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endParaRPr lang="fr-FR" dirty="0"/>
          </a:p>
          <a:p>
            <a:pPr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r>
              <a:rPr lang="fr-FR" dirty="0"/>
              <a:t>	</a:t>
            </a: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232717" y="3682301"/>
            <a:ext cx="8371731" cy="256706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lvl="2" indent="-342900" algn="just">
              <a:buBlip>
                <a:blip r:embed="rId3"/>
              </a:buBlip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15298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5D98-C34D-4DB1-BE83-7541DF2AF49D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4D51957-D7F8-144E-9EB5-6113FFD3AB46}"/>
              </a:ext>
            </a:extLst>
          </p:cNvPr>
          <p:cNvSpPr txBox="1">
            <a:spLocks/>
          </p:cNvSpPr>
          <p:nvPr/>
        </p:nvSpPr>
        <p:spPr bwMode="auto">
          <a:xfrm>
            <a:off x="266701" y="0"/>
            <a:ext cx="8337747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r>
              <a:rPr lang="fr-FR" sz="2000" dirty="0"/>
              <a:t>Comment déclarer les cotisations aux 3 fonds de retraite complémentaire ? </a:t>
            </a:r>
            <a:r>
              <a:rPr lang="fr-FR" dirty="0"/>
              <a:t/>
            </a:r>
            <a:br>
              <a:rPr lang="fr-FR" dirty="0"/>
            </a:br>
            <a:r>
              <a:rPr lang="fr-FR" sz="1800" kern="0" dirty="0">
                <a:solidFill>
                  <a:srgbClr val="00B0F0"/>
                </a:solidFill>
                <a:latin typeface="Calibri" pitchFamily="34" charset="0"/>
                <a:ea typeface="+mn-ea"/>
                <a:cs typeface="Arial"/>
              </a:rPr>
              <a:t>Surcotisations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252000" y="1332000"/>
            <a:ext cx="8652288" cy="52186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2" algn="just"/>
            <a:r>
              <a:rPr lang="fr-FR" b="1" dirty="0">
                <a:solidFill>
                  <a:schemeClr val="tx2"/>
                </a:solidFill>
              </a:rPr>
              <a:t>Comment déclarer les surcotisations ? </a:t>
            </a:r>
            <a:endParaRPr lang="fr-FR" b="1" dirty="0">
              <a:solidFill>
                <a:schemeClr val="tx2"/>
              </a:solidFill>
              <a:latin typeface="Calibri"/>
            </a:endParaRPr>
          </a:p>
          <a:p>
            <a:pPr marL="0" lvl="2" algn="just"/>
            <a:endParaRPr lang="fr-FR" b="1" dirty="0">
              <a:solidFill>
                <a:schemeClr val="tx2"/>
              </a:solidFill>
              <a:latin typeface="Calibri"/>
            </a:endParaRPr>
          </a:p>
          <a:p>
            <a:pPr marL="342900" lvl="2" indent="-342900" algn="just">
              <a:buBlip>
                <a:blip r:embed="rId2"/>
              </a:buBlip>
            </a:pPr>
            <a:r>
              <a:rPr lang="fr-FR" b="1" dirty="0" smtClean="0">
                <a:solidFill>
                  <a:schemeClr val="tx2"/>
                </a:solidFill>
              </a:rPr>
              <a:t>La </a:t>
            </a:r>
            <a:r>
              <a:rPr lang="fr-FR" b="1" dirty="0">
                <a:solidFill>
                  <a:schemeClr val="tx2"/>
                </a:solidFill>
              </a:rPr>
              <a:t>surcotisation n’est possible, pour un fonctionnaire affilié à la CNRACL, que sur autorisation et dans le cas où son emploi est à temps partiel ou à temps non complet</a:t>
            </a:r>
            <a:r>
              <a:rPr lang="fr-FR" b="1" dirty="0" smtClean="0">
                <a:solidFill>
                  <a:schemeClr val="tx2"/>
                </a:solidFill>
              </a:rPr>
              <a:t>.</a:t>
            </a:r>
          </a:p>
          <a:p>
            <a:pPr marL="342900" lvl="2" indent="-342900" algn="just">
              <a:buBlip>
                <a:blip r:embed="rId2"/>
              </a:buBlip>
            </a:pPr>
            <a:endParaRPr lang="fr-FR" b="1" dirty="0" smtClean="0">
              <a:solidFill>
                <a:schemeClr val="tx2"/>
              </a:solidFill>
            </a:endParaRPr>
          </a:p>
          <a:p>
            <a:pPr marL="342900" lvl="2" indent="-342900" algn="just">
              <a:buBlip>
                <a:blip r:embed="rId2"/>
              </a:buBlip>
            </a:pPr>
            <a:r>
              <a:rPr lang="fr-FR" b="1" dirty="0" smtClean="0">
                <a:solidFill>
                  <a:schemeClr val="tx2"/>
                </a:solidFill>
              </a:rPr>
              <a:t>Les montants liés à la </a:t>
            </a:r>
            <a:r>
              <a:rPr lang="fr-FR" b="1" dirty="0" err="1" smtClean="0">
                <a:solidFill>
                  <a:schemeClr val="tx2"/>
                </a:solidFill>
              </a:rPr>
              <a:t>surcotisation</a:t>
            </a:r>
            <a:r>
              <a:rPr lang="fr-FR" b="1" dirty="0" smtClean="0">
                <a:solidFill>
                  <a:schemeClr val="tx2"/>
                </a:solidFill>
              </a:rPr>
              <a:t> doivent être fusionnés avec les cotisations normales</a:t>
            </a:r>
            <a:endParaRPr lang="fr-FR" b="1" dirty="0">
              <a:solidFill>
                <a:schemeClr val="tx2"/>
              </a:solidFill>
            </a:endParaRP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Déclaration dans la rubrique « Code de cotisation - S21.G00.81.001 » renseignée avec la valeur « 300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[FP] cotisation normale (part salariale) 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»</a:t>
            </a:r>
            <a:endParaRPr lang="fr-FR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endParaRPr lang="fr-FR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0"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fonctionnaires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présentant un handicap à plus de 80%, déclaration sous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2 codes suivants :</a:t>
            </a:r>
          </a:p>
          <a:p>
            <a:pPr marL="745200"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300 - [FP] cotisation normale (part salariale) </a:t>
            </a:r>
          </a:p>
          <a:p>
            <a:pPr marL="745200"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302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[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FP] surcotisation huit trimestres (part salariale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endParaRPr lang="fr-FR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Cf. fiche consigne n°2088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" b="95313" l="9180" r="9003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7589" y="1214047"/>
            <a:ext cx="710947" cy="71094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25" b="96875" l="937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536" y="4653136"/>
            <a:ext cx="551787" cy="55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635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5D98-C34D-4DB1-BE83-7541DF2AF49D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4D51957-D7F8-144E-9EB5-6113FFD3AB46}"/>
              </a:ext>
            </a:extLst>
          </p:cNvPr>
          <p:cNvSpPr txBox="1">
            <a:spLocks/>
          </p:cNvSpPr>
          <p:nvPr/>
        </p:nvSpPr>
        <p:spPr bwMode="auto">
          <a:xfrm>
            <a:off x="266701" y="0"/>
            <a:ext cx="8337747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r>
              <a:rPr lang="fr-FR" sz="2000" dirty="0"/>
              <a:t>Comment déclarer les cotisations aux 3 fonds de retraite complémentaire ? </a:t>
            </a:r>
            <a:r>
              <a:rPr lang="fr-FR" dirty="0"/>
              <a:t/>
            </a:r>
            <a:br>
              <a:rPr lang="fr-FR" dirty="0"/>
            </a:br>
            <a:r>
              <a:rPr lang="fr-FR" sz="1800" kern="0" dirty="0">
                <a:solidFill>
                  <a:srgbClr val="00B0F0"/>
                </a:solidFill>
                <a:latin typeface="Calibri" pitchFamily="34" charset="0"/>
                <a:ea typeface="+mn-ea"/>
                <a:cs typeface="Arial"/>
              </a:rPr>
              <a:t>Régularisations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252000" y="1332000"/>
            <a:ext cx="8371731" cy="153538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2" algn="just"/>
            <a:r>
              <a:rPr lang="fr-FR" b="1" dirty="0">
                <a:solidFill>
                  <a:schemeClr val="tx2"/>
                </a:solidFill>
              </a:rPr>
              <a:t>Comment faire une régularisation ? </a:t>
            </a:r>
            <a:endParaRPr lang="fr-FR" b="1" dirty="0">
              <a:solidFill>
                <a:schemeClr val="tx2"/>
              </a:solidFill>
              <a:latin typeface="Calibri"/>
            </a:endParaRPr>
          </a:p>
          <a:p>
            <a:pPr marL="0" lvl="2" algn="just"/>
            <a:endParaRPr lang="fr-FR" b="1" dirty="0">
              <a:solidFill>
                <a:schemeClr val="tx2"/>
              </a:solidFill>
              <a:latin typeface="Calibri"/>
            </a:endParaRPr>
          </a:p>
          <a:p>
            <a:pPr marL="342900" lvl="2" indent="-342900" algn="just">
              <a:buBlip>
                <a:blip r:embed="rId2"/>
              </a:buBlip>
            </a:pPr>
            <a:r>
              <a:rPr lang="fr-FR" b="1" dirty="0" smtClean="0">
                <a:solidFill>
                  <a:schemeClr val="tx2"/>
                </a:solidFill>
              </a:rPr>
              <a:t>Les </a:t>
            </a:r>
            <a:r>
              <a:rPr lang="fr-FR" b="1" dirty="0">
                <a:solidFill>
                  <a:schemeClr val="tx2"/>
                </a:solidFill>
              </a:rPr>
              <a:t>corrections doivent être réalisées au mois le </a:t>
            </a:r>
            <a:r>
              <a:rPr lang="fr-FR" b="1" dirty="0" smtClean="0">
                <a:solidFill>
                  <a:schemeClr val="tx2"/>
                </a:solidFill>
              </a:rPr>
              <a:t>mois.</a:t>
            </a:r>
          </a:p>
          <a:p>
            <a:pPr marL="342900" lvl="2" indent="-342900" algn="just">
              <a:buBlip>
                <a:blip r:embed="rId2"/>
              </a:buBlip>
            </a:pPr>
            <a:endParaRPr lang="fr-FR" sz="1600" b="1" dirty="0">
              <a:solidFill>
                <a:schemeClr val="tx2"/>
              </a:solidFill>
            </a:endParaRPr>
          </a:p>
          <a:p>
            <a:pPr marL="342900" lvl="2" indent="-342900" algn="just">
              <a:buBlip>
                <a:blip r:embed="rId2"/>
              </a:buBlip>
            </a:pPr>
            <a:r>
              <a:rPr lang="fr-FR" b="1" dirty="0">
                <a:solidFill>
                  <a:schemeClr val="tx2"/>
                </a:solidFill>
              </a:rPr>
              <a:t>2 méthodes de correction : </a:t>
            </a:r>
          </a:p>
          <a:p>
            <a:pPr marL="0" lvl="2" algn="just"/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-396552" y="6398603"/>
            <a:ext cx="8371731" cy="3427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Cf. fiches consignes n°1317 et n°1738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533334" y="2933869"/>
            <a:ext cx="8143121" cy="1291279"/>
          </a:xfrm>
          <a:prstGeom prst="rightArrow">
            <a:avLst>
              <a:gd name="adj1" fmla="val 41301"/>
              <a:gd name="adj2" fmla="val 49033"/>
            </a:avLst>
          </a:prstGeom>
          <a:solidFill>
            <a:srgbClr val="F6AC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533334" y="2904863"/>
            <a:ext cx="3390594" cy="288032"/>
          </a:xfrm>
          <a:prstGeom prst="rect">
            <a:avLst/>
          </a:prstGeom>
          <a:solidFill>
            <a:srgbClr val="FFC000"/>
          </a:solidFill>
        </p:spPr>
        <p:txBody>
          <a:bodyPr wrap="square" anchor="ctr">
            <a:noAutofit/>
          </a:bodyPr>
          <a:lstStyle/>
          <a:p>
            <a:pPr marL="0" lvl="2" algn="ctr"/>
            <a:r>
              <a:rPr lang="fr-FR" sz="1400" b="1" dirty="0"/>
              <a:t>Mois en cours ‘MPD’</a:t>
            </a:r>
            <a:endParaRPr lang="fr-FR" sz="1400" b="1" dirty="0">
              <a:latin typeface="Calibri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4269939" y="2904863"/>
            <a:ext cx="3390594" cy="288032"/>
          </a:xfrm>
          <a:prstGeom prst="rect">
            <a:avLst/>
          </a:prstGeom>
          <a:solidFill>
            <a:srgbClr val="FFC000"/>
          </a:solidFill>
        </p:spPr>
        <p:txBody>
          <a:bodyPr wrap="square" anchor="ctr">
            <a:noAutofit/>
          </a:bodyPr>
          <a:lstStyle/>
          <a:p>
            <a:pPr marL="0" lvl="2" algn="ctr"/>
            <a:r>
              <a:rPr lang="fr-FR" sz="1400" b="1" dirty="0"/>
              <a:t>Mois Suivant ‘</a:t>
            </a:r>
            <a:r>
              <a:rPr lang="fr-FR" sz="1400" b="1" dirty="0" smtClean="0"/>
              <a:t>MPD </a:t>
            </a:r>
            <a:r>
              <a:rPr lang="fr-FR" sz="1400" b="1" dirty="0"/>
              <a:t>+ 1’</a:t>
            </a:r>
            <a:endParaRPr lang="fr-FR" sz="1400" b="1" dirty="0">
              <a:latin typeface="Calibri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4090095" y="2933869"/>
            <a:ext cx="0" cy="3799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131840" y="2564904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Échéance MPD</a:t>
            </a:r>
            <a:endParaRPr lang="fr-FR" sz="14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395536" y="4293096"/>
            <a:ext cx="352839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fr-FR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Déclaration ‘Annule et remplace’</a:t>
            </a:r>
          </a:p>
          <a:p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l’échéance n’est pas passée,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il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faudra réaliser une </a:t>
            </a:r>
            <a:r>
              <a:rPr lang="fr-FR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déclaration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‘Annule et Remplace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endParaRPr lang="fr-FR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DCB2771-86C6-7646-893F-0F0F5DD830F5}"/>
              </a:ext>
            </a:extLst>
          </p:cNvPr>
          <p:cNvSpPr txBox="1"/>
          <p:nvPr/>
        </p:nvSpPr>
        <p:spPr>
          <a:xfrm>
            <a:off x="671836" y="5946528"/>
            <a:ext cx="1721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Dépôt de la DSN</a:t>
            </a:r>
          </a:p>
        </p:txBody>
      </p:sp>
      <p:sp>
        <p:nvSpPr>
          <p:cNvPr id="10" name="Étoile à 5 branches 9">
            <a:extLst>
              <a:ext uri="{FF2B5EF4-FFF2-40B4-BE49-F238E27FC236}">
                <a16:creationId xmlns:a16="http://schemas.microsoft.com/office/drawing/2014/main" id="{C3BBA911-32A6-6E4A-A2AB-CE5755F7B248}"/>
              </a:ext>
            </a:extLst>
          </p:cNvPr>
          <p:cNvSpPr/>
          <p:nvPr/>
        </p:nvSpPr>
        <p:spPr>
          <a:xfrm>
            <a:off x="2915816" y="3439160"/>
            <a:ext cx="288032" cy="288032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4090095" y="4293096"/>
            <a:ext cx="505390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Dans une DSN ultérieure</a:t>
            </a:r>
            <a:endParaRPr lang="fr-FR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fontAlgn="base"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l’échéance est passée, il faudra faire la correction dans une DSN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ultérieure : </a:t>
            </a:r>
            <a:endParaRPr lang="fr-FR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 fontAlgn="base"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Arial" panose="020B0604020202020204" pitchFamily="34" charset="0"/>
              <a:buChar char="•"/>
              <a:tabLst>
                <a:tab pos="8435975" algn="r"/>
              </a:tabLst>
              <a:defRPr/>
            </a:pP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Soit par méthode </a:t>
            </a:r>
            <a:r>
              <a:rPr lang="fr-FR" sz="16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‘Annule et Remplace’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tous les montants faux sont envoyés en signe inverse et les montants bons sont retransmis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avec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période d’origine </a:t>
            </a:r>
          </a:p>
          <a:p>
            <a:pPr marL="285750" lvl="1" indent="-285750" fontAlgn="base"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Arial" panose="020B0604020202020204" pitchFamily="34" charset="0"/>
              <a:buChar char="•"/>
              <a:tabLst>
                <a:tab pos="8435975" algn="r"/>
              </a:tabLst>
              <a:defRPr/>
            </a:pP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Soit par méthode </a:t>
            </a:r>
            <a:r>
              <a:rPr lang="fr-FR" sz="16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différentielle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seuls les montants en écart sont renvoyés et la zone porte alors le différentiel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965" y="3408245"/>
            <a:ext cx="324000" cy="3240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450" y="3408245"/>
            <a:ext cx="324000" cy="324000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6789952" y="2564904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Échéance MPD + 1</a:t>
            </a:r>
            <a:endParaRPr lang="fr-FR" sz="1400" b="1" dirty="0"/>
          </a:p>
        </p:txBody>
      </p:sp>
      <p:cxnSp>
        <p:nvCxnSpPr>
          <p:cNvPr id="35" name="Connecteur droit 34"/>
          <p:cNvCxnSpPr/>
          <p:nvPr/>
        </p:nvCxnSpPr>
        <p:spPr>
          <a:xfrm>
            <a:off x="7797072" y="2933869"/>
            <a:ext cx="0" cy="3799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Étoile à 5 branches 35">
            <a:extLst>
              <a:ext uri="{FF2B5EF4-FFF2-40B4-BE49-F238E27FC236}">
                <a16:creationId xmlns:a16="http://schemas.microsoft.com/office/drawing/2014/main" id="{C3BBA911-32A6-6E4A-A2AB-CE5755F7B248}"/>
              </a:ext>
            </a:extLst>
          </p:cNvPr>
          <p:cNvSpPr/>
          <p:nvPr/>
        </p:nvSpPr>
        <p:spPr>
          <a:xfrm>
            <a:off x="527820" y="5942882"/>
            <a:ext cx="288032" cy="288032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Demi-tour 59"/>
          <p:cNvSpPr/>
          <p:nvPr/>
        </p:nvSpPr>
        <p:spPr>
          <a:xfrm flipV="1">
            <a:off x="3059833" y="3771223"/>
            <a:ext cx="4248472" cy="362919"/>
          </a:xfrm>
          <a:prstGeom prst="uturnArrow">
            <a:avLst>
              <a:gd name="adj1" fmla="val 3252"/>
              <a:gd name="adj2" fmla="val 14194"/>
              <a:gd name="adj3" fmla="val 15184"/>
              <a:gd name="adj4" fmla="val 43750"/>
              <a:gd name="adj5" fmla="val 75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1" name="Demi-tour 60"/>
          <p:cNvSpPr/>
          <p:nvPr/>
        </p:nvSpPr>
        <p:spPr>
          <a:xfrm flipV="1">
            <a:off x="3059834" y="3756197"/>
            <a:ext cx="576062" cy="377943"/>
          </a:xfrm>
          <a:prstGeom prst="uturnArrow">
            <a:avLst>
              <a:gd name="adj1" fmla="val 3252"/>
              <a:gd name="adj2" fmla="val 9797"/>
              <a:gd name="adj3" fmla="val 18116"/>
              <a:gd name="adj4" fmla="val 43750"/>
              <a:gd name="adj5" fmla="val 75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5787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hème Office">
  <a:themeElements>
    <a:clrScheme name="Personnalisé 5">
      <a:dk1>
        <a:sysClr val="windowText" lastClr="000000"/>
      </a:dk1>
      <a:lt1>
        <a:sysClr val="window" lastClr="FFFFFF"/>
      </a:lt1>
      <a:dk2>
        <a:srgbClr val="003882"/>
      </a:dk2>
      <a:lt2>
        <a:srgbClr val="E95D0F"/>
      </a:lt2>
      <a:accent1>
        <a:srgbClr val="E47E14"/>
      </a:accent1>
      <a:accent2>
        <a:srgbClr val="F2950C"/>
      </a:accent2>
      <a:accent3>
        <a:srgbClr val="92D050"/>
      </a:accent3>
      <a:accent4>
        <a:srgbClr val="00B0F0"/>
      </a:accent4>
      <a:accent5>
        <a:srgbClr val="FE19FF"/>
      </a:accent5>
      <a:accent6>
        <a:srgbClr val="A46D36"/>
      </a:accent6>
      <a:hlink>
        <a:srgbClr val="953734"/>
      </a:hlink>
      <a:folHlink>
        <a:srgbClr val="5F497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ip01">
  <a:themeElements>
    <a:clrScheme name="1_gip01 8">
      <a:dk1>
        <a:srgbClr val="004272"/>
      </a:dk1>
      <a:lt1>
        <a:srgbClr val="FFFFFF"/>
      </a:lt1>
      <a:dk2>
        <a:srgbClr val="004272"/>
      </a:dk2>
      <a:lt2>
        <a:srgbClr val="EEEEEE"/>
      </a:lt2>
      <a:accent1>
        <a:srgbClr val="00B0E6"/>
      </a:accent1>
      <a:accent2>
        <a:srgbClr val="A1A1A1"/>
      </a:accent2>
      <a:accent3>
        <a:srgbClr val="FFFFFF"/>
      </a:accent3>
      <a:accent4>
        <a:srgbClr val="003760"/>
      </a:accent4>
      <a:accent5>
        <a:srgbClr val="AAD4F0"/>
      </a:accent5>
      <a:accent6>
        <a:srgbClr val="919191"/>
      </a:accent6>
      <a:hlink>
        <a:srgbClr val="000000"/>
      </a:hlink>
      <a:folHlink>
        <a:srgbClr val="D9E4E7"/>
      </a:folHlink>
    </a:clrScheme>
    <a:fontScheme name="1_gip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5">
              <a:lumMod val="90000"/>
            </a:schemeClr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lIns="91969" tIns="45984" rIns="91969" bIns="45984"/>
      <a:lstStyle>
        <a:defPPr fontAlgn="auto">
          <a:lnSpc>
            <a:spcPct val="85000"/>
          </a:lnSpc>
          <a:spcBef>
            <a:spcPts val="0"/>
          </a:spcBef>
          <a:spcAft>
            <a:spcPts val="0"/>
          </a:spcAft>
          <a:defRPr sz="1200" kern="0" dirty="0" smtClean="0">
            <a:solidFill>
              <a:srgbClr val="004272"/>
            </a:solidFill>
            <a:latin typeface="Calibri" pitchFamily="34" charset="0"/>
            <a:cs typeface="Arial"/>
          </a:defRPr>
        </a:defPPr>
      </a:lstStyle>
    </a:txDef>
  </a:objectDefaults>
  <a:extraClrSchemeLst>
    <a:extraClrScheme>
      <a:clrScheme name="1_gip0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ip0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8">
        <a:dk1>
          <a:srgbClr val="004272"/>
        </a:dk1>
        <a:lt1>
          <a:srgbClr val="FFFFFF"/>
        </a:lt1>
        <a:dk2>
          <a:srgbClr val="004272"/>
        </a:dk2>
        <a:lt2>
          <a:srgbClr val="EEEEEE"/>
        </a:lt2>
        <a:accent1>
          <a:srgbClr val="00B0E6"/>
        </a:accent1>
        <a:accent2>
          <a:srgbClr val="A1A1A1"/>
        </a:accent2>
        <a:accent3>
          <a:srgbClr val="FFFFFF"/>
        </a:accent3>
        <a:accent4>
          <a:srgbClr val="003760"/>
        </a:accent4>
        <a:accent5>
          <a:srgbClr val="AAD4F0"/>
        </a:accent5>
        <a:accent6>
          <a:srgbClr val="919191"/>
        </a:accent6>
        <a:hlink>
          <a:srgbClr val="000000"/>
        </a:hlink>
        <a:folHlink>
          <a:srgbClr val="D9E4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9">
        <a:dk1>
          <a:srgbClr val="848484"/>
        </a:dk1>
        <a:lt1>
          <a:srgbClr val="FFFFFF"/>
        </a:lt1>
        <a:dk2>
          <a:srgbClr val="00B0E6"/>
        </a:dk2>
        <a:lt2>
          <a:srgbClr val="EEEEEE"/>
        </a:lt2>
        <a:accent1>
          <a:srgbClr val="004E61"/>
        </a:accent1>
        <a:accent2>
          <a:srgbClr val="A1A1A1"/>
        </a:accent2>
        <a:accent3>
          <a:srgbClr val="FFFFFF"/>
        </a:accent3>
        <a:accent4>
          <a:srgbClr val="707070"/>
        </a:accent4>
        <a:accent5>
          <a:srgbClr val="AAB2B7"/>
        </a:accent5>
        <a:accent6>
          <a:srgbClr val="919191"/>
        </a:accent6>
        <a:hlink>
          <a:srgbClr val="000000"/>
        </a:hlink>
        <a:folHlink>
          <a:srgbClr val="D9E4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gip01 9">
    <a:dk1>
      <a:srgbClr val="848484"/>
    </a:dk1>
    <a:lt1>
      <a:srgbClr val="FFFFFF"/>
    </a:lt1>
    <a:dk2>
      <a:srgbClr val="00B0E6"/>
    </a:dk2>
    <a:lt2>
      <a:srgbClr val="EEEEEE"/>
    </a:lt2>
    <a:accent1>
      <a:srgbClr val="004E61"/>
    </a:accent1>
    <a:accent2>
      <a:srgbClr val="A1A1A1"/>
    </a:accent2>
    <a:accent3>
      <a:srgbClr val="FFFFFF"/>
    </a:accent3>
    <a:accent4>
      <a:srgbClr val="707070"/>
    </a:accent4>
    <a:accent5>
      <a:srgbClr val="AAB2B7"/>
    </a:accent5>
    <a:accent6>
      <a:srgbClr val="919191"/>
    </a:accent6>
    <a:hlink>
      <a:srgbClr val="000000"/>
    </a:hlink>
    <a:folHlink>
      <a:srgbClr val="D9E4E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51EA6F4347204EBF1A278FA43DCFFA" ma:contentTypeVersion="0" ma:contentTypeDescription="Crée un document." ma:contentTypeScope="" ma:versionID="cbf67f4c164a6768fbc835f09c0ce01b">
  <xsd:schema xmlns:xsd="http://www.w3.org/2001/XMLSchema" xmlns:xs="http://www.w3.org/2001/XMLSchema" xmlns:p="http://schemas.microsoft.com/office/2006/metadata/properties" xmlns:ns2="1c123b84-80ca-4bee-a1b1-49a608c2ca90" targetNamespace="http://schemas.microsoft.com/office/2006/metadata/properties" ma:root="true" ma:fieldsID="70e677e3b32700101d3033a871670d08" ns2:_="">
    <xsd:import namespace="1c123b84-80ca-4bee-a1b1-49a608c2ca9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123b84-80ca-4bee-a1b1-49a608c2ca9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c123b84-80ca-4bee-a1b1-49a608c2ca90">VQTKTKUKJDJV-358477342-173</_dlc_DocId>
    <_dlc_DocIdUrl xmlns="1c123b84-80ca-4bee-a1b1-49a608c2ca90">
      <Url>http://gipi.intra.net/teamsites/gpa/_layouts/15/DocIdRedir.aspx?ID=VQTKTKUKJDJV-358477342-173</Url>
      <Description>VQTKTKUKJDJV-358477342-173</Description>
    </_dlc_DocIdUrl>
  </documentManagement>
</p:properties>
</file>

<file path=customXml/itemProps1.xml><?xml version="1.0" encoding="utf-8"?>
<ds:datastoreItem xmlns:ds="http://schemas.openxmlformats.org/officeDocument/2006/customXml" ds:itemID="{8B8492E2-C151-4F17-9F2E-0D0FA30691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E9368D-ADC7-4BE7-A4DA-100E422F7EC4}"/>
</file>

<file path=customXml/itemProps3.xml><?xml version="1.0" encoding="utf-8"?>
<ds:datastoreItem xmlns:ds="http://schemas.openxmlformats.org/officeDocument/2006/customXml" ds:itemID="{5D6C4F2E-896D-4439-98AB-6FD56AECCDD4}"/>
</file>

<file path=customXml/itemProps4.xml><?xml version="1.0" encoding="utf-8"?>
<ds:datastoreItem xmlns:ds="http://schemas.openxmlformats.org/officeDocument/2006/customXml" ds:itemID="{2A4FA915-874B-445C-BACE-02B9BF98D5E4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5823311-2325-4d11-b750-014882a9a01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16204</TotalTime>
  <Words>910</Words>
  <Application>Microsoft Office PowerPoint</Application>
  <PresentationFormat>Affichage à l'écran (4:3)</PresentationFormat>
  <Paragraphs>125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Trebuchet MS</vt:lpstr>
      <vt:lpstr>Wingdings</vt:lpstr>
      <vt:lpstr>2_Thème Office</vt:lpstr>
      <vt:lpstr>1_gip01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GIP-MDS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mbernassau</dc:creator>
  <cp:lastModifiedBy>Virginie ETCHETO</cp:lastModifiedBy>
  <cp:revision>1401</cp:revision>
  <cp:lastPrinted>2019-10-22T14:46:40Z</cp:lastPrinted>
  <dcterms:created xsi:type="dcterms:W3CDTF">2015-10-05T08:15:24Z</dcterms:created>
  <dcterms:modified xsi:type="dcterms:W3CDTF">2020-12-01T17:31:42Z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0x0101004851EA6F4347204EBF1A278FA43DCFFA</vt:lpwstr>
  </property>
  <property fmtid="{D5CDD505-2E9C-101B-9397-08002B2CF9AE}" pid="3" name="_dlc_DocIdItemGuid">
    <vt:lpwstr>cba38360-7544-44ab-bac4-96f30867e59c</vt:lpwstr>
  </property>
</Properties>
</file>