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4" r:id="rId6"/>
  </p:sldMasterIdLst>
  <p:notesMasterIdLst>
    <p:notesMasterId r:id="rId24"/>
  </p:notesMasterIdLst>
  <p:handoutMasterIdLst>
    <p:handoutMasterId r:id="rId25"/>
  </p:handoutMasterIdLst>
  <p:sldIdLst>
    <p:sldId id="316" r:id="rId7"/>
    <p:sldId id="319" r:id="rId8"/>
    <p:sldId id="317" r:id="rId9"/>
    <p:sldId id="332" r:id="rId10"/>
    <p:sldId id="337" r:id="rId11"/>
    <p:sldId id="338" r:id="rId12"/>
    <p:sldId id="333" r:id="rId13"/>
    <p:sldId id="336" r:id="rId14"/>
    <p:sldId id="321" r:id="rId15"/>
    <p:sldId id="326" r:id="rId16"/>
    <p:sldId id="334" r:id="rId17"/>
    <p:sldId id="329" r:id="rId18"/>
    <p:sldId id="327" r:id="rId19"/>
    <p:sldId id="328" r:id="rId20"/>
    <p:sldId id="335" r:id="rId21"/>
    <p:sldId id="339" r:id="rId22"/>
    <p:sldId id="340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7285348-F38E-4BE6-A0C0-01CE96FCA440}">
          <p14:sldIdLst>
            <p14:sldId id="316"/>
            <p14:sldId id="319"/>
            <p14:sldId id="317"/>
            <p14:sldId id="332"/>
            <p14:sldId id="337"/>
            <p14:sldId id="338"/>
            <p14:sldId id="333"/>
            <p14:sldId id="336"/>
            <p14:sldId id="321"/>
            <p14:sldId id="326"/>
            <p14:sldId id="334"/>
            <p14:sldId id="329"/>
            <p14:sldId id="327"/>
            <p14:sldId id="328"/>
            <p14:sldId id="335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 BOUTIN" initials="LB" lastIdx="20" clrIdx="0">
    <p:extLst>
      <p:ext uri="{19B8F6BF-5375-455C-9EA6-DF929625EA0E}">
        <p15:presenceInfo xmlns:p15="http://schemas.microsoft.com/office/powerpoint/2012/main" userId="S-1-5-21-2052111302-1844823847-839522115-11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5C4FC"/>
    <a:srgbClr val="5B9BD5"/>
    <a:srgbClr val="E47E14"/>
    <a:srgbClr val="2C5F7F"/>
    <a:srgbClr val="E77E0E"/>
    <a:srgbClr val="B3D9E2"/>
    <a:srgbClr val="F2950C"/>
    <a:srgbClr val="FBD518"/>
    <a:srgbClr val="6C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68072" autoAdjust="0"/>
  </p:normalViewPr>
  <p:slideViewPr>
    <p:cSldViewPr>
      <p:cViewPr varScale="1">
        <p:scale>
          <a:sx n="66" d="100"/>
          <a:sy n="66" d="100"/>
        </p:scale>
        <p:origin x="1156" y="32"/>
      </p:cViewPr>
      <p:guideLst>
        <p:guide orient="horz" pos="2024"/>
        <p:guide pos="3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84E1-B051-41DF-8FAF-E2BB4F0B3A95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3F20-3EA3-4254-B088-3A6137CADD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5DFB-48EE-4AF2-9D1B-0D41CEC85CFA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9AAB-5E2D-49C9-B84A-8F8334C44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9AAB-5E2D-49C9-B84A-8F8334C44DD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6395" y="3518987"/>
            <a:ext cx="5147032" cy="8747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06391" y="4298103"/>
            <a:ext cx="5066907" cy="718008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3484-97A3-4893-AB09-8AE654F0564A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E434-A102-48E2-A5D7-5D366B5A9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4DB54C-C71A-48ED-84BC-1B38E97208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2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F0027-A99A-4240-89FE-D3EA62C298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55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D94AA-A956-4A91-9887-B98AD1CBF3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37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5D1E9-7BDE-43A7-B088-31D550C033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16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4639" y="533400"/>
            <a:ext cx="2051050" cy="579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7" y="533400"/>
            <a:ext cx="6003925" cy="579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50F53-EE4F-4DF7-994B-C63678D11E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55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7" y="533400"/>
            <a:ext cx="8207375" cy="83978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7" y="1525588"/>
            <a:ext cx="8207375" cy="47990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29E59-4F77-4D69-B209-6FD6FD13CA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12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8"/>
          <p:cNvSpPr txBox="1">
            <a:spLocks noChangeArrowheads="1"/>
          </p:cNvSpPr>
          <p:nvPr userDrawn="1"/>
        </p:nvSpPr>
        <p:spPr bwMode="auto">
          <a:xfrm>
            <a:off x="8719041" y="6504324"/>
            <a:ext cx="421539" cy="2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12" tIns="42057" rIns="84112" bIns="4205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41126" eaLnBrk="1" hangingPunct="1">
              <a:defRPr/>
            </a:pPr>
            <a:fld id="{32672E87-8428-48CA-B28F-E3D5BD58F8CC}" type="slidenum">
              <a:rPr lang="fr-FR" sz="1104" smtClean="0">
                <a:solidFill>
                  <a:srgbClr val="000000"/>
                </a:solidFill>
              </a:rPr>
              <a:pPr defTabSz="841126" eaLnBrk="1" hangingPunct="1">
                <a:defRPr/>
              </a:pPr>
              <a:t>‹N°›</a:t>
            </a:fld>
            <a:endParaRPr lang="fr-FR" sz="1104" dirty="0">
              <a:solidFill>
                <a:srgbClr val="00000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1403839" y="6524625"/>
            <a:ext cx="6400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12" tIns="42057" rIns="84112" bIns="42057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41126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altLang="fr-FR" sz="920" b="1" dirty="0">
                <a:solidFill>
                  <a:srgbClr val="0070C0"/>
                </a:solidFill>
                <a:latin typeface="Trebuchet MS" pitchFamily="34" charset="0"/>
              </a:rPr>
              <a:t>Club Qualité DSN – 20/06/2018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26" y="318263"/>
            <a:ext cx="6673071" cy="4536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2576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1728" y="1648497"/>
            <a:ext cx="7414179" cy="425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40" b="1">
                <a:solidFill>
                  <a:schemeClr val="tx2"/>
                </a:solidFill>
              </a:defRPr>
            </a:lvl1pPr>
            <a:lvl2pPr marL="245329" indent="-245329">
              <a:spcBef>
                <a:spcPts val="1104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288" b="1"/>
            </a:lvl2pPr>
            <a:lvl3pPr marL="489198" indent="-157711">
              <a:spcBef>
                <a:spcPts val="9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 sz="1104"/>
            </a:lvl3pPr>
            <a:lvl4pPr marL="0" indent="0" algn="ctr">
              <a:spcBef>
                <a:spcPts val="1104"/>
              </a:spcBef>
              <a:buNone/>
              <a:defRPr sz="2300"/>
            </a:lvl4pPr>
            <a:lvl5pPr marL="0" indent="0">
              <a:spcBef>
                <a:spcPts val="0"/>
              </a:spcBef>
              <a:buNone/>
              <a:defRPr sz="1656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1846776" y="782238"/>
            <a:ext cx="686867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 userDrawn="1"/>
        </p:nvCxnSpPr>
        <p:spPr>
          <a:xfrm>
            <a:off x="294466" y="6425161"/>
            <a:ext cx="8584494" cy="11509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14" y="44629"/>
            <a:ext cx="2725226" cy="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95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EE4F-90CB-44EE-992B-9D6187EE087D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0688" y="6423025"/>
            <a:ext cx="2133600" cy="365125"/>
          </a:xfrm>
        </p:spPr>
        <p:txBody>
          <a:bodyPr/>
          <a:lstStyle>
            <a:lvl1pPr algn="r">
              <a:defRPr sz="800" b="1">
                <a:solidFill>
                  <a:srgbClr val="00388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B0B5D98-C34D-4DB1-BE83-7541DF2AF4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6AEC-11C1-4907-B228-7FDC841BC4D7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0D18-02F7-4407-B934-97900A70CD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3663" y="4340696"/>
            <a:ext cx="6400800" cy="1752600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200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7217" y="6582229"/>
            <a:ext cx="395287" cy="24675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D755-D606-4112-B6CA-8647EF5CEA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52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D6C53-D473-46D9-A8B0-426F2D4600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5CECF-9099-439C-9B72-5DDB1B0F24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3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7" y="1525588"/>
            <a:ext cx="40274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274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4AF624-64DA-468C-A763-224175A161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7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A0905-06FF-4B55-8DE1-E47D4CB283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2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AC0C0-FDC3-4D09-AEDA-C006ABFED4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2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03338" y="1206500"/>
            <a:ext cx="75707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613" y="2001838"/>
            <a:ext cx="81137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18860-3F68-4B2D-B44E-5225DD222EA5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61163" y="64230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00388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27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7305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3525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9388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533400"/>
            <a:ext cx="8207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25588"/>
            <a:ext cx="82073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623498"/>
            <a:ext cx="395288" cy="24675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1</a:t>
            </a: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8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600">
          <a:solidFill>
            <a:srgbClr val="505050"/>
          </a:solidFill>
          <a:latin typeface="+mn-lt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t-entreprises.custhelp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4921"/>
            <a:ext cx="9144000" cy="4223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0272" y="6453336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novembre 2020</a:t>
            </a:r>
            <a:endParaRPr lang="fr-FR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52" y="0"/>
            <a:ext cx="9130748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30254" y="890595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5400" baseline="30000" dirty="0" smtClean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400" dirty="0" smtClean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des Pilotes Fonction Publique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FPH,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Agents effectuant des gardes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effectuée dans un établissement auquel est rattaché le praticien hospitalier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activité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prolongement de l’activité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traitement spécifique dans la déclaration DSN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effectuée dans un établissement autre que celui auquel est rattaché le praticien hospitalier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activité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secondaire </a:t>
            </a: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d’une activité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secondaire exercée par un fonctionnaire</a:t>
            </a:r>
            <a:endParaRPr lang="fr-FR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FPH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341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FPH,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Agents effectuant des gardes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effectuée par un médecin qui n’est pas rattaché à un établissement hospitalier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activité indépendante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S’il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cotise à l’</a:t>
            </a:r>
            <a:r>
              <a:rPr lang="fr-FR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Ircantec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Statut d’emploi du salarié – S21.G00.40.026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‘07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Médecin sans statut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n°2345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FPH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60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FPH,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Aides soignants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 Code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– S21.G00.40.056 » : ‘02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Emploi service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actif’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sujétion spéciale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déclarée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bloc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Prime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gratification et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indemnité - S21.G00.52 »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type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‘043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Prime de sujétions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spéciales’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cotisations afférentes à cette prime : 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Intégrées aux cotisations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normales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(codes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'300 - [FP] Cotisations normales (part salariale)' et '301 - [FP] Cotisations normales (part patronale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)‘)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supplémentaire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déclarée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codes ‘309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 sur prime sur </a:t>
            </a:r>
            <a:r>
              <a:rPr lang="fr-FR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sujetion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aides soignantes (part salariale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)’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‘310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 sur prime sur </a:t>
            </a:r>
            <a:r>
              <a:rPr lang="fr-FR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sujetion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aides soignantes (part patronale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)’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n°2087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FPH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21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FPH,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Etudiants hospitaliers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droit public qui ne sont ni contractuels ni fonctionnaires,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réalisant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stages rémunérés par des établissements publics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et cotisant à l’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Ircantec</a:t>
            </a: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en DSN :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 Code complément PCS-ESE - S21.G00.40.005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selon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modalités d’exercice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l’étudiant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du contrat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S21.G00.40.007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‘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90 - Autre nature de contrat, convention,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 Statut d’emploi - S21.G00.40.026 » : ‘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06 - Personnel médical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Code </a:t>
            </a:r>
            <a:r>
              <a:rPr lang="fr-FR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régime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Retraite </a:t>
            </a:r>
            <a:r>
              <a:rPr lang="fr-FR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Complémentaire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S21.G00.71.002 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‘IRCANTEC’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</a:t>
            </a:r>
            <a:r>
              <a:rPr lang="fr-FR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Ircantec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n°2359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FPH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20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Suite au Ségur de la santé en juillet 2020, une revalorisation de la rémunération des soignants a été actée, et concerne les fonctionnaires et certains contractuels. 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Déclaration du Complément de traitement indiciaire (CTI) en DSN :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d’intégration aux indices déclarés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DSN (brut ou majoré)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rémunérations de type '001 - Rémunération brute non plafonnée', '002 - Salaire brut soumis à contributions d'Assurance chômage', '003 - Salaire rétabli - reconstitué' et '010 - Salaire de base' déclarées dans le bloc "Rémunération - S21.G00.51 ", selon les règles de gestion en vigueur pour chacun de ces types de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rémunération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manière isolée en élément financier au niveau du bloc « Rémunération – S21.G00.51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avec la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valeur de réserve « 022 - Potentiel nouveau type de rémunération B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et </a:t>
            </a:r>
            <a:r>
              <a:rPr lang="fr-FR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période d’origine d’acquisition du droit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b="1" u="sng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l’assiette de cotisations et soumis à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fiche consigne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n°2410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Evolution réglementaire : La revalorisation de la rémunération des soignants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05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0" y="3140968"/>
            <a:ext cx="8798824" cy="262454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Se connecter à la Base de Connaissance : </a:t>
            </a:r>
            <a:r>
              <a:rPr lang="fr-FR" altLang="en-US" b="1" dirty="0" smtClean="0">
                <a:solidFill>
                  <a:schemeClr val="tx2"/>
                </a:solidFill>
                <a:hlinkClick r:id="rId4"/>
              </a:rPr>
              <a:t>https://net-entreprises.custhelp.com/</a:t>
            </a:r>
            <a:endParaRPr lang="fr-FR" altLang="en-US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altLang="en-US" b="1" dirty="0">
              <a:solidFill>
                <a:schemeClr val="tx2"/>
              </a:solidFill>
            </a:endParaRPr>
          </a:p>
          <a:p>
            <a:pPr marL="0" lvl="2" algn="just"/>
            <a:endParaRPr lang="fr-FR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Recherche directement par le n° de la fiche consigne ou </a:t>
            </a:r>
            <a:r>
              <a:rPr lang="fr-FR" b="1" dirty="0">
                <a:solidFill>
                  <a:schemeClr val="tx2"/>
                </a:solidFill>
              </a:rPr>
              <a:t>par mots </a:t>
            </a:r>
            <a:r>
              <a:rPr lang="fr-FR" b="1" dirty="0" smtClean="0">
                <a:solidFill>
                  <a:schemeClr val="tx2"/>
                </a:solidFill>
              </a:rPr>
              <a:t>clés</a:t>
            </a:r>
            <a:endParaRPr lang="fr-FR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Comment rechercher des informations sur la Base de Connaissance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691680" y="2780928"/>
            <a:ext cx="1800200" cy="2283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10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11560" y="2996952"/>
            <a:ext cx="80497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dirty="0"/>
              <a:t>Questions / réponses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02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F0153D98-55DE-524A-BE77-7FE000FF313F}"/>
              </a:ext>
            </a:extLst>
          </p:cNvPr>
          <p:cNvSpPr/>
          <p:nvPr/>
        </p:nvSpPr>
        <p:spPr bwMode="auto">
          <a:xfrm>
            <a:off x="2195736" y="2060848"/>
            <a:ext cx="4752528" cy="1859705"/>
          </a:xfrm>
          <a:prstGeom prst="roundRect">
            <a:avLst/>
          </a:prstGeom>
          <a:solidFill>
            <a:srgbClr val="0E486E"/>
          </a:solidFill>
          <a:ln>
            <a:noFill/>
            <a:prstDash val="sysDash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 pour votre attention ! </a:t>
            </a: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0AA76A0-48FA-024C-8ECD-3C04524B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08" y="4359205"/>
            <a:ext cx="2054672" cy="20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1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6458044" y="38876"/>
            <a:ext cx="2604096" cy="69269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Niveau Expert</a:t>
            </a:r>
            <a:endParaRPr lang="fr-FR" sz="28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11560" y="2636912"/>
            <a:ext cx="80497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FPH </a:t>
            </a:r>
            <a:r>
              <a:rPr lang="fr-FR" dirty="0"/>
              <a:t>– Comment déclarer </a:t>
            </a:r>
            <a:r>
              <a:rPr lang="fr-FR" dirty="0" smtClean="0"/>
              <a:t>mon personnel médical </a:t>
            </a:r>
            <a:r>
              <a:rPr lang="fr-FR" dirty="0"/>
              <a:t>?</a:t>
            </a:r>
            <a:endParaRPr lang="fr-FR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998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Agents en détachement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par l’établissement d’origine et par l’établissement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d’accueil, avec des modalités spécifiques pour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fiches consignes n°2055 et 2057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FPH </a:t>
            </a:r>
            <a:r>
              <a:rPr lang="fr-FR" dirty="0"/>
              <a:t>– Comment déclarer </a:t>
            </a:r>
            <a:r>
              <a:rPr lang="fr-FR" dirty="0" smtClean="0"/>
              <a:t>mon personnel médical </a:t>
            </a:r>
            <a:r>
              <a:rPr lang="fr-FR" dirty="0"/>
              <a:t>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48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Agents effectuant une activité spécifique ponctuelle (appelée communément ‘Vacation’) 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en DSN comme s’il s’agissait d’un contractuel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du contrat - S21.G00.40.007 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renseignée avec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‘10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contrat à durée déterminée de droit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Statut d’emploi - S21.G00.40.026 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renseignée avec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‘02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Contractuel de la Fonction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 Unité de mesure de la quotité de travail - S21.G00.40.011 » renseignée avec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‘33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à la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tâche’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consigne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n°2143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781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Activités secondaires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Seuls les fonctionnaires peuvent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accomplir, en plus de leur service habituel, une activité secondaire pour laquelle ils perçoivent une indemnité 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secondaire réalisée pour le compte du même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employeur : la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rémunération correspondante étant un complément du traitement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particularité de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traitement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319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Activités secondaires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secondaire réalisée pour le compte d’un employeur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secondaire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effectuée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payée et déclarée sur l’année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dues au RAFP versées dans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l’année N+1 au titre de l’année N. La déclaration au RAFP ne s’effectuera qu’une seule fois par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contrat – S21.G00.40.007 » :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‘52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[FP] Cumul d’activité à titre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accessoire’ ou Nature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correspondant à la nature de contrat définie dans le contrat de travail </a:t>
            </a:r>
            <a:endParaRPr lang="fr-FR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Motif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rupture du contrat -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S21.G00.62.002 » : ‘999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fin de relation avec l'employeur (autres que contrat de travail, convention ou mandat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dues au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RAFP : déclaration dans un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 « Base assujettie – S21.G00.78 » avec un « code de base assujettie – S21.G00.78.001 » de type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‘49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RAFP –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assiette’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fiche consigne n°2343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49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  <a:latin typeface="Calibri"/>
              </a:rPr>
              <a:t>Différentes populations, 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Apprentis (affiliés à l’</a:t>
            </a:r>
            <a:r>
              <a:rPr lang="fr-FR" b="1" dirty="0" err="1" smtClean="0">
                <a:solidFill>
                  <a:schemeClr val="tx2"/>
                </a:solidFill>
              </a:rPr>
              <a:t>Ircantec</a:t>
            </a:r>
            <a:r>
              <a:rPr lang="fr-FR" b="1" dirty="0" smtClean="0">
                <a:solidFill>
                  <a:schemeClr val="tx2"/>
                </a:solidFill>
              </a:rPr>
              <a:t>)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 indispensables pour alimenter le compte individuel retraite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l’agent :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assujettie de type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‘28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Base IRCANTEC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cotisée’ alimentée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montant de la rémunération réelle de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l’agent, sans application de plafond</a:t>
            </a: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 ‘060 - Cotisation IRCANTEC Tranche A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1600" dirty="0" smtClean="0"/>
              <a:t>,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un montant d’assiette renseigné avec la part du montant excédant les 79 % du SMIC mensuel si la base assujettie déclarée est supérieure à 79% du SMIC mensuel, sinon avec un montant d’assiette renseigné à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zéro</a:t>
            </a: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n°831 (§ C)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705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</a:t>
            </a:r>
            <a:br>
              <a:rPr lang="fr-FR" dirty="0"/>
            </a:br>
            <a:r>
              <a:rPr lang="fr-FR" sz="1800" kern="0" dirty="0" err="1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Surcotisations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2000" y="1332000"/>
            <a:ext cx="8652288" cy="5218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Comment déclarer les surcotisations ?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La </a:t>
            </a:r>
            <a:r>
              <a:rPr lang="fr-FR" b="1" dirty="0">
                <a:solidFill>
                  <a:schemeClr val="tx2"/>
                </a:solidFill>
              </a:rPr>
              <a:t>surcotisation n’est possible, pour un fonctionnaire affilié à la CNRACL, que sur autorisation et dans le cas où son emploi est à temps partiel ou à temps non complet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</a:p>
          <a:p>
            <a:pPr marL="342900" lvl="2" indent="-342900" algn="just">
              <a:buBlip>
                <a:blip r:embed="rId2"/>
              </a:buBlip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Les montants liés à la </a:t>
            </a:r>
            <a:r>
              <a:rPr lang="fr-FR" b="1" dirty="0" err="1" smtClean="0">
                <a:solidFill>
                  <a:schemeClr val="tx2"/>
                </a:solidFill>
              </a:rPr>
              <a:t>surcotisation</a:t>
            </a:r>
            <a:r>
              <a:rPr lang="fr-FR" b="1" dirty="0" smtClean="0">
                <a:solidFill>
                  <a:schemeClr val="tx2"/>
                </a:solidFill>
              </a:rPr>
              <a:t> doivent être fusionnés avec les cotisations normales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 dans la rubrique « Code de cotisation - S21.G00.81.001 » renseignée avec la valeur « 300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 normale (part salariale) 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fonctionnaires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présentant un handicap à plus de 80%, déclaration sous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 codes suivants :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300 - [FP] cotisation normale (part salariale) 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FP] surcotisation huit trimestres (part salariale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n°2088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313" l="9180" r="900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589" y="1214047"/>
            <a:ext cx="710947" cy="710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6875" l="9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653136"/>
            <a:ext cx="551787" cy="5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4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FPH,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Praticien hospitalier cotisant à l’</a:t>
            </a:r>
            <a:r>
              <a:rPr lang="fr-FR" b="1" dirty="0" err="1" smtClean="0">
                <a:solidFill>
                  <a:schemeClr val="tx2"/>
                </a:solidFill>
                <a:latin typeface="Calibri"/>
              </a:rPr>
              <a:t>Ircantec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Code complément PCS-ESE - S21.G00.40.005 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selon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modalités d’exercice du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praticien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Statut d’emploi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S21.G00.40.026 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‘06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Personnel médical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hospitalier’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Ircantec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déclarée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 bloc « Base assujettie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S21.G00.78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: ‘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28 - Base IRCANTEC cotisée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déclarées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 bloc « Cotisation individuelle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S21.G00.81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: ‘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060 - Cotisation IRCANTEC Tranche A’ et ‘061 - Cotisation IRCANTEC Tranche B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particulier des Docteurs juniors : en P21V01, déclaration comme des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internes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codes « 320A – Interne médecine », « 320B – Interne pharmacie » ou « 320C – Interne odontologie » en rubrique « Code complément PCS-ESE - S21.G00.40.005 »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7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n°2096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FPH – Comment déclarer mon personnel médical ?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FPH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529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003882"/>
      </a:dk2>
      <a:lt2>
        <a:srgbClr val="E95D0F"/>
      </a:lt2>
      <a:accent1>
        <a:srgbClr val="E47E14"/>
      </a:accent1>
      <a:accent2>
        <a:srgbClr val="F2950C"/>
      </a:accent2>
      <a:accent3>
        <a:srgbClr val="92D050"/>
      </a:accent3>
      <a:accent4>
        <a:srgbClr val="00B0F0"/>
      </a:accent4>
      <a:accent5>
        <a:srgbClr val="FE19FF"/>
      </a:accent5>
      <a:accent6>
        <a:srgbClr val="A46D36"/>
      </a:accent6>
      <a:hlink>
        <a:srgbClr val="953734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91969" tIns="45984" rIns="91969" bIns="45984"/>
      <a:lstStyle>
        <a:defPPr fontAlgn="auto">
          <a:lnSpc>
            <a:spcPct val="85000"/>
          </a:lnSpc>
          <a:spcBef>
            <a:spcPts val="0"/>
          </a:spcBef>
          <a:spcAft>
            <a:spcPts val="0"/>
          </a:spcAft>
          <a:defRPr sz="1200" kern="0" dirty="0" smtClean="0">
            <a:solidFill>
              <a:srgbClr val="004272"/>
            </a:solidFill>
            <a:latin typeface="Calibri" pitchFamily="34" charset="0"/>
            <a:cs typeface="Arial"/>
          </a:defRPr>
        </a:defPPr>
      </a:lstStyle>
    </a:tx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1EA6F4347204EBF1A278FA43DCFFA" ma:contentTypeVersion="0" ma:contentTypeDescription="Crée un document." ma:contentTypeScope="" ma:versionID="cbf67f4c164a6768fbc835f09c0ce01b">
  <xsd:schema xmlns:xsd="http://www.w3.org/2001/XMLSchema" xmlns:xs="http://www.w3.org/2001/XMLSchema" xmlns:p="http://schemas.microsoft.com/office/2006/metadata/properties" xmlns:ns2="1c123b84-80ca-4bee-a1b1-49a608c2ca90" targetNamespace="http://schemas.microsoft.com/office/2006/metadata/properties" ma:root="true" ma:fieldsID="70e677e3b32700101d3033a871670d08" ns2:_="">
    <xsd:import namespace="1c123b84-80ca-4bee-a1b1-49a608c2ca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23b84-80ca-4bee-a1b1-49a608c2ca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123b84-80ca-4bee-a1b1-49a608c2ca90">VQTKTKUKJDJV-358477342-174</_dlc_DocId>
    <_dlc_DocIdUrl xmlns="1c123b84-80ca-4bee-a1b1-49a608c2ca90">
      <Url>http://gipi.intra.net/teamsites/gpa/_layouts/15/DocIdRedir.aspx?ID=VQTKTKUKJDJV-358477342-174</Url>
      <Description>VQTKTKUKJDJV-358477342-174</Description>
    </_dlc_DocIdUrl>
  </documentManagement>
</p:properties>
</file>

<file path=customXml/itemProps1.xml><?xml version="1.0" encoding="utf-8"?>
<ds:datastoreItem xmlns:ds="http://schemas.openxmlformats.org/officeDocument/2006/customXml" ds:itemID="{A8C018AA-4738-48E8-BB71-98D62445C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45ADC0-B98A-48E6-98F4-6AE0C39DC4D0}"/>
</file>

<file path=customXml/itemProps3.xml><?xml version="1.0" encoding="utf-8"?>
<ds:datastoreItem xmlns:ds="http://schemas.openxmlformats.org/officeDocument/2006/customXml" ds:itemID="{B62371EB-85CB-4D3F-BE5C-D749D4808005}"/>
</file>

<file path=customXml/itemProps4.xml><?xml version="1.0" encoding="utf-8"?>
<ds:datastoreItem xmlns:ds="http://schemas.openxmlformats.org/officeDocument/2006/customXml" ds:itemID="{FFA33869-BCA5-423E-B775-587237C7B9A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5823311-2325-4d11-b750-014882a9a0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15079</TotalTime>
  <Words>1745</Words>
  <Application>Microsoft Office PowerPoint</Application>
  <PresentationFormat>Affichage à l'écran (4:3)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Trebuchet MS</vt:lpstr>
      <vt:lpstr>Wingdings</vt:lpstr>
      <vt:lpstr>2_Thème Office</vt:lpstr>
      <vt:lpstr>1_gip01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GIP-MDS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mbernassau</dc:creator>
  <cp:lastModifiedBy>Virginie ETCHETO</cp:lastModifiedBy>
  <cp:revision>1321</cp:revision>
  <cp:lastPrinted>2019-10-22T14:46:40Z</cp:lastPrinted>
  <dcterms:created xsi:type="dcterms:W3CDTF">2015-10-05T08:15:24Z</dcterms:created>
  <dcterms:modified xsi:type="dcterms:W3CDTF">2020-12-01T17:34:32Z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0x0101004851EA6F4347204EBF1A278FA43DCFFA</vt:lpwstr>
  </property>
  <property fmtid="{D5CDD505-2E9C-101B-9397-08002B2CF9AE}" pid="3" name="_dlc_DocIdItemGuid">
    <vt:lpwstr>ea8e4a12-d34b-4a85-8c74-af1278ab1a8e</vt:lpwstr>
  </property>
</Properties>
</file>