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4" r:id="rId6"/>
  </p:sldMasterIdLst>
  <p:notesMasterIdLst>
    <p:notesMasterId r:id="rId22"/>
  </p:notesMasterIdLst>
  <p:handoutMasterIdLst>
    <p:handoutMasterId r:id="rId23"/>
  </p:handoutMasterIdLst>
  <p:sldIdLst>
    <p:sldId id="316" r:id="rId7"/>
    <p:sldId id="319" r:id="rId8"/>
    <p:sldId id="317" r:id="rId9"/>
    <p:sldId id="326" r:id="rId10"/>
    <p:sldId id="328" r:id="rId11"/>
    <p:sldId id="330" r:id="rId12"/>
    <p:sldId id="323" r:id="rId13"/>
    <p:sldId id="331" r:id="rId14"/>
    <p:sldId id="321" r:id="rId15"/>
    <p:sldId id="325" r:id="rId16"/>
    <p:sldId id="324" r:id="rId17"/>
    <p:sldId id="322" r:id="rId18"/>
    <p:sldId id="327" r:id="rId19"/>
    <p:sldId id="332" r:id="rId20"/>
    <p:sldId id="333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7285348-F38E-4BE6-A0C0-01CE96FCA440}">
          <p14:sldIdLst>
            <p14:sldId id="316"/>
            <p14:sldId id="319"/>
            <p14:sldId id="317"/>
            <p14:sldId id="326"/>
            <p14:sldId id="328"/>
            <p14:sldId id="330"/>
            <p14:sldId id="323"/>
            <p14:sldId id="331"/>
            <p14:sldId id="321"/>
            <p14:sldId id="325"/>
            <p14:sldId id="324"/>
            <p14:sldId id="322"/>
            <p14:sldId id="327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 BOUTIN" initials="LB" lastIdx="20" clrIdx="0">
    <p:extLst>
      <p:ext uri="{19B8F6BF-5375-455C-9EA6-DF929625EA0E}">
        <p15:presenceInfo xmlns:p15="http://schemas.microsoft.com/office/powerpoint/2012/main" userId="S-1-5-21-2052111302-1844823847-839522115-11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5C4FC"/>
    <a:srgbClr val="5B9BD5"/>
    <a:srgbClr val="E47E14"/>
    <a:srgbClr val="2C5F7F"/>
    <a:srgbClr val="E77E0E"/>
    <a:srgbClr val="B3D9E2"/>
    <a:srgbClr val="F2950C"/>
    <a:srgbClr val="FBD518"/>
    <a:srgbClr val="6C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68072" autoAdjust="0"/>
  </p:normalViewPr>
  <p:slideViewPr>
    <p:cSldViewPr>
      <p:cViewPr varScale="1">
        <p:scale>
          <a:sx n="66" d="100"/>
          <a:sy n="66" d="100"/>
        </p:scale>
        <p:origin x="1156" y="32"/>
      </p:cViewPr>
      <p:guideLst>
        <p:guide orient="horz" pos="2024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184E1-B051-41DF-8FAF-E2BB4F0B3A95}" type="datetimeFigureOut">
              <a:rPr lang="fr-FR" smtClean="0"/>
              <a:pPr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3F20-3EA3-4254-B088-3A6137CADD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5DFB-48EE-4AF2-9D1B-0D41CEC85CFA}" type="datetimeFigureOut">
              <a:rPr lang="fr-FR" smtClean="0"/>
              <a:pPr/>
              <a:t>01/12/2020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9AAB-5E2D-49C9-B84A-8F8334C44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9AAB-5E2D-49C9-B84A-8F8334C44DD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738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6395" y="3518987"/>
            <a:ext cx="5147032" cy="8747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06391" y="4298103"/>
            <a:ext cx="5066907" cy="718008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3484-97A3-4893-AB09-8AE654F0564A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E434-A102-48E2-A5D7-5D366B5A96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4DB54C-C71A-48ED-84BC-1B38E97208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29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4F0027-A99A-4240-89FE-D3EA62C298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55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2D94AA-A956-4A91-9887-B98AD1CBF3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337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45D1E9-7BDE-43A7-B088-31D550C033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16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4639" y="533400"/>
            <a:ext cx="2051050" cy="57912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7" y="533400"/>
            <a:ext cx="6003925" cy="5791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150F53-EE4F-4DF7-994B-C63678D11E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55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7" y="533400"/>
            <a:ext cx="8207375" cy="839788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7" y="1525588"/>
            <a:ext cx="8207375" cy="47990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429E59-4F77-4D69-B209-6FD6FD13CAC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121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8"/>
          <p:cNvSpPr txBox="1">
            <a:spLocks noChangeArrowheads="1"/>
          </p:cNvSpPr>
          <p:nvPr userDrawn="1"/>
        </p:nvSpPr>
        <p:spPr bwMode="auto">
          <a:xfrm>
            <a:off x="8719041" y="6504324"/>
            <a:ext cx="421539" cy="2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112" tIns="42057" rIns="84112" bIns="4205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41126" eaLnBrk="1" hangingPunct="1">
              <a:defRPr/>
            </a:pPr>
            <a:fld id="{32672E87-8428-48CA-B28F-E3D5BD58F8CC}" type="slidenum">
              <a:rPr lang="fr-FR" sz="1104" smtClean="0">
                <a:solidFill>
                  <a:srgbClr val="000000"/>
                </a:solidFill>
              </a:rPr>
              <a:pPr defTabSz="841126" eaLnBrk="1" hangingPunct="1">
                <a:defRPr/>
              </a:pPr>
              <a:t>‹N°›</a:t>
            </a:fld>
            <a:endParaRPr lang="fr-FR" sz="1104" dirty="0">
              <a:solidFill>
                <a:srgbClr val="000000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1403839" y="6524625"/>
            <a:ext cx="6400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112" tIns="42057" rIns="84112" bIns="42057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41126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altLang="fr-FR" sz="920" b="1" dirty="0">
                <a:solidFill>
                  <a:srgbClr val="0070C0"/>
                </a:solidFill>
                <a:latin typeface="Trebuchet MS" pitchFamily="34" charset="0"/>
              </a:rPr>
              <a:t>Club Qualité DSN – 20/06/2018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226" y="318263"/>
            <a:ext cx="6673071" cy="4536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r">
              <a:defRPr sz="2576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21728" y="1648497"/>
            <a:ext cx="7414179" cy="425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40" b="1">
                <a:solidFill>
                  <a:schemeClr val="tx2"/>
                </a:solidFill>
              </a:defRPr>
            </a:lvl1pPr>
            <a:lvl2pPr marL="245329" indent="-245329">
              <a:spcBef>
                <a:spcPts val="1104"/>
              </a:spcBef>
              <a:buClr>
                <a:schemeClr val="accent1"/>
              </a:buClr>
              <a:buFont typeface="Wingdings" panose="05000000000000000000" pitchFamily="2" charset="2"/>
              <a:buChar char="q"/>
              <a:defRPr sz="1288" b="1"/>
            </a:lvl2pPr>
            <a:lvl3pPr marL="489198" indent="-157711">
              <a:spcBef>
                <a:spcPts val="9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 sz="1104"/>
            </a:lvl3pPr>
            <a:lvl4pPr marL="0" indent="0" algn="ctr">
              <a:spcBef>
                <a:spcPts val="1104"/>
              </a:spcBef>
              <a:buNone/>
              <a:defRPr sz="2300"/>
            </a:lvl4pPr>
            <a:lvl5pPr marL="0" indent="0">
              <a:spcBef>
                <a:spcPts val="0"/>
              </a:spcBef>
              <a:buNone/>
              <a:defRPr sz="1656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42" name="Connecteur droit 41"/>
          <p:cNvCxnSpPr/>
          <p:nvPr userDrawn="1"/>
        </p:nvCxnSpPr>
        <p:spPr>
          <a:xfrm>
            <a:off x="1846776" y="782238"/>
            <a:ext cx="6868678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 userDrawn="1"/>
        </p:nvCxnSpPr>
        <p:spPr>
          <a:xfrm>
            <a:off x="294466" y="6425161"/>
            <a:ext cx="8584494" cy="11509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114" y="44629"/>
            <a:ext cx="2725226" cy="7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495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EE4F-90CB-44EE-992B-9D6187EE087D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0688" y="6423025"/>
            <a:ext cx="2133600" cy="365125"/>
          </a:xfrm>
        </p:spPr>
        <p:txBody>
          <a:bodyPr/>
          <a:lstStyle>
            <a:lvl1pPr algn="r">
              <a:defRPr sz="800" b="1">
                <a:solidFill>
                  <a:srgbClr val="00388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B0B5D98-C34D-4DB1-BE83-7541DF2AF4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6AEC-11C1-4907-B228-7FDC841BC4D7}" type="datetime1">
              <a:rPr lang="fr-FR" smtClean="0"/>
              <a:pPr/>
              <a:t>01/12/2020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0D18-02F7-4407-B934-97900A70CD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bonhommesPPTjau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6" y="5065721"/>
            <a:ext cx="18002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3663" y="4340696"/>
            <a:ext cx="6400800" cy="1752600"/>
          </a:xfrm>
        </p:spPr>
        <p:txBody>
          <a:bodyPr lIns="91440" tIns="45720" rIns="91440" bIns="45720" anchor="ctr"/>
          <a:lstStyle>
            <a:lvl1pPr marL="0" indent="0" algn="ctr">
              <a:lnSpc>
                <a:spcPct val="80000"/>
              </a:lnSpc>
              <a:buFontTx/>
              <a:buNone/>
              <a:defRPr sz="3200">
                <a:solidFill>
                  <a:srgbClr val="00B0E6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67217" y="6582229"/>
            <a:ext cx="395287" cy="246754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C5D755-D606-4112-B6CA-8647EF5CEA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252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9" y="155575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D6C53-D473-46D9-A8B0-426F2D4600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7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D5CECF-9099-439C-9B72-5DDB1B0F245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03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7" y="1525588"/>
            <a:ext cx="40274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40274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4AF624-64DA-468C-A763-224175A161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7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3A0905-06FF-4B55-8DE1-E47D4CB283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Image 5" descr="LOGO_DSN_diapo_RV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9" y="155575"/>
            <a:ext cx="557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25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8AC0C0-FDC3-4D09-AEDA-C006ABFED4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2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03338" y="1206500"/>
            <a:ext cx="75707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63613" y="2001838"/>
            <a:ext cx="81137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118860-3F68-4B2D-B44E-5225DD222EA5}" type="datetime1">
              <a:rPr lang="fr-FR" smtClean="0"/>
              <a:pPr>
                <a:defRPr/>
              </a:pPr>
              <a:t>01/12/2020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61163" y="64230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00388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2763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Clr>
          <a:schemeClr val="bg1"/>
        </a:buClr>
        <a:buSzPct val="25000"/>
        <a:buFont typeface="Arial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7305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Blip>
          <a:blip r:embed="rId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3525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Blip>
          <a:blip r:embed="rId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179388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ts val="1800"/>
        </a:lnSpc>
        <a:spcBef>
          <a:spcPts val="6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7" y="533400"/>
            <a:ext cx="82073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1525588"/>
            <a:ext cx="82073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9" tIns="45984" rIns="91969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623498"/>
            <a:ext cx="395288" cy="24675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105" tIns="45984" rIns="18105" bIns="45984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1</a:t>
            </a:r>
          </a:p>
        </p:txBody>
      </p:sp>
      <p:pic>
        <p:nvPicPr>
          <p:cNvPr id="1029" name="Picture 8" descr="bonhommesPPTjaun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43776" y="5065721"/>
            <a:ext cx="180022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8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04272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6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buSzPct val="125000"/>
        <a:buFont typeface="Arial" pitchFamily="34" charset="0"/>
        <a:buChar char="−"/>
        <a:defRPr sz="1600">
          <a:solidFill>
            <a:srgbClr val="505050"/>
          </a:solidFill>
          <a:latin typeface="+mn-lt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1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lnSpc>
          <a:spcPct val="90000"/>
        </a:lnSpc>
        <a:spcBef>
          <a:spcPct val="75000"/>
        </a:spcBef>
        <a:spcAft>
          <a:spcPct val="0"/>
        </a:spcAft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t-entreprises.custhelp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4921"/>
            <a:ext cx="9144000" cy="4223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0272" y="6453336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novembre 2020</a:t>
            </a:r>
            <a:endParaRPr lang="fr-FR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52" y="0"/>
            <a:ext cx="9130748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30254" y="890595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5400" baseline="30000" dirty="0" smtClean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400" dirty="0" smtClean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dirty="0">
                <a:solidFill>
                  <a:srgbClr val="E77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des Pilotes Fonction Publique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Plusieurs populations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spécifiques à la FPT, </a:t>
            </a:r>
            <a:r>
              <a:rPr lang="fr-FR" b="1" dirty="0">
                <a:solidFill>
                  <a:schemeClr val="tx2"/>
                </a:solidFill>
              </a:rPr>
              <a:t>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Sapeurs </a:t>
            </a:r>
            <a:r>
              <a:rPr lang="fr-FR" b="1" dirty="0">
                <a:solidFill>
                  <a:schemeClr val="tx2"/>
                </a:solidFill>
              </a:rPr>
              <a:t>pompiers  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[FP] Indice brut – S21.G00.40.057 »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renseignée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l’indice brut de carrière majoré de l’indemnité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[FP] Indice brut d’origine sapeur-pompier professionnel (SPP) – S21.G00.40.064 » correspond à l’indice brut avant intégration de l'indemnité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Uniquement pour les cas particuliers, comme une </a:t>
            </a:r>
            <a:r>
              <a:rPr lang="fr-FR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surcotisation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volontaire du sapeur-pompier sur un temps partiel ou un sapeur-pompier mis à disposition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fiches consignes n°2086 et 2090</a:t>
            </a: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FPT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5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Plusieurs </a:t>
            </a:r>
            <a:r>
              <a:rPr lang="fr-FR" b="1" dirty="0" smtClean="0">
                <a:solidFill>
                  <a:schemeClr val="tx2"/>
                </a:solidFill>
              </a:rPr>
              <a:t>populations</a:t>
            </a:r>
            <a:r>
              <a:rPr lang="fr-FR" b="1" dirty="0">
                <a:solidFill>
                  <a:schemeClr val="tx2"/>
                </a:solidFill>
              </a:rPr>
              <a:t>, spécifiques à la FPT, 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Agents intercommunaux ou </a:t>
            </a:r>
            <a:r>
              <a:rPr lang="fr-FR" b="1" dirty="0" err="1" smtClean="0">
                <a:solidFill>
                  <a:schemeClr val="tx2"/>
                </a:solidFill>
              </a:rPr>
              <a:t>pluricommunaux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intercommunal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un seul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 dans plusieurs collectivités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territoriales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 </a:t>
            </a:r>
            <a:r>
              <a:rPr lang="fr-FR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pluricommunal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plusieurs emplois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chez différents employeurs territoriaux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Code emplois multiples – S21.G00.40.036 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: 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‘01 – emploi unique’ pour un agent intercommunal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– emplois multiples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pour un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 </a:t>
            </a:r>
            <a:r>
              <a:rPr lang="fr-FR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pluricommunal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Code employeurs multiples - S21.G00.40.037 »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‘02 – employeurs multiples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Nature du poste – S21.G00.40.053 »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‘02 – [FP] Temps non complet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6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consigne n°2115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FPT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405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Plusieurs </a:t>
            </a:r>
            <a:r>
              <a:rPr lang="fr-FR" b="1" dirty="0" smtClean="0">
                <a:solidFill>
                  <a:schemeClr val="tx2"/>
                </a:solidFill>
              </a:rPr>
              <a:t>populations</a:t>
            </a:r>
            <a:r>
              <a:rPr lang="fr-FR" b="1" dirty="0">
                <a:solidFill>
                  <a:schemeClr val="tx2"/>
                </a:solidFill>
              </a:rPr>
              <a:t>, spécifiques à la FPT, 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Agents polyvalents 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Plusieurs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exercés chez un seul employeur territorial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Code emplois multiples – S21.G00.40.036 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‘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– emplois multiples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Code employeurs multiples - S21.G00.40.037 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‘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employeur unique’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6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Nature du poste – S21.G00.40.053 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‘02 – [FP] Temps non complet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consigne n°2116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FPT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930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5" y="3284984"/>
            <a:ext cx="8761537" cy="261342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lvl="2" indent="-342900" algn="just">
              <a:buBlip>
                <a:blip r:embed="rId3"/>
              </a:buBlip>
            </a:pPr>
            <a:r>
              <a:rPr lang="fr-FR" b="1" dirty="0" smtClean="0">
                <a:solidFill>
                  <a:schemeClr val="tx2"/>
                </a:solidFill>
              </a:rPr>
              <a:t>Se connecter à la Base de Connaissance : </a:t>
            </a:r>
            <a:r>
              <a:rPr lang="fr-FR" altLang="en-US" b="1" dirty="0" smtClean="0">
                <a:solidFill>
                  <a:schemeClr val="tx2"/>
                </a:solidFill>
                <a:hlinkClick r:id="rId4"/>
              </a:rPr>
              <a:t>https://net-entreprises.custhelp.com/</a:t>
            </a:r>
            <a:endParaRPr lang="fr-FR" altLang="en-US" b="1" dirty="0" smtClean="0">
              <a:solidFill>
                <a:schemeClr val="tx2"/>
              </a:solidFill>
            </a:endParaRPr>
          </a:p>
          <a:p>
            <a:pPr marL="0" lvl="2" algn="just"/>
            <a:endParaRPr lang="fr-FR" altLang="en-US" b="1" dirty="0">
              <a:solidFill>
                <a:schemeClr val="tx2"/>
              </a:solidFill>
            </a:endParaRPr>
          </a:p>
          <a:p>
            <a:pPr marL="0" lvl="2" algn="just"/>
            <a:endParaRPr lang="fr-FR" b="1" dirty="0" smtClean="0">
              <a:solidFill>
                <a:schemeClr val="tx2"/>
              </a:solidFill>
            </a:endParaRPr>
          </a:p>
          <a:p>
            <a:pPr marL="0" lvl="2" algn="just"/>
            <a:endParaRPr lang="fr-FR" b="1" dirty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3"/>
              </a:buBlip>
            </a:pPr>
            <a:r>
              <a:rPr lang="fr-FR" b="1" dirty="0" smtClean="0">
                <a:solidFill>
                  <a:schemeClr val="tx2"/>
                </a:solidFill>
              </a:rPr>
              <a:t>Recherche directement par le n° de la fiche consigne ou </a:t>
            </a:r>
            <a:r>
              <a:rPr lang="fr-FR" b="1" dirty="0">
                <a:solidFill>
                  <a:schemeClr val="tx2"/>
                </a:solidFill>
              </a:rPr>
              <a:t>par mots </a:t>
            </a:r>
            <a:r>
              <a:rPr lang="fr-FR" b="1" dirty="0" smtClean="0">
                <a:solidFill>
                  <a:schemeClr val="tx2"/>
                </a:solidFill>
              </a:rPr>
              <a:t>clés</a:t>
            </a:r>
            <a:endParaRPr lang="fr-FR" b="1" dirty="0">
              <a:solidFill>
                <a:schemeClr val="tx2"/>
              </a:solidFill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  <a:p>
            <a:pPr marL="457200" lvl="3" algn="just"/>
            <a:endParaRPr lang="fr-FR" altLang="en-US" b="1" dirty="0">
              <a:solidFill>
                <a:schemeClr val="tx2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Comment rechercher des informations sur la Base de Connaissance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691680" y="2780928"/>
            <a:ext cx="1584176" cy="241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84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11560" y="2996952"/>
            <a:ext cx="804971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dirty="0"/>
              <a:t>Questions / réponses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419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4">
            <a:extLst>
              <a:ext uri="{FF2B5EF4-FFF2-40B4-BE49-F238E27FC236}">
                <a16:creationId xmlns:a16="http://schemas.microsoft.com/office/drawing/2014/main" id="{F0153D98-55DE-524A-BE77-7FE000FF313F}"/>
              </a:ext>
            </a:extLst>
          </p:cNvPr>
          <p:cNvSpPr/>
          <p:nvPr/>
        </p:nvSpPr>
        <p:spPr bwMode="auto">
          <a:xfrm>
            <a:off x="2195736" y="2060848"/>
            <a:ext cx="4752528" cy="1859705"/>
          </a:xfrm>
          <a:prstGeom prst="roundRect">
            <a:avLst/>
          </a:prstGeom>
          <a:solidFill>
            <a:srgbClr val="0E486E"/>
          </a:solidFill>
          <a:ln>
            <a:noFill/>
            <a:prstDash val="sysDash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Merci pour votre attention ! </a:t>
            </a:r>
            <a:endParaRPr kumimoji="0" lang="fr-FR" sz="2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0AA76A0-48FA-024C-8ECD-3C04524B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08" y="4359205"/>
            <a:ext cx="2054672" cy="20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7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6458044" y="38876"/>
            <a:ext cx="2604096" cy="69269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Niveau Expert</a:t>
            </a:r>
            <a:endParaRPr lang="fr-FR" sz="28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611560" y="2636912"/>
            <a:ext cx="804971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endParaRPr lang="fr-FR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998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Différentes populations, </a:t>
            </a:r>
            <a:r>
              <a:rPr lang="fr-FR" b="1" dirty="0" smtClean="0">
                <a:solidFill>
                  <a:schemeClr val="tx2"/>
                </a:solidFill>
                <a:latin typeface="Calibri"/>
              </a:rPr>
              <a:t>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Agents en détachement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par l’établissement d’origine et par l’établissement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d’accueil, avec des modalités spécifiques pour chacun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fiches consignes n°2055 et 2057</a:t>
            </a: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486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Différentes populations, </a:t>
            </a:r>
            <a:r>
              <a:rPr lang="fr-FR" b="1" dirty="0" smtClean="0">
                <a:solidFill>
                  <a:schemeClr val="tx2"/>
                </a:solidFill>
                <a:latin typeface="Calibri"/>
              </a:rPr>
              <a:t>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Agents effectuant une activité spécifique ponctuelle (appelée communément ‘Vacation’) 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en DSN comme s’il s’agissait d’un contractuel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«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du contrat - S21.G00.40.007 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renseignée avec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valeur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‘10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contrat à durée déterminée de droit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ubrique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Statut d’emploi - S21.G00.40.026 »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renseignée avec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valeur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‘02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Contractuel de la Fonction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publique’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« Unité de mesure de la quotité de travail - S21.G00.40.011 » renseignée avec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valeur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‘33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à la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tâche’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consigne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n°2143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4870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  <a:latin typeface="Calibri"/>
              </a:rPr>
              <a:t>Différentes populations, 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Activités secondaires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Seuls les fonctionnaires peuvent accomplir, en plus de leur service habituel, une activité secondaire pour laquelle ils perçoivent une indemnité 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secondaire réalisée pour le compte du même employeur : la rémunération correspondante étant un complément du traitement de base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particularité de traitement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012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  <a:latin typeface="Calibri"/>
              </a:rPr>
              <a:t>Différentes populations, 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>
                <a:solidFill>
                  <a:schemeClr val="tx2"/>
                </a:solidFill>
              </a:rPr>
              <a:t>Activités secondaires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secondaire réalisée pour le compte d’un employeur secondaire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 effectuée, payée et déclarée sur l’année N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 dues au RAFP versées dans l’année N+1 au titre de l’année N. La déclaration au RAFP ne s’effectuera qu’une seule fois par an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Nature du contrat – S21.G00.40.007 » : ‘52 – [FP] Cumul d’activité à titre accessoire’ ou Nature correspondant à la nature de contrat définie dans le contrat de travail 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Motif de rupture du contrat - S21.G00.62.002 » : ‘999 - fin de relation avec l'employeur (autres que contrat de travail, convention ou mandat)’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Cotisations dues au RAFP : déclaration dans un bloc « Base assujettie – S21.G00.78 » avec un « code de base assujettie – S21.G00.78.001 » de type ‘49 - [FP] RAFP – assiette’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n°2343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112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  <a:latin typeface="Calibri"/>
              </a:rPr>
              <a:t>Différentes populations, communes à tous les versants de la Fonction publique, ont été identifiées et font l’objet de fiches dédiées sur DSN-Info. 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Apprentis (affiliés à l’</a:t>
            </a:r>
            <a:r>
              <a:rPr lang="fr-FR" b="1" dirty="0" err="1" smtClean="0">
                <a:solidFill>
                  <a:schemeClr val="tx2"/>
                </a:solidFill>
              </a:rPr>
              <a:t>Ircantec</a:t>
            </a:r>
            <a:r>
              <a:rPr lang="fr-FR" b="1" dirty="0" smtClean="0">
                <a:solidFill>
                  <a:schemeClr val="tx2"/>
                </a:solidFill>
              </a:rPr>
              <a:t>)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Données indispensables pour alimenter le compte individuel retraite de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l’agent :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assujettie de type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‘28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Base IRCANTEC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cotisée’ alimentée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montant de la rémunération réelle de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l’agent, sans application de plafond</a:t>
            </a: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sz="1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Cotisation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individuelle ‘060 - Cotisation IRCANTEC Tranche A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fr-FR" sz="1600" dirty="0" smtClean="0"/>
              <a:t>,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un montant d’assiette renseigné avec la part du montant excédant les 79 % du SMIC mensuel si la base assujettie déclarée est supérieure à 79% du SMIC mensuel, sinon avec un montant d’assiette renseigné à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zéro</a:t>
            </a:r>
          </a:p>
          <a:p>
            <a:pPr lvl="2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n°831 (§ C)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communes à tous les versants de la Fonction publique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514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4D51957-D7F8-144E-9EB5-6113FFD3AB46}"/>
              </a:ext>
            </a:extLst>
          </p:cNvPr>
          <p:cNvSpPr txBox="1">
            <a:spLocks/>
          </p:cNvSpPr>
          <p:nvPr/>
        </p:nvSpPr>
        <p:spPr bwMode="auto">
          <a:xfrm>
            <a:off x="266701" y="0"/>
            <a:ext cx="833774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err="1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Surcotisations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52000" y="1332000"/>
            <a:ext cx="8652288" cy="5218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>
                <a:solidFill>
                  <a:schemeClr val="tx2"/>
                </a:solidFill>
              </a:rPr>
              <a:t>Comment déclarer les surcotisations ?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0" lvl="2" algn="just"/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La </a:t>
            </a:r>
            <a:r>
              <a:rPr lang="fr-FR" b="1" dirty="0">
                <a:solidFill>
                  <a:schemeClr val="tx2"/>
                </a:solidFill>
              </a:rPr>
              <a:t>surcotisation n’est possible, pour un fonctionnaire affilié à la CNRACL, que sur autorisation et dans le cas où son emploi est à temps partiel ou à temps non complet</a:t>
            </a:r>
            <a:r>
              <a:rPr lang="fr-FR" b="1" dirty="0" smtClean="0">
                <a:solidFill>
                  <a:schemeClr val="tx2"/>
                </a:solidFill>
              </a:rPr>
              <a:t>.</a:t>
            </a:r>
          </a:p>
          <a:p>
            <a:pPr marL="342900" lvl="2" indent="-342900" algn="just">
              <a:buBlip>
                <a:blip r:embed="rId2"/>
              </a:buBlip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</a:rPr>
              <a:t>Les montants liés à la </a:t>
            </a:r>
            <a:r>
              <a:rPr lang="fr-FR" b="1" dirty="0" err="1" smtClean="0">
                <a:solidFill>
                  <a:schemeClr val="tx2"/>
                </a:solidFill>
              </a:rPr>
              <a:t>surcotisation</a:t>
            </a:r>
            <a:r>
              <a:rPr lang="fr-FR" b="1" dirty="0" smtClean="0">
                <a:solidFill>
                  <a:schemeClr val="tx2"/>
                </a:solidFill>
              </a:rPr>
              <a:t> doivent être fusionnés avec les cotisations normales</a:t>
            </a:r>
            <a:endParaRPr lang="fr-FR" b="1" dirty="0">
              <a:solidFill>
                <a:schemeClr val="tx2"/>
              </a:solidFill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 dans la rubrique « Code de cotisation - S21.G00.81.001 » renseignée avec la valeur « 300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[FP] cotisation normale (part salariale) 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fonctionnaires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présentant un handicap à plus de 80%, déclaration sous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2 codes suivants :</a:t>
            </a:r>
          </a:p>
          <a:p>
            <a:pPr marL="7452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300 - [FP] cotisation normale (part salariale) </a:t>
            </a:r>
          </a:p>
          <a:p>
            <a:pPr marL="745200"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302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[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FP] surcotisation huit trimestres (part salariale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tabLst>
                <a:tab pos="8435975" algn="r"/>
              </a:tabLst>
              <a:defRPr/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n°2088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313" l="9180" r="900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7589" y="1214047"/>
            <a:ext cx="710947" cy="7109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6875" l="93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4653136"/>
            <a:ext cx="551787" cy="55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74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5D98-C34D-4DB1-BE83-7541DF2AF49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32717" y="1294011"/>
            <a:ext cx="8475706" cy="5129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2" algn="just"/>
            <a:r>
              <a:rPr lang="fr-FR" b="1" dirty="0" smtClean="0">
                <a:solidFill>
                  <a:schemeClr val="tx2"/>
                </a:solidFill>
              </a:rPr>
              <a:t>Plusieurs populations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spécifiques à la FPT, </a:t>
            </a:r>
            <a:r>
              <a:rPr lang="fr-FR" b="1" dirty="0">
                <a:solidFill>
                  <a:schemeClr val="tx2"/>
                </a:solidFill>
              </a:rPr>
              <a:t>ont été identifiées et font l’objet de fiches dédiées sur </a:t>
            </a:r>
            <a:r>
              <a:rPr lang="fr-FR" b="1" dirty="0" smtClean="0">
                <a:solidFill>
                  <a:schemeClr val="tx2"/>
                </a:solidFill>
              </a:rPr>
              <a:t>DSN-Info. </a:t>
            </a:r>
            <a:r>
              <a:rPr lang="fr-FR" b="1" dirty="0">
                <a:solidFill>
                  <a:schemeClr val="tx2"/>
                </a:solidFill>
              </a:rPr>
              <a:t>Par exemple :</a:t>
            </a:r>
          </a:p>
          <a:p>
            <a:pPr marL="0" lvl="2" algn="just"/>
            <a:endParaRPr lang="fr-FR" b="1" dirty="0" smtClean="0">
              <a:solidFill>
                <a:schemeClr val="tx2"/>
              </a:solidFill>
              <a:latin typeface="Calibri"/>
            </a:endParaRPr>
          </a:p>
          <a:p>
            <a:pPr marL="342900" lvl="2" indent="-342900" algn="just">
              <a:buBlip>
                <a:blip r:embed="rId2"/>
              </a:buBlip>
            </a:pPr>
            <a:r>
              <a:rPr lang="fr-FR" b="1" dirty="0" smtClean="0">
                <a:solidFill>
                  <a:schemeClr val="tx2"/>
                </a:solidFill>
                <a:latin typeface="Calibri"/>
              </a:rPr>
              <a:t>Elus  </a:t>
            </a:r>
            <a:endParaRPr lang="fr-FR" b="1" dirty="0">
              <a:solidFill>
                <a:schemeClr val="tx2"/>
              </a:solidFill>
              <a:latin typeface="Calibri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Rubrique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Nature du contrat - S21.G00.40.007 »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valorisée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‘81 - Mandat d’élu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plusieurs mandats exercés dans plusieurs collectivités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mploi unique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(rubrique « Code emplois multiples - S21.G00.40.036 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»)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mployeurs multiples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(rubrique « Code employeurs multiples - S21.G00.40.037 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»)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Cf. fiche consigne n°2089</a:t>
            </a: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Détachement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fonctionnaire 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exercer un mandat électif (élu local) </a:t>
            </a: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Blip>
                <a:blip r:embed="rId3"/>
              </a:buBlip>
              <a:tabLst>
                <a:tab pos="8435975" algn="r"/>
              </a:tabLst>
              <a:defRPr/>
            </a:pP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Modalités déclaratives spécifiques 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 algn="just" defTabSz="1296988" fontAlgn="base">
              <a:spcBef>
                <a:spcPts val="600"/>
              </a:spcBef>
              <a:spcAft>
                <a:spcPct val="0"/>
              </a:spcAft>
              <a:buClr>
                <a:srgbClr val="A1A1A1">
                  <a:lumMod val="50000"/>
                </a:srgbClr>
              </a:buClr>
              <a:buSzPct val="125000"/>
              <a:buFont typeface="Wingdings" panose="05000000000000000000" pitchFamily="2" charset="2"/>
              <a:buChar char="Ø"/>
              <a:tabLst>
                <a:tab pos="8435975" algn="r"/>
              </a:tabLst>
              <a:defRPr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fiche consigne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n°2342</a:t>
            </a:r>
          </a:p>
          <a:p>
            <a:pPr marL="457200" lvl="3" algn="just"/>
            <a:endParaRPr lang="fr-FR" altLang="en-US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66701" y="0"/>
            <a:ext cx="804971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FPT – Comment déclarer certains cas particuliers ?</a:t>
            </a:r>
            <a:br>
              <a:rPr lang="fr-FR" dirty="0"/>
            </a:br>
            <a:r>
              <a:rPr lang="fr-FR" sz="1800" kern="0" dirty="0" smtClean="0">
                <a:solidFill>
                  <a:srgbClr val="00B0F0"/>
                </a:solidFill>
                <a:latin typeface="Calibri" pitchFamily="34" charset="0"/>
                <a:ea typeface="+mn-ea"/>
                <a:cs typeface="Arial"/>
              </a:rPr>
              <a:t>Populations spécifiques à la FPT </a:t>
            </a:r>
            <a:endParaRPr lang="fr-FR" sz="1800" kern="0" dirty="0">
              <a:solidFill>
                <a:srgbClr val="00B0F0"/>
              </a:solidFill>
              <a:latin typeface="Calibri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529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003882"/>
      </a:dk2>
      <a:lt2>
        <a:srgbClr val="E95D0F"/>
      </a:lt2>
      <a:accent1>
        <a:srgbClr val="E47E14"/>
      </a:accent1>
      <a:accent2>
        <a:srgbClr val="F2950C"/>
      </a:accent2>
      <a:accent3>
        <a:srgbClr val="92D050"/>
      </a:accent3>
      <a:accent4>
        <a:srgbClr val="00B0F0"/>
      </a:accent4>
      <a:accent5>
        <a:srgbClr val="FE19FF"/>
      </a:accent5>
      <a:accent6>
        <a:srgbClr val="A46D36"/>
      </a:accent6>
      <a:hlink>
        <a:srgbClr val="953734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ip01">
  <a:themeElements>
    <a:clrScheme name="1_gip01 8">
      <a:dk1>
        <a:srgbClr val="004272"/>
      </a:dk1>
      <a:lt1>
        <a:srgbClr val="FFFFFF"/>
      </a:lt1>
      <a:dk2>
        <a:srgbClr val="004272"/>
      </a:dk2>
      <a:lt2>
        <a:srgbClr val="EEEEEE"/>
      </a:lt2>
      <a:accent1>
        <a:srgbClr val="00B0E6"/>
      </a:accent1>
      <a:accent2>
        <a:srgbClr val="A1A1A1"/>
      </a:accent2>
      <a:accent3>
        <a:srgbClr val="FFFFFF"/>
      </a:accent3>
      <a:accent4>
        <a:srgbClr val="003760"/>
      </a:accent4>
      <a:accent5>
        <a:srgbClr val="AAD4F0"/>
      </a:accent5>
      <a:accent6>
        <a:srgbClr val="919191"/>
      </a:accent6>
      <a:hlink>
        <a:srgbClr val="000000"/>
      </a:hlink>
      <a:folHlink>
        <a:srgbClr val="D9E4E7"/>
      </a:folHlink>
    </a:clrScheme>
    <a:fontScheme name="1_gip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5">
              <a:lumMod val="90000"/>
            </a:schemeClr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lIns="91969" tIns="45984" rIns="91969" bIns="45984"/>
      <a:lstStyle>
        <a:defPPr fontAlgn="auto">
          <a:lnSpc>
            <a:spcPct val="85000"/>
          </a:lnSpc>
          <a:spcBef>
            <a:spcPts val="0"/>
          </a:spcBef>
          <a:spcAft>
            <a:spcPts val="0"/>
          </a:spcAft>
          <a:defRPr sz="1200" kern="0" dirty="0" smtClean="0">
            <a:solidFill>
              <a:srgbClr val="004272"/>
            </a:solidFill>
            <a:latin typeface="Calibri" pitchFamily="34" charset="0"/>
            <a:cs typeface="Arial"/>
          </a:defRPr>
        </a:defPPr>
      </a:lstStyle>
    </a:txDef>
  </a:objectDefaults>
  <a:extraClrSchemeLst>
    <a:extraClrScheme>
      <a:clrScheme name="1_gip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ip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8">
        <a:dk1>
          <a:srgbClr val="004272"/>
        </a:dk1>
        <a:lt1>
          <a:srgbClr val="FFFFFF"/>
        </a:lt1>
        <a:dk2>
          <a:srgbClr val="004272"/>
        </a:dk2>
        <a:lt2>
          <a:srgbClr val="EEEEEE"/>
        </a:lt2>
        <a:accent1>
          <a:srgbClr val="00B0E6"/>
        </a:accent1>
        <a:accent2>
          <a:srgbClr val="A1A1A1"/>
        </a:accent2>
        <a:accent3>
          <a:srgbClr val="FFFFFF"/>
        </a:accent3>
        <a:accent4>
          <a:srgbClr val="003760"/>
        </a:accent4>
        <a:accent5>
          <a:srgbClr val="AAD4F0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ip01 9">
        <a:dk1>
          <a:srgbClr val="848484"/>
        </a:dk1>
        <a:lt1>
          <a:srgbClr val="FFFFFF"/>
        </a:lt1>
        <a:dk2>
          <a:srgbClr val="00B0E6"/>
        </a:dk2>
        <a:lt2>
          <a:srgbClr val="EEEEEE"/>
        </a:lt2>
        <a:accent1>
          <a:srgbClr val="004E61"/>
        </a:accent1>
        <a:accent2>
          <a:srgbClr val="A1A1A1"/>
        </a:accent2>
        <a:accent3>
          <a:srgbClr val="FFFFFF"/>
        </a:accent3>
        <a:accent4>
          <a:srgbClr val="707070"/>
        </a:accent4>
        <a:accent5>
          <a:srgbClr val="AAB2B7"/>
        </a:accent5>
        <a:accent6>
          <a:srgbClr val="919191"/>
        </a:accent6>
        <a:hlink>
          <a:srgbClr val="000000"/>
        </a:hlink>
        <a:folHlink>
          <a:srgbClr val="D9E4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gip01 9">
    <a:dk1>
      <a:srgbClr val="848484"/>
    </a:dk1>
    <a:lt1>
      <a:srgbClr val="FFFFFF"/>
    </a:lt1>
    <a:dk2>
      <a:srgbClr val="00B0E6"/>
    </a:dk2>
    <a:lt2>
      <a:srgbClr val="EEEEEE"/>
    </a:lt2>
    <a:accent1>
      <a:srgbClr val="004E61"/>
    </a:accent1>
    <a:accent2>
      <a:srgbClr val="A1A1A1"/>
    </a:accent2>
    <a:accent3>
      <a:srgbClr val="FFFFFF"/>
    </a:accent3>
    <a:accent4>
      <a:srgbClr val="707070"/>
    </a:accent4>
    <a:accent5>
      <a:srgbClr val="AAB2B7"/>
    </a:accent5>
    <a:accent6>
      <a:srgbClr val="919191"/>
    </a:accent6>
    <a:hlink>
      <a:srgbClr val="000000"/>
    </a:hlink>
    <a:folHlink>
      <a:srgbClr val="D9E4E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1EA6F4347204EBF1A278FA43DCFFA" ma:contentTypeVersion="0" ma:contentTypeDescription="Crée un document." ma:contentTypeScope="" ma:versionID="cbf67f4c164a6768fbc835f09c0ce01b">
  <xsd:schema xmlns:xsd="http://www.w3.org/2001/XMLSchema" xmlns:xs="http://www.w3.org/2001/XMLSchema" xmlns:p="http://schemas.microsoft.com/office/2006/metadata/properties" xmlns:ns2="1c123b84-80ca-4bee-a1b1-49a608c2ca90" targetNamespace="http://schemas.microsoft.com/office/2006/metadata/properties" ma:root="true" ma:fieldsID="70e677e3b32700101d3033a871670d08" ns2:_="">
    <xsd:import namespace="1c123b84-80ca-4bee-a1b1-49a608c2ca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23b84-80ca-4bee-a1b1-49a608c2ca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123b84-80ca-4bee-a1b1-49a608c2ca90">VQTKTKUKJDJV-358477342-175</_dlc_DocId>
    <_dlc_DocIdUrl xmlns="1c123b84-80ca-4bee-a1b1-49a608c2ca90">
      <Url>http://gipi.intra.net/teamsites/gpa/_layouts/15/DocIdRedir.aspx?ID=VQTKTKUKJDJV-358477342-175</Url>
      <Description>VQTKTKUKJDJV-358477342-175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C088C9-A6C3-45D7-9116-AE4C9C3B28AB}"/>
</file>

<file path=customXml/itemProps2.xml><?xml version="1.0" encoding="utf-8"?>
<ds:datastoreItem xmlns:ds="http://schemas.openxmlformats.org/officeDocument/2006/customXml" ds:itemID="{B707219D-3ACD-45B4-A2F6-48D4008B1CA2}"/>
</file>

<file path=customXml/itemProps3.xml><?xml version="1.0" encoding="utf-8"?>
<ds:datastoreItem xmlns:ds="http://schemas.openxmlformats.org/officeDocument/2006/customXml" ds:itemID="{1EC375C1-088E-4DE6-AAA9-EE691B1874E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5823311-2325-4d11-b750-014882a9a01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0C032E0-E3AB-4778-A9C9-EFA2E8E5CB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14134</TotalTime>
  <Words>1358</Words>
  <Application>Microsoft Office PowerPoint</Application>
  <PresentationFormat>Affichage à l'écran (4:3)</PresentationFormat>
  <Paragraphs>138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Trebuchet MS</vt:lpstr>
      <vt:lpstr>Wingdings</vt:lpstr>
      <vt:lpstr>2_Thème Office</vt:lpstr>
      <vt:lpstr>1_gip01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GIP-MDS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mbernassau</dc:creator>
  <cp:lastModifiedBy>Virginie ETCHETO</cp:lastModifiedBy>
  <cp:revision>1306</cp:revision>
  <cp:lastPrinted>2019-10-22T14:46:40Z</cp:lastPrinted>
  <dcterms:created xsi:type="dcterms:W3CDTF">2015-10-05T08:15:24Z</dcterms:created>
  <dcterms:modified xsi:type="dcterms:W3CDTF">2020-12-01T17:36:08Z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0x0101004851EA6F4347204EBF1A278FA43DCFFA</vt:lpwstr>
  </property>
  <property fmtid="{D5CDD505-2E9C-101B-9397-08002B2CF9AE}" pid="3" name="_dlc_DocIdItemGuid">
    <vt:lpwstr>8c29872d-fdc8-4cdf-967b-cd1b5247b9b1</vt:lpwstr>
  </property>
</Properties>
</file>