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664" r:id="rId6"/>
  </p:sldMasterIdLst>
  <p:notesMasterIdLst>
    <p:notesMasterId r:id="rId22"/>
  </p:notesMasterIdLst>
  <p:handoutMasterIdLst>
    <p:handoutMasterId r:id="rId23"/>
  </p:handoutMasterIdLst>
  <p:sldIdLst>
    <p:sldId id="316" r:id="rId7"/>
    <p:sldId id="319" r:id="rId8"/>
    <p:sldId id="329" r:id="rId9"/>
    <p:sldId id="331" r:id="rId10"/>
    <p:sldId id="332" r:id="rId11"/>
    <p:sldId id="330" r:id="rId12"/>
    <p:sldId id="335" r:id="rId13"/>
    <p:sldId id="336" r:id="rId14"/>
    <p:sldId id="337" r:id="rId15"/>
    <p:sldId id="325" r:id="rId16"/>
    <p:sldId id="328" r:id="rId17"/>
    <p:sldId id="342" r:id="rId18"/>
    <p:sldId id="327" r:id="rId19"/>
    <p:sldId id="340" r:id="rId20"/>
    <p:sldId id="341" r:id="rId2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7285348-F38E-4BE6-A0C0-01CE96FCA440}">
          <p14:sldIdLst>
            <p14:sldId id="316"/>
            <p14:sldId id="319"/>
            <p14:sldId id="329"/>
            <p14:sldId id="331"/>
            <p14:sldId id="332"/>
            <p14:sldId id="330"/>
            <p14:sldId id="335"/>
            <p14:sldId id="336"/>
            <p14:sldId id="337"/>
            <p14:sldId id="325"/>
            <p14:sldId id="328"/>
            <p14:sldId id="342"/>
            <p14:sldId id="327"/>
            <p14:sldId id="340"/>
            <p14:sldId id="3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e BOUTIN" initials="LB" lastIdx="20" clrIdx="0">
    <p:extLst>
      <p:ext uri="{19B8F6BF-5375-455C-9EA6-DF929625EA0E}">
        <p15:presenceInfo xmlns:p15="http://schemas.microsoft.com/office/powerpoint/2012/main" userId="S-1-5-21-2052111302-1844823847-839522115-11341" providerId="AD"/>
      </p:ext>
    </p:extLst>
  </p:cmAuthor>
  <p:cmAuthor id="2" name="Catherine ELMOUCHNINO" initials="CE" lastIdx="3" clrIdx="1">
    <p:extLst>
      <p:ext uri="{19B8F6BF-5375-455C-9EA6-DF929625EA0E}">
        <p15:presenceInfo xmlns:p15="http://schemas.microsoft.com/office/powerpoint/2012/main" userId="S-1-5-21-2052111302-1844823847-839522115-3489" providerId="AD"/>
      </p:ext>
    </p:extLst>
  </p:cmAuthor>
  <p:cmAuthor id="3" name="Alice LEGER" initials="AL" lastIdx="1" clrIdx="2">
    <p:extLst>
      <p:ext uri="{19B8F6BF-5375-455C-9EA6-DF929625EA0E}">
        <p15:presenceInfo xmlns:p15="http://schemas.microsoft.com/office/powerpoint/2012/main" userId="S-1-5-21-2052111302-1844823847-839522115-146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E0E"/>
    <a:srgbClr val="F38646"/>
    <a:srgbClr val="F7BB51"/>
    <a:srgbClr val="033882"/>
    <a:srgbClr val="25C4FC"/>
    <a:srgbClr val="00B0F0"/>
    <a:srgbClr val="5B9BD5"/>
    <a:srgbClr val="E47E14"/>
    <a:srgbClr val="2C5F7F"/>
    <a:srgbClr val="B3D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95928" autoAdjust="0"/>
  </p:normalViewPr>
  <p:slideViewPr>
    <p:cSldViewPr>
      <p:cViewPr varScale="1">
        <p:scale>
          <a:sx n="61" d="100"/>
          <a:sy n="61" d="100"/>
        </p:scale>
        <p:origin x="1372" y="60"/>
      </p:cViewPr>
      <p:guideLst>
        <p:guide orient="horz" pos="2024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184E1-B051-41DF-8FAF-E2BB4F0B3A95}" type="datetimeFigureOut">
              <a:rPr lang="fr-FR" smtClean="0"/>
              <a:pPr/>
              <a:t>01/12/2020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73F20-3EA3-4254-B088-3A6137CADDB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05DFB-48EE-4AF2-9D1B-0D41CEC85CFA}" type="datetimeFigureOut">
              <a:rPr lang="fr-FR" smtClean="0"/>
              <a:pPr/>
              <a:t>01/12/2020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29AAB-5E2D-49C9-B84A-8F8334C44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580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cas d'un fonctionnaire relevant de la Fonction publique territoriale ou hospitalière, les cotisations sont déclarées par son établissement d'origine s'il s'agit d'un emploi ne conduisant pas à pension (ENCP) hormis les cotisations au RAFP, ou par son établissement d'accueil pour un emploi conduisant à pension (ECP).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cas d’un fonctionnaire relevant de la Fonction publique d’État, les cotisations sont toujours déclarées par l’établissement d’accueil.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579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cas d'un fonctionnaire relevant de la Fonction publique territoriale ou hospitalière, les cotisations sont déclarées par son établissement d'origine s'il s'agit d'un emploi ne conduisant pas à pension (ENCP) hormis les cotisations au RAFP, ou par son établissement d'accueil pour un emploi conduisant à pension (ECP).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Dans le cas d’un fonctionnaire relevant de la Fonction publique d’État, les cotisations sont toujours déclarées par l’établissement d’accueil.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93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stabiliser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825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225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107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16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" Taux de travail à </a:t>
            </a: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temps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partiel - S21.G00.40.055 ". Cette rubrique </a:t>
            </a: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 doit être renseignée que dans le cas d'un temps partiel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On notera que cette rubrique n'est pas préfixée [FP] car on ne s'interdit pas d'en étendre l'usage à la sphère privée dans l'avenir. A l'heure actuelle, seuls les déclarants de la Fonction publique l'utilisent.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106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Si erreur</a:t>
            </a:r>
            <a:r>
              <a:rPr lang="fr-FR" baseline="0" dirty="0"/>
              <a:t> sur arrêt de travail </a:t>
            </a:r>
            <a:r>
              <a:rPr lang="fr-FR" baseline="0" dirty="0">
                <a:sym typeface="Wingdings" panose="05000000000000000000" pitchFamily="2" charset="2"/>
              </a:rPr>
              <a:t> annuler le bloc 60 puis le </a:t>
            </a:r>
            <a:r>
              <a:rPr lang="fr-FR" baseline="0" dirty="0" err="1">
                <a:sym typeface="Wingdings" panose="05000000000000000000" pitchFamily="2" charset="2"/>
              </a:rPr>
              <a:t>redéclarer</a:t>
            </a:r>
            <a:r>
              <a:rPr lang="fr-FR" baseline="0" dirty="0">
                <a:sym typeface="Wingdings" panose="05000000000000000000" pitchFamily="2" charset="2"/>
              </a:rPr>
              <a:t> avec bonne période &amp; bon motif.  régulariser les montants éventuellement déclarés erronés. [</a:t>
            </a:r>
            <a:r>
              <a:rPr lang="fr-FR" baseline="0" dirty="0" err="1">
                <a:sym typeface="Wingdings" panose="05000000000000000000" pitchFamily="2" charset="2"/>
              </a:rPr>
              <a:t>Cf</a:t>
            </a:r>
            <a:r>
              <a:rPr lang="fr-FR" baseline="0" dirty="0">
                <a:sym typeface="Wingdings" panose="05000000000000000000" pitchFamily="2" charset="2"/>
              </a:rPr>
              <a:t> webinaire en </a:t>
            </a:r>
            <a:r>
              <a:rPr lang="fr-FR" baseline="0" dirty="0" err="1">
                <a:sym typeface="Wingdings" panose="05000000000000000000" pitchFamily="2" charset="2"/>
              </a:rPr>
              <a:t>replay</a:t>
            </a:r>
            <a:r>
              <a:rPr lang="fr-FR" baseline="0" dirty="0">
                <a:sym typeface="Wingdings" panose="05000000000000000000" pitchFamily="2" charset="2"/>
              </a:rPr>
              <a:t>]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527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Exemple à donner : la carence : 1 bloc 51 à 0% puis un bloc 51 à 100% (par exemple)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887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noter : on déclare</a:t>
            </a:r>
            <a:r>
              <a:rPr lang="fr-FR" baseline="0" dirty="0"/>
              <a:t> au ‘mois le mois’ les suspensions </a:t>
            </a:r>
          </a:p>
          <a:p>
            <a:endParaRPr lang="fr-FR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Si erreur</a:t>
            </a:r>
            <a:r>
              <a:rPr lang="fr-FR" baseline="0" dirty="0"/>
              <a:t> sur suspension </a:t>
            </a:r>
            <a:r>
              <a:rPr lang="fr-FR" baseline="0" dirty="0">
                <a:sym typeface="Wingdings" panose="05000000000000000000" pitchFamily="2" charset="2"/>
              </a:rPr>
              <a:t> annuler le bloc 65 puis le </a:t>
            </a:r>
            <a:r>
              <a:rPr lang="fr-FR" baseline="0" dirty="0" err="1">
                <a:sym typeface="Wingdings" panose="05000000000000000000" pitchFamily="2" charset="2"/>
              </a:rPr>
              <a:t>redéclarer</a:t>
            </a:r>
            <a:r>
              <a:rPr lang="fr-FR" baseline="0" dirty="0">
                <a:sym typeface="Wingdings" panose="05000000000000000000" pitchFamily="2" charset="2"/>
              </a:rPr>
              <a:t> avec bonne période &amp; bon motif.  régulariser les montants éventuellement déclarés erronés. [</a:t>
            </a:r>
            <a:r>
              <a:rPr lang="fr-FR" baseline="0" dirty="0" err="1">
                <a:sym typeface="Wingdings" panose="05000000000000000000" pitchFamily="2" charset="2"/>
              </a:rPr>
              <a:t>Cf</a:t>
            </a:r>
            <a:r>
              <a:rPr lang="fr-FR" baseline="0" dirty="0">
                <a:sym typeface="Wingdings" panose="05000000000000000000" pitchFamily="2" charset="2"/>
              </a:rPr>
              <a:t> webinaire en </a:t>
            </a:r>
            <a:r>
              <a:rPr lang="fr-FR" baseline="0" dirty="0" err="1">
                <a:sym typeface="Wingdings" panose="05000000000000000000" pitchFamily="2" charset="2"/>
              </a:rPr>
              <a:t>replay</a:t>
            </a:r>
            <a:r>
              <a:rPr lang="fr-FR" baseline="0" dirty="0">
                <a:sym typeface="Wingdings" panose="05000000000000000000" pitchFamily="2" charset="2"/>
              </a:rPr>
              <a:t>]</a:t>
            </a: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241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A remonter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29AAB-5E2D-49C9-B84A-8F8334C44DDF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61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9738"/>
            <a:ext cx="9144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06395" y="3518987"/>
            <a:ext cx="5147032" cy="87476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006391" y="4298103"/>
            <a:ext cx="5066907" cy="718008"/>
          </a:xfrm>
        </p:spPr>
        <p:txBody>
          <a:bodyPr/>
          <a:lstStyle>
            <a:lvl1pPr marL="0" indent="0" algn="l">
              <a:buNone/>
              <a:defRPr b="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05AA1-A027-4AD2-8FBE-72A8AC0943B2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BE434-A102-48E2-A5D7-5D366B5A96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44DB54C-C71A-48ED-84BC-1B38E972082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29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4F0027-A99A-4240-89FE-D3EA62C298D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0558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C2D94AA-A956-4A91-9887-B98AD1CBF34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3376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45D1E9-7BDE-43A7-B088-31D550C0339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5164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4639" y="533400"/>
            <a:ext cx="2051050" cy="57912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68317" y="533400"/>
            <a:ext cx="6003925" cy="5791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150F53-EE4F-4DF7-994B-C63678D11E9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1555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7" y="533400"/>
            <a:ext cx="8207375" cy="839788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7" y="1525588"/>
            <a:ext cx="8207375" cy="47990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429E59-4F77-4D69-B209-6FD6FD13CAC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121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8"/>
          <p:cNvSpPr txBox="1">
            <a:spLocks noChangeArrowheads="1"/>
          </p:cNvSpPr>
          <p:nvPr userDrawn="1"/>
        </p:nvSpPr>
        <p:spPr bwMode="auto">
          <a:xfrm>
            <a:off x="8719041" y="6504324"/>
            <a:ext cx="421539" cy="254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4112" tIns="42057" rIns="84112" bIns="42057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841126" eaLnBrk="1" hangingPunct="1">
              <a:defRPr/>
            </a:pPr>
            <a:fld id="{32672E87-8428-48CA-B28F-E3D5BD58F8CC}" type="slidenum">
              <a:rPr lang="fr-FR" sz="1104" smtClean="0">
                <a:solidFill>
                  <a:srgbClr val="000000"/>
                </a:solidFill>
              </a:rPr>
              <a:pPr defTabSz="841126" eaLnBrk="1" hangingPunct="1">
                <a:defRPr/>
              </a:pPr>
              <a:t>‹N°›</a:t>
            </a:fld>
            <a:endParaRPr lang="fr-FR" sz="1104" dirty="0">
              <a:solidFill>
                <a:srgbClr val="000000"/>
              </a:solidFill>
            </a:endParaRPr>
          </a:p>
        </p:txBody>
      </p:sp>
      <p:sp>
        <p:nvSpPr>
          <p:cNvPr id="37" name="Rectangle 10"/>
          <p:cNvSpPr>
            <a:spLocks noChangeArrowheads="1"/>
          </p:cNvSpPr>
          <p:nvPr userDrawn="1"/>
        </p:nvSpPr>
        <p:spPr bwMode="auto">
          <a:xfrm>
            <a:off x="1403839" y="6524625"/>
            <a:ext cx="64008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4112" tIns="42057" rIns="84112" bIns="42057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841126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fr-FR" altLang="fr-FR" sz="920" b="1" dirty="0">
                <a:solidFill>
                  <a:srgbClr val="0070C0"/>
                </a:solidFill>
                <a:latin typeface="Trebuchet MS" pitchFamily="34" charset="0"/>
              </a:rPr>
              <a:t>Club Qualité DSN – 20/06/2018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226" y="318263"/>
            <a:ext cx="6673071" cy="453646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r">
              <a:defRPr sz="2576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1728" y="1648497"/>
            <a:ext cx="7414179" cy="42500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sz="1840" b="1">
                <a:solidFill>
                  <a:schemeClr val="tx2"/>
                </a:solidFill>
              </a:defRPr>
            </a:lvl1pPr>
            <a:lvl2pPr marL="245329" indent="-245329">
              <a:spcBef>
                <a:spcPts val="1104"/>
              </a:spcBef>
              <a:buClr>
                <a:schemeClr val="accent1"/>
              </a:buClr>
              <a:buFont typeface="Wingdings" panose="05000000000000000000" pitchFamily="2" charset="2"/>
              <a:buChar char="q"/>
              <a:defRPr sz="1288" b="1"/>
            </a:lvl2pPr>
            <a:lvl3pPr marL="489198" indent="-157711">
              <a:spcBef>
                <a:spcPts val="92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q"/>
              <a:defRPr sz="1104"/>
            </a:lvl3pPr>
            <a:lvl4pPr marL="0" indent="0" algn="ctr">
              <a:spcBef>
                <a:spcPts val="1104"/>
              </a:spcBef>
              <a:buNone/>
              <a:defRPr sz="2300"/>
            </a:lvl4pPr>
            <a:lvl5pPr marL="0" indent="0">
              <a:spcBef>
                <a:spcPts val="0"/>
              </a:spcBef>
              <a:buNone/>
              <a:defRPr sz="1656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42" name="Connecteur droit 41"/>
          <p:cNvCxnSpPr/>
          <p:nvPr userDrawn="1"/>
        </p:nvCxnSpPr>
        <p:spPr>
          <a:xfrm>
            <a:off x="1846776" y="782238"/>
            <a:ext cx="6868678" cy="0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 userDrawn="1"/>
        </p:nvCxnSpPr>
        <p:spPr>
          <a:xfrm>
            <a:off x="294466" y="6425161"/>
            <a:ext cx="8584494" cy="11509"/>
          </a:xfrm>
          <a:prstGeom prst="line">
            <a:avLst/>
          </a:prstGeom>
          <a:ln w="127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2114" y="44629"/>
            <a:ext cx="2725226" cy="70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4956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15D2C-E4F8-4967-9595-BCA5835B09DE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70688" y="6423025"/>
            <a:ext cx="2133600" cy="365125"/>
          </a:xfrm>
        </p:spPr>
        <p:txBody>
          <a:bodyPr/>
          <a:lstStyle>
            <a:lvl1pPr algn="r">
              <a:defRPr sz="800" b="1">
                <a:solidFill>
                  <a:srgbClr val="003882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7B0B5D98-C34D-4DB1-BE83-7541DF2AF49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6B24-4305-43F6-84B7-7A55402B3BBB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0D18-02F7-4407-B934-97900A70CDF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bonhommesPPTjaun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776" y="5065721"/>
            <a:ext cx="1800225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7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63663" y="4340696"/>
            <a:ext cx="6400800" cy="1752600"/>
          </a:xfrm>
        </p:spPr>
        <p:txBody>
          <a:bodyPr lIns="91440" tIns="45720" rIns="91440" bIns="45720" anchor="ctr"/>
          <a:lstStyle>
            <a:lvl1pPr marL="0" indent="0" algn="ctr">
              <a:lnSpc>
                <a:spcPct val="80000"/>
              </a:lnSpc>
              <a:buFontTx/>
              <a:buNone/>
              <a:defRPr sz="3200">
                <a:solidFill>
                  <a:srgbClr val="00B0E6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367217" y="6582229"/>
            <a:ext cx="395287" cy="246754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C5D755-D606-4112-B6CA-8647EF5CEAF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2526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LOGO_DSN_diapo_RV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2939" y="155575"/>
            <a:ext cx="5572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FD6C53-D473-46D9-A8B0-426F2D46006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27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9D5CECF-9099-439C-9B72-5DDB1B0F245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203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7" y="1525588"/>
            <a:ext cx="40274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25588"/>
            <a:ext cx="40274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A4AF624-64DA-468C-A763-224175A1612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70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63A0905-06FF-4B55-8DE1-E47D4CB283E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8" name="Image 5" descr="LOGO_DSN_diapo_RVB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2939" y="155575"/>
            <a:ext cx="5572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925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58AC0C0-FDC3-4D09-AEDA-C006ABFED41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21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7.jpe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774700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303338" y="1206500"/>
            <a:ext cx="75707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963613" y="2001838"/>
            <a:ext cx="8113712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927D6D-8B45-44D4-8E52-4BB4DD71A9AB}" type="datetime1">
              <a:rPr lang="fr-FR" smtClean="0"/>
              <a:t>01/12/2020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61163" y="64230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b="1">
                <a:solidFill>
                  <a:srgbClr val="003882"/>
                </a:solidFill>
                <a:latin typeface="Arial Narrow" pitchFamily="34" charset="0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pic>
        <p:nvPicPr>
          <p:cNvPr id="8" name="Image 9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2763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Clr>
          <a:schemeClr val="bg1"/>
        </a:buClr>
        <a:buSzPct val="25000"/>
        <a:buFont typeface="Arial" charset="0"/>
        <a:buChar char="•"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631825" indent="-27305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6"/>
        </a:buBlip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3525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7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7" y="533400"/>
            <a:ext cx="8207375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7" y="1525588"/>
            <a:ext cx="82073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69" tIns="45984" rIns="91969" bIns="45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86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" y="6623498"/>
            <a:ext cx="395288" cy="246754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105" tIns="45984" rIns="18105" bIns="45984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10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 dirty="0"/>
              <a:t>1</a:t>
            </a:r>
          </a:p>
        </p:txBody>
      </p:sp>
      <p:pic>
        <p:nvPicPr>
          <p:cNvPr id="1029" name="Picture 8" descr="bonhommesPPTjaun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43776" y="5065721"/>
            <a:ext cx="1800225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881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5pPr>
      <a:lvl6pPr marL="457189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6pPr>
      <a:lvl7pPr marL="914377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7pPr>
      <a:lvl8pPr marL="1371566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8pPr>
      <a:lvl9pPr marL="1828754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4272"/>
          </a:solidFill>
          <a:latin typeface="Arial" charset="0"/>
          <a:cs typeface="Arial" charset="0"/>
        </a:defRPr>
      </a:lvl9pPr>
    </p:titleStyle>
    <p:bodyStyle>
      <a:lvl1pPr marL="342891" indent="-342891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buSzPct val="125000"/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buSzPct val="125000"/>
        <a:buBlip>
          <a:blip r:embed="rId17"/>
        </a:buBlip>
        <a:defRPr>
          <a:solidFill>
            <a:schemeClr val="tx1"/>
          </a:solidFill>
          <a:latin typeface="+mn-lt"/>
          <a:cs typeface="+mn-cs"/>
        </a:defRPr>
      </a:lvl2pPr>
      <a:lvl3pPr marL="1142971" indent="-22859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buSzPct val="125000"/>
        <a:buFont typeface="Arial" pitchFamily="34" charset="0"/>
        <a:buChar char="−"/>
        <a:defRPr sz="1600">
          <a:solidFill>
            <a:srgbClr val="505050"/>
          </a:solidFill>
          <a:latin typeface="+mn-lt"/>
          <a:cs typeface="+mn-cs"/>
        </a:defRPr>
      </a:lvl3pPr>
      <a:lvl4pPr marL="1600160" indent="-22859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defRPr sz="1000">
          <a:solidFill>
            <a:schemeClr val="tx1"/>
          </a:solidFill>
          <a:latin typeface="+mn-lt"/>
          <a:cs typeface="+mn-cs"/>
        </a:defRPr>
      </a:lvl4pPr>
      <a:lvl5pPr marL="2057349" indent="-228594" algn="l" rtl="0" eaLnBrk="0" fontAlgn="base" hangingPunct="0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5pPr>
      <a:lvl6pPr marL="2514537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6pPr>
      <a:lvl7pPr marL="2971726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7pPr>
      <a:lvl8pPr marL="3428914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8pPr>
      <a:lvl9pPr marL="3886103" indent="-228594" algn="l" rtl="0" fontAlgn="base">
        <a:lnSpc>
          <a:spcPct val="90000"/>
        </a:lnSpc>
        <a:spcBef>
          <a:spcPct val="75000"/>
        </a:spcBef>
        <a:spcAft>
          <a:spcPct val="0"/>
        </a:spcAft>
        <a:defRPr sz="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5.png"/><Relationship Id="rId4" Type="http://schemas.openxmlformats.org/officeDocument/2006/relationships/image" Target="../media/image1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t-entreprises.custhelp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44921"/>
            <a:ext cx="9144000" cy="422358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20272" y="6453336"/>
            <a:ext cx="201622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400" b="1" i="1" dirty="0">
                <a:solidFill>
                  <a:schemeClr val="bg1"/>
                </a:solidFill>
              </a:rPr>
              <a:t>05 novembre 2020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52" y="0"/>
            <a:ext cx="9130748" cy="1412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230254" y="890595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rgbClr val="E77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5400" baseline="30000" dirty="0">
                <a:solidFill>
                  <a:srgbClr val="E77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5400" dirty="0">
                <a:solidFill>
                  <a:srgbClr val="E77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Club des Pilotes Fonction Publique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0D18-02F7-4407-B934-97900A70CDF8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Gestion des fins de contrat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446694" y="1052736"/>
            <a:ext cx="1691680" cy="360040"/>
          </a:xfrm>
          <a:prstGeom prst="rect">
            <a:avLst/>
          </a:prstGeom>
          <a:solidFill>
            <a:srgbClr val="E77E0E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FC 397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750" y="1628800"/>
            <a:ext cx="813670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Points de vigilance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La déclaration du bloc « Fin du contrat - S21.G00.62 » est obligatoire dans la DSN mensuelle</a:t>
            </a:r>
            <a:r>
              <a:rPr lang="fr-FR" dirty="0">
                <a:solidFill>
                  <a:schemeClr val="tx2"/>
                </a:solidFill>
              </a:rPr>
              <a:t> même si il n’y a pas de signalement de fin de contrat transmis. 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Le signalement n’est pas obligatoire pour les structures de la fonction publique mais le bloc </a:t>
            </a:r>
            <a:r>
              <a:rPr lang="fr-FR" b="1" dirty="0">
                <a:solidFill>
                  <a:schemeClr val="tx2"/>
                </a:solidFill>
              </a:rPr>
              <a:t>« Fin du contrat - S21.G00.62 » </a:t>
            </a:r>
            <a:r>
              <a:rPr lang="fr-FR" dirty="0">
                <a:solidFill>
                  <a:schemeClr val="tx2"/>
                </a:solidFill>
              </a:rPr>
              <a:t>est obligatoire dans la mensuelle.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</a:rPr>
              <a:t>A noter : la suspension d’un contrat, par exemple dans le cadre d’un détachement, ne constitue pas une fin de contrat et n’implique donc pas de déclaration du bloc « Fin de contrat – S21.G00.62 ».</a:t>
            </a:r>
          </a:p>
        </p:txBody>
      </p:sp>
    </p:spTree>
    <p:extLst>
      <p:ext uri="{BB962C8B-B14F-4D97-AF65-F5344CB8AC3E}">
        <p14:creationId xmlns:p14="http://schemas.microsoft.com/office/powerpoint/2010/main" val="333480150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Gestion des détachements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566534" y="1340768"/>
            <a:ext cx="81819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Points de vigilance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Les deux établissements (origine et accueil) doivent déclarer le fonctionnaire</a:t>
            </a:r>
            <a:r>
              <a:rPr lang="fr-FR" dirty="0">
                <a:solidFill>
                  <a:schemeClr val="tx2"/>
                </a:solidFill>
              </a:rPr>
              <a:t>. 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Les modalités déclaratives diffèrent selon qu'il s'agit de l'établissement d'origine ou d'accueil.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Un seul de ces deux établissements déclare les cotisations</a:t>
            </a:r>
            <a:r>
              <a:rPr lang="fr-FR" dirty="0">
                <a:solidFill>
                  <a:schemeClr val="tx2"/>
                </a:solidFill>
              </a:rPr>
              <a:t>, en fonction du type de détachement et de la Fonction publique concernée.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2488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Gestion des détachements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360632" y="1006816"/>
            <a:ext cx="81819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Consignes principales :</a:t>
            </a: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27777" y="1037187"/>
            <a:ext cx="2016223" cy="369332"/>
          </a:xfrm>
          <a:prstGeom prst="rect">
            <a:avLst/>
          </a:prstGeom>
          <a:solidFill>
            <a:srgbClr val="E77E0E"/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FC 2055      FC 2057</a:t>
            </a:r>
          </a:p>
        </p:txBody>
      </p:sp>
      <p:pic>
        <p:nvPicPr>
          <p:cNvPr id="7" name="Graphique 6" descr="Logement">
            <a:extLst>
              <a:ext uri="{FF2B5EF4-FFF2-40B4-BE49-F238E27FC236}">
                <a16:creationId xmlns:a16="http://schemas.microsoft.com/office/drawing/2014/main" id="{B43378E6-5458-E643-B96B-BAC996761F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628160" y="1561348"/>
            <a:ext cx="914400" cy="914400"/>
          </a:xfrm>
          <a:prstGeom prst="rect">
            <a:avLst/>
          </a:prstGeom>
        </p:spPr>
      </p:pic>
      <p:pic>
        <p:nvPicPr>
          <p:cNvPr id="10" name="Graphique 9" descr="Maison">
            <a:extLst>
              <a:ext uri="{FF2B5EF4-FFF2-40B4-BE49-F238E27FC236}">
                <a16:creationId xmlns:a16="http://schemas.microsoft.com/office/drawing/2014/main" id="{4B0174A4-BE80-B443-8843-B37D4B757F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01439" y="1575867"/>
            <a:ext cx="914400" cy="914400"/>
          </a:xfrm>
          <a:prstGeom prst="rect">
            <a:avLst/>
          </a:prstGeom>
        </p:spPr>
      </p:pic>
      <p:sp>
        <p:nvSpPr>
          <p:cNvPr id="13" name="Flèche vers le haut 12">
            <a:extLst>
              <a:ext uri="{FF2B5EF4-FFF2-40B4-BE49-F238E27FC236}">
                <a16:creationId xmlns:a16="http://schemas.microsoft.com/office/drawing/2014/main" id="{9072406C-FC61-A842-BB75-EA8FC8F9B01A}"/>
              </a:ext>
            </a:extLst>
          </p:cNvPr>
          <p:cNvSpPr/>
          <p:nvPr/>
        </p:nvSpPr>
        <p:spPr>
          <a:xfrm rot="5400000">
            <a:off x="4478299" y="-334248"/>
            <a:ext cx="187401" cy="5154628"/>
          </a:xfrm>
          <a:prstGeom prst="up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run Icon 2975819">
            <a:extLst>
              <a:ext uri="{FF2B5EF4-FFF2-40B4-BE49-F238E27FC236}">
                <a16:creationId xmlns:a16="http://schemas.microsoft.com/office/drawing/2014/main" id="{181C35DE-9FA8-514E-B772-2F17E4E02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92" y="1281155"/>
            <a:ext cx="821574" cy="82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5B0F745-32F6-1F40-BCF0-C7345060D4DE}"/>
              </a:ext>
            </a:extLst>
          </p:cNvPr>
          <p:cNvSpPr/>
          <p:nvPr/>
        </p:nvSpPr>
        <p:spPr>
          <a:xfrm>
            <a:off x="-250848" y="2882369"/>
            <a:ext cx="482284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3" algn="just"/>
            <a:r>
              <a:rPr lang="fr-FR" sz="1600" b="1" dirty="0">
                <a:solidFill>
                  <a:schemeClr val="tx2"/>
                </a:solidFill>
              </a:rPr>
              <a:t>L’agent est nommé </a:t>
            </a:r>
            <a:endParaRPr lang="fr-FR" sz="16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3" algn="just"/>
            <a:r>
              <a:rPr lang="fr-FR" sz="1600" b="1" i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 pitchFamily="2" charset="2"/>
              </a:rPr>
              <a:t> </a:t>
            </a: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Rubrique « Nature du contrat - S21.G00.40.007 » avec valeur ‘50 – Nomination dans la fonction publique’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endParaRPr lang="fr-FR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3" algn="just"/>
            <a:r>
              <a:rPr lang="fr-FR" sz="1600" b="1" dirty="0">
                <a:solidFill>
                  <a:schemeClr val="tx2"/>
                </a:solidFill>
              </a:rPr>
              <a:t>L’agent est suspendu </a:t>
            </a:r>
            <a:endParaRPr lang="fr-FR" sz="16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3" indent="-285750" algn="just">
              <a:buFont typeface="Wingdings" pitchFamily="2" charset="2"/>
              <a:buChar char="à"/>
            </a:pP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Bloc « Autre suspension de l'exécution du contrat – S21.G00.65 » avec en rubrique « Motif de suspension - S21.G00.65.001 » :</a:t>
            </a:r>
          </a:p>
          <a:p>
            <a:pPr marL="742950" lvl="3" indent="-285750" algn="just">
              <a:buFont typeface="Courier New" panose="02070309020205020404" pitchFamily="49" charset="0"/>
              <a:buChar char="o"/>
            </a:pP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'655 - [FP] Détachement conduisant à pension (ECP)’ </a:t>
            </a:r>
          </a:p>
          <a:p>
            <a:pPr marL="742950" lvl="3" indent="-285750" algn="just">
              <a:buFont typeface="Courier New" panose="02070309020205020404" pitchFamily="49" charset="0"/>
              <a:buChar char="o"/>
            </a:pP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'674 - [FP] Détachement ne conduisant pas à pension (ENCP)’ </a:t>
            </a:r>
          </a:p>
          <a:p>
            <a:pPr marL="742950" lvl="3" indent="-285750" algn="just">
              <a:buFont typeface="Courier New" panose="02070309020205020404" pitchFamily="49" charset="0"/>
              <a:buChar char="o"/>
            </a:pPr>
            <a:endParaRPr lang="fr-FR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3" algn="just"/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 la rubrique « [FP] Position de détachement – S21.G00.65.004 » renseignée).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03CBBC-0ED0-AC4C-9F77-8D67F581A5E2}"/>
              </a:ext>
            </a:extLst>
          </p:cNvPr>
          <p:cNvSpPr/>
          <p:nvPr/>
        </p:nvSpPr>
        <p:spPr>
          <a:xfrm>
            <a:off x="4860034" y="2882369"/>
            <a:ext cx="402685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sz="1600" b="1" dirty="0">
                <a:solidFill>
                  <a:schemeClr val="tx2"/>
                </a:solidFill>
              </a:rPr>
              <a:t>L’agent est en détachement …</a:t>
            </a:r>
            <a:endParaRPr lang="fr-FR" sz="16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285750" lvl="2" indent="-285750" algn="just">
              <a:buFont typeface="Wingdings" pitchFamily="2" charset="2"/>
              <a:buChar char="à"/>
            </a:pP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Rubrique « Nature du contrat - S21.G00.40.007 » renseignée avec les valeurs 20 ou 21 – Détachement ECP/ENCP</a:t>
            </a:r>
          </a:p>
          <a:p>
            <a:pPr marL="0" lvl="2" algn="just"/>
            <a:endParaRPr lang="fr-FR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2" algn="just"/>
            <a:r>
              <a:rPr lang="fr-FR" sz="1600" b="1" dirty="0">
                <a:solidFill>
                  <a:schemeClr val="tx2"/>
                </a:solidFill>
              </a:rPr>
              <a:t>… Sans suspension, et avec le type de détachement </a:t>
            </a: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(Rubrique « [FP] Type de détachement - S21.G00.40.066 ») </a:t>
            </a:r>
            <a:r>
              <a:rPr lang="fr-FR" sz="1600" b="1" dirty="0">
                <a:solidFill>
                  <a:schemeClr val="tx2"/>
                </a:solidFill>
              </a:rPr>
              <a:t>renseigné.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A49E0B-23B6-804A-A237-9AA0DECE6F10}"/>
              </a:ext>
            </a:extLst>
          </p:cNvPr>
          <p:cNvCxnSpPr>
            <a:cxnSpLocks/>
          </p:cNvCxnSpPr>
          <p:nvPr/>
        </p:nvCxnSpPr>
        <p:spPr>
          <a:xfrm>
            <a:off x="4716016" y="2882369"/>
            <a:ext cx="0" cy="403187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813348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Gestion des mutations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750" y="1628800"/>
            <a:ext cx="82807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Points de vigilance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La mutation ne constitue pas une fin de contrat de travail.</a:t>
            </a: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Consignes principales :</a:t>
            </a: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Le nouvel établissement  prenant en charge l'individu doit transmettre un bloc Changements contrat – S21.G00.41 » </a:t>
            </a:r>
            <a:r>
              <a:rPr lang="fr-FR" dirty="0">
                <a:solidFill>
                  <a:schemeClr val="tx2"/>
                </a:solidFill>
              </a:rPr>
              <a:t>avec une rubrique « SIRET ancien établissement d'affectation - S21.G00.41.012 » renseignée avec l’ancien SIRET de l'établissement d'affectation (SIRET de l'établissement d'origine de l’individu).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L’établissement d’origine du salarié devra renseigner un bloc « Fin du contrat - S21.G00.62 » avec la « date de fin du contrat - S21.G00.62.001 » renseignée à la date d'effet de la mutation et un « motif de la rupture du contrat - S21.G00.62.002 » renseigné à la valeur « 100 - mutation au sein du même groupe sans rupture du contrat ».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784377" y="1052736"/>
            <a:ext cx="1359623" cy="369332"/>
          </a:xfrm>
          <a:prstGeom prst="rect">
            <a:avLst/>
          </a:prstGeom>
          <a:solidFill>
            <a:srgbClr val="E77E0E"/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FC 218</a:t>
            </a:r>
          </a:p>
        </p:txBody>
      </p:sp>
    </p:spTree>
    <p:extLst>
      <p:ext uri="{BB962C8B-B14F-4D97-AF65-F5344CB8AC3E}">
        <p14:creationId xmlns:p14="http://schemas.microsoft.com/office/powerpoint/2010/main" val="73099642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6458044" y="38876"/>
            <a:ext cx="2604096" cy="69269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Intermédiaire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11560" y="2996952"/>
            <a:ext cx="804971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dirty="0"/>
              <a:t>Questions / réponses</a:t>
            </a:r>
            <a:endParaRPr lang="fr-FR" sz="1800" kern="0" dirty="0">
              <a:solidFill>
                <a:srgbClr val="00B0F0"/>
              </a:solidFill>
              <a:latin typeface="Calibri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3721960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02" y="3031169"/>
            <a:ext cx="8932101" cy="2664296"/>
          </a:xfrm>
          <a:prstGeom prst="rect">
            <a:avLst/>
          </a:prstGeom>
        </p:spPr>
      </p:pic>
      <p:sp>
        <p:nvSpPr>
          <p:cNvPr id="2" name="Rectangle à coins arrondis 1"/>
          <p:cNvSpPr/>
          <p:nvPr/>
        </p:nvSpPr>
        <p:spPr>
          <a:xfrm>
            <a:off x="6458044" y="38876"/>
            <a:ext cx="2604096" cy="69269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Intermédiaire</a:t>
            </a:r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B8346C5E-68EC-694D-B58E-0F5D8D36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0688" y="6423025"/>
            <a:ext cx="2133600" cy="365125"/>
          </a:xfrm>
        </p:spPr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764240-7AFE-DA4F-8C6B-6F574B8F3D9D}"/>
              </a:ext>
            </a:extLst>
          </p:cNvPr>
          <p:cNvSpPr>
            <a:spLocks/>
          </p:cNvSpPr>
          <p:nvPr/>
        </p:nvSpPr>
        <p:spPr>
          <a:xfrm>
            <a:off x="232717" y="1294011"/>
            <a:ext cx="8475706" cy="51290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Se connecter à la Base de Connaissance : </a:t>
            </a:r>
            <a:r>
              <a:rPr lang="fr-FR" altLang="en-US" b="1" dirty="0" smtClean="0">
                <a:solidFill>
                  <a:schemeClr val="tx2"/>
                </a:solidFill>
                <a:hlinkClick r:id="rId4"/>
              </a:rPr>
              <a:t>https://net-entreprises.custhelp.com/</a:t>
            </a:r>
            <a:endParaRPr lang="fr-FR" altLang="en-US" b="1" dirty="0">
              <a:solidFill>
                <a:schemeClr val="tx2"/>
              </a:solidFill>
            </a:endParaRPr>
          </a:p>
          <a:p>
            <a:pPr marL="0" lvl="2" algn="just"/>
            <a:endParaRPr lang="fr-FR" altLang="en-US" b="1" dirty="0">
              <a:solidFill>
                <a:schemeClr val="tx2"/>
              </a:solidFill>
            </a:endParaRP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Recherche directement par le n° de la fiche consigne ou par mots clés</a:t>
            </a:r>
          </a:p>
          <a:p>
            <a:pPr marL="457200" lvl="3" algn="just"/>
            <a:endParaRPr lang="fr-FR" altLang="en-US" b="1" dirty="0">
              <a:solidFill>
                <a:schemeClr val="tx2"/>
              </a:solidFill>
            </a:endParaRPr>
          </a:p>
          <a:p>
            <a:pPr marL="457200" lvl="3" algn="just"/>
            <a:endParaRPr lang="fr-FR" altLang="en-US" b="1" dirty="0">
              <a:solidFill>
                <a:schemeClr val="tx2"/>
              </a:solidFill>
            </a:endParaRP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1441FCE3-2961-244E-A5DC-544207E0CF18}"/>
              </a:ext>
            </a:extLst>
          </p:cNvPr>
          <p:cNvCxnSpPr/>
          <p:nvPr/>
        </p:nvCxnSpPr>
        <p:spPr>
          <a:xfrm>
            <a:off x="1691680" y="2780928"/>
            <a:ext cx="1584176" cy="22133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78594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6458044" y="38876"/>
            <a:ext cx="2604096" cy="692696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Intermédiaire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11560" y="2636912"/>
            <a:ext cx="804971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dirty="0"/>
              <a:t>Comment bien déclarer ses agents en DSN ?</a:t>
            </a:r>
            <a:endParaRPr lang="fr-FR" sz="1800" kern="0" dirty="0">
              <a:solidFill>
                <a:srgbClr val="00B0F0"/>
              </a:solidFill>
              <a:latin typeface="Calibri" pitchFamily="34" charset="0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299848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E4DFDD2-6E4B-924B-861E-155AC419421B}"/>
              </a:ext>
            </a:extLst>
          </p:cNvPr>
          <p:cNvSpPr txBox="1">
            <a:spLocks/>
          </p:cNvSpPr>
          <p:nvPr/>
        </p:nvSpPr>
        <p:spPr bwMode="auto">
          <a:xfrm>
            <a:off x="395536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Introduction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Objectif de ce support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D6556D8-D556-8B44-B72C-F7AA89836230}"/>
              </a:ext>
            </a:extLst>
          </p:cNvPr>
          <p:cNvSpPr/>
          <p:nvPr/>
        </p:nvSpPr>
        <p:spPr>
          <a:xfrm>
            <a:off x="395536" y="1268760"/>
            <a:ext cx="835292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defTabSz="1296988" fontAlgn="base">
              <a:spcBef>
                <a:spcPts val="600"/>
              </a:spcBef>
              <a:spcAft>
                <a:spcPct val="0"/>
              </a:spcAft>
              <a:buClr>
                <a:srgbClr val="A1A1A1">
                  <a:lumMod val="50000"/>
                </a:srgbClr>
              </a:buClr>
              <a:buSzPct val="125000"/>
              <a:tabLst>
                <a:tab pos="8435975" algn="r"/>
              </a:tabLst>
              <a:defRPr/>
            </a:pPr>
            <a:endParaRPr lang="fr-FR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L’objectif de ce support est de </a:t>
            </a:r>
            <a:r>
              <a:rPr lang="fr-FR" b="1" dirty="0">
                <a:solidFill>
                  <a:schemeClr val="tx2"/>
                </a:solidFill>
              </a:rPr>
              <a:t>vous accompagner dans la déclaration de vos agents en DSN</a:t>
            </a:r>
            <a:r>
              <a:rPr lang="fr-FR" dirty="0">
                <a:solidFill>
                  <a:schemeClr val="tx2"/>
                </a:solidFill>
              </a:rPr>
              <a:t> en vous en présentant les principaux aspects techniques de la déclaration pour la Fonction Publique.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La DSN est structurée en blocs thématiques dont les suivants qui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chemeClr val="tx2"/>
                </a:solidFill>
              </a:rPr>
              <a:t>seront abordés dans la suite de la présentation sont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Entreprise – S21.G00.06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Etablissement – S21.G00.11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2"/>
                </a:solidFill>
              </a:rPr>
              <a:t>Individu – S21.G00.30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2"/>
                </a:solidFill>
              </a:rPr>
              <a:t>Contrat – S21.G00.40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2"/>
                </a:solidFill>
              </a:rPr>
              <a:t>Arrêt de travail – S21.G00.60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2"/>
                </a:solidFill>
              </a:rPr>
              <a:t>Fin de contrat – S21.G00.62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2"/>
                </a:solidFill>
              </a:rPr>
              <a:t>Suspension de contrat – S21.G00.65</a:t>
            </a:r>
          </a:p>
          <a:p>
            <a:pPr lvl="5"/>
            <a:endParaRPr lang="fr-FR" b="1" dirty="0">
              <a:solidFill>
                <a:schemeClr val="bg2"/>
              </a:solidFill>
            </a:endParaRPr>
          </a:p>
          <a:p>
            <a:r>
              <a:rPr lang="fr-FR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fr-FR" dirty="0">
                <a:solidFill>
                  <a:schemeClr val="tx2"/>
                </a:solidFill>
              </a:rPr>
              <a:t>Pour un fonctionnaire, la notion de </a:t>
            </a:r>
            <a:r>
              <a:rPr lang="fr-FR" b="1" dirty="0">
                <a:solidFill>
                  <a:schemeClr val="tx2"/>
                </a:solidFill>
              </a:rPr>
              <a:t>« contrat » </a:t>
            </a:r>
            <a:r>
              <a:rPr lang="fr-FR" dirty="0">
                <a:solidFill>
                  <a:schemeClr val="tx2"/>
                </a:solidFill>
              </a:rPr>
              <a:t>en DSN est à entendre comme la relation qui le lie à l’établissement qui gère directement sa paie</a:t>
            </a:r>
          </a:p>
          <a:p>
            <a:endParaRPr lang="fr-FR" b="1" dirty="0">
              <a:solidFill>
                <a:srgbClr val="00B050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endParaRPr lang="fr-FR" sz="1500" b="1" i="1" dirty="0">
              <a:solidFill>
                <a:srgbClr val="E95D0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79993" y="4725144"/>
            <a:ext cx="746383" cy="74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3081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Déclaration des quotités de travail</a:t>
            </a:r>
          </a:p>
        </p:txBody>
      </p:sp>
      <p:sp>
        <p:nvSpPr>
          <p:cNvPr id="2" name="Rectangle 1"/>
          <p:cNvSpPr/>
          <p:nvPr/>
        </p:nvSpPr>
        <p:spPr>
          <a:xfrm>
            <a:off x="266701" y="1484784"/>
            <a:ext cx="848176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Points de vigilance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La DSN étant mensuelle, les quotités sont normalement à déclarer par défaut sur une base mensuelle. </a:t>
            </a:r>
            <a:r>
              <a:rPr lang="fr-FR" b="1" dirty="0">
                <a:solidFill>
                  <a:schemeClr val="tx2"/>
                </a:solidFill>
              </a:rPr>
              <a:t>Toutefois</a:t>
            </a:r>
            <a:r>
              <a:rPr lang="fr-FR" dirty="0">
                <a:solidFill>
                  <a:schemeClr val="tx2"/>
                </a:solidFill>
              </a:rPr>
              <a:t>, pour </a:t>
            </a:r>
            <a:r>
              <a:rPr lang="fr-FR" b="1" dirty="0">
                <a:solidFill>
                  <a:schemeClr val="tx2"/>
                </a:solidFill>
              </a:rPr>
              <a:t>les fonctionnaires et les contractuels de droit public, les quotités de travail doivent être déclarées en </a:t>
            </a:r>
            <a:r>
              <a:rPr lang="fr-FR" b="1" u="sng" dirty="0">
                <a:solidFill>
                  <a:schemeClr val="tx2"/>
                </a:solidFill>
              </a:rPr>
              <a:t>heures hebdomadaires</a:t>
            </a:r>
            <a:r>
              <a:rPr lang="fr-FR" b="1" dirty="0">
                <a:solidFill>
                  <a:schemeClr val="tx2"/>
                </a:solidFill>
              </a:rPr>
              <a:t> </a:t>
            </a:r>
            <a:r>
              <a:rPr lang="fr-FR" dirty="0">
                <a:solidFill>
                  <a:schemeClr val="tx2"/>
                </a:solidFill>
              </a:rPr>
              <a:t>car le "contrat" est exprimé ainsi.  </a:t>
            </a: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Les quotités de travail des autres populations, comme par exemple les contractuels de droit privé, seront bien à déclarer en valeur mensuelle.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b="1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fr-FR" b="1" dirty="0">
                <a:solidFill>
                  <a:schemeClr val="tx2"/>
                </a:solidFill>
              </a:rPr>
              <a:t>Les droits acquis par l’agent ou les contractuels dépendent de la quotité de travail déclarée, il convient donc d’être vigilant sur le renseignement de cette donnée.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90099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Déclaration des quotités de travail</a:t>
            </a:r>
          </a:p>
        </p:txBody>
      </p:sp>
      <p:sp>
        <p:nvSpPr>
          <p:cNvPr id="2" name="Rectangle 1"/>
          <p:cNvSpPr/>
          <p:nvPr/>
        </p:nvSpPr>
        <p:spPr>
          <a:xfrm>
            <a:off x="266701" y="1484784"/>
            <a:ext cx="848176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Consignes principales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Les rubriques relatives aux quotités de travail sont :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</a:rPr>
              <a:t>« Unité de mesure de la quotité de travail - S21.G00.40.011 »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</a:rPr>
              <a:t>« Quotité de travail de référence de l'entreprise pour la catégorie de salarié -   S21.G00.40.012 » 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</a:rPr>
              <a:t>« Quotité de travail du contrat - S21.G00.40.013 »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</a:rPr>
              <a:t>« Modalité d'exercice du temps de travail - S21.G00.40.014 »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Une attention particulière est à porter  pour le renseignement des rubriques suivantes :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474" y="4377884"/>
            <a:ext cx="4386925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lvl="3" algn="just"/>
            <a:r>
              <a:rPr lang="fr-FR" sz="1400" b="1" dirty="0">
                <a:solidFill>
                  <a:schemeClr val="tx2"/>
                </a:solidFill>
              </a:rPr>
              <a:t> [FP] Nature du poste - S21.G00.40.053 », </a:t>
            </a:r>
            <a:r>
              <a:rPr lang="fr-FR" sz="1400" dirty="0">
                <a:solidFill>
                  <a:schemeClr val="tx2"/>
                </a:solidFill>
              </a:rPr>
              <a:t>qui doit être valorisée comme suit :</a:t>
            </a:r>
          </a:p>
          <a:p>
            <a:pPr marL="722313" lvl="4" indent="-361950" algn="just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2"/>
                </a:solidFill>
              </a:rPr>
              <a:t>la valeur ‘01 - [FP] Temps complet’ pour un temps plein sur temps complet ou un temps partiel sur temps complet</a:t>
            </a:r>
          </a:p>
          <a:p>
            <a:pPr marL="722313" lvl="4" indent="-361950" algn="just">
              <a:buFont typeface="Courier New" panose="02070309020205020404" pitchFamily="49" charset="0"/>
              <a:buChar char="o"/>
            </a:pPr>
            <a:endParaRPr lang="fr-FR" sz="1400" dirty="0">
              <a:solidFill>
                <a:schemeClr val="tx2"/>
              </a:solidFill>
            </a:endParaRPr>
          </a:p>
          <a:p>
            <a:pPr marL="722313" lvl="4" indent="-361950" algn="just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tx2"/>
                </a:solidFill>
              </a:rPr>
              <a:t>la valeur ‘02 - [FP] Temps non complet’ pour un temps incomplet, pour un temps plein sur un temps non complet ou un temps partiel sur temps non complet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3191" y="5670546"/>
            <a:ext cx="4455731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lvl="2" algn="just"/>
            <a:r>
              <a:rPr lang="fr-FR" sz="1400" b="1" dirty="0">
                <a:solidFill>
                  <a:schemeClr val="tx2"/>
                </a:solidFill>
              </a:rPr>
              <a:t>« Taux de travail à temps partiel - S21.G00.40.055 », </a:t>
            </a:r>
            <a:r>
              <a:rPr lang="fr-FR" sz="1400" dirty="0">
                <a:solidFill>
                  <a:schemeClr val="tx2"/>
                </a:solidFill>
              </a:rPr>
              <a:t>uniquement à renseigner dans le cas d'un temps partiel.</a:t>
            </a:r>
          </a:p>
        </p:txBody>
      </p:sp>
      <p:sp>
        <p:nvSpPr>
          <p:cNvPr id="5" name="Rectangle 4"/>
          <p:cNvSpPr/>
          <p:nvPr/>
        </p:nvSpPr>
        <p:spPr>
          <a:xfrm>
            <a:off x="7452320" y="1060274"/>
            <a:ext cx="1691680" cy="288032"/>
          </a:xfrm>
          <a:prstGeom prst="rect">
            <a:avLst/>
          </a:prstGeom>
          <a:solidFill>
            <a:srgbClr val="E77E0E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FC  2059</a:t>
            </a:r>
          </a:p>
        </p:txBody>
      </p:sp>
      <p:sp>
        <p:nvSpPr>
          <p:cNvPr id="6" name="Rectangle 5"/>
          <p:cNvSpPr/>
          <p:nvPr/>
        </p:nvSpPr>
        <p:spPr>
          <a:xfrm>
            <a:off x="4507582" y="4377884"/>
            <a:ext cx="4455731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lvl="2" algn="just"/>
            <a:r>
              <a:rPr lang="fr-FR" sz="1400" b="1" dirty="0">
                <a:solidFill>
                  <a:schemeClr val="tx2"/>
                </a:solidFill>
              </a:rPr>
              <a:t>« [FP] Quotité de travail de référence de l'entreprise pour la catégorie de salarié dans 'hypothèse d'un poste à temps complet - S21.G00.40.054 </a:t>
            </a:r>
            <a:r>
              <a:rPr lang="fr-FR" sz="1400" dirty="0">
                <a:solidFill>
                  <a:schemeClr val="tx2"/>
                </a:solidFill>
              </a:rPr>
              <a:t>», uniquement à renseigner pour un temps non complet.</a:t>
            </a:r>
          </a:p>
        </p:txBody>
      </p:sp>
    </p:spTree>
    <p:extLst>
      <p:ext uri="{BB962C8B-B14F-4D97-AF65-F5344CB8AC3E}">
        <p14:creationId xmlns:p14="http://schemas.microsoft.com/office/powerpoint/2010/main" val="188463643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Déclaration des quotités de travail</a:t>
            </a:r>
          </a:p>
        </p:txBody>
      </p:sp>
      <p:pic>
        <p:nvPicPr>
          <p:cNvPr id="5" name="Graphique 4" descr="Classe">
            <a:extLst>
              <a:ext uri="{FF2B5EF4-FFF2-40B4-BE49-F238E27FC236}">
                <a16:creationId xmlns:a16="http://schemas.microsoft.com/office/drawing/2014/main" id="{980751A0-D76A-4743-B072-01C7296EE7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8027" y="1611389"/>
            <a:ext cx="501723" cy="501723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2101518"/>
            <a:ext cx="8844068" cy="194421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27584" y="1556792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u="sng" dirty="0">
                <a:solidFill>
                  <a:schemeClr val="accent1">
                    <a:lumMod val="50000"/>
                  </a:schemeClr>
                </a:solidFill>
              </a:rPr>
              <a:t>Exemple : agent à temps partiel (à 80%) sur un temps complet de 35h par semaine :</a:t>
            </a:r>
            <a:endParaRPr lang="fr-FR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6419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cs typeface="Arial"/>
              </a:rPr>
              <a:t>Gestion des arrêts de travail</a:t>
            </a:r>
            <a:endParaRPr lang="fr-FR" sz="1800" strike="dblStrike" kern="0" dirty="0">
              <a:solidFill>
                <a:srgbClr val="00B050"/>
              </a:solidFill>
              <a:latin typeface="Calibri" pitchFamily="34" charset="0"/>
              <a:cs typeface="Arial"/>
            </a:endParaRPr>
          </a:p>
          <a:p>
            <a:endParaRPr lang="fr-FR" sz="1800" kern="0" dirty="0">
              <a:solidFill>
                <a:srgbClr val="00B0F0"/>
              </a:solidFill>
              <a:latin typeface="Calibri" pitchFamily="34" charset="0"/>
              <a:ea typeface="+mn-ea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701" y="1484784"/>
            <a:ext cx="84817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Consignes principales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Les informations concernant la période d’arrêt de travail doivent être déclarées dans un bloc « Arrêt de travail - S21.G00.60 » de la DSN mensuelle. </a:t>
            </a: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  <a:sym typeface="Wingdings" panose="05000000000000000000" pitchFamily="2" charset="2"/>
              </a:rPr>
              <a:t> [IRCANTEC] : </a:t>
            </a: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Conformément à la réglementation, seules les périodes d’arrêt de travail d’au moins 30 jours consécutifs et ayant donné lieu à perception d’indemnités journalières (IJ) peuvent donner lieu à l’attribution de points gratuits à l’IRCANTEC. </a:t>
            </a:r>
            <a:r>
              <a:rPr lang="fr-FR" b="1" dirty="0">
                <a:solidFill>
                  <a:schemeClr val="tx2"/>
                </a:solidFill>
              </a:rPr>
              <a:t>Afin de déterminer les droits de l’agent, l’IRCANTEC a besoin de connaître le montant de la perte de salaire subie durant cette période.</a:t>
            </a: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0" lvl="2" algn="just"/>
            <a:endParaRPr lang="fr-FR" b="1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La perte d’assiette subie du fait de l’arrêt de travail doit être déclarée dans un bloc « Base assujettie - S21.G00.78 » avec la rubrique « Code de base assujettie – S21.G00.78.001 » renseignée avec la valeur ‘29 - Base IRCANTEC non cotisée (arrêt de travail)’.</a:t>
            </a:r>
          </a:p>
        </p:txBody>
      </p:sp>
    </p:spTree>
    <p:extLst>
      <p:ext uri="{BB962C8B-B14F-4D97-AF65-F5344CB8AC3E}">
        <p14:creationId xmlns:p14="http://schemas.microsoft.com/office/powerpoint/2010/main" val="134364525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cs typeface="Arial"/>
              </a:rPr>
              <a:t>Gestion des arrêts de travail</a:t>
            </a:r>
            <a:endParaRPr lang="fr-FR" sz="1800" strike="dblStrike" kern="0" dirty="0">
              <a:solidFill>
                <a:srgbClr val="00B050"/>
              </a:solidFill>
              <a:latin typeface="Calibri" pitchFamily="34" charset="0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6701" y="1484784"/>
            <a:ext cx="84817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Consignes principales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</a:rPr>
              <a:t>[CNRACL] </a:t>
            </a: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Pour la CNRACL, un nouveau bloc « Rémunération – S21.G00.51 » est à renseigner dès lors qu’un changement de situation est observé, selon les modalités suivantes : 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/>
                </a:solidFill>
              </a:rPr>
              <a:t>Renseignement de la rubrique « Type – S21.G00.51.011 » avec la valeur ‘021 - </a:t>
            </a:r>
            <a:r>
              <a:rPr lang="fr-FR" b="1" dirty="0">
                <a:solidFill>
                  <a:schemeClr val="tx2"/>
                </a:solidFill>
              </a:rPr>
              <a:t>[FP] Taux de rémunération de la situation administrative</a:t>
            </a:r>
            <a:r>
              <a:rPr lang="fr-FR" dirty="0">
                <a:solidFill>
                  <a:schemeClr val="tx2"/>
                </a:solidFill>
              </a:rPr>
              <a:t>’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/>
                </a:solidFill>
              </a:rPr>
              <a:t>Renseignement de la rubrique « Montant – S21.G00.51.013 » à 0.00 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/>
                </a:solidFill>
              </a:rPr>
              <a:t>Renseignement de la rubrique « [FP] Taux de rémunération de la situation administrative – S21.G00.51.014 » avec le taux associé </a:t>
            </a:r>
            <a:r>
              <a:rPr lang="fr-FR" sz="1400" i="1" dirty="0">
                <a:solidFill>
                  <a:schemeClr val="tx2">
                    <a:lumMod val="75000"/>
                  </a:schemeClr>
                </a:solidFill>
              </a:rPr>
              <a:t>( ex : 0% pour un jour de carence) </a:t>
            </a: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6694" y="1052736"/>
            <a:ext cx="1691680" cy="735796"/>
          </a:xfrm>
          <a:prstGeom prst="rect">
            <a:avLst/>
          </a:prstGeom>
          <a:solidFill>
            <a:srgbClr val="E77E0E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FC 2003</a:t>
            </a:r>
          </a:p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FC 2004</a:t>
            </a:r>
          </a:p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FC 2114</a:t>
            </a:r>
          </a:p>
        </p:txBody>
      </p:sp>
    </p:spTree>
    <p:extLst>
      <p:ext uri="{BB962C8B-B14F-4D97-AF65-F5344CB8AC3E}">
        <p14:creationId xmlns:p14="http://schemas.microsoft.com/office/powerpoint/2010/main" val="7677835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 bwMode="auto">
          <a:xfrm>
            <a:off x="266701" y="0"/>
            <a:ext cx="804971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Calibri" pitchFamily="34" charset="0"/>
              </a:defRPr>
            </a:lvl9pPr>
          </a:lstStyle>
          <a:p>
            <a:r>
              <a:rPr lang="fr-FR" dirty="0"/>
              <a:t>Comment bien déclarer ses agents en DSN ?</a:t>
            </a:r>
            <a:br>
              <a:rPr lang="fr-FR" dirty="0"/>
            </a:br>
            <a:r>
              <a:rPr lang="fr-FR" sz="1800" kern="0" dirty="0">
                <a:solidFill>
                  <a:srgbClr val="00B0F0"/>
                </a:solidFill>
                <a:latin typeface="Calibri" pitchFamily="34" charset="0"/>
                <a:ea typeface="+mn-ea"/>
                <a:cs typeface="Arial"/>
              </a:rPr>
              <a:t>Gestion des suspensions</a:t>
            </a:r>
          </a:p>
        </p:txBody>
      </p:sp>
      <p:sp>
        <p:nvSpPr>
          <p:cNvPr id="10" name="Espace réservé du numéro de diapositive 3"/>
          <p:cNvSpPr txBox="1">
            <a:spLocks/>
          </p:cNvSpPr>
          <p:nvPr/>
        </p:nvSpPr>
        <p:spPr>
          <a:xfrm>
            <a:off x="6903843" y="641721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800" b="1" kern="1200">
                <a:solidFill>
                  <a:srgbClr val="00388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B0B5D98-C34D-4DB1-BE83-7541DF2AF49D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7446694" y="1052736"/>
            <a:ext cx="1691680" cy="360040"/>
          </a:xfrm>
          <a:prstGeom prst="rect">
            <a:avLst/>
          </a:prstGeom>
          <a:solidFill>
            <a:srgbClr val="E77E0E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F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FC 212</a:t>
            </a:r>
          </a:p>
          <a:p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648388"/>
            <a:ext cx="83529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Points de vigilance :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342900" lvl="2" indent="-342900" algn="just">
              <a:buBlip>
                <a:blip r:embed="rId3"/>
              </a:buBlip>
            </a:pPr>
            <a:r>
              <a:rPr lang="fr-FR" b="1" dirty="0">
                <a:solidFill>
                  <a:schemeClr val="tx2"/>
                </a:solidFill>
              </a:rPr>
              <a:t>Il convient de déclarer toutes les périodes de suspension de travail, quelle que soit la rémunération de l’agent (0% à 100%).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b="1" dirty="0">
                <a:solidFill>
                  <a:schemeClr val="tx2"/>
                </a:solidFill>
              </a:rPr>
              <a:t>Consignes principales :</a:t>
            </a: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Les informations concernant la période de suspension doivent être déclarées dans un bloc </a:t>
            </a:r>
            <a:r>
              <a:rPr lang="fr-FR" b="1" dirty="0">
                <a:solidFill>
                  <a:schemeClr val="tx2"/>
                </a:solidFill>
              </a:rPr>
              <a:t>« Autre suspension de l'exécution du contrat - S21.G00.65 »</a:t>
            </a:r>
            <a:r>
              <a:rPr lang="fr-FR" dirty="0">
                <a:solidFill>
                  <a:schemeClr val="tx2"/>
                </a:solidFill>
              </a:rPr>
              <a:t>. </a:t>
            </a: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r>
              <a:rPr lang="fr-FR" dirty="0">
                <a:solidFill>
                  <a:schemeClr val="tx2"/>
                </a:solidFill>
              </a:rPr>
              <a:t>[CNRACL] </a:t>
            </a:r>
          </a:p>
          <a:p>
            <a:pPr marL="342900" lvl="2" indent="-342900" algn="just">
              <a:buBlip>
                <a:blip r:embed="rId3"/>
              </a:buBlip>
            </a:pPr>
            <a:r>
              <a:rPr lang="fr-FR" dirty="0">
                <a:solidFill>
                  <a:schemeClr val="tx2"/>
                </a:solidFill>
              </a:rPr>
              <a:t>Pour la CNRACL, un </a:t>
            </a:r>
            <a:r>
              <a:rPr lang="fr-FR" b="1" dirty="0">
                <a:solidFill>
                  <a:schemeClr val="tx2"/>
                </a:solidFill>
              </a:rPr>
              <a:t>taux de rémunération </a:t>
            </a:r>
            <a:r>
              <a:rPr lang="fr-FR" dirty="0">
                <a:solidFill>
                  <a:schemeClr val="tx2"/>
                </a:solidFill>
              </a:rPr>
              <a:t>doit être transmis (cf. diapo précédente)</a:t>
            </a:r>
            <a:endParaRPr lang="fr-FR" sz="1400" i="1" dirty="0">
              <a:solidFill>
                <a:schemeClr val="tx2">
                  <a:lumMod val="75000"/>
                </a:schemeClr>
              </a:solidFill>
            </a:endParaRPr>
          </a:p>
          <a:p>
            <a:pPr marL="800100" lvl="3" indent="-342900" algn="just">
              <a:buFont typeface="Arial" panose="020B0604020202020204" pitchFamily="34" charset="0"/>
              <a:buChar char="•"/>
            </a:pPr>
            <a:endParaRPr lang="fr-FR" dirty="0">
              <a:solidFill>
                <a:schemeClr val="tx2"/>
              </a:solidFill>
            </a:endParaRPr>
          </a:p>
          <a:p>
            <a:pPr marL="0" lvl="2" algn="just"/>
            <a:endParaRPr lang="fr-FR" dirty="0">
              <a:solidFill>
                <a:schemeClr val="tx2"/>
              </a:solidFill>
            </a:endParaRPr>
          </a:p>
          <a:p>
            <a:pPr marL="0" lvl="2" algn="just"/>
            <a:endParaRPr lang="fr-FR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358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_Thème Office">
  <a:themeElements>
    <a:clrScheme name="Personnalisé 5">
      <a:dk1>
        <a:sysClr val="windowText" lastClr="000000"/>
      </a:dk1>
      <a:lt1>
        <a:sysClr val="window" lastClr="FFFFFF"/>
      </a:lt1>
      <a:dk2>
        <a:srgbClr val="003882"/>
      </a:dk2>
      <a:lt2>
        <a:srgbClr val="E95D0F"/>
      </a:lt2>
      <a:accent1>
        <a:srgbClr val="E47E14"/>
      </a:accent1>
      <a:accent2>
        <a:srgbClr val="F2950C"/>
      </a:accent2>
      <a:accent3>
        <a:srgbClr val="92D050"/>
      </a:accent3>
      <a:accent4>
        <a:srgbClr val="00B0F0"/>
      </a:accent4>
      <a:accent5>
        <a:srgbClr val="FE19FF"/>
      </a:accent5>
      <a:accent6>
        <a:srgbClr val="A46D36"/>
      </a:accent6>
      <a:hlink>
        <a:srgbClr val="953734"/>
      </a:hlink>
      <a:folHlink>
        <a:srgbClr val="5F49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gip01">
  <a:themeElements>
    <a:clrScheme name="1_gip01 8">
      <a:dk1>
        <a:srgbClr val="004272"/>
      </a:dk1>
      <a:lt1>
        <a:srgbClr val="FFFFFF"/>
      </a:lt1>
      <a:dk2>
        <a:srgbClr val="004272"/>
      </a:dk2>
      <a:lt2>
        <a:srgbClr val="EEEEEE"/>
      </a:lt2>
      <a:accent1>
        <a:srgbClr val="00B0E6"/>
      </a:accent1>
      <a:accent2>
        <a:srgbClr val="A1A1A1"/>
      </a:accent2>
      <a:accent3>
        <a:srgbClr val="FFFFFF"/>
      </a:accent3>
      <a:accent4>
        <a:srgbClr val="003760"/>
      </a:accent4>
      <a:accent5>
        <a:srgbClr val="AAD4F0"/>
      </a:accent5>
      <a:accent6>
        <a:srgbClr val="919191"/>
      </a:accent6>
      <a:hlink>
        <a:srgbClr val="000000"/>
      </a:hlink>
      <a:folHlink>
        <a:srgbClr val="D9E4E7"/>
      </a:folHlink>
    </a:clrScheme>
    <a:fontScheme name="1_gip0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accent5">
              <a:lumMod val="90000"/>
            </a:schemeClr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 bwMode="auto">
        <a:noFill/>
        <a:ln w="9525">
          <a:noFill/>
          <a:miter lim="800000"/>
          <a:headEnd/>
          <a:tailEnd/>
        </a:ln>
      </a:spPr>
      <a:bodyPr lIns="91969" tIns="45984" rIns="91969" bIns="45984"/>
      <a:lstStyle>
        <a:defPPr fontAlgn="auto">
          <a:lnSpc>
            <a:spcPct val="85000"/>
          </a:lnSpc>
          <a:spcBef>
            <a:spcPts val="0"/>
          </a:spcBef>
          <a:spcAft>
            <a:spcPts val="0"/>
          </a:spcAft>
          <a:defRPr sz="1200" kern="0" dirty="0" smtClean="0">
            <a:solidFill>
              <a:srgbClr val="004272"/>
            </a:solidFill>
            <a:latin typeface="Calibri" pitchFamily="34" charset="0"/>
            <a:cs typeface="Arial"/>
          </a:defRPr>
        </a:defPPr>
      </a:lstStyle>
    </a:txDef>
  </a:objectDefaults>
  <a:extraClrSchemeLst>
    <a:extraClrScheme>
      <a:clrScheme name="1_gip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ip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8">
        <a:dk1>
          <a:srgbClr val="004272"/>
        </a:dk1>
        <a:lt1>
          <a:srgbClr val="FFFFFF"/>
        </a:lt1>
        <a:dk2>
          <a:srgbClr val="004272"/>
        </a:dk2>
        <a:lt2>
          <a:srgbClr val="EEEEEE"/>
        </a:lt2>
        <a:accent1>
          <a:srgbClr val="00B0E6"/>
        </a:accent1>
        <a:accent2>
          <a:srgbClr val="A1A1A1"/>
        </a:accent2>
        <a:accent3>
          <a:srgbClr val="FFFFFF"/>
        </a:accent3>
        <a:accent4>
          <a:srgbClr val="003760"/>
        </a:accent4>
        <a:accent5>
          <a:srgbClr val="AAD4F0"/>
        </a:accent5>
        <a:accent6>
          <a:srgbClr val="919191"/>
        </a:accent6>
        <a:hlink>
          <a:srgbClr val="000000"/>
        </a:hlink>
        <a:folHlink>
          <a:srgbClr val="D9E4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ip01 9">
        <a:dk1>
          <a:srgbClr val="848484"/>
        </a:dk1>
        <a:lt1>
          <a:srgbClr val="FFFFFF"/>
        </a:lt1>
        <a:dk2>
          <a:srgbClr val="00B0E6"/>
        </a:dk2>
        <a:lt2>
          <a:srgbClr val="EEEEEE"/>
        </a:lt2>
        <a:accent1>
          <a:srgbClr val="004E61"/>
        </a:accent1>
        <a:accent2>
          <a:srgbClr val="A1A1A1"/>
        </a:accent2>
        <a:accent3>
          <a:srgbClr val="FFFFFF"/>
        </a:accent3>
        <a:accent4>
          <a:srgbClr val="707070"/>
        </a:accent4>
        <a:accent5>
          <a:srgbClr val="AAB2B7"/>
        </a:accent5>
        <a:accent6>
          <a:srgbClr val="919191"/>
        </a:accent6>
        <a:hlink>
          <a:srgbClr val="000000"/>
        </a:hlink>
        <a:folHlink>
          <a:srgbClr val="D9E4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gip01 9">
    <a:dk1>
      <a:srgbClr val="848484"/>
    </a:dk1>
    <a:lt1>
      <a:srgbClr val="FFFFFF"/>
    </a:lt1>
    <a:dk2>
      <a:srgbClr val="00B0E6"/>
    </a:dk2>
    <a:lt2>
      <a:srgbClr val="EEEEEE"/>
    </a:lt2>
    <a:accent1>
      <a:srgbClr val="004E61"/>
    </a:accent1>
    <a:accent2>
      <a:srgbClr val="A1A1A1"/>
    </a:accent2>
    <a:accent3>
      <a:srgbClr val="FFFFFF"/>
    </a:accent3>
    <a:accent4>
      <a:srgbClr val="707070"/>
    </a:accent4>
    <a:accent5>
      <a:srgbClr val="AAB2B7"/>
    </a:accent5>
    <a:accent6>
      <a:srgbClr val="919191"/>
    </a:accent6>
    <a:hlink>
      <a:srgbClr val="000000"/>
    </a:hlink>
    <a:folHlink>
      <a:srgbClr val="D9E4E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1EA6F4347204EBF1A278FA43DCFFA" ma:contentTypeVersion="0" ma:contentTypeDescription="Crée un document." ma:contentTypeScope="" ma:versionID="cbf67f4c164a6768fbc835f09c0ce01b">
  <xsd:schema xmlns:xsd="http://www.w3.org/2001/XMLSchema" xmlns:xs="http://www.w3.org/2001/XMLSchema" xmlns:p="http://schemas.microsoft.com/office/2006/metadata/properties" xmlns:ns2="1c123b84-80ca-4bee-a1b1-49a608c2ca90" targetNamespace="http://schemas.microsoft.com/office/2006/metadata/properties" ma:root="true" ma:fieldsID="70e677e3b32700101d3033a871670d08" ns2:_="">
    <xsd:import namespace="1c123b84-80ca-4bee-a1b1-49a608c2ca9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123b84-80ca-4bee-a1b1-49a608c2ca9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c123b84-80ca-4bee-a1b1-49a608c2ca90">VQTKTKUKJDJV-358477342-176</_dlc_DocId>
    <_dlc_DocIdUrl xmlns="1c123b84-80ca-4bee-a1b1-49a608c2ca90">
      <Url>http://gipi.intra.net/teamsites/gpa/_layouts/15/DocIdRedir.aspx?ID=VQTKTKUKJDJV-358477342-176</Url>
      <Description>VQTKTKUKJDJV-358477342-176</Description>
    </_dlc_DocIdUrl>
  </documentManagement>
</p:properties>
</file>

<file path=customXml/itemProps1.xml><?xml version="1.0" encoding="utf-8"?>
<ds:datastoreItem xmlns:ds="http://schemas.openxmlformats.org/officeDocument/2006/customXml" ds:itemID="{9B65CD20-DDA3-41DD-A3D8-6855A1A4AA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4319ED-1FE5-4575-8975-B0C6B281DB17}"/>
</file>

<file path=customXml/itemProps3.xml><?xml version="1.0" encoding="utf-8"?>
<ds:datastoreItem xmlns:ds="http://schemas.openxmlformats.org/officeDocument/2006/customXml" ds:itemID="{8F6D84EB-7DAF-4149-BB2F-BCE922068257}"/>
</file>

<file path=customXml/itemProps4.xml><?xml version="1.0" encoding="utf-8"?>
<ds:datastoreItem xmlns:ds="http://schemas.openxmlformats.org/officeDocument/2006/customXml" ds:itemID="{609D7945-F987-4B98-BD7B-8CDF9988C528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95823311-2325-4d11-b750-014882a9a01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20443</TotalTime>
  <Words>1779</Words>
  <Application>Microsoft Office PowerPoint</Application>
  <PresentationFormat>Affichage à l'écran (4:3)</PresentationFormat>
  <Paragraphs>169</Paragraphs>
  <Slides>15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Courier New</vt:lpstr>
      <vt:lpstr>Trebuchet MS</vt:lpstr>
      <vt:lpstr>Wingdings</vt:lpstr>
      <vt:lpstr>2_Thème Office</vt:lpstr>
      <vt:lpstr>1_gip01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GIP-MDS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mbernassau</dc:creator>
  <cp:lastModifiedBy>Virginie ETCHETO</cp:lastModifiedBy>
  <cp:revision>1371</cp:revision>
  <cp:lastPrinted>2019-10-22T14:46:40Z</cp:lastPrinted>
  <dcterms:created xsi:type="dcterms:W3CDTF">2015-10-05T08:15:24Z</dcterms:created>
  <dcterms:modified xsi:type="dcterms:W3CDTF">2020-12-01T17:39:35Z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0x0101004851EA6F4347204EBF1A278FA43DCFFA</vt:lpwstr>
  </property>
  <property fmtid="{D5CDD505-2E9C-101B-9397-08002B2CF9AE}" pid="3" name="_dlc_DocIdItemGuid">
    <vt:lpwstr>ea9bab3f-1381-427a-a8e6-5cab904f3c27</vt:lpwstr>
  </property>
</Properties>
</file>