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  <p:sldMasterId id="2147483664" r:id="rId6"/>
  </p:sldMasterIdLst>
  <p:notesMasterIdLst>
    <p:notesMasterId r:id="rId18"/>
  </p:notesMasterIdLst>
  <p:handoutMasterIdLst>
    <p:handoutMasterId r:id="rId19"/>
  </p:handoutMasterIdLst>
  <p:sldIdLst>
    <p:sldId id="316" r:id="rId7"/>
    <p:sldId id="319" r:id="rId8"/>
    <p:sldId id="337" r:id="rId9"/>
    <p:sldId id="336" r:id="rId10"/>
    <p:sldId id="331" r:id="rId11"/>
    <p:sldId id="342" r:id="rId12"/>
    <p:sldId id="317" r:id="rId13"/>
    <p:sldId id="330" r:id="rId14"/>
    <p:sldId id="332" r:id="rId15"/>
    <p:sldId id="338" r:id="rId16"/>
    <p:sldId id="339" r:id="rId1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C7285348-F38E-4BE6-A0C0-01CE96FCA440}">
          <p14:sldIdLst>
            <p14:sldId id="316"/>
            <p14:sldId id="319"/>
            <p14:sldId id="337"/>
            <p14:sldId id="336"/>
            <p14:sldId id="331"/>
            <p14:sldId id="342"/>
            <p14:sldId id="317"/>
            <p14:sldId id="330"/>
            <p14:sldId id="332"/>
            <p14:sldId id="338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24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e BOUTIN" initials="LB" lastIdx="20" clrIdx="0">
    <p:extLst>
      <p:ext uri="{19B8F6BF-5375-455C-9EA6-DF929625EA0E}">
        <p15:presenceInfo xmlns:p15="http://schemas.microsoft.com/office/powerpoint/2012/main" userId="S-1-5-21-2052111302-1844823847-839522115-11341" providerId="AD"/>
      </p:ext>
    </p:extLst>
  </p:cmAuthor>
  <p:cmAuthor id="2" name="Catherine ELMOUCHNINO" initials="CE" lastIdx="2" clrIdx="1">
    <p:extLst>
      <p:ext uri="{19B8F6BF-5375-455C-9EA6-DF929625EA0E}">
        <p15:presenceInfo xmlns:p15="http://schemas.microsoft.com/office/powerpoint/2012/main" userId="S-1-5-21-2052111302-1844823847-839522115-34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7009"/>
    <a:srgbClr val="E77E0E"/>
    <a:srgbClr val="F38646"/>
    <a:srgbClr val="F7BB51"/>
    <a:srgbClr val="033882"/>
    <a:srgbClr val="25C4FC"/>
    <a:srgbClr val="00B0F0"/>
    <a:srgbClr val="5B9BD5"/>
    <a:srgbClr val="E47E14"/>
    <a:srgbClr val="2C5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21" autoAdjust="0"/>
    <p:restoredTop sz="84708" autoAdjust="0"/>
  </p:normalViewPr>
  <p:slideViewPr>
    <p:cSldViewPr>
      <p:cViewPr varScale="1">
        <p:scale>
          <a:sx n="55" d="100"/>
          <a:sy n="55" d="100"/>
        </p:scale>
        <p:origin x="1284" y="40"/>
      </p:cViewPr>
      <p:guideLst>
        <p:guide orient="horz" pos="2024"/>
        <p:guide pos="3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6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184E1-B051-41DF-8FAF-E2BB4F0B3A95}" type="datetimeFigureOut">
              <a:rPr lang="fr-FR" smtClean="0"/>
              <a:pPr/>
              <a:t>01/12/2020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73F20-3EA3-4254-B088-3A6137CADDB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33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05DFB-48EE-4AF2-9D1B-0D41CEC85CFA}" type="datetimeFigureOut">
              <a:rPr lang="fr-FR" smtClean="0"/>
              <a:pPr/>
              <a:t>01/12/2020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29AAB-5E2D-49C9-B84A-8F8334C44D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580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290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467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tx2"/>
                </a:solidFill>
              </a:rPr>
              <a:t>Correction/</a:t>
            </a:r>
            <a:r>
              <a:rPr lang="fr-FR" sz="1200" dirty="0" err="1">
                <a:solidFill>
                  <a:schemeClr val="tx2"/>
                </a:solidFill>
              </a:rPr>
              <a:t>régul</a:t>
            </a:r>
            <a:r>
              <a:rPr lang="fr-FR" sz="1200" dirty="0">
                <a:solidFill>
                  <a:schemeClr val="tx2"/>
                </a:solidFill>
              </a:rPr>
              <a:t> </a:t>
            </a:r>
            <a:r>
              <a:rPr lang="fr-FR" sz="1200" dirty="0">
                <a:solidFill>
                  <a:schemeClr val="tx2"/>
                </a:solidFill>
                <a:sym typeface="Wingdings" panose="05000000000000000000" pitchFamily="2" charset="2"/>
              </a:rPr>
              <a:t> webinaire dédié</a:t>
            </a:r>
            <a:endParaRPr lang="fr-FR" sz="1200" dirty="0">
              <a:solidFill>
                <a:schemeClr val="tx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tx2"/>
                </a:solidFill>
              </a:rPr>
              <a:t>Salaire rétabli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tx2"/>
                </a:solidFill>
              </a:rPr>
              <a:t>&gt;En cas d'embauche en cours de mois, le salaire rétabli est celui correspondant au mois entier.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tx2"/>
                </a:solidFill>
              </a:rPr>
              <a:t>&gt;Dans le cas d'un contrat à temps partiel, le salaire est rétabli à hauteur de la rémunération du temps partiel.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81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tx2"/>
                </a:solidFill>
              </a:rPr>
              <a:t>Correction/</a:t>
            </a:r>
            <a:r>
              <a:rPr lang="fr-FR" sz="1200" dirty="0" err="1">
                <a:solidFill>
                  <a:schemeClr val="tx2"/>
                </a:solidFill>
              </a:rPr>
              <a:t>régul</a:t>
            </a:r>
            <a:r>
              <a:rPr lang="fr-FR" sz="1200" dirty="0">
                <a:solidFill>
                  <a:schemeClr val="tx2"/>
                </a:solidFill>
              </a:rPr>
              <a:t> </a:t>
            </a:r>
            <a:r>
              <a:rPr lang="fr-FR" sz="1200" dirty="0">
                <a:solidFill>
                  <a:schemeClr val="tx2"/>
                </a:solidFill>
                <a:sym typeface="Wingdings" panose="05000000000000000000" pitchFamily="2" charset="2"/>
              </a:rPr>
              <a:t> webinaire dédié</a:t>
            </a:r>
            <a:endParaRPr lang="fr-FR" sz="1200" dirty="0">
              <a:solidFill>
                <a:schemeClr val="tx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tx2"/>
                </a:solidFill>
              </a:rPr>
              <a:t>Salaire rétabli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tx2"/>
                </a:solidFill>
              </a:rPr>
              <a:t>&gt;En cas d'embauche en cours de mois, le salaire rétabli est celui correspondant au mois entier.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tx2"/>
                </a:solidFill>
              </a:rPr>
              <a:t>&gt;Dans le cas d'un contrat à temps partiel, le salaire est rétabli à hauteur de la rémunération du temps partiel.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166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Activité –</a:t>
            </a:r>
            <a:r>
              <a:rPr lang="fr-FR" baseline="0" dirty="0"/>
              <a:t> S21.G00.53 : </a:t>
            </a:r>
            <a:r>
              <a:rPr lang="fr-FR" dirty="0"/>
              <a:t>Temps alloué par le salarié à un type d'activité. Il est valorisé par période de paie et est rattaché à un et un seul contrat d'une part et à une et une seule rémunération de type Salaire brut soumis à contribution d'Assurance chômage. </a:t>
            </a:r>
          </a:p>
          <a:p>
            <a:r>
              <a:rPr lang="fr-FR" dirty="0"/>
              <a:t>!! Rien à voir avec activité accessoire ou activité secondaire !!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674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77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9738"/>
            <a:ext cx="9144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06395" y="3518987"/>
            <a:ext cx="5147032" cy="87476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006391" y="4298103"/>
            <a:ext cx="5066907" cy="718008"/>
          </a:xfrm>
        </p:spPr>
        <p:txBody>
          <a:bodyPr/>
          <a:lstStyle>
            <a:lvl1pPr marL="0" indent="0" algn="l">
              <a:buNone/>
              <a:defRPr b="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05AA1-A027-4AD2-8FBE-72A8AC0943B2}" type="datetime1">
              <a:rPr lang="fr-FR" smtClean="0"/>
              <a:t>01/12/2020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BE434-A102-48E2-A5D7-5D366B5A967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44DB54C-C71A-48ED-84BC-1B38E972082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29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F4F0027-A99A-4240-89FE-D3EA62C298D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0558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C2D94AA-A956-4A91-9887-B98AD1CBF34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3376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045D1E9-7BDE-43A7-B088-31D550C0339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5164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4639" y="533400"/>
            <a:ext cx="2051050" cy="57912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68317" y="533400"/>
            <a:ext cx="6003925" cy="5791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3150F53-EE4F-4DF7-994B-C63678D11E9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1555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7" y="533400"/>
            <a:ext cx="8207375" cy="839788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7" y="1525588"/>
            <a:ext cx="8207375" cy="47990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3429E59-4F77-4D69-B209-6FD6FD13CAC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4121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18"/>
          <p:cNvSpPr txBox="1">
            <a:spLocks noChangeArrowheads="1"/>
          </p:cNvSpPr>
          <p:nvPr userDrawn="1"/>
        </p:nvSpPr>
        <p:spPr bwMode="auto">
          <a:xfrm>
            <a:off x="8719041" y="6504324"/>
            <a:ext cx="421539" cy="254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112" tIns="42057" rIns="84112" bIns="42057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841126" eaLnBrk="1" hangingPunct="1">
              <a:defRPr/>
            </a:pPr>
            <a:fld id="{32672E87-8428-48CA-B28F-E3D5BD58F8CC}" type="slidenum">
              <a:rPr lang="fr-FR" sz="1104" smtClean="0">
                <a:solidFill>
                  <a:srgbClr val="000000"/>
                </a:solidFill>
              </a:rPr>
              <a:pPr defTabSz="841126" eaLnBrk="1" hangingPunct="1">
                <a:defRPr/>
              </a:pPr>
              <a:t>‹N°›</a:t>
            </a:fld>
            <a:endParaRPr lang="fr-FR" sz="1104" dirty="0">
              <a:solidFill>
                <a:srgbClr val="000000"/>
              </a:solidFill>
            </a:endParaRPr>
          </a:p>
        </p:txBody>
      </p:sp>
      <p:sp>
        <p:nvSpPr>
          <p:cNvPr id="37" name="Rectangle 10"/>
          <p:cNvSpPr>
            <a:spLocks noChangeArrowheads="1"/>
          </p:cNvSpPr>
          <p:nvPr userDrawn="1"/>
        </p:nvSpPr>
        <p:spPr bwMode="auto">
          <a:xfrm>
            <a:off x="1403839" y="6524625"/>
            <a:ext cx="64008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4112" tIns="42057" rIns="84112" bIns="42057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841126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/>
            </a:pPr>
            <a:r>
              <a:rPr lang="fr-FR" altLang="fr-FR" sz="920" b="1" dirty="0">
                <a:solidFill>
                  <a:srgbClr val="0070C0"/>
                </a:solidFill>
                <a:latin typeface="Trebuchet MS" pitchFamily="34" charset="0"/>
              </a:rPr>
              <a:t>Club Qualité DSN – 20/06/2018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0226" y="318263"/>
            <a:ext cx="6673071" cy="453646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r">
              <a:defRPr sz="2576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1728" y="1648497"/>
            <a:ext cx="7414179" cy="425002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840" b="1">
                <a:solidFill>
                  <a:schemeClr val="tx2"/>
                </a:solidFill>
              </a:defRPr>
            </a:lvl1pPr>
            <a:lvl2pPr marL="245329" indent="-245329">
              <a:spcBef>
                <a:spcPts val="1104"/>
              </a:spcBef>
              <a:buClr>
                <a:schemeClr val="accent1"/>
              </a:buClr>
              <a:buFont typeface="Wingdings" panose="05000000000000000000" pitchFamily="2" charset="2"/>
              <a:buChar char="q"/>
              <a:defRPr sz="1288" b="1"/>
            </a:lvl2pPr>
            <a:lvl3pPr marL="489198" indent="-157711">
              <a:spcBef>
                <a:spcPts val="92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q"/>
              <a:defRPr sz="1104"/>
            </a:lvl3pPr>
            <a:lvl4pPr marL="0" indent="0" algn="ctr">
              <a:spcBef>
                <a:spcPts val="1104"/>
              </a:spcBef>
              <a:buNone/>
              <a:defRPr sz="2300"/>
            </a:lvl4pPr>
            <a:lvl5pPr marL="0" indent="0">
              <a:spcBef>
                <a:spcPts val="0"/>
              </a:spcBef>
              <a:buNone/>
              <a:defRPr sz="1656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42" name="Connecteur droit 41"/>
          <p:cNvCxnSpPr/>
          <p:nvPr userDrawn="1"/>
        </p:nvCxnSpPr>
        <p:spPr>
          <a:xfrm>
            <a:off x="1846776" y="782238"/>
            <a:ext cx="6868678" cy="0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 userDrawn="1"/>
        </p:nvCxnSpPr>
        <p:spPr>
          <a:xfrm>
            <a:off x="294466" y="6425161"/>
            <a:ext cx="8584494" cy="11509"/>
          </a:xfrm>
          <a:prstGeom prst="line">
            <a:avLst/>
          </a:prstGeom>
          <a:ln w="127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2114" y="44629"/>
            <a:ext cx="2725226" cy="70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4956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15D2C-E4F8-4967-9595-BCA5835B09DE}" type="datetime1">
              <a:rPr lang="fr-FR" smtClean="0"/>
              <a:t>01/12/2020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70688" y="6423025"/>
            <a:ext cx="2133600" cy="365125"/>
          </a:xfrm>
        </p:spPr>
        <p:txBody>
          <a:bodyPr/>
          <a:lstStyle>
            <a:lvl1pPr algn="r">
              <a:defRPr sz="800" b="1">
                <a:solidFill>
                  <a:srgbClr val="003882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7B0B5D98-C34D-4DB1-BE83-7541DF2AF49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6B24-4305-43F6-84B7-7A55402B3BBB}" type="datetime1">
              <a:rPr lang="fr-FR" smtClean="0"/>
              <a:t>01/12/2020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0D18-02F7-4407-B934-97900A70CDF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bonhommesPPTjaun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3776" y="5065721"/>
            <a:ext cx="1800225" cy="17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74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63663" y="4340696"/>
            <a:ext cx="6400800" cy="1752600"/>
          </a:xfrm>
        </p:spPr>
        <p:txBody>
          <a:bodyPr lIns="91440" tIns="45720" rIns="91440" bIns="45720" anchor="ctr"/>
          <a:lstStyle>
            <a:lvl1pPr marL="0" indent="0" algn="ctr">
              <a:lnSpc>
                <a:spcPct val="80000"/>
              </a:lnSpc>
              <a:buFontTx/>
              <a:buNone/>
              <a:defRPr sz="3200">
                <a:solidFill>
                  <a:srgbClr val="00B0E6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367217" y="6582229"/>
            <a:ext cx="395287" cy="246754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CC5D755-D606-4112-B6CA-8647EF5CEAF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2526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5" descr="LOGO_DSN_diapo_RVB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2939" y="155575"/>
            <a:ext cx="5572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4FD6C53-D473-46D9-A8B0-426F2D46006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027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9D5CECF-9099-439C-9B72-5DDB1B0F245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203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7" y="1525588"/>
            <a:ext cx="402748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525588"/>
            <a:ext cx="402748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A4AF624-64DA-468C-A763-224175A1612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070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63A0905-06FF-4B55-8DE1-E47D4CB283E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8" name="Image 5" descr="LOGO_DSN_diapo_RVB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2939" y="155575"/>
            <a:ext cx="5572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925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58AC0C0-FDC3-4D09-AEDA-C006ABFED41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721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image" Target="../media/image7.jpe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774700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303338" y="1206500"/>
            <a:ext cx="757078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963613" y="2001838"/>
            <a:ext cx="8113712" cy="47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927D6D-8B45-44D4-8E52-4BB4DD71A9AB}" type="datetime1">
              <a:rPr lang="fr-FR" smtClean="0"/>
              <a:t>01/12/2020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61163" y="642302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b="1">
                <a:solidFill>
                  <a:srgbClr val="003882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pic>
        <p:nvPicPr>
          <p:cNvPr id="8" name="Image 9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12763"/>
            <a:ext cx="91440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Clr>
          <a:schemeClr val="bg1"/>
        </a:buClr>
        <a:buSzPct val="25000"/>
        <a:buFont typeface="Arial" charset="0"/>
        <a:buChar char="•"/>
        <a:defRPr sz="20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631825" indent="-27305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Blip>
          <a:blip r:embed="rId6"/>
        </a:buBlip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3525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Blip>
          <a:blip r:embed="rId7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179388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7" y="533400"/>
            <a:ext cx="820737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9" tIns="45984" rIns="91969" bIns="45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7" y="1525588"/>
            <a:ext cx="82073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9" tIns="45984" rIns="91969" bIns="45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486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" y="6623498"/>
            <a:ext cx="395288" cy="246754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8105" tIns="45984" rIns="18105" bIns="45984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defRPr sz="10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 dirty="0"/>
              <a:t>1</a:t>
            </a:r>
          </a:p>
        </p:txBody>
      </p:sp>
      <p:pic>
        <p:nvPicPr>
          <p:cNvPr id="1029" name="Picture 8" descr="bonhommesPPTjaun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43776" y="5065721"/>
            <a:ext cx="1800225" cy="17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881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5pPr>
      <a:lvl6pPr marL="457189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6pPr>
      <a:lvl7pPr marL="914377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7pPr>
      <a:lvl8pPr marL="1371566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8pPr>
      <a:lvl9pPr marL="1828754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9pPr>
    </p:titleStyle>
    <p:bodyStyle>
      <a:lvl1pPr marL="342891" indent="-342891" algn="l" rtl="0" eaLnBrk="0" fontAlgn="base" hangingPunct="0">
        <a:lnSpc>
          <a:spcPct val="90000"/>
        </a:lnSpc>
        <a:spcBef>
          <a:spcPct val="75000"/>
        </a:spcBef>
        <a:spcAft>
          <a:spcPct val="0"/>
        </a:spcAft>
        <a:buSzPct val="125000"/>
        <a:buBlip>
          <a:blip r:embed="rId16"/>
        </a:buBlip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lnSpc>
          <a:spcPct val="90000"/>
        </a:lnSpc>
        <a:spcBef>
          <a:spcPct val="75000"/>
        </a:spcBef>
        <a:spcAft>
          <a:spcPct val="0"/>
        </a:spcAft>
        <a:buSzPct val="125000"/>
        <a:buBlip>
          <a:blip r:embed="rId17"/>
        </a:buBlip>
        <a:defRPr>
          <a:solidFill>
            <a:schemeClr val="tx1"/>
          </a:solidFill>
          <a:latin typeface="+mn-lt"/>
          <a:cs typeface="+mn-cs"/>
        </a:defRPr>
      </a:lvl2pPr>
      <a:lvl3pPr marL="1142971" indent="-228594" algn="l" rtl="0" eaLnBrk="0" fontAlgn="base" hangingPunct="0">
        <a:lnSpc>
          <a:spcPct val="90000"/>
        </a:lnSpc>
        <a:spcBef>
          <a:spcPct val="75000"/>
        </a:spcBef>
        <a:spcAft>
          <a:spcPct val="0"/>
        </a:spcAft>
        <a:buSzPct val="125000"/>
        <a:buFont typeface="Arial" pitchFamily="34" charset="0"/>
        <a:buChar char="−"/>
        <a:defRPr sz="1600">
          <a:solidFill>
            <a:srgbClr val="505050"/>
          </a:solidFill>
          <a:latin typeface="+mn-lt"/>
          <a:cs typeface="+mn-cs"/>
        </a:defRPr>
      </a:lvl3pPr>
      <a:lvl4pPr marL="1600160" indent="-228594" algn="l" rtl="0" eaLnBrk="0" fontAlgn="base" hangingPunct="0">
        <a:lnSpc>
          <a:spcPct val="90000"/>
        </a:lnSpc>
        <a:spcBef>
          <a:spcPct val="75000"/>
        </a:spcBef>
        <a:spcAft>
          <a:spcPct val="0"/>
        </a:spcAft>
        <a:defRPr sz="1000">
          <a:solidFill>
            <a:schemeClr val="tx1"/>
          </a:solidFill>
          <a:latin typeface="+mn-lt"/>
          <a:cs typeface="+mn-cs"/>
        </a:defRPr>
      </a:lvl4pPr>
      <a:lvl5pPr marL="2057349" indent="-228594" algn="l" rtl="0" eaLnBrk="0" fontAlgn="base" hangingPunct="0">
        <a:lnSpc>
          <a:spcPct val="90000"/>
        </a:lnSpc>
        <a:spcBef>
          <a:spcPct val="75000"/>
        </a:spcBef>
        <a:spcAft>
          <a:spcPct val="0"/>
        </a:spcAft>
        <a:defRPr sz="800">
          <a:solidFill>
            <a:schemeClr val="tx1"/>
          </a:solidFill>
          <a:latin typeface="+mn-lt"/>
          <a:cs typeface="+mn-cs"/>
        </a:defRPr>
      </a:lvl5pPr>
      <a:lvl6pPr marL="2514537" indent="-228594" algn="l" rtl="0" fontAlgn="base">
        <a:lnSpc>
          <a:spcPct val="90000"/>
        </a:lnSpc>
        <a:spcBef>
          <a:spcPct val="75000"/>
        </a:spcBef>
        <a:spcAft>
          <a:spcPct val="0"/>
        </a:spcAft>
        <a:defRPr sz="800">
          <a:solidFill>
            <a:schemeClr val="tx1"/>
          </a:solidFill>
          <a:latin typeface="+mn-lt"/>
          <a:cs typeface="+mn-cs"/>
        </a:defRPr>
      </a:lvl6pPr>
      <a:lvl7pPr marL="2971726" indent="-228594" algn="l" rtl="0" fontAlgn="base">
        <a:lnSpc>
          <a:spcPct val="90000"/>
        </a:lnSpc>
        <a:spcBef>
          <a:spcPct val="75000"/>
        </a:spcBef>
        <a:spcAft>
          <a:spcPct val="0"/>
        </a:spcAft>
        <a:defRPr sz="800">
          <a:solidFill>
            <a:schemeClr val="tx1"/>
          </a:solidFill>
          <a:latin typeface="+mn-lt"/>
          <a:cs typeface="+mn-cs"/>
        </a:defRPr>
      </a:lvl7pPr>
      <a:lvl8pPr marL="3428914" indent="-228594" algn="l" rtl="0" fontAlgn="base">
        <a:lnSpc>
          <a:spcPct val="90000"/>
        </a:lnSpc>
        <a:spcBef>
          <a:spcPct val="75000"/>
        </a:spcBef>
        <a:spcAft>
          <a:spcPct val="0"/>
        </a:spcAft>
        <a:defRPr sz="800">
          <a:solidFill>
            <a:schemeClr val="tx1"/>
          </a:solidFill>
          <a:latin typeface="+mn-lt"/>
          <a:cs typeface="+mn-cs"/>
        </a:defRPr>
      </a:lvl8pPr>
      <a:lvl9pPr marL="3886103" indent="-228594" algn="l" rtl="0" fontAlgn="base">
        <a:lnSpc>
          <a:spcPct val="90000"/>
        </a:lnSpc>
        <a:spcBef>
          <a:spcPct val="75000"/>
        </a:spcBef>
        <a:spcAft>
          <a:spcPct val="0"/>
        </a:spcAft>
        <a:defRPr sz="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sn-info.custhelp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44921"/>
            <a:ext cx="9144000" cy="422358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020272" y="6453336"/>
            <a:ext cx="2016224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400" b="1" i="1" dirty="0">
                <a:solidFill>
                  <a:schemeClr val="bg1"/>
                </a:solidFill>
              </a:rPr>
              <a:t>05 novembre 2020</a:t>
            </a:r>
          </a:p>
        </p:txBody>
      </p:sp>
      <p:sp>
        <p:nvSpPr>
          <p:cNvPr id="9" name="Rectangle 8"/>
          <p:cNvSpPr/>
          <p:nvPr/>
        </p:nvSpPr>
        <p:spPr>
          <a:xfrm>
            <a:off x="13252" y="0"/>
            <a:ext cx="91307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1230254" y="890595"/>
            <a:ext cx="6696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solidFill>
                  <a:srgbClr val="E77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5400" baseline="30000" dirty="0">
                <a:solidFill>
                  <a:srgbClr val="E77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5400" dirty="0">
                <a:solidFill>
                  <a:srgbClr val="E77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Club des Pilotes Fonction Publique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0D18-02F7-4407-B934-97900A70CDF8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6458044" y="38876"/>
            <a:ext cx="2604096" cy="692696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Intermédiaire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11560" y="2996952"/>
            <a:ext cx="804971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dirty="0"/>
              <a:t>Questions / réponses</a:t>
            </a:r>
            <a:endParaRPr lang="fr-FR" sz="1800" kern="0" dirty="0">
              <a:solidFill>
                <a:srgbClr val="00B0F0"/>
              </a:solidFill>
              <a:latin typeface="Calibri" pitchFamily="34" charset="0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579871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488532"/>
            <a:ext cx="8796784" cy="2623933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6458044" y="38876"/>
            <a:ext cx="2604096" cy="692696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Intermédiaire</a:t>
            </a:r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84CA4638-59FD-E242-A23B-A7D6CD6D7215}"/>
              </a:ext>
            </a:extLst>
          </p:cNvPr>
          <p:cNvSpPr txBox="1">
            <a:spLocks/>
          </p:cNvSpPr>
          <p:nvPr/>
        </p:nvSpPr>
        <p:spPr>
          <a:xfrm>
            <a:off x="6770688" y="642302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800" b="1" kern="1200">
                <a:solidFill>
                  <a:srgbClr val="00388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B7B3AC-D3D4-2B4C-A06C-5BD1E3D15F1E}"/>
              </a:ext>
            </a:extLst>
          </p:cNvPr>
          <p:cNvSpPr>
            <a:spLocks/>
          </p:cNvSpPr>
          <p:nvPr/>
        </p:nvSpPr>
        <p:spPr>
          <a:xfrm>
            <a:off x="232717" y="1294011"/>
            <a:ext cx="8475706" cy="51290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Se connecter à la Base de Connaissance : </a:t>
            </a:r>
            <a:r>
              <a:rPr lang="fr-FR" altLang="en-US" b="1" dirty="0">
                <a:solidFill>
                  <a:schemeClr val="tx2"/>
                </a:solidFill>
                <a:hlinkClick r:id="rId4"/>
              </a:rPr>
              <a:t>https</a:t>
            </a:r>
            <a:r>
              <a:rPr lang="fr-FR" altLang="en-US" b="1" dirty="0" smtClean="0">
                <a:solidFill>
                  <a:schemeClr val="tx2"/>
                </a:solidFill>
                <a:hlinkClick r:id="rId4"/>
              </a:rPr>
              <a:t>://net-entreprises.custhelp.com</a:t>
            </a:r>
            <a:r>
              <a:rPr lang="fr-FR" altLang="en-US" b="1" dirty="0">
                <a:solidFill>
                  <a:schemeClr val="tx2"/>
                </a:solidFill>
                <a:hlinkClick r:id="rId4"/>
              </a:rPr>
              <a:t>/</a:t>
            </a:r>
            <a:endParaRPr lang="fr-FR" altLang="en-US" b="1" dirty="0">
              <a:solidFill>
                <a:schemeClr val="tx2"/>
              </a:solidFill>
            </a:endParaRPr>
          </a:p>
          <a:p>
            <a:pPr marL="0" lvl="2" algn="just"/>
            <a:endParaRPr lang="fr-FR" altLang="en-US" b="1" dirty="0">
              <a:solidFill>
                <a:schemeClr val="tx2"/>
              </a:solidFill>
            </a:endParaRPr>
          </a:p>
          <a:p>
            <a:pPr marL="0" lvl="2" algn="just"/>
            <a:endParaRPr lang="fr-FR" b="1" dirty="0">
              <a:solidFill>
                <a:schemeClr val="tx2"/>
              </a:solidFill>
            </a:endParaRPr>
          </a:p>
          <a:p>
            <a:pPr marL="0" lvl="2" algn="just"/>
            <a:endParaRPr lang="fr-FR" b="1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Recherche directement par le n° de la fiche consigne ou par mots clés</a:t>
            </a:r>
          </a:p>
          <a:p>
            <a:pPr marL="457200" lvl="3" algn="just"/>
            <a:endParaRPr lang="fr-FR" altLang="en-US" b="1" dirty="0">
              <a:solidFill>
                <a:schemeClr val="tx2"/>
              </a:solidFill>
            </a:endParaRPr>
          </a:p>
          <a:p>
            <a:pPr marL="457200" lvl="3" algn="just"/>
            <a:endParaRPr lang="fr-FR" altLang="en-US" b="1" dirty="0">
              <a:solidFill>
                <a:schemeClr val="tx2"/>
              </a:solidFill>
            </a:endParaRP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13B3121E-951C-EC44-816F-B8C1BCE32244}"/>
              </a:ext>
            </a:extLst>
          </p:cNvPr>
          <p:cNvCxnSpPr/>
          <p:nvPr/>
        </p:nvCxnSpPr>
        <p:spPr>
          <a:xfrm>
            <a:off x="1691680" y="2780928"/>
            <a:ext cx="1512168" cy="273630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14810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6458044" y="38876"/>
            <a:ext cx="2604096" cy="692696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Intermédiaire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11560" y="2636912"/>
            <a:ext cx="804971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dirty="0"/>
              <a:t>Comment bien déclarer les rémunérations </a:t>
            </a:r>
          </a:p>
          <a:p>
            <a:pPr algn="ctr"/>
            <a:r>
              <a:rPr lang="fr-FR" dirty="0"/>
              <a:t>de ses agents en DSN ? </a:t>
            </a:r>
            <a:endParaRPr lang="fr-FR" sz="1800" kern="0" dirty="0">
              <a:solidFill>
                <a:srgbClr val="00B0F0"/>
              </a:solidFill>
              <a:latin typeface="Calibri" pitchFamily="34" charset="0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299848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E4DFDD2-6E4B-924B-861E-155AC419421B}"/>
              </a:ext>
            </a:extLst>
          </p:cNvPr>
          <p:cNvSpPr txBox="1">
            <a:spLocks/>
          </p:cNvSpPr>
          <p:nvPr/>
        </p:nvSpPr>
        <p:spPr bwMode="auto">
          <a:xfrm>
            <a:off x="14874" y="0"/>
            <a:ext cx="8733283" cy="93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sz="2400" dirty="0"/>
              <a:t>Comment bien déclarer les rémunérations de ses agents en DSN ?</a:t>
            </a:r>
            <a:r>
              <a:rPr lang="fr-FR" dirty="0"/>
              <a:t/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Règles de valorisation des éléments financiers en DSN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5F1AEF-B965-0B43-AC5C-EA075E4CB216}"/>
              </a:ext>
            </a:extLst>
          </p:cNvPr>
          <p:cNvSpPr/>
          <p:nvPr/>
        </p:nvSpPr>
        <p:spPr>
          <a:xfrm>
            <a:off x="629509" y="1772816"/>
            <a:ext cx="81186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Préambule :</a:t>
            </a:r>
          </a:p>
          <a:p>
            <a:pPr marL="0" lvl="2" algn="just"/>
            <a:endParaRPr lang="fr-FR" i="1" dirty="0">
              <a:solidFill>
                <a:schemeClr val="tx2"/>
              </a:solidFill>
            </a:endParaRPr>
          </a:p>
          <a:p>
            <a:pPr marL="0" lvl="2" algn="just"/>
            <a:r>
              <a:rPr lang="fr-FR" dirty="0">
                <a:solidFill>
                  <a:schemeClr val="tx2"/>
                </a:solidFill>
              </a:rPr>
              <a:t>Les informations à renseigner en DSN dans les blocs « Versement individu – S21.G00.50 » et « Régularisation de prélèvement à la source – S21.G00.56 » sont identiques à celles renseignées en PASRAU pour permettre le calcul et prélèvement de l’impôt.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0" lvl="2" algn="just"/>
            <a:r>
              <a:rPr lang="fr-FR" dirty="0">
                <a:solidFill>
                  <a:schemeClr val="tx2"/>
                </a:solidFill>
              </a:rPr>
              <a:t>L’objectif de cette présentation est de présenter </a:t>
            </a:r>
            <a:r>
              <a:rPr lang="fr-FR" b="1" dirty="0">
                <a:solidFill>
                  <a:schemeClr val="tx2"/>
                </a:solidFill>
              </a:rPr>
              <a:t>les modalités déclaratives des salaires et traitements </a:t>
            </a:r>
            <a:r>
              <a:rPr lang="fr-FR" dirty="0">
                <a:solidFill>
                  <a:schemeClr val="tx2"/>
                </a:solidFill>
              </a:rPr>
              <a:t>perçus par les fonctionnaires et contractuels qu’il convient de respecter afin de garantir notamment :</a:t>
            </a:r>
          </a:p>
          <a:p>
            <a:pPr marL="285750" lvl="2" indent="-285750" algn="just">
              <a:buFontTx/>
              <a:buChar char="-"/>
            </a:pPr>
            <a:r>
              <a:rPr lang="fr-FR" b="1" dirty="0">
                <a:solidFill>
                  <a:schemeClr val="tx2"/>
                </a:solidFill>
              </a:rPr>
              <a:t>L’ouverture des droits associés </a:t>
            </a:r>
          </a:p>
          <a:p>
            <a:pPr marL="285750" lvl="2" indent="-285750" algn="just">
              <a:buFontTx/>
              <a:buChar char="-"/>
            </a:pPr>
            <a:r>
              <a:rPr lang="fr-FR" b="1" dirty="0">
                <a:solidFill>
                  <a:schemeClr val="tx2"/>
                </a:solidFill>
              </a:rPr>
              <a:t>Le calcul des cotisations dues</a:t>
            </a:r>
          </a:p>
          <a:p>
            <a:pPr marL="0" lvl="2" algn="just"/>
            <a:endParaRPr lang="fr-FR" i="1" dirty="0">
              <a:solidFill>
                <a:schemeClr val="tx2"/>
              </a:solidFill>
            </a:endParaRPr>
          </a:p>
          <a:p>
            <a:pPr marL="0" lvl="2" algn="just"/>
            <a:endParaRPr lang="fr-FR" i="1" dirty="0">
              <a:solidFill>
                <a:schemeClr val="tx2"/>
              </a:solidFill>
            </a:endParaRPr>
          </a:p>
          <a:p>
            <a:pPr marL="0" lvl="2" algn="just"/>
            <a:endParaRPr lang="fr-FR" b="1" dirty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44966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E4DFDD2-6E4B-924B-861E-155AC419421B}"/>
              </a:ext>
            </a:extLst>
          </p:cNvPr>
          <p:cNvSpPr txBox="1">
            <a:spLocks/>
          </p:cNvSpPr>
          <p:nvPr/>
        </p:nvSpPr>
        <p:spPr bwMode="auto">
          <a:xfrm>
            <a:off x="14874" y="0"/>
            <a:ext cx="8733283" cy="93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sz="2400" dirty="0"/>
              <a:t>Comment bien déclarer les rémunérations de ses agents en DSN ?</a:t>
            </a:r>
            <a:r>
              <a:rPr lang="fr-FR" dirty="0"/>
              <a:t/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Règles de valorisation des éléments financiers en DSN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5F1AEF-B965-0B43-AC5C-EA075E4CB216}"/>
              </a:ext>
            </a:extLst>
          </p:cNvPr>
          <p:cNvSpPr/>
          <p:nvPr/>
        </p:nvSpPr>
        <p:spPr>
          <a:xfrm>
            <a:off x="467544" y="1124744"/>
            <a:ext cx="81186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endParaRPr lang="fr-FR" b="1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Le bloc "Rémunération - S21.G00.51" </a:t>
            </a:r>
            <a:r>
              <a:rPr lang="fr-FR" dirty="0">
                <a:solidFill>
                  <a:schemeClr val="tx2"/>
                </a:solidFill>
              </a:rPr>
              <a:t>doit être renseigné avec les contreparties de l’activité exercée par l’individu déclaré, détaillées selon un détail entre différents types de rémunération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Les quatre types de rémunération (rubrique S21.G00.51.011) suivants sont obligatoires et donc à déclarer systématiquement dans les DSN mensuelles pour chacun des individus déclarés 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2"/>
                </a:solidFill>
              </a:rPr>
              <a:t>001 - Rémunération brute non plafonnée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2"/>
                </a:solidFill>
              </a:rPr>
              <a:t>002 - Salaire brut soumis à contributions d'Assurance chômage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2"/>
                </a:solidFill>
              </a:rPr>
              <a:t>003 - Salaire rétabli – reconstitué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2"/>
                </a:solidFill>
              </a:rPr>
              <a:t>010 - Salaire de base 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tx2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tx2"/>
              </a:solidFill>
            </a:endParaRPr>
          </a:p>
          <a:p>
            <a:pPr lvl="1" algn="just"/>
            <a:endParaRPr lang="fr-FR" dirty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82296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E4DFDD2-6E4B-924B-861E-155AC419421B}"/>
              </a:ext>
            </a:extLst>
          </p:cNvPr>
          <p:cNvSpPr txBox="1">
            <a:spLocks/>
          </p:cNvSpPr>
          <p:nvPr/>
        </p:nvSpPr>
        <p:spPr bwMode="auto">
          <a:xfrm>
            <a:off x="14874" y="0"/>
            <a:ext cx="8733283" cy="93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sz="2400" dirty="0"/>
              <a:t>Comment bien déclarer les rémunérations de ses agents en DSN ?</a:t>
            </a:r>
            <a:r>
              <a:rPr lang="fr-FR" dirty="0"/>
              <a:t/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Règles de valorisation des éléments financiers en DSN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5F1AEF-B965-0B43-AC5C-EA075E4CB216}"/>
              </a:ext>
            </a:extLst>
          </p:cNvPr>
          <p:cNvSpPr/>
          <p:nvPr/>
        </p:nvSpPr>
        <p:spPr>
          <a:xfrm>
            <a:off x="394387" y="1523954"/>
            <a:ext cx="83526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La rémunération brute non plafonnée (type 001) : Le montant à déclarer correspond à la base brute Sécurité Sociale déplafonnée </a:t>
            </a:r>
            <a:r>
              <a:rPr lang="fr-FR" b="1" dirty="0">
                <a:solidFill>
                  <a:srgbClr val="B57009"/>
                </a:solidFill>
              </a:rPr>
              <a:t>sans application du plafond</a:t>
            </a:r>
            <a:r>
              <a:rPr lang="fr-FR" b="1" dirty="0">
                <a:solidFill>
                  <a:schemeClr val="accent6"/>
                </a:solidFill>
              </a:rPr>
              <a:t> </a:t>
            </a:r>
            <a:r>
              <a:rPr lang="fr-FR" b="1" dirty="0">
                <a:solidFill>
                  <a:schemeClr val="tx2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fr-FR" dirty="0">
                <a:solidFill>
                  <a:schemeClr val="tx2"/>
                </a:solidFill>
              </a:rPr>
              <a:t> c'est-à-dire à la somme de l'ensemble des rémunérations, primes, gratifications et indemnités assujetties à cotisation de Sécurité Sociale.</a:t>
            </a:r>
          </a:p>
          <a:p>
            <a:pPr algn="just"/>
            <a:endParaRPr lang="fr-FR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fr-FR" i="1" dirty="0">
                <a:solidFill>
                  <a:schemeClr val="bg1">
                    <a:lumMod val="50000"/>
                  </a:schemeClr>
                </a:solidFill>
              </a:rPr>
              <a:t>A noter : les rémunérations S21.G00.51 de type 001 doivent être déclarées en fonction de la période d’activité </a:t>
            </a: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Le salaire brut soumis à contributions d'Assurance Chômage (type 002)</a:t>
            </a:r>
            <a:r>
              <a:rPr lang="fr-FR" dirty="0">
                <a:solidFill>
                  <a:schemeClr val="tx2"/>
                </a:solidFill>
              </a:rPr>
              <a:t> n’inclut pas les primes, indemnités et gratifications déclarées en bloc " Prime, gratification et indemnité S21.G00.52".</a:t>
            </a:r>
            <a:endParaRPr lang="fr-FR" b="1" dirty="0">
              <a:solidFill>
                <a:schemeClr val="tx2"/>
              </a:solidFill>
              <a:sym typeface="Wingdings" pitchFamily="2" charset="2"/>
            </a:endParaRPr>
          </a:p>
          <a:p>
            <a:pPr marL="342900" lvl="2" indent="-342900" algn="just">
              <a:buBlip>
                <a:blip r:embed="rId3"/>
              </a:buBlip>
            </a:pPr>
            <a:endParaRPr lang="fr-FR" b="1" dirty="0">
              <a:solidFill>
                <a:schemeClr val="tx2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42880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E4DFDD2-6E4B-924B-861E-155AC419421B}"/>
              </a:ext>
            </a:extLst>
          </p:cNvPr>
          <p:cNvSpPr txBox="1">
            <a:spLocks/>
          </p:cNvSpPr>
          <p:nvPr/>
        </p:nvSpPr>
        <p:spPr bwMode="auto">
          <a:xfrm>
            <a:off x="14874" y="0"/>
            <a:ext cx="8733283" cy="93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sz="2400" dirty="0"/>
              <a:t>Comment bien déclarer les rémunérations de ses agents en DSN ?</a:t>
            </a:r>
            <a:r>
              <a:rPr lang="fr-FR" dirty="0"/>
              <a:t/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Règles de valorisation des éléments financiers en DSN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5F1AEF-B965-0B43-AC5C-EA075E4CB216}"/>
              </a:ext>
            </a:extLst>
          </p:cNvPr>
          <p:cNvSpPr/>
          <p:nvPr/>
        </p:nvSpPr>
        <p:spPr>
          <a:xfrm>
            <a:off x="205204" y="1358915"/>
            <a:ext cx="8352621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fr-FR" b="1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Le salaire rétabli (type 003) </a:t>
            </a:r>
            <a:r>
              <a:rPr lang="fr-FR" dirty="0">
                <a:solidFill>
                  <a:schemeClr val="tx2"/>
                </a:solidFill>
              </a:rPr>
              <a:t>est à valoriser </a:t>
            </a:r>
            <a:r>
              <a:rPr lang="fr-FR" b="1" dirty="0">
                <a:solidFill>
                  <a:srgbClr val="B57009"/>
                </a:solidFill>
              </a:rPr>
              <a:t>comme si l'assuré avait travaillé pendant la période dans les mêmes conditions</a:t>
            </a:r>
            <a:r>
              <a:rPr lang="fr-FR" dirty="0">
                <a:solidFill>
                  <a:schemeClr val="tx2"/>
                </a:solidFill>
              </a:rPr>
              <a:t>. Le salaire rétabli </a:t>
            </a:r>
            <a:r>
              <a:rPr lang="fr-FR" b="1" dirty="0">
                <a:solidFill>
                  <a:schemeClr val="tx2"/>
                </a:solidFill>
              </a:rPr>
              <a:t>doit être valorisé uniquement par période de paie</a:t>
            </a:r>
            <a:r>
              <a:rPr lang="fr-FR" dirty="0">
                <a:solidFill>
                  <a:schemeClr val="tx2"/>
                </a:solidFill>
              </a:rPr>
              <a:t>. </a:t>
            </a:r>
          </a:p>
          <a:p>
            <a:pPr marL="0" lvl="2" algn="just"/>
            <a:endParaRPr lang="fr-FR" b="1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Le salaire de base (type 010) </a:t>
            </a:r>
            <a:r>
              <a:rPr lang="fr-FR" dirty="0">
                <a:solidFill>
                  <a:schemeClr val="tx2"/>
                </a:solidFill>
              </a:rPr>
              <a:t>correspond à la </a:t>
            </a:r>
            <a:r>
              <a:rPr lang="fr-FR" b="1" dirty="0">
                <a:solidFill>
                  <a:srgbClr val="B57009"/>
                </a:solidFill>
              </a:rPr>
              <a:t>rémunération brute habituelle du salarié, à l'exclusion des compléments de salaire</a:t>
            </a:r>
            <a:r>
              <a:rPr lang="fr-FR" dirty="0">
                <a:solidFill>
                  <a:schemeClr val="tx2"/>
                </a:solidFill>
              </a:rPr>
              <a:t> qu'ils soient légaux, conventionnels ou attribués à l'initiative de l'employeur. Il correspond généralement à la première ligne du bulletin de salaire.</a:t>
            </a:r>
          </a:p>
          <a:p>
            <a:pPr algn="just"/>
            <a:endParaRPr lang="fr-FR" sz="1600" dirty="0">
              <a:solidFill>
                <a:schemeClr val="tx2"/>
              </a:solidFill>
            </a:endParaRPr>
          </a:p>
          <a:p>
            <a:pPr algn="just"/>
            <a:r>
              <a:rPr lang="fr-F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noter que :</a:t>
            </a:r>
          </a:p>
          <a:p>
            <a:pPr marL="285750" indent="-285750" algn="just">
              <a:buFontTx/>
              <a:buChar char="-"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les bases assujetties (S21.G00.78) brutes plafonnées (02) et déplafonnées (03) doivent être déclarées en DSN pour chaque individu. </a:t>
            </a:r>
          </a:p>
          <a:p>
            <a:pPr marL="285750" indent="-285750" algn="just">
              <a:buFontTx/>
              <a:buChar char="-"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les bases assujetties (S21.G00.78) et cotisations associées doivent être déclarées en fonction de la période d’activité. </a:t>
            </a:r>
          </a:p>
          <a:p>
            <a:pPr algn="just"/>
            <a:endParaRPr lang="fr-FR" dirty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42783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 bwMode="auto">
          <a:xfrm>
            <a:off x="266701" y="0"/>
            <a:ext cx="869778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sz="2400" dirty="0"/>
              <a:t>Comment bien déclarer les rémunérations de ses agents en DSN ?</a:t>
            </a:r>
            <a:br>
              <a:rPr lang="fr-FR" sz="2400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cs typeface="Arial"/>
              </a:rPr>
              <a:t>Règles de valorisation des éléments financiers en DSN</a:t>
            </a:r>
            <a:endParaRPr lang="fr-FR" sz="1600" kern="0" dirty="0">
              <a:solidFill>
                <a:srgbClr val="00B0F0"/>
              </a:solidFill>
              <a:latin typeface="Calibri" pitchFamily="34" charset="0"/>
              <a:ea typeface="+mn-ea"/>
              <a:cs typeface="Arial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8A68C0C-B464-7149-B629-3581D744CE76}"/>
              </a:ext>
            </a:extLst>
          </p:cNvPr>
          <p:cNvSpPr txBox="1"/>
          <p:nvPr/>
        </p:nvSpPr>
        <p:spPr>
          <a:xfrm>
            <a:off x="583146" y="1412776"/>
            <a:ext cx="80648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just"/>
            <a:r>
              <a:rPr lang="fr-FR" b="1" u="sng" dirty="0">
                <a:solidFill>
                  <a:schemeClr val="tx2"/>
                </a:solidFill>
              </a:rPr>
              <a:t>Dans le cadre de la Fonction Publique:</a:t>
            </a:r>
            <a:r>
              <a:rPr lang="fr-FR" dirty="0">
                <a:solidFill>
                  <a:schemeClr val="tx2"/>
                </a:solidFill>
              </a:rPr>
              <a:t> 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0" lvl="2" algn="just"/>
            <a:r>
              <a:rPr lang="fr-FR" dirty="0">
                <a:solidFill>
                  <a:schemeClr val="tx2"/>
                </a:solidFill>
              </a:rPr>
              <a:t>Il est </a:t>
            </a:r>
            <a:r>
              <a:rPr lang="fr-FR" b="1" u="sng" dirty="0">
                <a:solidFill>
                  <a:schemeClr val="accent2">
                    <a:lumMod val="75000"/>
                  </a:schemeClr>
                </a:solidFill>
              </a:rPr>
              <a:t>obligatoire de renseigner le salaire brut soumis à contribution d’Assurance Chômage</a:t>
            </a:r>
            <a:r>
              <a:rPr lang="fr-FR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b="1" dirty="0">
                <a:solidFill>
                  <a:schemeClr val="tx2"/>
                </a:solidFill>
              </a:rPr>
              <a:t>pour l’ensemble des individus déclarés</a:t>
            </a:r>
            <a:r>
              <a:rPr lang="fr-FR" dirty="0">
                <a:solidFill>
                  <a:schemeClr val="tx2"/>
                </a:solidFill>
              </a:rPr>
              <a:t> (fonctionnaires et contractuels). 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0" lvl="2" algn="just"/>
            <a:r>
              <a:rPr lang="fr-FR" dirty="0">
                <a:solidFill>
                  <a:schemeClr val="tx2"/>
                </a:solidFill>
              </a:rPr>
              <a:t>Même si les rémunérations perçues par les fonctionnaires ne sont pas soumises à l’Assurance Chômage, le montant (Montant – S21.G00.51.013), renseigné pour le code « 002 - Salaire brut soumis à contribution d’Assurance Chômage », </a:t>
            </a:r>
            <a:r>
              <a:rPr lang="fr-FR" b="1" dirty="0">
                <a:solidFill>
                  <a:schemeClr val="tx2"/>
                </a:solidFill>
              </a:rPr>
              <a:t>doit être renseigné</a:t>
            </a:r>
          </a:p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En cas de contraintes pour le valoriser selon sa définition il est accepté qu’il soit valorisé à « 0.00 » pour les fonctionnaires mais le bloc activité qui lui est rattaché doit toujours être valorisé de manière correcte</a:t>
            </a:r>
            <a:endParaRPr lang="fr-FR" dirty="0">
              <a:solidFill>
                <a:schemeClr val="tx2"/>
              </a:solidFill>
            </a:endParaRPr>
          </a:p>
          <a:p>
            <a:pPr marL="0" lvl="2" algn="just"/>
            <a:endParaRPr lang="fr-FR" b="1" dirty="0">
              <a:solidFill>
                <a:schemeClr val="tx2"/>
              </a:solidFill>
            </a:endParaRPr>
          </a:p>
          <a:p>
            <a:pPr marL="285750" lvl="2" indent="-285750" algn="just">
              <a:buFont typeface="Wingdings" panose="05000000000000000000" pitchFamily="2" charset="2"/>
              <a:buChar char="à"/>
            </a:pPr>
            <a:r>
              <a:rPr lang="fr-FR" b="1" dirty="0">
                <a:solidFill>
                  <a:schemeClr val="tx2"/>
                </a:solidFill>
              </a:rPr>
              <a:t>Le bloc « Activité – S21.G00.53 » </a:t>
            </a:r>
            <a:r>
              <a:rPr lang="fr-FR" dirty="0">
                <a:solidFill>
                  <a:schemeClr val="tx2"/>
                </a:solidFill>
              </a:rPr>
              <a:t>(Travail rémunéré ou durée d’absence non rémunéré) est valorisé par période de paie et est rattaché à un et un seul contrat d'une part et à </a:t>
            </a:r>
            <a:r>
              <a:rPr lang="fr-FR" b="1" dirty="0">
                <a:solidFill>
                  <a:schemeClr val="tx2"/>
                </a:solidFill>
              </a:rPr>
              <a:t>une seule rémunération de type Salaire brut soumis à contribution d'Assurance chômage. </a:t>
            </a:r>
          </a:p>
          <a:p>
            <a:pPr marL="285750" lvl="2" indent="-285750" algn="just">
              <a:buFont typeface="Wingdings" panose="05000000000000000000" pitchFamily="2" charset="2"/>
              <a:buChar char="à"/>
            </a:pPr>
            <a:endParaRPr lang="fr-FR" b="1" dirty="0">
              <a:solidFill>
                <a:schemeClr val="tx2"/>
              </a:solidFill>
            </a:endParaRPr>
          </a:p>
          <a:p>
            <a:pPr algn="just"/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124744"/>
            <a:ext cx="693777" cy="6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8653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5B6494D-FFDD-C74E-AEBE-FB76B594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6E1C18E2-6DC1-EE45-AEC5-3D26BAA8D5E9}"/>
              </a:ext>
            </a:extLst>
          </p:cNvPr>
          <p:cNvSpPr txBox="1">
            <a:spLocks/>
          </p:cNvSpPr>
          <p:nvPr/>
        </p:nvSpPr>
        <p:spPr bwMode="auto">
          <a:xfrm>
            <a:off x="14874" y="0"/>
            <a:ext cx="8733283" cy="93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sz="2400" dirty="0"/>
              <a:t>Comment bien déclarer les rémunérations de ses agents en DSN ?</a:t>
            </a:r>
            <a:r>
              <a:rPr lang="fr-FR" dirty="0"/>
              <a:t/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Règles de valorisation des éléments financiers en DSN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AC476A-EDED-804E-9140-BBD5DD11CB29}"/>
              </a:ext>
            </a:extLst>
          </p:cNvPr>
          <p:cNvSpPr/>
          <p:nvPr/>
        </p:nvSpPr>
        <p:spPr>
          <a:xfrm>
            <a:off x="413284" y="1422093"/>
            <a:ext cx="81186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>
                <a:solidFill>
                  <a:schemeClr val="tx2"/>
                </a:solidFill>
              </a:rPr>
              <a:t>En plus des différents types de rémunération, </a:t>
            </a:r>
            <a:r>
              <a:rPr lang="fr-FR" b="1" dirty="0">
                <a:solidFill>
                  <a:schemeClr val="tx2"/>
                </a:solidFill>
              </a:rPr>
              <a:t>les primes, indemnités et gratifications sont à déclarer dans le bloc « Prime, gratification et indemnité - S21.G00.52 » .</a:t>
            </a:r>
          </a:p>
          <a:p>
            <a:pPr algn="just"/>
            <a:endParaRPr lang="fr-FR" b="1" dirty="0">
              <a:solidFill>
                <a:schemeClr val="tx2"/>
              </a:solidFill>
            </a:endParaRPr>
          </a:p>
          <a:p>
            <a:pPr algn="just"/>
            <a:r>
              <a:rPr lang="fr-FR" dirty="0">
                <a:solidFill>
                  <a:schemeClr val="tx2"/>
                </a:solidFill>
              </a:rPr>
              <a:t>Les primes, indemnités et gratifications sont à déclarer en bloc " Prime, gratification et indemnité - S21.G00.52 ", si au moins un critère parmi les suivants est satisfait :</a:t>
            </a:r>
          </a:p>
          <a:p>
            <a:pPr lvl="1" algn="just"/>
            <a:endParaRPr lang="fr-FR" dirty="0">
              <a:solidFill>
                <a:schemeClr val="tx2"/>
              </a:solidFill>
            </a:endParaRPr>
          </a:p>
          <a:p>
            <a:pPr marL="1257300" lvl="2" indent="-342900" algn="just">
              <a:buFont typeface="+mj-lt"/>
              <a:buAutoNum type="arabicPeriod"/>
            </a:pPr>
            <a:r>
              <a:rPr lang="fr-FR" dirty="0">
                <a:solidFill>
                  <a:schemeClr val="tx2"/>
                </a:solidFill>
              </a:rPr>
              <a:t>Un type défini dans le bloc " Prime, gratification et indemnité - S21.G00.52 " correspond exactement à la nature de la prime, indemnité, gratification ; </a:t>
            </a:r>
          </a:p>
          <a:p>
            <a:pPr marL="1257300" lvl="2" indent="-342900" algn="just">
              <a:buFont typeface="+mj-lt"/>
              <a:buAutoNum type="arabicPeriod"/>
            </a:pPr>
            <a:r>
              <a:rPr lang="fr-FR" dirty="0">
                <a:solidFill>
                  <a:schemeClr val="tx2"/>
                </a:solidFill>
              </a:rPr>
              <a:t>Une prime liée à l'activité, a une période d'afférence (par exemple un exercice civil pour un 13ème mois) et cette période d'afférence diffère de la période d'afférence du salaire de base (la période de paie) ;</a:t>
            </a:r>
          </a:p>
          <a:p>
            <a:pPr marL="1257300" lvl="2" indent="-342900" algn="just">
              <a:buFont typeface="+mj-lt"/>
              <a:buAutoNum type="arabicPeriod"/>
            </a:pPr>
            <a:r>
              <a:rPr lang="fr-FR" dirty="0">
                <a:solidFill>
                  <a:schemeClr val="tx2"/>
                </a:solidFill>
              </a:rPr>
              <a:t>Une prime n'a pas de période d'afférence (par exemple prime exceptionnelle non liée à l'activité) ; </a:t>
            </a:r>
          </a:p>
          <a:p>
            <a:pPr marL="1257300" lvl="2" indent="-342900">
              <a:buFont typeface="+mj-lt"/>
              <a:buAutoNum type="arabicPeriod"/>
            </a:pPr>
            <a:r>
              <a:rPr lang="fr-FR" dirty="0">
                <a:solidFill>
                  <a:schemeClr val="tx2"/>
                </a:solidFill>
              </a:rPr>
              <a:t>La prime n'est pas mensuelle.</a:t>
            </a:r>
            <a:r>
              <a:rPr lang="fr-FR" dirty="0"/>
              <a:t/>
            </a:r>
            <a:br>
              <a:rPr lang="fr-FR" dirty="0"/>
            </a:b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919864" y="1052736"/>
            <a:ext cx="1224136" cy="369332"/>
          </a:xfrm>
          <a:prstGeom prst="rect">
            <a:avLst/>
          </a:prstGeom>
          <a:solidFill>
            <a:srgbClr val="E77E0E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FC 2193</a:t>
            </a:r>
          </a:p>
        </p:txBody>
      </p:sp>
    </p:spTree>
    <p:extLst>
      <p:ext uri="{BB962C8B-B14F-4D97-AF65-F5344CB8AC3E}">
        <p14:creationId xmlns:p14="http://schemas.microsoft.com/office/powerpoint/2010/main" val="418579606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5B6494D-FFDD-C74E-AEBE-FB76B594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6E1C18E2-6DC1-EE45-AEC5-3D26BAA8D5E9}"/>
              </a:ext>
            </a:extLst>
          </p:cNvPr>
          <p:cNvSpPr txBox="1">
            <a:spLocks/>
          </p:cNvSpPr>
          <p:nvPr/>
        </p:nvSpPr>
        <p:spPr bwMode="auto">
          <a:xfrm>
            <a:off x="14874" y="0"/>
            <a:ext cx="8733283" cy="93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sz="2400" dirty="0"/>
              <a:t>Comment bien déclarer les rémunérations de ses agents en DSN ?</a:t>
            </a:r>
            <a:r>
              <a:rPr lang="fr-FR" dirty="0"/>
              <a:t/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Règles de valorisation des éléments financiers en DSN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AC476A-EDED-804E-9140-BBD5DD11CB29}"/>
              </a:ext>
            </a:extLst>
          </p:cNvPr>
          <p:cNvSpPr/>
          <p:nvPr/>
        </p:nvSpPr>
        <p:spPr>
          <a:xfrm>
            <a:off x="417194" y="1640188"/>
            <a:ext cx="8118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>
                <a:solidFill>
                  <a:schemeClr val="tx2">
                    <a:lumMod val="75000"/>
                  </a:schemeClr>
                </a:solidFill>
              </a:rPr>
              <a:t>Focus sur … la déclaration du complément de traitement indiciaire (CTI) </a:t>
            </a:r>
            <a:endParaRPr lang="fr-F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B523DC4B-B0DC-4D74-953A-BFE17A53E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76" y="3213100"/>
            <a:ext cx="7947756" cy="527720"/>
          </a:xfrm>
        </p:spPr>
        <p:txBody>
          <a:bodyPr/>
          <a:lstStyle/>
          <a:p>
            <a:pPr marL="342900" lvl="2" indent="-342900" algn="just">
              <a:lnSpc>
                <a:spcPct val="100000"/>
              </a:lnSpc>
              <a:spcAft>
                <a:spcPts val="600"/>
              </a:spcAft>
              <a:buBlip>
                <a:blip r:embed="rId2"/>
              </a:buBlip>
              <a:defRPr/>
            </a:pPr>
            <a:r>
              <a:rPr lang="fr-FR" sz="1800" b="1" dirty="0">
                <a:solidFill>
                  <a:schemeClr val="tx2"/>
                </a:solidFill>
              </a:rPr>
              <a:t>Déclaration en rubrique « Type - S21.G00.51.011 » dans le Bloc « Rémunération - S21.G00.51 » du type « 022 - Potentiel nouveau type de rémunération B » </a:t>
            </a:r>
          </a:p>
          <a:p>
            <a:pPr marL="457200" lvl="3" algn="just">
              <a:spcAft>
                <a:spcPts val="600"/>
              </a:spcAft>
              <a:buSzPct val="125000"/>
              <a:defRPr/>
            </a:pPr>
            <a:r>
              <a:rPr lang="fr-FR" sz="1800" dirty="0">
                <a:solidFill>
                  <a:schemeClr val="tx2"/>
                </a:solidFill>
              </a:rPr>
              <a:t>Le type « 022 - Potentiel nouveau type de rémunération B » a été réquisitionné pour permettre de déclarer dès la version de norme P20V01 le Complément de Traitement Indiciaire. </a:t>
            </a:r>
          </a:p>
          <a:p>
            <a:pPr marL="457200" lvl="3" algn="just">
              <a:spcAft>
                <a:spcPts val="600"/>
              </a:spcAft>
              <a:buSzPct val="125000"/>
              <a:defRPr/>
            </a:pPr>
            <a:r>
              <a:rPr lang="fr-FR" sz="1800" dirty="0">
                <a:solidFill>
                  <a:schemeClr val="tx2"/>
                </a:solidFill>
              </a:rPr>
              <a:t>Il sera renommé dans la version de norme P22V01 en « 022 – [FP] Complément de Traitement Indiciaire (CTI) »</a:t>
            </a:r>
          </a:p>
          <a:p>
            <a:pPr marL="342900" lvl="2" indent="-342900" algn="just">
              <a:lnSpc>
                <a:spcPct val="100000"/>
              </a:lnSpc>
              <a:spcAft>
                <a:spcPts val="600"/>
              </a:spcAft>
              <a:buBlip>
                <a:blip r:embed="rId2"/>
              </a:buBlip>
              <a:defRPr/>
            </a:pPr>
            <a:endParaRPr lang="fr-FR" sz="1800" dirty="0">
              <a:solidFill>
                <a:schemeClr val="tx2"/>
              </a:solidFill>
            </a:endParaRPr>
          </a:p>
          <a:p>
            <a:pPr algn="just"/>
            <a:endParaRPr lang="fr-FR" dirty="0">
              <a:solidFill>
                <a:srgbClr val="376092"/>
              </a:solidFill>
              <a:latin typeface="Calibri" pitchFamily="34" charset="0"/>
              <a:cs typeface="Arial"/>
            </a:endParaRPr>
          </a:p>
          <a:p>
            <a:pPr algn="just"/>
            <a:endParaRPr lang="fr-FR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FR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fr-FR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36DE8FD-8F53-6E47-85CA-06BD8BEF965C}"/>
              </a:ext>
            </a:extLst>
          </p:cNvPr>
          <p:cNvSpPr txBox="1"/>
          <p:nvPr/>
        </p:nvSpPr>
        <p:spPr>
          <a:xfrm>
            <a:off x="417194" y="2190367"/>
            <a:ext cx="84870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solidFill>
                  <a:schemeClr val="tx2"/>
                </a:solidFill>
              </a:rPr>
              <a:t>La déclaration du complément de traitement indiciaire (CTI) accordé à certains fonctionnaires et contractuels pour la revalorisation de leur rémunération dans le cadre du Ségur de la Santé s’effectue selon les modalités suivantes 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84264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2_Thème Office">
  <a:themeElements>
    <a:clrScheme name="Personnalisé 5">
      <a:dk1>
        <a:sysClr val="windowText" lastClr="000000"/>
      </a:dk1>
      <a:lt1>
        <a:sysClr val="window" lastClr="FFFFFF"/>
      </a:lt1>
      <a:dk2>
        <a:srgbClr val="003882"/>
      </a:dk2>
      <a:lt2>
        <a:srgbClr val="E95D0F"/>
      </a:lt2>
      <a:accent1>
        <a:srgbClr val="E47E14"/>
      </a:accent1>
      <a:accent2>
        <a:srgbClr val="F2950C"/>
      </a:accent2>
      <a:accent3>
        <a:srgbClr val="92D050"/>
      </a:accent3>
      <a:accent4>
        <a:srgbClr val="00B0F0"/>
      </a:accent4>
      <a:accent5>
        <a:srgbClr val="FE19FF"/>
      </a:accent5>
      <a:accent6>
        <a:srgbClr val="A46D36"/>
      </a:accent6>
      <a:hlink>
        <a:srgbClr val="953734"/>
      </a:hlink>
      <a:folHlink>
        <a:srgbClr val="5F49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gip01">
  <a:themeElements>
    <a:clrScheme name="1_gip01 8">
      <a:dk1>
        <a:srgbClr val="004272"/>
      </a:dk1>
      <a:lt1>
        <a:srgbClr val="FFFFFF"/>
      </a:lt1>
      <a:dk2>
        <a:srgbClr val="004272"/>
      </a:dk2>
      <a:lt2>
        <a:srgbClr val="EEEEEE"/>
      </a:lt2>
      <a:accent1>
        <a:srgbClr val="00B0E6"/>
      </a:accent1>
      <a:accent2>
        <a:srgbClr val="A1A1A1"/>
      </a:accent2>
      <a:accent3>
        <a:srgbClr val="FFFFFF"/>
      </a:accent3>
      <a:accent4>
        <a:srgbClr val="003760"/>
      </a:accent4>
      <a:accent5>
        <a:srgbClr val="AAD4F0"/>
      </a:accent5>
      <a:accent6>
        <a:srgbClr val="919191"/>
      </a:accent6>
      <a:hlink>
        <a:srgbClr val="000000"/>
      </a:hlink>
      <a:folHlink>
        <a:srgbClr val="D9E4E7"/>
      </a:folHlink>
    </a:clrScheme>
    <a:fontScheme name="1_gip0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accent5">
              <a:lumMod val="90000"/>
            </a:schemeClr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  <a:txDef>
      <a:spPr bwMode="auto">
        <a:noFill/>
        <a:ln w="9525">
          <a:noFill/>
          <a:miter lim="800000"/>
          <a:headEnd/>
          <a:tailEnd/>
        </a:ln>
      </a:spPr>
      <a:bodyPr lIns="91969" tIns="45984" rIns="91969" bIns="45984"/>
      <a:lstStyle>
        <a:defPPr fontAlgn="auto">
          <a:lnSpc>
            <a:spcPct val="85000"/>
          </a:lnSpc>
          <a:spcBef>
            <a:spcPts val="0"/>
          </a:spcBef>
          <a:spcAft>
            <a:spcPts val="0"/>
          </a:spcAft>
          <a:defRPr sz="1200" kern="0" dirty="0" smtClean="0">
            <a:solidFill>
              <a:srgbClr val="004272"/>
            </a:solidFill>
            <a:latin typeface="Calibri" pitchFamily="34" charset="0"/>
            <a:cs typeface="Arial"/>
          </a:defRPr>
        </a:defPPr>
      </a:lstStyle>
    </a:txDef>
  </a:objectDefaults>
  <a:extraClrSchemeLst>
    <a:extraClrScheme>
      <a:clrScheme name="1_gip0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ip0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8">
        <a:dk1>
          <a:srgbClr val="004272"/>
        </a:dk1>
        <a:lt1>
          <a:srgbClr val="FFFFFF"/>
        </a:lt1>
        <a:dk2>
          <a:srgbClr val="004272"/>
        </a:dk2>
        <a:lt2>
          <a:srgbClr val="EEEEEE"/>
        </a:lt2>
        <a:accent1>
          <a:srgbClr val="00B0E6"/>
        </a:accent1>
        <a:accent2>
          <a:srgbClr val="A1A1A1"/>
        </a:accent2>
        <a:accent3>
          <a:srgbClr val="FFFFFF"/>
        </a:accent3>
        <a:accent4>
          <a:srgbClr val="003760"/>
        </a:accent4>
        <a:accent5>
          <a:srgbClr val="AAD4F0"/>
        </a:accent5>
        <a:accent6>
          <a:srgbClr val="919191"/>
        </a:accent6>
        <a:hlink>
          <a:srgbClr val="000000"/>
        </a:hlink>
        <a:folHlink>
          <a:srgbClr val="D9E4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9">
        <a:dk1>
          <a:srgbClr val="848484"/>
        </a:dk1>
        <a:lt1>
          <a:srgbClr val="FFFFFF"/>
        </a:lt1>
        <a:dk2>
          <a:srgbClr val="00B0E6"/>
        </a:dk2>
        <a:lt2>
          <a:srgbClr val="EEEEEE"/>
        </a:lt2>
        <a:accent1>
          <a:srgbClr val="004E61"/>
        </a:accent1>
        <a:accent2>
          <a:srgbClr val="A1A1A1"/>
        </a:accent2>
        <a:accent3>
          <a:srgbClr val="FFFFFF"/>
        </a:accent3>
        <a:accent4>
          <a:srgbClr val="707070"/>
        </a:accent4>
        <a:accent5>
          <a:srgbClr val="AAB2B7"/>
        </a:accent5>
        <a:accent6>
          <a:srgbClr val="919191"/>
        </a:accent6>
        <a:hlink>
          <a:srgbClr val="000000"/>
        </a:hlink>
        <a:folHlink>
          <a:srgbClr val="D9E4E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gip01 9">
    <a:dk1>
      <a:srgbClr val="848484"/>
    </a:dk1>
    <a:lt1>
      <a:srgbClr val="FFFFFF"/>
    </a:lt1>
    <a:dk2>
      <a:srgbClr val="00B0E6"/>
    </a:dk2>
    <a:lt2>
      <a:srgbClr val="EEEEEE"/>
    </a:lt2>
    <a:accent1>
      <a:srgbClr val="004E61"/>
    </a:accent1>
    <a:accent2>
      <a:srgbClr val="A1A1A1"/>
    </a:accent2>
    <a:accent3>
      <a:srgbClr val="FFFFFF"/>
    </a:accent3>
    <a:accent4>
      <a:srgbClr val="707070"/>
    </a:accent4>
    <a:accent5>
      <a:srgbClr val="AAB2B7"/>
    </a:accent5>
    <a:accent6>
      <a:srgbClr val="919191"/>
    </a:accent6>
    <a:hlink>
      <a:srgbClr val="000000"/>
    </a:hlink>
    <a:folHlink>
      <a:srgbClr val="D9E4E7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1EA6F4347204EBF1A278FA43DCFFA" ma:contentTypeVersion="0" ma:contentTypeDescription="Crée un document." ma:contentTypeScope="" ma:versionID="cbf67f4c164a6768fbc835f09c0ce01b">
  <xsd:schema xmlns:xsd="http://www.w3.org/2001/XMLSchema" xmlns:xs="http://www.w3.org/2001/XMLSchema" xmlns:p="http://schemas.microsoft.com/office/2006/metadata/properties" xmlns:ns2="1c123b84-80ca-4bee-a1b1-49a608c2ca90" targetNamespace="http://schemas.microsoft.com/office/2006/metadata/properties" ma:root="true" ma:fieldsID="70e677e3b32700101d3033a871670d08" ns2:_="">
    <xsd:import namespace="1c123b84-80ca-4bee-a1b1-49a608c2ca9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123b84-80ca-4bee-a1b1-49a608c2ca9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9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c123b84-80ca-4bee-a1b1-49a608c2ca90">VQTKTKUKJDJV-358477342-177</_dlc_DocId>
    <_dlc_DocIdUrl xmlns="1c123b84-80ca-4bee-a1b1-49a608c2ca90">
      <Url>http://gipi.intra.net/teamsites/gpa/_layouts/15/DocIdRedir.aspx?ID=VQTKTKUKJDJV-358477342-177</Url>
      <Description>VQTKTKUKJDJV-358477342-177</Description>
    </_dlc_DocIdUrl>
  </documentManagement>
</p:properties>
</file>

<file path=customXml/itemProps1.xml><?xml version="1.0" encoding="utf-8"?>
<ds:datastoreItem xmlns:ds="http://schemas.openxmlformats.org/officeDocument/2006/customXml" ds:itemID="{4D4DC5D6-7C1E-4B84-A3FD-2DB34F8B1FD8}"/>
</file>

<file path=customXml/itemProps2.xml><?xml version="1.0" encoding="utf-8"?>
<ds:datastoreItem xmlns:ds="http://schemas.openxmlformats.org/officeDocument/2006/customXml" ds:itemID="{F10005BA-37A3-41B4-A71D-7D4504BCE3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BC413B-12D8-43A1-9609-4FBCBF51A6DD}"/>
</file>

<file path=customXml/itemProps4.xml><?xml version="1.0" encoding="utf-8"?>
<ds:datastoreItem xmlns:ds="http://schemas.openxmlformats.org/officeDocument/2006/customXml" ds:itemID="{41714A0D-50C0-4C69-A99A-885BD20DCC0E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95823311-2325-4d11-b750-014882a9a01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21000</TotalTime>
  <Words>1244</Words>
  <Application>Microsoft Office PowerPoint</Application>
  <PresentationFormat>Affichage à l'écran (4:3)</PresentationFormat>
  <Paragraphs>108</Paragraphs>
  <Slides>11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Trebuchet MS</vt:lpstr>
      <vt:lpstr>Wingdings</vt:lpstr>
      <vt:lpstr>2_Thème Office</vt:lpstr>
      <vt:lpstr>1_gip01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GIP-MDS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mbernassau</dc:creator>
  <cp:lastModifiedBy>Virginie ETCHETO</cp:lastModifiedBy>
  <cp:revision>1370</cp:revision>
  <cp:lastPrinted>2019-10-22T14:46:40Z</cp:lastPrinted>
  <dcterms:created xsi:type="dcterms:W3CDTF">2015-10-05T08:15:24Z</dcterms:created>
  <dcterms:modified xsi:type="dcterms:W3CDTF">2020-12-01T17:41:10Z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0x0101004851EA6F4347204EBF1A278FA43DCFFA</vt:lpwstr>
  </property>
  <property fmtid="{D5CDD505-2E9C-101B-9397-08002B2CF9AE}" pid="3" name="_dlc_DocIdItemGuid">
    <vt:lpwstr>ddd8f769-30a8-462d-83e3-0db350c6b141</vt:lpwstr>
  </property>
</Properties>
</file>