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4" r:id="rId6"/>
  </p:sldMasterIdLst>
  <p:notesMasterIdLst>
    <p:notesMasterId r:id="rId70"/>
  </p:notesMasterIdLst>
  <p:handoutMasterIdLst>
    <p:handoutMasterId r:id="rId71"/>
  </p:handoutMasterIdLst>
  <p:sldIdLst>
    <p:sldId id="316" r:id="rId7"/>
    <p:sldId id="622" r:id="rId8"/>
    <p:sldId id="620" r:id="rId9"/>
    <p:sldId id="656" r:id="rId10"/>
    <p:sldId id="621" r:id="rId11"/>
    <p:sldId id="632" r:id="rId12"/>
    <p:sldId id="629" r:id="rId13"/>
    <p:sldId id="630" r:id="rId14"/>
    <p:sldId id="667" r:id="rId15"/>
    <p:sldId id="701" r:id="rId16"/>
    <p:sldId id="680" r:id="rId17"/>
    <p:sldId id="669" r:id="rId18"/>
    <p:sldId id="670" r:id="rId19"/>
    <p:sldId id="682" r:id="rId20"/>
    <p:sldId id="677" r:id="rId21"/>
    <p:sldId id="678" r:id="rId22"/>
    <p:sldId id="636" r:id="rId23"/>
    <p:sldId id="710" r:id="rId24"/>
    <p:sldId id="674" r:id="rId25"/>
    <p:sldId id="676" r:id="rId26"/>
    <p:sldId id="673" r:id="rId27"/>
    <p:sldId id="702" r:id="rId28"/>
    <p:sldId id="683" r:id="rId29"/>
    <p:sldId id="694" r:id="rId30"/>
    <p:sldId id="729" r:id="rId31"/>
    <p:sldId id="730" r:id="rId32"/>
    <p:sldId id="731" r:id="rId33"/>
    <p:sldId id="732" r:id="rId34"/>
    <p:sldId id="734" r:id="rId35"/>
    <p:sldId id="738" r:id="rId36"/>
    <p:sldId id="736" r:id="rId37"/>
    <p:sldId id="737" r:id="rId38"/>
    <p:sldId id="693" r:id="rId39"/>
    <p:sldId id="608" r:id="rId40"/>
    <p:sldId id="610" r:id="rId41"/>
    <p:sldId id="623" r:id="rId42"/>
    <p:sldId id="724" r:id="rId43"/>
    <p:sldId id="725" r:id="rId44"/>
    <p:sldId id="726" r:id="rId45"/>
    <p:sldId id="727" r:id="rId46"/>
    <p:sldId id="723" r:id="rId47"/>
    <p:sldId id="712" r:id="rId48"/>
    <p:sldId id="713" r:id="rId49"/>
    <p:sldId id="714" r:id="rId50"/>
    <p:sldId id="715" r:id="rId51"/>
    <p:sldId id="716" r:id="rId52"/>
    <p:sldId id="718" r:id="rId53"/>
    <p:sldId id="719" r:id="rId54"/>
    <p:sldId id="720" r:id="rId55"/>
    <p:sldId id="721" r:id="rId56"/>
    <p:sldId id="722" r:id="rId57"/>
    <p:sldId id="614" r:id="rId58"/>
    <p:sldId id="703" r:id="rId59"/>
    <p:sldId id="612" r:id="rId60"/>
    <p:sldId id="624" r:id="rId61"/>
    <p:sldId id="615" r:id="rId62"/>
    <p:sldId id="625" r:id="rId63"/>
    <p:sldId id="626" r:id="rId64"/>
    <p:sldId id="698" r:id="rId65"/>
    <p:sldId id="699" r:id="rId66"/>
    <p:sldId id="700" r:id="rId67"/>
    <p:sldId id="739" r:id="rId68"/>
    <p:sldId id="429" r:id="rId6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7285348-F38E-4BE6-A0C0-01CE96FCA440}">
          <p14:sldIdLst>
            <p14:sldId id="316"/>
            <p14:sldId id="622"/>
            <p14:sldId id="620"/>
            <p14:sldId id="656"/>
            <p14:sldId id="621"/>
            <p14:sldId id="632"/>
            <p14:sldId id="629"/>
            <p14:sldId id="630"/>
            <p14:sldId id="667"/>
            <p14:sldId id="701"/>
            <p14:sldId id="680"/>
            <p14:sldId id="669"/>
            <p14:sldId id="670"/>
            <p14:sldId id="682"/>
            <p14:sldId id="677"/>
            <p14:sldId id="678"/>
            <p14:sldId id="636"/>
            <p14:sldId id="710"/>
            <p14:sldId id="674"/>
            <p14:sldId id="676"/>
            <p14:sldId id="673"/>
            <p14:sldId id="702"/>
            <p14:sldId id="683"/>
            <p14:sldId id="694"/>
            <p14:sldId id="729"/>
            <p14:sldId id="730"/>
            <p14:sldId id="731"/>
            <p14:sldId id="732"/>
            <p14:sldId id="734"/>
            <p14:sldId id="738"/>
            <p14:sldId id="736"/>
            <p14:sldId id="737"/>
            <p14:sldId id="693"/>
            <p14:sldId id="608"/>
            <p14:sldId id="610"/>
            <p14:sldId id="623"/>
            <p14:sldId id="724"/>
            <p14:sldId id="725"/>
            <p14:sldId id="726"/>
            <p14:sldId id="727"/>
            <p14:sldId id="723"/>
            <p14:sldId id="712"/>
            <p14:sldId id="713"/>
            <p14:sldId id="714"/>
            <p14:sldId id="715"/>
            <p14:sldId id="716"/>
            <p14:sldId id="718"/>
            <p14:sldId id="719"/>
            <p14:sldId id="720"/>
            <p14:sldId id="721"/>
            <p14:sldId id="722"/>
            <p14:sldId id="614"/>
            <p14:sldId id="703"/>
            <p14:sldId id="612"/>
            <p14:sldId id="624"/>
            <p14:sldId id="615"/>
            <p14:sldId id="625"/>
            <p14:sldId id="626"/>
            <p14:sldId id="698"/>
            <p14:sldId id="699"/>
            <p14:sldId id="700"/>
            <p14:sldId id="739"/>
            <p14:sldId id="429"/>
          </p14:sldIdLst>
        </p14:section>
      </p14:sectionLst>
    </p:ext>
    <p:ext uri="{EFAFB233-063F-42B5-8137-9DF3F51BA10A}">
      <p15:sldGuideLst xmlns:p15="http://schemas.microsoft.com/office/powerpoint/2012/main">
        <p15:guide id="1" orient="horz" pos="2024">
          <p15:clr>
            <a:srgbClr val="A4A3A4"/>
          </p15:clr>
        </p15:guide>
        <p15:guide id="2" pos="3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e BOUTIN" initials="LB" lastIdx="20" clrIdx="0">
    <p:extLst>
      <p:ext uri="{19B8F6BF-5375-455C-9EA6-DF929625EA0E}">
        <p15:presenceInfo xmlns:p15="http://schemas.microsoft.com/office/powerpoint/2012/main" userId="S-1-5-21-2052111302-1844823847-839522115-11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5C4FC"/>
    <a:srgbClr val="5B9BD5"/>
    <a:srgbClr val="E47E14"/>
    <a:srgbClr val="2C5F7F"/>
    <a:srgbClr val="E77E0E"/>
    <a:srgbClr val="B3D9E2"/>
    <a:srgbClr val="F2950C"/>
    <a:srgbClr val="FBD518"/>
    <a:srgbClr val="6CCF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67" autoAdjust="0"/>
    <p:restoredTop sz="68072" autoAdjust="0"/>
  </p:normalViewPr>
  <p:slideViewPr>
    <p:cSldViewPr>
      <p:cViewPr varScale="1">
        <p:scale>
          <a:sx n="89" d="100"/>
          <a:sy n="89" d="100"/>
        </p:scale>
        <p:origin x="2712" y="90"/>
      </p:cViewPr>
      <p:guideLst>
        <p:guide orient="horz" pos="2024"/>
        <p:guide pos="3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16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A12184E1-B051-41DF-8FAF-E2BB4F0B3A95}" type="datetimeFigureOut">
              <a:rPr lang="fr-FR" smtClean="0"/>
              <a:pPr/>
              <a:t>12/03/2020</a:t>
            </a:fld>
            <a:endParaRPr lang="fr-FR"/>
          </a:p>
        </p:txBody>
      </p:sp>
      <p:sp>
        <p:nvSpPr>
          <p:cNvPr id="4" name="Espace réservé du pied de page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34E73F20-3EA3-4254-B088-3A6137CADDB1}" type="slidenum">
              <a:rPr lang="fr-FR" smtClean="0"/>
              <a:pPr/>
              <a:t>‹N°›</a:t>
            </a:fld>
            <a:endParaRPr lang="fr-FR"/>
          </a:p>
        </p:txBody>
      </p:sp>
    </p:spTree>
    <p:extLst>
      <p:ext uri="{BB962C8B-B14F-4D97-AF65-F5344CB8AC3E}">
        <p14:creationId xmlns:p14="http://schemas.microsoft.com/office/powerpoint/2010/main" val="385333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AC05DFB-48EE-4AF2-9D1B-0D41CEC85CFA}" type="datetimeFigureOut">
              <a:rPr lang="fr-FR" smtClean="0"/>
              <a:pPr/>
              <a:t>12/03/2020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61029AAB-5E2D-49C9-B84A-8F8334C44DDF}" type="slidenum">
              <a:rPr lang="fr-FR" smtClean="0"/>
              <a:pPr/>
              <a:t>‹N°›</a:t>
            </a:fld>
            <a:endParaRPr lang="fr-FR"/>
          </a:p>
        </p:txBody>
      </p:sp>
    </p:spTree>
    <p:extLst>
      <p:ext uri="{BB962C8B-B14F-4D97-AF65-F5344CB8AC3E}">
        <p14:creationId xmlns:p14="http://schemas.microsoft.com/office/powerpoint/2010/main" val="1511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a:t>
            </a:fld>
            <a:endParaRPr lang="fr-FR"/>
          </a:p>
        </p:txBody>
      </p:sp>
    </p:spTree>
    <p:extLst>
      <p:ext uri="{BB962C8B-B14F-4D97-AF65-F5344CB8AC3E}">
        <p14:creationId xmlns:p14="http://schemas.microsoft.com/office/powerpoint/2010/main" val="231058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smtClean="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22</a:t>
            </a:fld>
            <a:endParaRPr lang="fr-FR"/>
          </a:p>
        </p:txBody>
      </p:sp>
    </p:spTree>
    <p:extLst>
      <p:ext uri="{BB962C8B-B14F-4D97-AF65-F5344CB8AC3E}">
        <p14:creationId xmlns:p14="http://schemas.microsoft.com/office/powerpoint/2010/main" val="33784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23</a:t>
            </a:fld>
            <a:endParaRPr lang="fr-FR"/>
          </a:p>
        </p:txBody>
      </p:sp>
    </p:spTree>
    <p:extLst>
      <p:ext uri="{BB962C8B-B14F-4D97-AF65-F5344CB8AC3E}">
        <p14:creationId xmlns:p14="http://schemas.microsoft.com/office/powerpoint/2010/main" val="3011108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24</a:t>
            </a:fld>
            <a:endParaRPr lang="fr-FR"/>
          </a:p>
        </p:txBody>
      </p:sp>
    </p:spTree>
    <p:extLst>
      <p:ext uri="{BB962C8B-B14F-4D97-AF65-F5344CB8AC3E}">
        <p14:creationId xmlns:p14="http://schemas.microsoft.com/office/powerpoint/2010/main" val="134391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25</a:t>
            </a:fld>
            <a:endParaRPr lang="fr-FR"/>
          </a:p>
        </p:txBody>
      </p:sp>
    </p:spTree>
    <p:extLst>
      <p:ext uri="{BB962C8B-B14F-4D97-AF65-F5344CB8AC3E}">
        <p14:creationId xmlns:p14="http://schemas.microsoft.com/office/powerpoint/2010/main" val="116886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BC3D324-01C2-4CA7-9216-BF63533F30B9}" type="datetime1">
              <a:rPr lang="fr-FR" altLang="fr-FR" sz="1200">
                <a:solidFill>
                  <a:srgbClr val="000000"/>
                </a:solidFill>
                <a:ea typeface="Segoe UI" panose="020B0502040204020203" pitchFamily="34" charset="0"/>
                <a:cs typeface="Tahoma" panose="020B0604030504040204" pitchFamily="34" charset="0"/>
              </a:rPr>
              <a:pPr algn="r" eaLnBrk="1" hangingPunct="1"/>
              <a:t>12/03/2020</a:t>
            </a:fld>
            <a:endParaRPr lang="fr-FR" altLang="fr-FR" sz="1200">
              <a:solidFill>
                <a:srgbClr val="000000"/>
              </a:solidFill>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D36685C-5888-440D-BDF9-363650BCA6AE}" type="slidenum">
              <a:rPr lang="fr-FR" altLang="fr-FR" sz="1200">
                <a:solidFill>
                  <a:srgbClr val="000000"/>
                </a:solidFill>
                <a:ea typeface="Segoe UI" panose="020B0502040204020203" pitchFamily="34" charset="0"/>
                <a:cs typeface="Arial" panose="020B0604020202020204" pitchFamily="34" charset="0"/>
              </a:rPr>
              <a:pPr algn="r" eaLnBrk="1" hangingPunct="1"/>
              <a:t>26</a:t>
            </a:fld>
            <a:endParaRPr lang="fr-FR" altLang="fr-FR" sz="1200">
              <a:solidFill>
                <a:srgbClr val="000000"/>
              </a:solidFill>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6185BC-D6A4-4FD9-B543-C377E7783598}" type="slidenum">
              <a:rPr lang="fr-FR" altLang="fr-FR" sz="1200">
                <a:solidFill>
                  <a:srgbClr val="000000"/>
                </a:solidFill>
                <a:ea typeface="Microsoft YaHei" panose="020B0503020204020204" pitchFamily="34" charset="-122"/>
                <a:cs typeface="Arial" panose="020B0604020202020204" pitchFamily="34" charset="0"/>
              </a:rPr>
              <a:pPr algn="r" eaLnBrk="1" hangingPunct="1"/>
              <a:t>26</a:t>
            </a:fld>
            <a:endParaRPr lang="fr-FR" altLang="fr-FR" sz="1200">
              <a:solidFill>
                <a:srgbClr val="00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851784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BC3D324-01C2-4CA7-9216-BF63533F30B9}" type="datetime1">
              <a:rPr lang="fr-FR" altLang="fr-FR" sz="1200">
                <a:solidFill>
                  <a:srgbClr val="000000"/>
                </a:solidFill>
                <a:ea typeface="Segoe UI" panose="020B0502040204020203" pitchFamily="34" charset="0"/>
                <a:cs typeface="Tahoma" panose="020B0604030504040204" pitchFamily="34" charset="0"/>
              </a:rPr>
              <a:pPr algn="r" eaLnBrk="1" hangingPunct="1"/>
              <a:t>12/03/2020</a:t>
            </a:fld>
            <a:endParaRPr lang="fr-FR" altLang="fr-FR" sz="1200">
              <a:solidFill>
                <a:srgbClr val="000000"/>
              </a:solidFill>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D36685C-5888-440D-BDF9-363650BCA6AE}" type="slidenum">
              <a:rPr lang="fr-FR" altLang="fr-FR" sz="1200">
                <a:solidFill>
                  <a:srgbClr val="000000"/>
                </a:solidFill>
                <a:ea typeface="Segoe UI" panose="020B0502040204020203" pitchFamily="34" charset="0"/>
                <a:cs typeface="Arial" panose="020B0604020202020204" pitchFamily="34" charset="0"/>
              </a:rPr>
              <a:pPr algn="r" eaLnBrk="1" hangingPunct="1"/>
              <a:t>27</a:t>
            </a:fld>
            <a:endParaRPr lang="fr-FR" altLang="fr-FR" sz="1200">
              <a:solidFill>
                <a:srgbClr val="000000"/>
              </a:solidFill>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dirty="0">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6185BC-D6A4-4FD9-B543-C377E7783598}" type="slidenum">
              <a:rPr lang="fr-FR" altLang="fr-FR" sz="1200">
                <a:solidFill>
                  <a:srgbClr val="000000"/>
                </a:solidFill>
                <a:ea typeface="Microsoft YaHei" panose="020B0503020204020204" pitchFamily="34" charset="-122"/>
                <a:cs typeface="Arial" panose="020B0604020202020204" pitchFamily="34" charset="0"/>
              </a:rPr>
              <a:pPr algn="r" eaLnBrk="1" hangingPunct="1"/>
              <a:t>27</a:t>
            </a:fld>
            <a:endParaRPr lang="fr-FR" altLang="fr-FR" sz="1200">
              <a:solidFill>
                <a:srgbClr val="00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89855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BC3D324-01C2-4CA7-9216-BF63533F30B9}" type="datetime1">
              <a:rPr lang="fr-FR" altLang="fr-FR" sz="1200">
                <a:solidFill>
                  <a:srgbClr val="000000"/>
                </a:solidFill>
                <a:ea typeface="Segoe UI" panose="020B0502040204020203" pitchFamily="34" charset="0"/>
                <a:cs typeface="Tahoma" panose="020B0604030504040204" pitchFamily="34" charset="0"/>
              </a:rPr>
              <a:pPr algn="r" eaLnBrk="1" hangingPunct="1"/>
              <a:t>12/03/2020</a:t>
            </a:fld>
            <a:endParaRPr lang="fr-FR" altLang="fr-FR" sz="1200">
              <a:solidFill>
                <a:srgbClr val="000000"/>
              </a:solidFill>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D36685C-5888-440D-BDF9-363650BCA6AE}" type="slidenum">
              <a:rPr lang="fr-FR" altLang="fr-FR" sz="1200">
                <a:solidFill>
                  <a:srgbClr val="000000"/>
                </a:solidFill>
                <a:ea typeface="Segoe UI" panose="020B0502040204020203" pitchFamily="34" charset="0"/>
                <a:cs typeface="Arial" panose="020B0604020202020204" pitchFamily="34" charset="0"/>
              </a:rPr>
              <a:pPr algn="r" eaLnBrk="1" hangingPunct="1"/>
              <a:t>28</a:t>
            </a:fld>
            <a:endParaRPr lang="fr-FR" altLang="fr-FR" sz="1200">
              <a:solidFill>
                <a:srgbClr val="000000"/>
              </a:solidFill>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dirty="0">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6185BC-D6A4-4FD9-B543-C377E7783598}" type="slidenum">
              <a:rPr lang="fr-FR" altLang="fr-FR" sz="1200">
                <a:solidFill>
                  <a:srgbClr val="000000"/>
                </a:solidFill>
                <a:ea typeface="Microsoft YaHei" panose="020B0503020204020204" pitchFamily="34" charset="-122"/>
                <a:cs typeface="Arial" panose="020B0604020202020204" pitchFamily="34" charset="0"/>
              </a:rPr>
              <a:pPr algn="r" eaLnBrk="1" hangingPunct="1"/>
              <a:t>28</a:t>
            </a:fld>
            <a:endParaRPr lang="fr-FR" altLang="fr-FR" sz="1200">
              <a:solidFill>
                <a:srgbClr val="00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23038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BC3D324-01C2-4CA7-9216-BF63533F30B9}" type="datetime1">
              <a:rPr lang="fr-FR" altLang="fr-FR" sz="1200">
                <a:solidFill>
                  <a:srgbClr val="000000"/>
                </a:solidFill>
                <a:ea typeface="Segoe UI" panose="020B0502040204020203" pitchFamily="34" charset="0"/>
                <a:cs typeface="Tahoma" panose="020B0604030504040204" pitchFamily="34" charset="0"/>
              </a:rPr>
              <a:pPr algn="r" eaLnBrk="1" hangingPunct="1"/>
              <a:t>12/03/2020</a:t>
            </a:fld>
            <a:endParaRPr lang="fr-FR" altLang="fr-FR" sz="1200">
              <a:solidFill>
                <a:srgbClr val="000000"/>
              </a:solidFill>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D36685C-5888-440D-BDF9-363650BCA6AE}" type="slidenum">
              <a:rPr lang="fr-FR" altLang="fr-FR" sz="1200">
                <a:solidFill>
                  <a:srgbClr val="000000"/>
                </a:solidFill>
                <a:ea typeface="Segoe UI" panose="020B0502040204020203" pitchFamily="34" charset="0"/>
                <a:cs typeface="Arial" panose="020B0604020202020204" pitchFamily="34" charset="0"/>
              </a:rPr>
              <a:pPr algn="r" eaLnBrk="1" hangingPunct="1"/>
              <a:t>29</a:t>
            </a:fld>
            <a:endParaRPr lang="fr-FR" altLang="fr-FR" sz="1200">
              <a:solidFill>
                <a:srgbClr val="000000"/>
              </a:solidFill>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dirty="0">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6185BC-D6A4-4FD9-B543-C377E7783598}" type="slidenum">
              <a:rPr lang="fr-FR" altLang="fr-FR" sz="1200">
                <a:solidFill>
                  <a:srgbClr val="000000"/>
                </a:solidFill>
                <a:ea typeface="Microsoft YaHei" panose="020B0503020204020204" pitchFamily="34" charset="-122"/>
                <a:cs typeface="Arial" panose="020B0604020202020204" pitchFamily="34" charset="0"/>
              </a:rPr>
              <a:pPr algn="r" eaLnBrk="1" hangingPunct="1"/>
              <a:t>29</a:t>
            </a:fld>
            <a:endParaRPr lang="fr-FR" altLang="fr-FR" sz="1200">
              <a:solidFill>
                <a:srgbClr val="00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344399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BC3D324-01C2-4CA7-9216-BF63533F30B9}" type="datetime1">
              <a:rPr lang="fr-FR" altLang="fr-FR" sz="1200">
                <a:solidFill>
                  <a:srgbClr val="000000"/>
                </a:solidFill>
                <a:ea typeface="Segoe UI" panose="020B0502040204020203" pitchFamily="34" charset="0"/>
                <a:cs typeface="Tahoma" panose="020B0604030504040204" pitchFamily="34" charset="0"/>
              </a:rPr>
              <a:pPr algn="r" eaLnBrk="1" hangingPunct="1"/>
              <a:t>12/03/2020</a:t>
            </a:fld>
            <a:endParaRPr lang="fr-FR" altLang="fr-FR" sz="1200">
              <a:solidFill>
                <a:srgbClr val="000000"/>
              </a:solidFill>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D36685C-5888-440D-BDF9-363650BCA6AE}" type="slidenum">
              <a:rPr lang="fr-FR" altLang="fr-FR" sz="1200">
                <a:solidFill>
                  <a:srgbClr val="000000"/>
                </a:solidFill>
                <a:ea typeface="Segoe UI" panose="020B0502040204020203" pitchFamily="34" charset="0"/>
                <a:cs typeface="Arial" panose="020B0604020202020204" pitchFamily="34" charset="0"/>
              </a:rPr>
              <a:pPr algn="r" eaLnBrk="1" hangingPunct="1"/>
              <a:t>30</a:t>
            </a:fld>
            <a:endParaRPr lang="fr-FR" altLang="fr-FR" sz="1200">
              <a:solidFill>
                <a:srgbClr val="000000"/>
              </a:solidFill>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dirty="0">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6185BC-D6A4-4FD9-B543-C377E7783598}" type="slidenum">
              <a:rPr lang="fr-FR" altLang="fr-FR" sz="1200">
                <a:solidFill>
                  <a:srgbClr val="000000"/>
                </a:solidFill>
                <a:ea typeface="Microsoft YaHei" panose="020B0503020204020204" pitchFamily="34" charset="-122"/>
                <a:cs typeface="Arial" panose="020B0604020202020204" pitchFamily="34" charset="0"/>
              </a:rPr>
              <a:pPr algn="r" eaLnBrk="1" hangingPunct="1"/>
              <a:t>30</a:t>
            </a:fld>
            <a:endParaRPr lang="fr-FR" altLang="fr-FR" sz="1200">
              <a:solidFill>
                <a:srgbClr val="00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443524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BC3D324-01C2-4CA7-9216-BF63533F30B9}" type="datetime1">
              <a:rPr lang="fr-FR" altLang="fr-FR" sz="1200">
                <a:solidFill>
                  <a:srgbClr val="000000"/>
                </a:solidFill>
                <a:ea typeface="Segoe UI" panose="020B0502040204020203" pitchFamily="34" charset="0"/>
                <a:cs typeface="Tahoma" panose="020B0604030504040204" pitchFamily="34" charset="0"/>
              </a:rPr>
              <a:pPr algn="r" eaLnBrk="1" hangingPunct="1"/>
              <a:t>12/03/2020</a:t>
            </a:fld>
            <a:endParaRPr lang="fr-FR" altLang="fr-FR" sz="1200">
              <a:solidFill>
                <a:srgbClr val="000000"/>
              </a:solidFill>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D36685C-5888-440D-BDF9-363650BCA6AE}" type="slidenum">
              <a:rPr lang="fr-FR" altLang="fr-FR" sz="1200">
                <a:solidFill>
                  <a:srgbClr val="000000"/>
                </a:solidFill>
                <a:ea typeface="Segoe UI" panose="020B0502040204020203" pitchFamily="34" charset="0"/>
                <a:cs typeface="Arial" panose="020B0604020202020204" pitchFamily="34" charset="0"/>
              </a:rPr>
              <a:pPr algn="r" eaLnBrk="1" hangingPunct="1"/>
              <a:t>31</a:t>
            </a:fld>
            <a:endParaRPr lang="fr-FR" altLang="fr-FR" sz="1200">
              <a:solidFill>
                <a:srgbClr val="000000"/>
              </a:solidFill>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dirty="0">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6185BC-D6A4-4FD9-B543-C377E7783598}" type="slidenum">
              <a:rPr lang="fr-FR" altLang="fr-FR" sz="1200">
                <a:solidFill>
                  <a:srgbClr val="000000"/>
                </a:solidFill>
                <a:ea typeface="Microsoft YaHei" panose="020B0503020204020204" pitchFamily="34" charset="-122"/>
                <a:cs typeface="Arial" panose="020B0604020202020204" pitchFamily="34" charset="0"/>
              </a:rPr>
              <a:pPr algn="r" eaLnBrk="1" hangingPunct="1"/>
              <a:t>31</a:t>
            </a:fld>
            <a:endParaRPr lang="fr-FR" altLang="fr-FR" sz="1200">
              <a:solidFill>
                <a:srgbClr val="00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2165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2</a:t>
            </a:fld>
            <a:endParaRPr lang="fr-FR"/>
          </a:p>
        </p:txBody>
      </p:sp>
    </p:spTree>
    <p:extLst>
      <p:ext uri="{BB962C8B-B14F-4D97-AF65-F5344CB8AC3E}">
        <p14:creationId xmlns:p14="http://schemas.microsoft.com/office/powerpoint/2010/main" val="301363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BC3D324-01C2-4CA7-9216-BF63533F30B9}" type="datetime1">
              <a:rPr lang="fr-FR" altLang="fr-FR" sz="1200">
                <a:solidFill>
                  <a:srgbClr val="000000"/>
                </a:solidFill>
                <a:ea typeface="Segoe UI" panose="020B0502040204020203" pitchFamily="34" charset="0"/>
                <a:cs typeface="Tahoma" panose="020B0604030504040204" pitchFamily="34" charset="0"/>
              </a:rPr>
              <a:pPr algn="r" eaLnBrk="1" hangingPunct="1"/>
              <a:t>12/03/2020</a:t>
            </a:fld>
            <a:endParaRPr lang="fr-FR" altLang="fr-FR" sz="1200">
              <a:solidFill>
                <a:srgbClr val="000000"/>
              </a:solidFill>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D36685C-5888-440D-BDF9-363650BCA6AE}" type="slidenum">
              <a:rPr lang="fr-FR" altLang="fr-FR" sz="1200">
                <a:solidFill>
                  <a:srgbClr val="000000"/>
                </a:solidFill>
                <a:ea typeface="Segoe UI" panose="020B0502040204020203" pitchFamily="34" charset="0"/>
                <a:cs typeface="Arial" panose="020B0604020202020204" pitchFamily="34" charset="0"/>
              </a:rPr>
              <a:pPr algn="r" eaLnBrk="1" hangingPunct="1"/>
              <a:t>32</a:t>
            </a:fld>
            <a:endParaRPr lang="fr-FR" altLang="fr-FR" sz="1200">
              <a:solidFill>
                <a:srgbClr val="000000"/>
              </a:solidFill>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dirty="0">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6185BC-D6A4-4FD9-B543-C377E7783598}" type="slidenum">
              <a:rPr lang="fr-FR" altLang="fr-FR" sz="1200">
                <a:solidFill>
                  <a:srgbClr val="000000"/>
                </a:solidFill>
                <a:ea typeface="Microsoft YaHei" panose="020B0503020204020204" pitchFamily="34" charset="-122"/>
                <a:cs typeface="Arial" panose="020B0604020202020204" pitchFamily="34" charset="0"/>
              </a:rPr>
              <a:pPr algn="r" eaLnBrk="1" hangingPunct="1"/>
              <a:t>32</a:t>
            </a:fld>
            <a:endParaRPr lang="fr-FR" altLang="fr-FR" sz="1200">
              <a:solidFill>
                <a:srgbClr val="00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04685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BC3D324-01C2-4CA7-9216-BF63533F30B9}" type="datetime1">
              <a:rPr lang="fr-FR" altLang="fr-FR" sz="1200">
                <a:solidFill>
                  <a:srgbClr val="000000"/>
                </a:solidFill>
                <a:ea typeface="Segoe UI" panose="020B0502040204020203" pitchFamily="34" charset="0"/>
                <a:cs typeface="Tahoma" panose="020B0604030504040204" pitchFamily="34" charset="0"/>
              </a:rPr>
              <a:pPr algn="r" eaLnBrk="1" hangingPunct="1"/>
              <a:t>12/03/2020</a:t>
            </a:fld>
            <a:endParaRPr lang="fr-FR" altLang="fr-FR" sz="1200">
              <a:solidFill>
                <a:srgbClr val="000000"/>
              </a:solidFill>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3D36685C-5888-440D-BDF9-363650BCA6AE}" type="slidenum">
              <a:rPr lang="fr-FR" altLang="fr-FR" sz="1200">
                <a:solidFill>
                  <a:srgbClr val="000000"/>
                </a:solidFill>
                <a:ea typeface="Segoe UI" panose="020B0502040204020203" pitchFamily="34" charset="0"/>
                <a:cs typeface="Arial" panose="020B0604020202020204" pitchFamily="34" charset="0"/>
              </a:rPr>
              <a:pPr algn="r" eaLnBrk="1" hangingPunct="1"/>
              <a:t>33</a:t>
            </a:fld>
            <a:endParaRPr lang="fr-FR" altLang="fr-FR" sz="1200">
              <a:solidFill>
                <a:srgbClr val="000000"/>
              </a:solidFill>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B56185BC-D6A4-4FD9-B543-C377E7783598}" type="slidenum">
              <a:rPr lang="fr-FR" altLang="fr-FR" sz="1200">
                <a:solidFill>
                  <a:srgbClr val="000000"/>
                </a:solidFill>
                <a:ea typeface="Microsoft YaHei" panose="020B0503020204020204" pitchFamily="34" charset="-122"/>
                <a:cs typeface="Arial" panose="020B0604020202020204" pitchFamily="34" charset="0"/>
              </a:rPr>
              <a:pPr algn="r" eaLnBrk="1" hangingPunct="1"/>
              <a:t>33</a:t>
            </a:fld>
            <a:endParaRPr lang="fr-FR" altLang="fr-FR" sz="1200">
              <a:solidFill>
                <a:srgbClr val="000000"/>
              </a:solidFill>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944663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1950081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35</a:t>
            </a:fld>
            <a:endParaRPr lang="fr-FR"/>
          </a:p>
        </p:txBody>
      </p:sp>
    </p:spTree>
    <p:extLst>
      <p:ext uri="{BB962C8B-B14F-4D97-AF65-F5344CB8AC3E}">
        <p14:creationId xmlns:p14="http://schemas.microsoft.com/office/powerpoint/2010/main" val="2124918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36</a:t>
            </a:fld>
            <a:endParaRPr lang="fr-FR"/>
          </a:p>
        </p:txBody>
      </p:sp>
    </p:spTree>
    <p:extLst>
      <p:ext uri="{BB962C8B-B14F-4D97-AF65-F5344CB8AC3E}">
        <p14:creationId xmlns:p14="http://schemas.microsoft.com/office/powerpoint/2010/main" val="3060347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37</a:t>
            </a:fld>
            <a:endParaRPr lang="fr-FR"/>
          </a:p>
        </p:txBody>
      </p:sp>
    </p:spTree>
    <p:extLst>
      <p:ext uri="{BB962C8B-B14F-4D97-AF65-F5344CB8AC3E}">
        <p14:creationId xmlns:p14="http://schemas.microsoft.com/office/powerpoint/2010/main" val="1255080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40</a:t>
            </a:fld>
            <a:endParaRPr lang="fr-FR"/>
          </a:p>
        </p:txBody>
      </p:sp>
    </p:spTree>
    <p:extLst>
      <p:ext uri="{BB962C8B-B14F-4D97-AF65-F5344CB8AC3E}">
        <p14:creationId xmlns:p14="http://schemas.microsoft.com/office/powerpoint/2010/main" val="1557772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41</a:t>
            </a:fld>
            <a:endParaRPr lang="fr-FR"/>
          </a:p>
        </p:txBody>
      </p:sp>
    </p:spTree>
    <p:extLst>
      <p:ext uri="{BB962C8B-B14F-4D97-AF65-F5344CB8AC3E}">
        <p14:creationId xmlns:p14="http://schemas.microsoft.com/office/powerpoint/2010/main" val="3382635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47</a:t>
            </a:fld>
            <a:endParaRPr lang="fr-FR"/>
          </a:p>
        </p:txBody>
      </p:sp>
    </p:spTree>
    <p:extLst>
      <p:ext uri="{BB962C8B-B14F-4D97-AF65-F5344CB8AC3E}">
        <p14:creationId xmlns:p14="http://schemas.microsoft.com/office/powerpoint/2010/main" val="4761922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52</a:t>
            </a:fld>
            <a:endParaRPr lang="fr-FR"/>
          </a:p>
        </p:txBody>
      </p:sp>
    </p:spTree>
    <p:extLst>
      <p:ext uri="{BB962C8B-B14F-4D97-AF65-F5344CB8AC3E}">
        <p14:creationId xmlns:p14="http://schemas.microsoft.com/office/powerpoint/2010/main" val="80592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3</a:t>
            </a:fld>
            <a:endParaRPr lang="fr-FR"/>
          </a:p>
        </p:txBody>
      </p:sp>
    </p:spTree>
    <p:extLst>
      <p:ext uri="{BB962C8B-B14F-4D97-AF65-F5344CB8AC3E}">
        <p14:creationId xmlns:p14="http://schemas.microsoft.com/office/powerpoint/2010/main" val="3575223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baseline="0" dirty="0" smtClean="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53</a:t>
            </a:fld>
            <a:endParaRPr lang="fr-FR"/>
          </a:p>
        </p:txBody>
      </p:sp>
    </p:spTree>
    <p:extLst>
      <p:ext uri="{BB962C8B-B14F-4D97-AF65-F5344CB8AC3E}">
        <p14:creationId xmlns:p14="http://schemas.microsoft.com/office/powerpoint/2010/main" val="627369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54</a:t>
            </a:fld>
            <a:endParaRPr lang="fr-FR"/>
          </a:p>
        </p:txBody>
      </p:sp>
    </p:spTree>
    <p:extLst>
      <p:ext uri="{BB962C8B-B14F-4D97-AF65-F5344CB8AC3E}">
        <p14:creationId xmlns:p14="http://schemas.microsoft.com/office/powerpoint/2010/main" val="19230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55</a:t>
            </a:fld>
            <a:endParaRPr lang="fr-FR"/>
          </a:p>
        </p:txBody>
      </p:sp>
    </p:spTree>
    <p:extLst>
      <p:ext uri="{BB962C8B-B14F-4D97-AF65-F5344CB8AC3E}">
        <p14:creationId xmlns:p14="http://schemas.microsoft.com/office/powerpoint/2010/main" val="756777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56</a:t>
            </a:fld>
            <a:endParaRPr lang="fr-FR"/>
          </a:p>
        </p:txBody>
      </p:sp>
    </p:spTree>
    <p:extLst>
      <p:ext uri="{BB962C8B-B14F-4D97-AF65-F5344CB8AC3E}">
        <p14:creationId xmlns:p14="http://schemas.microsoft.com/office/powerpoint/2010/main" val="506838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57</a:t>
            </a:fld>
            <a:endParaRPr lang="fr-FR"/>
          </a:p>
        </p:txBody>
      </p:sp>
    </p:spTree>
    <p:extLst>
      <p:ext uri="{BB962C8B-B14F-4D97-AF65-F5344CB8AC3E}">
        <p14:creationId xmlns:p14="http://schemas.microsoft.com/office/powerpoint/2010/main" val="251591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58</a:t>
            </a:fld>
            <a:endParaRPr lang="fr-FR"/>
          </a:p>
        </p:txBody>
      </p:sp>
    </p:spTree>
    <p:extLst>
      <p:ext uri="{BB962C8B-B14F-4D97-AF65-F5344CB8AC3E}">
        <p14:creationId xmlns:p14="http://schemas.microsoft.com/office/powerpoint/2010/main" val="1755275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C3D324-01C2-4CA7-9216-BF63533F30B9}" type="datetime1">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12/03/2020</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36685C-5888-440D-BDF9-363650BCA6AE}"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6185BC-D6A4-4FD9-B543-C377E7783598}"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91550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C3D324-01C2-4CA7-9216-BF63533F30B9}" type="datetime1">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12/03/2020</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36685C-5888-440D-BDF9-363650BCA6AE}"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dirty="0">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6185BC-D6A4-4FD9-B543-C377E7783598}"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7950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a date 2"/>
          <p:cNvSpPr txBox="1">
            <a:spLocks noChangeArrowheads="1"/>
          </p:cNvSpPr>
          <p:nvPr/>
        </p:nvSpPr>
        <p:spPr bwMode="auto">
          <a:xfrm>
            <a:off x="3849688" y="0"/>
            <a:ext cx="2946400" cy="49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BC3D324-01C2-4CA7-9216-BF63533F30B9}" type="datetime1">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12/03/2020</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Tahoma" panose="020B0604030504040204" pitchFamily="34" charset="0"/>
            </a:endParaRPr>
          </a:p>
        </p:txBody>
      </p:sp>
      <p:sp>
        <p:nvSpPr>
          <p:cNvPr id="112643" name="Espace réservé du numéro de diapositive 6"/>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D36685C-5888-440D-BDF9-363650BCA6AE}"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Segoe UI" panose="020B0502040204020203" pitchFamily="34" charset="0"/>
              <a:cs typeface="Arial" panose="020B0604020202020204" pitchFamily="34" charset="0"/>
            </a:endParaRPr>
          </a:p>
        </p:txBody>
      </p:sp>
      <p:sp>
        <p:nvSpPr>
          <p:cNvPr id="112644" name="Espace réservé de l'image des diapositives 1"/>
          <p:cNvSpPr>
            <a:spLocks noGrp="1" noRot="1" noChangeAspect="1" noTextEdit="1"/>
          </p:cNvSpPr>
          <p:nvPr>
            <p:ph type="sldImg"/>
          </p:nvPr>
        </p:nvSpPr>
        <p:spPr>
          <a:solidFill>
            <a:srgbClr val="4F81BD"/>
          </a:solidFill>
          <a:ln w="25557" cap="flat">
            <a:solidFill>
              <a:srgbClr val="385D8A"/>
            </a:solidFill>
            <a:miter lim="800000"/>
            <a:headEnd/>
            <a:tailEnd/>
          </a:ln>
        </p:spPr>
      </p:sp>
      <p:sp>
        <p:nvSpPr>
          <p:cNvPr id="112645" name="Espace réservé des commentaires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fr-FR">
              <a:latin typeface="Calibri" panose="020F0502020204030204" pitchFamily="34" charset="0"/>
              <a:ea typeface="Microsoft YaHei" panose="020B0503020204020204" pitchFamily="34" charset="-122"/>
              <a:cs typeface="Mangal" pitchFamily="18" charset="0"/>
            </a:endParaRPr>
          </a:p>
        </p:txBody>
      </p:sp>
      <p:sp>
        <p:nvSpPr>
          <p:cNvPr id="112646" name="Espace réservé du numéro de diapositive 3"/>
          <p:cNvSpPr txBox="1">
            <a:spLocks noChangeArrowheads="1"/>
          </p:cNvSpPr>
          <p:nvPr/>
        </p:nvSpPr>
        <p:spPr bwMode="auto">
          <a:xfrm>
            <a:off x="3849688" y="9480936"/>
            <a:ext cx="2946400" cy="49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6185BC-D6A4-4FD9-B543-C377E7783598}" type="slidenum">
              <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altLang="fr-FR" sz="1200" b="0" i="0" u="none" strike="noStrike" kern="1200" cap="none" spc="0" normalizeH="0" baseline="0" noProof="0">
              <a:ln>
                <a:noFill/>
              </a:ln>
              <a:solidFill>
                <a:srgbClr val="000000"/>
              </a:solidFill>
              <a:effectLst/>
              <a:uLnTx/>
              <a:uFillTx/>
              <a:latin typeface="Calibri" panose="020F050202020403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12978442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63</a:t>
            </a:fld>
            <a:endParaRPr lang="fr-FR"/>
          </a:p>
        </p:txBody>
      </p:sp>
    </p:spTree>
    <p:extLst>
      <p:ext uri="{BB962C8B-B14F-4D97-AF65-F5344CB8AC3E}">
        <p14:creationId xmlns:p14="http://schemas.microsoft.com/office/powerpoint/2010/main" val="2776487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5</a:t>
            </a:fld>
            <a:endParaRPr lang="fr-FR"/>
          </a:p>
        </p:txBody>
      </p:sp>
    </p:spTree>
    <p:extLst>
      <p:ext uri="{BB962C8B-B14F-4D97-AF65-F5344CB8AC3E}">
        <p14:creationId xmlns:p14="http://schemas.microsoft.com/office/powerpoint/2010/main" val="2517183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10</a:t>
            </a:fld>
            <a:endParaRPr lang="fr-FR"/>
          </a:p>
        </p:txBody>
      </p:sp>
    </p:spTree>
    <p:extLst>
      <p:ext uri="{BB962C8B-B14F-4D97-AF65-F5344CB8AC3E}">
        <p14:creationId xmlns:p14="http://schemas.microsoft.com/office/powerpoint/2010/main" val="190195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11</a:t>
            </a:fld>
            <a:endParaRPr lang="fr-FR"/>
          </a:p>
        </p:txBody>
      </p:sp>
    </p:spTree>
    <p:extLst>
      <p:ext uri="{BB962C8B-B14F-4D97-AF65-F5344CB8AC3E}">
        <p14:creationId xmlns:p14="http://schemas.microsoft.com/office/powerpoint/2010/main" val="372225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srgbClr val="FF0000"/>
                </a:solidFill>
              </a:rPr>
              <a:t>FSPOEIE : au vue du faible nombre de cotisants, la décision est repoussée à 2021  </a:t>
            </a:r>
            <a:endParaRPr lang="fr-FR"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12</a:t>
            </a:fld>
            <a:endParaRPr lang="fr-FR"/>
          </a:p>
        </p:txBody>
      </p:sp>
    </p:spTree>
    <p:extLst>
      <p:ext uri="{BB962C8B-B14F-4D97-AF65-F5344CB8AC3E}">
        <p14:creationId xmlns:p14="http://schemas.microsoft.com/office/powerpoint/2010/main" val="386242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1.</a:t>
            </a:r>
            <a:r>
              <a:rPr lang="fr-FR" b="1" baseline="0" dirty="0" smtClean="0"/>
              <a:t> Déterminer les SIRET qui seront déclarés : </a:t>
            </a:r>
            <a:r>
              <a:rPr lang="fr-FR" b="0" baseline="0" dirty="0" smtClean="0"/>
              <a:t>afin de respecter une maille déclarative adéquate, il est impératif de définir quels SIRET seront déclarés. La maille déclarative préconiser est d’utiliser le SIRET responsable de la paie de l’agent. </a:t>
            </a:r>
            <a:endParaRPr lang="fr-FR"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2.</a:t>
            </a:r>
            <a:r>
              <a:rPr lang="fr-FR" b="1" baseline="0" dirty="0" smtClean="0"/>
              <a:t> </a:t>
            </a:r>
            <a:r>
              <a:rPr lang="fr-FR" b="1" dirty="0" smtClean="0">
                <a:solidFill>
                  <a:schemeClr val="tx1"/>
                </a:solidFill>
              </a:rPr>
              <a:t>Contrôler votre/vos </a:t>
            </a:r>
            <a:r>
              <a:rPr lang="fr-FR" b="1" dirty="0" err="1" smtClean="0">
                <a:solidFill>
                  <a:schemeClr val="tx1"/>
                </a:solidFill>
              </a:rPr>
              <a:t>SIRETs</a:t>
            </a:r>
            <a:r>
              <a:rPr lang="fr-FR" b="1" dirty="0" smtClean="0">
                <a:solidFill>
                  <a:schemeClr val="tx1"/>
                </a:solidFill>
              </a:rPr>
              <a:t> : </a:t>
            </a:r>
            <a:r>
              <a:rPr lang="fr-FR" dirty="0" smtClean="0">
                <a:solidFill>
                  <a:schemeClr val="tx1"/>
                </a:solidFill>
              </a:rPr>
              <a:t>Réalisez les démarches de mise à jour de vos numéros Siret, à partir de votre compte Urssaf et du formulaire de demande de mise à jour de vos numéros Siret.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3.</a:t>
            </a:r>
            <a:r>
              <a:rPr lang="fr-FR" b="1" baseline="0" dirty="0" smtClean="0">
                <a:solidFill>
                  <a:schemeClr val="tx1"/>
                </a:solidFill>
              </a:rPr>
              <a:t> </a:t>
            </a:r>
            <a:r>
              <a:rPr lang="fr-FR" b="1" dirty="0" smtClean="0">
                <a:solidFill>
                  <a:schemeClr val="tx1"/>
                </a:solidFill>
              </a:rPr>
              <a:t>Vérifier les NIR de vos individus : </a:t>
            </a:r>
            <a:r>
              <a:rPr lang="fr-FR" dirty="0" smtClean="0">
                <a:solidFill>
                  <a:schemeClr val="tx1"/>
                </a:solidFill>
              </a:rPr>
              <a:t>Vérifiez auprès de vos salariés les </a:t>
            </a:r>
            <a:r>
              <a:rPr lang="fr-FR" dirty="0" err="1" smtClean="0">
                <a:solidFill>
                  <a:schemeClr val="tx1"/>
                </a:solidFill>
              </a:rPr>
              <a:t>NIRs</a:t>
            </a:r>
            <a:r>
              <a:rPr lang="fr-FR" dirty="0" smtClean="0">
                <a:solidFill>
                  <a:schemeClr val="tx1"/>
                </a:solidFill>
              </a:rPr>
              <a:t> en anomalies. Ces derniers devront réaliser les démarches nécessaires auprès de leur caisse d’assurance maladie de rattachement et vous informer des suites.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4.</a:t>
            </a:r>
            <a:r>
              <a:rPr lang="fr-FR" b="1" baseline="0" dirty="0" smtClean="0">
                <a:solidFill>
                  <a:schemeClr val="tx1"/>
                </a:solidFill>
              </a:rPr>
              <a:t> </a:t>
            </a:r>
            <a:r>
              <a:rPr lang="fr-FR" b="1" dirty="0" smtClean="0">
                <a:solidFill>
                  <a:schemeClr val="tx1"/>
                </a:solidFill>
              </a:rPr>
              <a:t>Contrôler votre fichier avec DSN VAL</a:t>
            </a:r>
            <a:r>
              <a:rPr lang="fr-FR" b="1" baseline="0" dirty="0" smtClean="0">
                <a:solidFill>
                  <a:schemeClr val="tx1"/>
                </a:solidFill>
              </a:rPr>
              <a:t> : </a:t>
            </a:r>
            <a:r>
              <a:rPr lang="fr-FR" dirty="0" smtClean="0">
                <a:solidFill>
                  <a:schemeClr val="tx1"/>
                </a:solidFill>
              </a:rPr>
              <a:t>Effectuez les modifications nécessaires et utilisez à nouveau DSN-VAL pour vérifier les éléments. Si le fichier est OK vous pouvez effectuer un dépôt sur le site.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5. Consultez les CRM financiers et les CRM nominatifs : </a:t>
            </a:r>
            <a:r>
              <a:rPr lang="fr-FR" dirty="0" smtClean="0">
                <a:solidFill>
                  <a:schemeClr val="tx1"/>
                </a:solidFill>
              </a:rPr>
              <a:t>Consultez le bilan d’anomalies et effectuez les modifications nécessaires. Générez un nouveau fichier et transmettez une DSN « annule et remplace » avant la date d’échéance.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chemeClr val="tx1"/>
                </a:solidFill>
              </a:rPr>
              <a:t>6. Informer vos agents : </a:t>
            </a:r>
            <a:r>
              <a:rPr lang="fr-FR" dirty="0" smtClean="0">
                <a:solidFill>
                  <a:schemeClr val="tx1"/>
                </a:solidFill>
              </a:rPr>
              <a:t>Pour vous aider à remplir cette obligation, un modèle de « fiche information agent » est à votre disposition sur le site dsn-info.fr. http://www.dsn-info.fr/documentation/Fiche-information-agents-fp.pdf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smtClean="0">
              <a:solidFill>
                <a:schemeClr val="tx1"/>
              </a:solidFill>
            </a:endParaRPr>
          </a:p>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15</a:t>
            </a:fld>
            <a:endParaRPr lang="fr-FR"/>
          </a:p>
        </p:txBody>
      </p:sp>
    </p:spTree>
    <p:extLst>
      <p:ext uri="{BB962C8B-B14F-4D97-AF65-F5344CB8AC3E}">
        <p14:creationId xmlns:p14="http://schemas.microsoft.com/office/powerpoint/2010/main" val="151224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742950" lvl="1" indent="-285750" algn="just" defTabSz="1296988" eaLnBrk="1" hangingPunct="1">
              <a:spcBef>
                <a:spcPts val="0"/>
              </a:spcBef>
              <a:buClr>
                <a:srgbClr val="A1A1A1">
                  <a:lumMod val="50000"/>
                </a:srgbClr>
              </a:buClr>
              <a:buSzPct val="125000"/>
              <a:buBlip>
                <a:blip r:embed="rId3"/>
              </a:buBlip>
              <a:tabLst>
                <a:tab pos="8435975" algn="r"/>
              </a:tabLst>
              <a:defRPr/>
            </a:pPr>
            <a:r>
              <a:rPr lang="fr-FR" sz="1500" b="0" dirty="0" smtClean="0">
                <a:solidFill>
                  <a:schemeClr val="tx2"/>
                </a:solidFill>
                <a:latin typeface="Calibri" panose="020F0502020204030204" pitchFamily="34" charset="0"/>
                <a:cs typeface="Calibri" panose="020F0502020204030204" pitchFamily="34" charset="0"/>
              </a:rPr>
              <a:t>Impact d’une maille déclarative trop fine : généraliser le recours aux blocs changement auprès des déclarants publics compliquerait le travail des gestionnaires de paie et fragiliserait le bon calcul des droits des agents. </a:t>
            </a:r>
          </a:p>
          <a:p>
            <a:pPr marL="742950" lvl="1" indent="-285750" algn="just" defTabSz="1296988" eaLnBrk="1" hangingPunct="1">
              <a:spcBef>
                <a:spcPts val="0"/>
              </a:spcBef>
              <a:buClr>
                <a:srgbClr val="A1A1A1">
                  <a:lumMod val="50000"/>
                </a:srgbClr>
              </a:buClr>
              <a:buSzPct val="125000"/>
              <a:buBlip>
                <a:blip r:embed="rId3"/>
              </a:buBlip>
              <a:tabLst>
                <a:tab pos="8435975" algn="r"/>
              </a:tabLst>
              <a:defRPr/>
            </a:pPr>
            <a:r>
              <a:rPr lang="fr-FR" sz="1500" b="0" dirty="0" smtClean="0">
                <a:solidFill>
                  <a:schemeClr val="tx2"/>
                </a:solidFill>
                <a:latin typeface="Calibri" panose="020F0502020204030204" pitchFamily="34" charset="0"/>
                <a:cs typeface="Calibri" panose="020F0502020204030204" pitchFamily="34" charset="0"/>
              </a:rPr>
              <a:t> Impact d’une maille déclarative trop large : ne plus savoir quel SIRET contacter en cas d’écart sur les données transmises.</a:t>
            </a:r>
          </a:p>
          <a:p>
            <a:pPr marL="631825" lvl="2" indent="0" algn="just" defTabSz="1296988">
              <a:spcBef>
                <a:spcPts val="0"/>
              </a:spcBef>
              <a:buClr>
                <a:srgbClr val="A1A1A1">
                  <a:lumMod val="50000"/>
                </a:srgbClr>
              </a:buClr>
              <a:buSzPct val="125000"/>
              <a:buNone/>
              <a:tabLst>
                <a:tab pos="8435975" algn="r"/>
              </a:tabLst>
              <a:defRPr/>
            </a:pPr>
            <a:endParaRPr lang="fr-FR" sz="600" dirty="0" smtClean="0"/>
          </a:p>
          <a:p>
            <a:pPr marL="342900" lvl="2" indent="-342900" algn="just" eaLnBrk="1" hangingPunct="1">
              <a:spcBef>
                <a:spcPts val="0"/>
              </a:spcBef>
              <a:spcAft>
                <a:spcPts val="0"/>
              </a:spcAft>
              <a:buClr>
                <a:srgbClr val="EE2525"/>
              </a:buClr>
              <a:buSzPct val="125000"/>
              <a:buBlip>
                <a:blip r:embed="rId4"/>
              </a:buBlip>
            </a:pPr>
            <a:r>
              <a:rPr lang="fr-FR" sz="1600" b="1" dirty="0" smtClean="0">
                <a:solidFill>
                  <a:schemeClr val="tx2"/>
                </a:solidFill>
                <a:latin typeface="+mn-lt"/>
              </a:rPr>
              <a:t>Il a donc été convenu, suite aux travaux menés, que le SIRET de rattachement d’un agent serait le SIRET qui le gère administrativement, ce qui semble correspondre - au niveau opérationnel - à la notion de « contrat » du privé.</a:t>
            </a:r>
          </a:p>
          <a:p>
            <a:endParaRPr lang="fr-FR" dirty="0"/>
          </a:p>
        </p:txBody>
      </p:sp>
      <p:sp>
        <p:nvSpPr>
          <p:cNvPr id="4" name="Espace réservé du numéro de diapositive 3"/>
          <p:cNvSpPr>
            <a:spLocks noGrp="1"/>
          </p:cNvSpPr>
          <p:nvPr>
            <p:ph type="sldNum" sz="quarter" idx="10"/>
          </p:nvPr>
        </p:nvSpPr>
        <p:spPr/>
        <p:txBody>
          <a:bodyPr/>
          <a:lstStyle/>
          <a:p>
            <a:fld id="{61029AAB-5E2D-49C9-B84A-8F8334C44DDF}" type="slidenum">
              <a:rPr lang="fr-FR" smtClean="0"/>
              <a:pPr/>
              <a:t>16</a:t>
            </a:fld>
            <a:endParaRPr lang="fr-FR"/>
          </a:p>
        </p:txBody>
      </p:sp>
    </p:spTree>
    <p:extLst>
      <p:ext uri="{BB962C8B-B14F-4D97-AF65-F5344CB8AC3E}">
        <p14:creationId xmlns:p14="http://schemas.microsoft.com/office/powerpoint/2010/main" val="1807436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13"/>
          <p:cNvPicPr>
            <a:picLocks noChangeAspect="1"/>
          </p:cNvPicPr>
          <p:nvPr userDrawn="1"/>
        </p:nvPicPr>
        <p:blipFill>
          <a:blip r:embed="rId2" cstate="print"/>
          <a:srcRect/>
          <a:stretch>
            <a:fillRect/>
          </a:stretch>
        </p:blipFill>
        <p:spPr bwMode="auto">
          <a:xfrm>
            <a:off x="0" y="1709738"/>
            <a:ext cx="9144000" cy="2032000"/>
          </a:xfrm>
          <a:prstGeom prst="rect">
            <a:avLst/>
          </a:prstGeom>
          <a:noFill/>
          <a:ln w="9525">
            <a:noFill/>
            <a:miter lim="800000"/>
            <a:headEnd/>
            <a:tailEnd/>
          </a:ln>
        </p:spPr>
      </p:pic>
      <p:sp>
        <p:nvSpPr>
          <p:cNvPr id="2" name="Titre 1"/>
          <p:cNvSpPr>
            <a:spLocks noGrp="1"/>
          </p:cNvSpPr>
          <p:nvPr>
            <p:ph type="ctrTitle"/>
          </p:nvPr>
        </p:nvSpPr>
        <p:spPr>
          <a:xfrm>
            <a:off x="4006395" y="3518987"/>
            <a:ext cx="5147032" cy="874764"/>
          </a:xfrm>
        </p:spPr>
        <p:txBody>
          <a:bodyPr/>
          <a:lstStyle>
            <a:lvl1pPr>
              <a:defRPr>
                <a:solidFill>
                  <a:schemeClr val="tx2"/>
                </a:solidFill>
              </a:defRPr>
            </a:lvl1pPr>
          </a:lstStyle>
          <a:p>
            <a:r>
              <a:rPr lang="fr-FR"/>
              <a:t>Modifiez le style du titre</a:t>
            </a:r>
          </a:p>
        </p:txBody>
      </p:sp>
      <p:sp>
        <p:nvSpPr>
          <p:cNvPr id="3" name="Sous-titre 2"/>
          <p:cNvSpPr>
            <a:spLocks noGrp="1"/>
          </p:cNvSpPr>
          <p:nvPr>
            <p:ph type="subTitle" idx="1"/>
          </p:nvPr>
        </p:nvSpPr>
        <p:spPr>
          <a:xfrm>
            <a:off x="4006391" y="4298103"/>
            <a:ext cx="5066907" cy="718008"/>
          </a:xfrm>
        </p:spPr>
        <p:txBody>
          <a:bodyPr/>
          <a:lstStyle>
            <a:lvl1pPr marL="0" indent="0" algn="l">
              <a:buNone/>
              <a:defRPr b="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5" name="Espace réservé de la date 3"/>
          <p:cNvSpPr>
            <a:spLocks noGrp="1"/>
          </p:cNvSpPr>
          <p:nvPr>
            <p:ph type="dt" sz="half" idx="10"/>
          </p:nvPr>
        </p:nvSpPr>
        <p:spPr/>
        <p:txBody>
          <a:bodyPr/>
          <a:lstStyle>
            <a:lvl1pPr>
              <a:defRPr/>
            </a:lvl1pPr>
          </a:lstStyle>
          <a:p>
            <a:pPr>
              <a:defRPr/>
            </a:pPr>
            <a:fld id="{F07A3484-97A3-4893-AB09-8AE654F0564A}" type="datetime1">
              <a:rPr lang="fr-FR" smtClean="0"/>
              <a:pPr>
                <a:defRPr/>
              </a:pPr>
              <a:t>12/03/2020</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a:xfrm>
            <a:off x="6553200" y="6356350"/>
            <a:ext cx="2133600" cy="365125"/>
          </a:xfrm>
        </p:spPr>
        <p:txBody>
          <a:bodyPr/>
          <a:lstStyle>
            <a:lvl1pPr>
              <a:defRPr/>
            </a:lvl1pPr>
          </a:lstStyle>
          <a:p>
            <a:pPr>
              <a:defRPr/>
            </a:pPr>
            <a:fld id="{1D7BE434-A102-48E2-A5D7-5D366B5A967F}" type="slidenum">
              <a:rPr lang="fr-FR"/>
              <a:pPr>
                <a:defRPr/>
              </a:pPr>
              <a:t>‹N°›</a:t>
            </a:fld>
            <a:endParaRPr lang="fr-FR"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558AC0C0-FDC3-4D09-AEDA-C006ABFED41D}" type="slidenum">
              <a:rPr lang="fr-FR"/>
              <a:pPr>
                <a:defRPr/>
              </a:pPr>
              <a:t>‹N°›</a:t>
            </a:fld>
            <a:endParaRPr lang="fr-FR" dirty="0"/>
          </a:p>
        </p:txBody>
      </p:sp>
    </p:spTree>
    <p:extLst>
      <p:ext uri="{BB962C8B-B14F-4D97-AF65-F5344CB8AC3E}">
        <p14:creationId xmlns:p14="http://schemas.microsoft.com/office/powerpoint/2010/main" val="194721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C44DB54C-C71A-48ED-84BC-1B38E9720820}" type="slidenum">
              <a:rPr lang="fr-FR"/>
              <a:pPr>
                <a:defRPr/>
              </a:pPr>
              <a:t>‹N°›</a:t>
            </a:fld>
            <a:endParaRPr lang="fr-FR" dirty="0"/>
          </a:p>
        </p:txBody>
      </p:sp>
    </p:spTree>
    <p:extLst>
      <p:ext uri="{BB962C8B-B14F-4D97-AF65-F5344CB8AC3E}">
        <p14:creationId xmlns:p14="http://schemas.microsoft.com/office/powerpoint/2010/main" val="1019291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CF4F0027-A99A-4240-89FE-D3EA62C298DD}" type="slidenum">
              <a:rPr lang="fr-FR"/>
              <a:pPr>
                <a:defRPr/>
              </a:pPr>
              <a:t>‹N°›</a:t>
            </a:fld>
            <a:endParaRPr lang="fr-FR" dirty="0"/>
          </a:p>
        </p:txBody>
      </p:sp>
    </p:spTree>
    <p:extLst>
      <p:ext uri="{BB962C8B-B14F-4D97-AF65-F5344CB8AC3E}">
        <p14:creationId xmlns:p14="http://schemas.microsoft.com/office/powerpoint/2010/main" val="355055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fr-FR"/>
              <a:t>Cliquez pour modifier les styles du texte du masque</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EC2D94AA-A956-4A91-9887-B98AD1CBF341}" type="slidenum">
              <a:rPr lang="fr-FR"/>
              <a:pPr>
                <a:defRPr/>
              </a:pPr>
              <a:t>‹N°›</a:t>
            </a:fld>
            <a:endParaRPr lang="fr-FR" dirty="0"/>
          </a:p>
        </p:txBody>
      </p:sp>
    </p:spTree>
    <p:extLst>
      <p:ext uri="{BB962C8B-B14F-4D97-AF65-F5344CB8AC3E}">
        <p14:creationId xmlns:p14="http://schemas.microsoft.com/office/powerpoint/2010/main" val="68337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7045D1E9-7BDE-43A7-B088-31D550C03392}" type="slidenum">
              <a:rPr lang="fr-FR"/>
              <a:pPr>
                <a:defRPr/>
              </a:pPr>
              <a:t>‹N°›</a:t>
            </a:fld>
            <a:endParaRPr lang="fr-FR" dirty="0"/>
          </a:p>
        </p:txBody>
      </p:sp>
    </p:spTree>
    <p:extLst>
      <p:ext uri="{BB962C8B-B14F-4D97-AF65-F5344CB8AC3E}">
        <p14:creationId xmlns:p14="http://schemas.microsoft.com/office/powerpoint/2010/main" val="2805164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4639" y="533400"/>
            <a:ext cx="2051050" cy="57912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68317" y="533400"/>
            <a:ext cx="6003925" cy="5791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D3150F53-EE4F-4DF7-994B-C63678D11E91}" type="slidenum">
              <a:rPr lang="fr-FR"/>
              <a:pPr>
                <a:defRPr/>
              </a:pPr>
              <a:t>‹N°›</a:t>
            </a:fld>
            <a:endParaRPr lang="fr-FR" dirty="0"/>
          </a:p>
        </p:txBody>
      </p:sp>
    </p:spTree>
    <p:extLst>
      <p:ext uri="{BB962C8B-B14F-4D97-AF65-F5344CB8AC3E}">
        <p14:creationId xmlns:p14="http://schemas.microsoft.com/office/powerpoint/2010/main" val="314155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317" y="533400"/>
            <a:ext cx="8207375" cy="839788"/>
          </a:xfrm>
        </p:spPr>
        <p:txBody>
          <a:bodyPr/>
          <a:lstStyle/>
          <a:p>
            <a:r>
              <a:rPr lang="fr-FR"/>
              <a:t>Cliquez pour modifier le style du titre</a:t>
            </a:r>
          </a:p>
        </p:txBody>
      </p:sp>
      <p:sp>
        <p:nvSpPr>
          <p:cNvPr id="3" name="Espace réservé du contenu 2"/>
          <p:cNvSpPr>
            <a:spLocks noGrp="1"/>
          </p:cNvSpPr>
          <p:nvPr>
            <p:ph idx="1"/>
          </p:nvPr>
        </p:nvSpPr>
        <p:spPr>
          <a:xfrm>
            <a:off x="468317" y="1525588"/>
            <a:ext cx="8207375" cy="47990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93429E59-4F77-4D69-B209-6FD6FD13CACE}" type="slidenum">
              <a:rPr lang="fr-FR"/>
              <a:pPr>
                <a:defRPr/>
              </a:pPr>
              <a:t>‹N°›</a:t>
            </a:fld>
            <a:endParaRPr lang="fr-FR" dirty="0"/>
          </a:p>
        </p:txBody>
      </p:sp>
    </p:spTree>
    <p:extLst>
      <p:ext uri="{BB962C8B-B14F-4D97-AF65-F5344CB8AC3E}">
        <p14:creationId xmlns:p14="http://schemas.microsoft.com/office/powerpoint/2010/main" val="427412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6" name="Text Box 18"/>
          <p:cNvSpPr txBox="1">
            <a:spLocks noChangeArrowheads="1"/>
          </p:cNvSpPr>
          <p:nvPr userDrawn="1"/>
        </p:nvSpPr>
        <p:spPr bwMode="auto">
          <a:xfrm>
            <a:off x="8719041" y="6504324"/>
            <a:ext cx="421539" cy="254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4112" tIns="42057" rIns="84112" bIns="42057">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defTabSz="841126" eaLnBrk="1" hangingPunct="1">
              <a:defRPr/>
            </a:pPr>
            <a:fld id="{32672E87-8428-48CA-B28F-E3D5BD58F8CC}" type="slidenum">
              <a:rPr lang="fr-FR" sz="1104" smtClean="0">
                <a:solidFill>
                  <a:srgbClr val="000000"/>
                </a:solidFill>
              </a:rPr>
              <a:pPr defTabSz="841126" eaLnBrk="1" hangingPunct="1">
                <a:defRPr/>
              </a:pPr>
              <a:t>‹N°›</a:t>
            </a:fld>
            <a:endParaRPr lang="fr-FR" sz="1104" dirty="0">
              <a:solidFill>
                <a:srgbClr val="000000"/>
              </a:solidFill>
            </a:endParaRPr>
          </a:p>
        </p:txBody>
      </p:sp>
      <p:sp>
        <p:nvSpPr>
          <p:cNvPr id="37" name="Rectangle 10"/>
          <p:cNvSpPr>
            <a:spLocks noChangeArrowheads="1"/>
          </p:cNvSpPr>
          <p:nvPr userDrawn="1"/>
        </p:nvSpPr>
        <p:spPr bwMode="auto">
          <a:xfrm>
            <a:off x="1403839" y="6524625"/>
            <a:ext cx="64008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112" tIns="42057" rIns="84112" bIns="42057"/>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ctr" defTabSz="841126" eaLnBrk="1" fontAlgn="base" hangingPunct="1">
              <a:spcBef>
                <a:spcPct val="20000"/>
              </a:spcBef>
              <a:spcAft>
                <a:spcPct val="0"/>
              </a:spcAft>
              <a:buFont typeface="Wingdings" pitchFamily="2" charset="2"/>
              <a:buNone/>
              <a:defRPr/>
            </a:pPr>
            <a:r>
              <a:rPr lang="fr-FR" altLang="fr-FR" sz="920" b="1" dirty="0">
                <a:solidFill>
                  <a:srgbClr val="0070C0"/>
                </a:solidFill>
                <a:latin typeface="Trebuchet MS" pitchFamily="34" charset="0"/>
              </a:rPr>
              <a:t>Club Qualité DSN – 20/06/2018</a:t>
            </a:r>
          </a:p>
        </p:txBody>
      </p:sp>
      <p:sp>
        <p:nvSpPr>
          <p:cNvPr id="2" name="Title 1"/>
          <p:cNvSpPr>
            <a:spLocks noGrp="1"/>
          </p:cNvSpPr>
          <p:nvPr>
            <p:ph type="title"/>
          </p:nvPr>
        </p:nvSpPr>
        <p:spPr>
          <a:xfrm>
            <a:off x="2020226" y="318263"/>
            <a:ext cx="6673071" cy="453646"/>
          </a:xfrm>
          <a:prstGeom prst="rect">
            <a:avLst/>
          </a:prstGeom>
        </p:spPr>
        <p:txBody>
          <a:bodyPr lIns="0" tIns="0" rIns="0" bIns="0" anchor="t">
            <a:noAutofit/>
          </a:bodyPr>
          <a:lstStyle>
            <a:lvl1pPr algn="r">
              <a:defRPr sz="2576" b="1">
                <a:solidFill>
                  <a:schemeClr val="tx2"/>
                </a:solidFill>
              </a:defRPr>
            </a:lvl1pPr>
          </a:lstStyle>
          <a:p>
            <a:r>
              <a:rPr lang="en-US" dirty="0"/>
              <a:t>Click to edit Master title style</a:t>
            </a:r>
            <a:endParaRPr lang="fr-FR" dirty="0"/>
          </a:p>
        </p:txBody>
      </p:sp>
      <p:sp>
        <p:nvSpPr>
          <p:cNvPr id="3" name="Content Placeholder 2"/>
          <p:cNvSpPr>
            <a:spLocks noGrp="1"/>
          </p:cNvSpPr>
          <p:nvPr>
            <p:ph idx="1" hasCustomPrompt="1"/>
          </p:nvPr>
        </p:nvSpPr>
        <p:spPr>
          <a:xfrm>
            <a:off x="1221728" y="1648497"/>
            <a:ext cx="7414179" cy="4250029"/>
          </a:xfrm>
          <a:prstGeom prst="rect">
            <a:avLst/>
          </a:prstGeom>
        </p:spPr>
        <p:txBody>
          <a:bodyPr lIns="0" tIns="0" rIns="0" bIns="0">
            <a:noAutofit/>
          </a:bodyPr>
          <a:lstStyle>
            <a:lvl1pPr marL="0" indent="0">
              <a:spcBef>
                <a:spcPts val="0"/>
              </a:spcBef>
              <a:buNone/>
              <a:defRPr sz="1840" b="1">
                <a:solidFill>
                  <a:schemeClr val="tx2"/>
                </a:solidFill>
              </a:defRPr>
            </a:lvl1pPr>
            <a:lvl2pPr marL="245329" indent="-245329">
              <a:spcBef>
                <a:spcPts val="1104"/>
              </a:spcBef>
              <a:buClr>
                <a:schemeClr val="accent1"/>
              </a:buClr>
              <a:buFont typeface="Wingdings" panose="05000000000000000000" pitchFamily="2" charset="2"/>
              <a:buChar char="q"/>
              <a:defRPr sz="1288" b="1"/>
            </a:lvl2pPr>
            <a:lvl3pPr marL="489198" indent="-157711">
              <a:spcBef>
                <a:spcPts val="92"/>
              </a:spcBef>
              <a:buClr>
                <a:schemeClr val="tx2"/>
              </a:buClr>
              <a:buSzPct val="80000"/>
              <a:buFont typeface="Wingdings" panose="05000000000000000000" pitchFamily="2" charset="2"/>
              <a:buChar char="q"/>
              <a:defRPr sz="1104"/>
            </a:lvl3pPr>
            <a:lvl4pPr marL="0" indent="0" algn="ctr">
              <a:spcBef>
                <a:spcPts val="1104"/>
              </a:spcBef>
              <a:buNone/>
              <a:defRPr sz="2300"/>
            </a:lvl4pPr>
            <a:lvl5pPr marL="0" indent="0">
              <a:spcBef>
                <a:spcPts val="0"/>
              </a:spcBef>
              <a:buNone/>
              <a:defRPr sz="1656">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cxnSp>
        <p:nvCxnSpPr>
          <p:cNvPr id="42" name="Connecteur droit 41"/>
          <p:cNvCxnSpPr/>
          <p:nvPr userDrawn="1"/>
        </p:nvCxnSpPr>
        <p:spPr>
          <a:xfrm>
            <a:off x="1846776" y="782238"/>
            <a:ext cx="6868678"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userDrawn="1"/>
        </p:nvCxnSpPr>
        <p:spPr>
          <a:xfrm>
            <a:off x="294466" y="6425161"/>
            <a:ext cx="8584494" cy="11509"/>
          </a:xfrm>
          <a:prstGeom prst="line">
            <a:avLst/>
          </a:prstGeom>
          <a:ln w="12700" cmpd="sng"/>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2" cstate="print"/>
          <a:stretch>
            <a:fillRect/>
          </a:stretch>
        </p:blipFill>
        <p:spPr>
          <a:xfrm>
            <a:off x="52114" y="44629"/>
            <a:ext cx="2725226" cy="708079"/>
          </a:xfrm>
          <a:prstGeom prst="rect">
            <a:avLst/>
          </a:prstGeom>
        </p:spPr>
      </p:pic>
    </p:spTree>
    <p:extLst>
      <p:ext uri="{BB962C8B-B14F-4D97-AF65-F5344CB8AC3E}">
        <p14:creationId xmlns:p14="http://schemas.microsoft.com/office/powerpoint/2010/main" val="16435495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hasCustomPrompt="1"/>
          </p:nvPr>
        </p:nvSpPr>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F5EBEE4F-90CB-44EE-992B-9D6187EE087D}" type="datetime1">
              <a:rPr lang="fr-FR" smtClean="0"/>
              <a:pPr>
                <a:defRPr/>
              </a:pPr>
              <a:t>12/03/2020</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a:xfrm>
            <a:off x="6770688" y="6423025"/>
            <a:ext cx="2133600" cy="365125"/>
          </a:xfrm>
        </p:spPr>
        <p:txBody>
          <a:bodyPr/>
          <a:lstStyle>
            <a:lvl1pPr algn="r">
              <a:defRPr sz="800" b="1">
                <a:solidFill>
                  <a:srgbClr val="003882"/>
                </a:solidFill>
                <a:latin typeface="Arial Narrow" pitchFamily="34" charset="0"/>
              </a:defRPr>
            </a:lvl1pPr>
          </a:lstStyle>
          <a:p>
            <a:pPr>
              <a:defRPr/>
            </a:pPr>
            <a:fld id="{7B0B5D98-C34D-4DB1-BE83-7541DF2AF49D}" type="slidenum">
              <a:rPr lang="fr-FR"/>
              <a:pPr>
                <a:defRPr/>
              </a:pPr>
              <a:t>‹N°›</a:t>
            </a:fld>
            <a:endParaRPr lang="fr-FR"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B306AEC-11C1-4907-B228-7FDC841BC4D7}" type="datetime1">
              <a:rPr lang="fr-FR" smtClean="0"/>
              <a:pPr/>
              <a:t>12/03/2020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5E00D18-02F7-4407-B934-97900A70CDF8}" type="slidenum">
              <a:rPr lang="fr-FR" smtClean="0"/>
              <a:pPr/>
              <a:t>‹N°›</a:t>
            </a:fld>
            <a:endParaRPr lang="fr-FR"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_5f_">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Cliquez pour modifier le style du titre</a:t>
            </a:r>
          </a:p>
        </p:txBody>
      </p:sp>
      <p:sp>
        <p:nvSpPr>
          <p:cNvPr id="3" name="Espace réservé du contenu 2"/>
          <p:cNvSpPr txBox="1">
            <a:spLocks noGrp="1"/>
          </p:cNvSpPr>
          <p:nvPr>
            <p:ph type="title" idx="4294967295"/>
          </p:nvPr>
        </p:nvSpPr>
        <p:spPr>
          <a:xfrm>
            <a:off x="468355" y="1525676"/>
            <a:ext cx="8207279" cy="4799164"/>
          </a:xfrm>
        </p:spPr>
        <p:txBody>
          <a:bodyPr/>
          <a:lstStyle>
            <a:lvl1pPr marL="343082" indent="-343082">
              <a:lnSpc>
                <a:spcPct val="90000"/>
              </a:lnSpc>
              <a:spcBef>
                <a:spcPts val="1800"/>
              </a:spcBef>
              <a:buSzPts val="2498"/>
              <a:buBlip>
                <a:blip r:embed="rId2"/>
              </a:buBlip>
              <a:defRPr sz="2000"/>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4"/>
          <p:cNvSpPr txBox="1">
            <a:spLocks noGrp="1"/>
          </p:cNvSpPr>
          <p:nvPr>
            <p:ph idx="1"/>
          </p:nvPr>
        </p:nvSpPr>
        <p:spPr>
          <a:xfrm>
            <a:off x="457200" y="1604515"/>
            <a:ext cx="8229243" cy="3977283"/>
          </a:xfrm>
        </p:spPr>
        <p:txBody>
          <a:bodyPr lIns="0" tIns="0" rIns="0" bIns="0"/>
          <a:lstStyle>
            <a:lvl1pPr marL="0" indent="0">
              <a:spcBef>
                <a:spcPts val="0"/>
              </a:spcBef>
              <a:spcAft>
                <a:spcPts val="1415"/>
              </a:spcAft>
              <a:defRPr sz="3200" b="0" kern="1200">
                <a:latin typeface="Liberation Sans" pitchFamily="18"/>
              </a:defRPr>
            </a:lvl1pPr>
          </a:lstStyle>
          <a:p>
            <a:pPr lvl="0"/>
            <a:endParaRPr lang="fr-FR"/>
          </a:p>
        </p:txBody>
      </p:sp>
      <p:sp>
        <p:nvSpPr>
          <p:cNvPr id="5" name="Rectangle 4">
            <a:extLst>
              <a:ext uri="{FF2B5EF4-FFF2-40B4-BE49-F238E27FC236}">
                <a16:creationId xmlns:a16="http://schemas.microsoft.com/office/drawing/2014/main" id="{934D03A2-0E6E-4B9C-B97B-747C83066E9A}"/>
              </a:ext>
            </a:extLst>
          </p:cNvPr>
          <p:cNvSpPr txBox="1">
            <a:spLocks noGrp="1"/>
          </p:cNvSpPr>
          <p:nvPr>
            <p:ph type="sldNum" sz="quarter" idx="10"/>
          </p:nvPr>
        </p:nvSpPr>
        <p:spPr>
          <a:ln/>
        </p:spPr>
        <p:txBody>
          <a:bodyPr/>
          <a:lstStyle>
            <a:lvl1pPr>
              <a:defRPr/>
            </a:lvl1pPr>
          </a:lstStyle>
          <a:p>
            <a:pPr>
              <a:defRPr/>
            </a:pPr>
            <a:fld id="{77B32E20-DB11-41D6-86C6-5568CBE64AE4}" type="slidenum">
              <a:rPr lang="fr-FR" altLang="fr-FR"/>
              <a:pPr>
                <a:defRPr/>
              </a:pPr>
              <a:t>‹N°›</a:t>
            </a:fld>
            <a:endParaRPr lang="fr-FR" altLang="fr-FR"/>
          </a:p>
        </p:txBody>
      </p:sp>
    </p:spTree>
    <p:extLst>
      <p:ext uri="{BB962C8B-B14F-4D97-AF65-F5344CB8AC3E}">
        <p14:creationId xmlns:p14="http://schemas.microsoft.com/office/powerpoint/2010/main" val="1395267067"/>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pic>
        <p:nvPicPr>
          <p:cNvPr id="3" name="Picture 8" descr="bonhommesPPTjaune"/>
          <p:cNvPicPr>
            <a:picLocks noChangeAspect="1" noChangeArrowheads="1"/>
          </p:cNvPicPr>
          <p:nvPr userDrawn="1"/>
        </p:nvPicPr>
        <p:blipFill>
          <a:blip r:embed="rId3" cstate="print"/>
          <a:srcRect/>
          <a:stretch>
            <a:fillRect/>
          </a:stretch>
        </p:blipFill>
        <p:spPr bwMode="auto">
          <a:xfrm>
            <a:off x="7343776" y="5065721"/>
            <a:ext cx="1800225" cy="1792287"/>
          </a:xfrm>
          <a:prstGeom prst="rect">
            <a:avLst/>
          </a:prstGeom>
          <a:noFill/>
          <a:ln w="9525">
            <a:noFill/>
            <a:miter lim="800000"/>
            <a:headEnd/>
            <a:tailEnd/>
          </a:ln>
        </p:spPr>
      </p:pic>
      <p:sp>
        <p:nvSpPr>
          <p:cNvPr id="487428" name="Rectangle 4"/>
          <p:cNvSpPr>
            <a:spLocks noGrp="1" noChangeArrowheads="1"/>
          </p:cNvSpPr>
          <p:nvPr>
            <p:ph type="subTitle" sz="quarter" idx="1"/>
          </p:nvPr>
        </p:nvSpPr>
        <p:spPr>
          <a:xfrm>
            <a:off x="1363663" y="4340696"/>
            <a:ext cx="6400800" cy="1752600"/>
          </a:xfrm>
        </p:spPr>
        <p:txBody>
          <a:bodyPr lIns="91440" tIns="45720" rIns="91440" bIns="45720" anchor="ctr"/>
          <a:lstStyle>
            <a:lvl1pPr marL="0" indent="0" algn="ctr">
              <a:lnSpc>
                <a:spcPct val="80000"/>
              </a:lnSpc>
              <a:buFontTx/>
              <a:buNone/>
              <a:defRPr sz="3200">
                <a:solidFill>
                  <a:srgbClr val="00B0E6"/>
                </a:solidFill>
              </a:defRPr>
            </a:lvl1pPr>
          </a:lstStyle>
          <a:p>
            <a:r>
              <a:rPr lang="fr-FR"/>
              <a:t>Cliquez pour modifier le style des sous-titres du masque</a:t>
            </a:r>
          </a:p>
        </p:txBody>
      </p:sp>
      <p:sp>
        <p:nvSpPr>
          <p:cNvPr id="4" name="Rectangle 3"/>
          <p:cNvSpPr>
            <a:spLocks noGrp="1" noChangeArrowheads="1"/>
          </p:cNvSpPr>
          <p:nvPr>
            <p:ph type="sldNum" sz="quarter" idx="10"/>
          </p:nvPr>
        </p:nvSpPr>
        <p:spPr>
          <a:xfrm>
            <a:off x="4367217" y="6582229"/>
            <a:ext cx="395287" cy="246754"/>
          </a:xfrm>
        </p:spPr>
        <p:txBody>
          <a:bodyPr/>
          <a:lstStyle>
            <a:lvl1pPr fontAlgn="auto">
              <a:spcBef>
                <a:spcPts val="0"/>
              </a:spcBef>
              <a:spcAft>
                <a:spcPts val="0"/>
              </a:spcAft>
              <a:defRPr/>
            </a:lvl1pPr>
          </a:lstStyle>
          <a:p>
            <a:pPr>
              <a:defRPr/>
            </a:pPr>
            <a:fld id="{0CC5D755-D606-4112-B6CA-8647EF5CEAF6}" type="slidenum">
              <a:rPr lang="fr-FR"/>
              <a:pPr>
                <a:defRPr/>
              </a:pPr>
              <a:t>‹N°›</a:t>
            </a:fld>
            <a:endParaRPr lang="fr-FR" dirty="0"/>
          </a:p>
        </p:txBody>
      </p:sp>
    </p:spTree>
    <p:extLst>
      <p:ext uri="{BB962C8B-B14F-4D97-AF65-F5344CB8AC3E}">
        <p14:creationId xmlns:p14="http://schemas.microsoft.com/office/powerpoint/2010/main" val="15025268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5" descr="LOGO_DSN_diapo_RVB.png"/>
          <p:cNvPicPr>
            <a:picLocks noChangeAspect="1"/>
          </p:cNvPicPr>
          <p:nvPr userDrawn="1"/>
        </p:nvPicPr>
        <p:blipFill>
          <a:blip r:embed="rId2" cstate="print"/>
          <a:srcRect/>
          <a:stretch>
            <a:fillRect/>
          </a:stretch>
        </p:blipFill>
        <p:spPr bwMode="auto">
          <a:xfrm>
            <a:off x="8262939" y="155575"/>
            <a:ext cx="557212" cy="609600"/>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E4FD6C53-D473-46D9-A8B0-426F2D460064}" type="slidenum">
              <a:rPr lang="fr-FR"/>
              <a:pPr>
                <a:defRPr/>
              </a:pPr>
              <a:t>‹N°›</a:t>
            </a:fld>
            <a:endParaRPr lang="fr-FR" dirty="0"/>
          </a:p>
        </p:txBody>
      </p:sp>
    </p:spTree>
    <p:extLst>
      <p:ext uri="{BB962C8B-B14F-4D97-AF65-F5344CB8AC3E}">
        <p14:creationId xmlns:p14="http://schemas.microsoft.com/office/powerpoint/2010/main" val="172027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8"/>
            <a:ext cx="7772400" cy="1362075"/>
          </a:xfrm>
        </p:spPr>
        <p:txBody>
          <a:bodyPr/>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fr-FR"/>
              <a:t>Cliquez pour modifier les styles du texte du masque</a:t>
            </a:r>
          </a:p>
        </p:txBody>
      </p:sp>
      <p:sp>
        <p:nvSpPr>
          <p:cNvPr id="4"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B9D5CECF-9099-439C-9B72-5DDB1B0F2455}" type="slidenum">
              <a:rPr lang="fr-FR"/>
              <a:pPr>
                <a:defRPr/>
              </a:pPr>
              <a:t>‹N°›</a:t>
            </a:fld>
            <a:endParaRPr lang="fr-FR" dirty="0"/>
          </a:p>
        </p:txBody>
      </p:sp>
    </p:spTree>
    <p:extLst>
      <p:ext uri="{BB962C8B-B14F-4D97-AF65-F5344CB8AC3E}">
        <p14:creationId xmlns:p14="http://schemas.microsoft.com/office/powerpoint/2010/main" val="180203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68317" y="1525588"/>
            <a:ext cx="402748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525588"/>
            <a:ext cx="402748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2A4AF624-64DA-468C-A763-224175A16124}" type="slidenum">
              <a:rPr lang="fr-FR"/>
              <a:pPr>
                <a:defRPr/>
              </a:pPr>
              <a:t>‹N°›</a:t>
            </a:fld>
            <a:endParaRPr lang="fr-FR" dirty="0"/>
          </a:p>
        </p:txBody>
      </p:sp>
    </p:spTree>
    <p:extLst>
      <p:ext uri="{BB962C8B-B14F-4D97-AF65-F5344CB8AC3E}">
        <p14:creationId xmlns:p14="http://schemas.microsoft.com/office/powerpoint/2010/main" val="148070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sldNum" sz="quarter" idx="10"/>
          </p:nvPr>
        </p:nvSpPr>
        <p:spPr/>
        <p:txBody>
          <a:bodyPr/>
          <a:lstStyle>
            <a:lvl1pPr fontAlgn="auto">
              <a:spcBef>
                <a:spcPts val="0"/>
              </a:spcBef>
              <a:spcAft>
                <a:spcPts val="0"/>
              </a:spcAft>
              <a:defRPr/>
            </a:lvl1pPr>
          </a:lstStyle>
          <a:p>
            <a:pPr>
              <a:defRPr/>
            </a:pPr>
            <a:fld id="{763A0905-06FF-4B55-8DE1-E47D4CB283E8}" type="slidenum">
              <a:rPr lang="fr-FR"/>
              <a:pPr>
                <a:defRPr/>
              </a:pPr>
              <a:t>‹N°›</a:t>
            </a:fld>
            <a:endParaRPr lang="fr-FR" dirty="0"/>
          </a:p>
        </p:txBody>
      </p:sp>
      <p:pic>
        <p:nvPicPr>
          <p:cNvPr id="8" name="Image 5" descr="LOGO_DSN_diapo_RVB.png"/>
          <p:cNvPicPr>
            <a:picLocks noChangeAspect="1"/>
          </p:cNvPicPr>
          <p:nvPr userDrawn="1"/>
        </p:nvPicPr>
        <p:blipFill>
          <a:blip r:embed="rId2" cstate="print"/>
          <a:srcRect/>
          <a:stretch>
            <a:fillRect/>
          </a:stretch>
        </p:blipFill>
        <p:spPr bwMode="auto">
          <a:xfrm>
            <a:off x="8262939" y="155575"/>
            <a:ext cx="557212" cy="609600"/>
          </a:xfrm>
          <a:prstGeom prst="rect">
            <a:avLst/>
          </a:prstGeom>
          <a:noFill/>
          <a:ln w="9525">
            <a:noFill/>
            <a:miter lim="800000"/>
            <a:headEnd/>
            <a:tailEnd/>
          </a:ln>
        </p:spPr>
      </p:pic>
    </p:spTree>
    <p:extLst>
      <p:ext uri="{BB962C8B-B14F-4D97-AF65-F5344CB8AC3E}">
        <p14:creationId xmlns:p14="http://schemas.microsoft.com/office/powerpoint/2010/main" val="373925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7.jpeg"/><Relationship Id="rId2" Type="http://schemas.openxmlformats.org/officeDocument/2006/relationships/slideLayout" Target="../slideLayouts/slideLayout6.xml"/><Relationship Id="rId16"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6.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144000" cy="7747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fr-FR" dirty="0">
              <a:solidFill>
                <a:prstClr val="white"/>
              </a:solidFill>
            </a:endParaRPr>
          </a:p>
        </p:txBody>
      </p:sp>
      <p:sp>
        <p:nvSpPr>
          <p:cNvPr id="1027" name="Espace réservé du titre 1"/>
          <p:cNvSpPr>
            <a:spLocks noGrp="1"/>
          </p:cNvSpPr>
          <p:nvPr>
            <p:ph type="title"/>
          </p:nvPr>
        </p:nvSpPr>
        <p:spPr bwMode="auto">
          <a:xfrm>
            <a:off x="1303338" y="1206500"/>
            <a:ext cx="7570787"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 style du titre</a:t>
            </a:r>
          </a:p>
        </p:txBody>
      </p:sp>
      <p:sp>
        <p:nvSpPr>
          <p:cNvPr id="1028" name="Espace réservé du texte 2"/>
          <p:cNvSpPr>
            <a:spLocks noGrp="1"/>
          </p:cNvSpPr>
          <p:nvPr>
            <p:ph type="body" idx="1"/>
          </p:nvPr>
        </p:nvSpPr>
        <p:spPr bwMode="auto">
          <a:xfrm>
            <a:off x="963613" y="2001838"/>
            <a:ext cx="8113712" cy="4710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E118860-3F68-4B2D-B44E-5225DD222EA5}" type="datetime1">
              <a:rPr lang="fr-FR" smtClean="0"/>
              <a:pPr>
                <a:defRPr/>
              </a:pPr>
              <a:t>12/03/2020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fr-FR" dirty="0"/>
          </a:p>
        </p:txBody>
      </p:sp>
      <p:sp>
        <p:nvSpPr>
          <p:cNvPr id="11" name="Espace réservé du numéro de diapositive 5"/>
          <p:cNvSpPr>
            <a:spLocks noGrp="1"/>
          </p:cNvSpPr>
          <p:nvPr>
            <p:ph type="sldNum" sz="quarter" idx="4"/>
          </p:nvPr>
        </p:nvSpPr>
        <p:spPr>
          <a:xfrm>
            <a:off x="6761163" y="6423025"/>
            <a:ext cx="2133600" cy="365125"/>
          </a:xfrm>
          <a:prstGeom prst="rect">
            <a:avLst/>
          </a:prstGeom>
        </p:spPr>
        <p:txBody>
          <a:bodyPr/>
          <a:lstStyle>
            <a:lvl1pPr algn="r" fontAlgn="auto">
              <a:spcBef>
                <a:spcPts val="0"/>
              </a:spcBef>
              <a:spcAft>
                <a:spcPts val="0"/>
              </a:spcAft>
              <a:defRPr sz="800" b="1">
                <a:solidFill>
                  <a:srgbClr val="003882"/>
                </a:solidFill>
                <a:latin typeface="Arial Narrow" pitchFamily="34" charset="0"/>
                <a:cs typeface="+mn-cs"/>
              </a:defRPr>
            </a:lvl1pPr>
          </a:lstStyle>
          <a:p>
            <a:pPr>
              <a:defRPr/>
            </a:pPr>
            <a:endParaRPr lang="fr-FR" dirty="0"/>
          </a:p>
        </p:txBody>
      </p:sp>
      <p:pic>
        <p:nvPicPr>
          <p:cNvPr id="8" name="Image 9"/>
          <p:cNvPicPr>
            <a:picLocks noChangeAspect="1"/>
          </p:cNvPicPr>
          <p:nvPr/>
        </p:nvPicPr>
        <p:blipFill>
          <a:blip r:embed="rId6" cstate="print"/>
          <a:srcRect/>
          <a:stretch>
            <a:fillRect/>
          </a:stretch>
        </p:blipFill>
        <p:spPr bwMode="auto">
          <a:xfrm>
            <a:off x="0" y="512763"/>
            <a:ext cx="9144000" cy="836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0" r:id="rId4"/>
  </p:sldLayoutIdLst>
  <p:transition spd="slow"/>
  <p:hf hdr="0" ftr="0" dt="0"/>
  <p:txStyles>
    <p:title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p:titleStyle>
    <p:body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7"/>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8"/>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7" y="533400"/>
            <a:ext cx="8207375" cy="839788"/>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p>
            <a:pPr lvl="0"/>
            <a:r>
              <a:rPr lang="fr-FR"/>
              <a:t>Cliquez et modifiez le titre</a:t>
            </a:r>
          </a:p>
        </p:txBody>
      </p:sp>
      <p:sp>
        <p:nvSpPr>
          <p:cNvPr id="1027" name="Rectangle 3"/>
          <p:cNvSpPr>
            <a:spLocks noGrp="1" noChangeArrowheads="1"/>
          </p:cNvSpPr>
          <p:nvPr>
            <p:ph type="body" idx="1"/>
          </p:nvPr>
        </p:nvSpPr>
        <p:spPr bwMode="auto">
          <a:xfrm>
            <a:off x="468317" y="1525588"/>
            <a:ext cx="8207375" cy="4799012"/>
          </a:xfrm>
          <a:prstGeom prst="rect">
            <a:avLst/>
          </a:prstGeom>
          <a:noFill/>
          <a:ln w="9525">
            <a:noFill/>
            <a:miter lim="800000"/>
            <a:headEnd/>
            <a:tailEnd/>
          </a:ln>
        </p:spPr>
        <p:txBody>
          <a:bodyPr vert="horz" wrap="square" lIns="91969" tIns="45984" rIns="91969" bIns="45984" numCol="1" anchor="t" anchorCtr="0" compatLnSpc="1">
            <a:prstTxWarp prst="textNoShape">
              <a:avLst/>
            </a:prstTxWarp>
          </a:bodyPr>
          <a:lstStyle/>
          <a:p>
            <a:pPr lvl="0"/>
            <a:r>
              <a:rPr lang="fr-FR" dirty="0"/>
              <a:t>Premier niveau</a:t>
            </a:r>
          </a:p>
          <a:p>
            <a:pPr lvl="1"/>
            <a:r>
              <a:rPr lang="fr-FR" dirty="0"/>
              <a:t>Deuxième niveau</a:t>
            </a:r>
          </a:p>
          <a:p>
            <a:pPr lvl="2"/>
            <a:r>
              <a:rPr lang="fr-FR" dirty="0"/>
              <a:t>Troisième niveau</a:t>
            </a:r>
          </a:p>
        </p:txBody>
      </p:sp>
      <p:sp>
        <p:nvSpPr>
          <p:cNvPr id="486404" name="Rectangle 4"/>
          <p:cNvSpPr>
            <a:spLocks noGrp="1" noChangeArrowheads="1"/>
          </p:cNvSpPr>
          <p:nvPr>
            <p:ph type="sldNum" sz="quarter" idx="4"/>
          </p:nvPr>
        </p:nvSpPr>
        <p:spPr bwMode="auto">
          <a:xfrm>
            <a:off x="1" y="6623498"/>
            <a:ext cx="395288" cy="246754"/>
          </a:xfrm>
          <a:prstGeom prst="rect">
            <a:avLst/>
          </a:prstGeom>
          <a:solidFill>
            <a:schemeClr val="bg1">
              <a:lumMod val="50000"/>
            </a:schemeClr>
          </a:solidFill>
          <a:ln w="9525">
            <a:noFill/>
            <a:miter lim="800000"/>
            <a:headEnd/>
            <a:tailEnd/>
          </a:ln>
          <a:effectLst/>
        </p:spPr>
        <p:txBody>
          <a:bodyPr vert="horz" wrap="square" lIns="18105" tIns="45984" rIns="18105" bIns="45984" numCol="1" anchor="ctr" anchorCtr="0" compatLnSpc="1">
            <a:prstTxWarp prst="textNoShape">
              <a:avLst/>
            </a:prstTxWarp>
            <a:spAutoFit/>
          </a:bodyPr>
          <a:lstStyle>
            <a:lvl1pPr algn="ctr">
              <a:defRPr sz="1000" b="1">
                <a:solidFill>
                  <a:srgbClr val="FFFFFF"/>
                </a:solidFill>
                <a:latin typeface="Arial" charset="0"/>
                <a:cs typeface="Arial" charset="0"/>
              </a:defRPr>
            </a:lvl1pPr>
          </a:lstStyle>
          <a:p>
            <a:pPr>
              <a:defRPr/>
            </a:pPr>
            <a:r>
              <a:rPr lang="fr-FR" dirty="0"/>
              <a:t>1</a:t>
            </a:r>
          </a:p>
        </p:txBody>
      </p:sp>
      <p:pic>
        <p:nvPicPr>
          <p:cNvPr id="1029" name="Picture 8" descr="bonhommesPPTjaune"/>
          <p:cNvPicPr>
            <a:picLocks noChangeAspect="1" noChangeArrowheads="1"/>
          </p:cNvPicPr>
          <p:nvPr/>
        </p:nvPicPr>
        <p:blipFill>
          <a:blip r:embed="rId15" cstate="print"/>
          <a:srcRect/>
          <a:stretch>
            <a:fillRect/>
          </a:stretch>
        </p:blipFill>
        <p:spPr bwMode="auto">
          <a:xfrm>
            <a:off x="7343776" y="5065721"/>
            <a:ext cx="1800225" cy="1792287"/>
          </a:xfrm>
          <a:prstGeom prst="rect">
            <a:avLst/>
          </a:prstGeom>
          <a:noFill/>
          <a:ln w="9525">
            <a:noFill/>
            <a:miter lim="800000"/>
            <a:headEnd/>
            <a:tailEnd/>
          </a:ln>
        </p:spPr>
      </p:pic>
    </p:spTree>
    <p:extLst>
      <p:ext uri="{BB962C8B-B14F-4D97-AF65-F5344CB8AC3E}">
        <p14:creationId xmlns:p14="http://schemas.microsoft.com/office/powerpoint/2010/main" val="190881707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hdr="0" ftr="0" dt="0"/>
  <p:txStyles>
    <p:titleStyle>
      <a:lvl1pPr algn="l" rtl="0" eaLnBrk="0" fontAlgn="base" hangingPunct="0">
        <a:lnSpc>
          <a:spcPct val="85000"/>
        </a:lnSpc>
        <a:spcBef>
          <a:spcPct val="0"/>
        </a:spcBef>
        <a:spcAft>
          <a:spcPct val="0"/>
        </a:spcAft>
        <a:defRPr sz="2800" b="1">
          <a:solidFill>
            <a:srgbClr val="004272"/>
          </a:solidFill>
          <a:latin typeface="+mj-lt"/>
          <a:ea typeface="+mj-ea"/>
          <a:cs typeface="+mj-cs"/>
        </a:defRPr>
      </a:lvl1pPr>
      <a:lvl2pPr algn="l" rtl="0" eaLnBrk="0" fontAlgn="base" hangingPunct="0">
        <a:lnSpc>
          <a:spcPct val="85000"/>
        </a:lnSpc>
        <a:spcBef>
          <a:spcPct val="0"/>
        </a:spcBef>
        <a:spcAft>
          <a:spcPct val="0"/>
        </a:spcAft>
        <a:defRPr sz="2800" b="1">
          <a:solidFill>
            <a:srgbClr val="004272"/>
          </a:solidFill>
          <a:latin typeface="Arial" charset="0"/>
          <a:cs typeface="Arial" charset="0"/>
        </a:defRPr>
      </a:lvl2pPr>
      <a:lvl3pPr algn="l" rtl="0" eaLnBrk="0" fontAlgn="base" hangingPunct="0">
        <a:lnSpc>
          <a:spcPct val="85000"/>
        </a:lnSpc>
        <a:spcBef>
          <a:spcPct val="0"/>
        </a:spcBef>
        <a:spcAft>
          <a:spcPct val="0"/>
        </a:spcAft>
        <a:defRPr sz="2800" b="1">
          <a:solidFill>
            <a:srgbClr val="004272"/>
          </a:solidFill>
          <a:latin typeface="Arial" charset="0"/>
          <a:cs typeface="Arial" charset="0"/>
        </a:defRPr>
      </a:lvl3pPr>
      <a:lvl4pPr algn="l" rtl="0" eaLnBrk="0" fontAlgn="base" hangingPunct="0">
        <a:lnSpc>
          <a:spcPct val="85000"/>
        </a:lnSpc>
        <a:spcBef>
          <a:spcPct val="0"/>
        </a:spcBef>
        <a:spcAft>
          <a:spcPct val="0"/>
        </a:spcAft>
        <a:defRPr sz="2800" b="1">
          <a:solidFill>
            <a:srgbClr val="004272"/>
          </a:solidFill>
          <a:latin typeface="Arial" charset="0"/>
          <a:cs typeface="Arial" charset="0"/>
        </a:defRPr>
      </a:lvl4pPr>
      <a:lvl5pPr algn="l" rtl="0" eaLnBrk="0" fontAlgn="base" hangingPunct="0">
        <a:lnSpc>
          <a:spcPct val="85000"/>
        </a:lnSpc>
        <a:spcBef>
          <a:spcPct val="0"/>
        </a:spcBef>
        <a:spcAft>
          <a:spcPct val="0"/>
        </a:spcAft>
        <a:defRPr sz="2800" b="1">
          <a:solidFill>
            <a:srgbClr val="004272"/>
          </a:solidFill>
          <a:latin typeface="Arial" charset="0"/>
          <a:cs typeface="Arial" charset="0"/>
        </a:defRPr>
      </a:lvl5pPr>
      <a:lvl6pPr marL="457189" algn="l" rtl="0" fontAlgn="base">
        <a:lnSpc>
          <a:spcPct val="85000"/>
        </a:lnSpc>
        <a:spcBef>
          <a:spcPct val="0"/>
        </a:spcBef>
        <a:spcAft>
          <a:spcPct val="0"/>
        </a:spcAft>
        <a:defRPr sz="2800" b="1">
          <a:solidFill>
            <a:srgbClr val="004272"/>
          </a:solidFill>
          <a:latin typeface="Arial" charset="0"/>
          <a:cs typeface="Arial" charset="0"/>
        </a:defRPr>
      </a:lvl6pPr>
      <a:lvl7pPr marL="914377" algn="l" rtl="0" fontAlgn="base">
        <a:lnSpc>
          <a:spcPct val="85000"/>
        </a:lnSpc>
        <a:spcBef>
          <a:spcPct val="0"/>
        </a:spcBef>
        <a:spcAft>
          <a:spcPct val="0"/>
        </a:spcAft>
        <a:defRPr sz="2800" b="1">
          <a:solidFill>
            <a:srgbClr val="004272"/>
          </a:solidFill>
          <a:latin typeface="Arial" charset="0"/>
          <a:cs typeface="Arial" charset="0"/>
        </a:defRPr>
      </a:lvl7pPr>
      <a:lvl8pPr marL="1371566" algn="l" rtl="0" fontAlgn="base">
        <a:lnSpc>
          <a:spcPct val="85000"/>
        </a:lnSpc>
        <a:spcBef>
          <a:spcPct val="0"/>
        </a:spcBef>
        <a:spcAft>
          <a:spcPct val="0"/>
        </a:spcAft>
        <a:defRPr sz="2800" b="1">
          <a:solidFill>
            <a:srgbClr val="004272"/>
          </a:solidFill>
          <a:latin typeface="Arial" charset="0"/>
          <a:cs typeface="Arial" charset="0"/>
        </a:defRPr>
      </a:lvl8pPr>
      <a:lvl9pPr marL="1828754" algn="l" rtl="0" fontAlgn="base">
        <a:lnSpc>
          <a:spcPct val="85000"/>
        </a:lnSpc>
        <a:spcBef>
          <a:spcPct val="0"/>
        </a:spcBef>
        <a:spcAft>
          <a:spcPct val="0"/>
        </a:spcAft>
        <a:defRPr sz="2800" b="1">
          <a:solidFill>
            <a:srgbClr val="004272"/>
          </a:solidFill>
          <a:latin typeface="Arial" charset="0"/>
          <a:cs typeface="Arial" charset="0"/>
        </a:defRPr>
      </a:lvl9pPr>
    </p:titleStyle>
    <p:bodyStyle>
      <a:lvl1pPr marL="342891" indent="-342891" algn="l" rtl="0" eaLnBrk="0" fontAlgn="base" hangingPunct="0">
        <a:lnSpc>
          <a:spcPct val="90000"/>
        </a:lnSpc>
        <a:spcBef>
          <a:spcPct val="75000"/>
        </a:spcBef>
        <a:spcAft>
          <a:spcPct val="0"/>
        </a:spcAft>
        <a:buSzPct val="125000"/>
        <a:buBlip>
          <a:blip r:embed="rId16"/>
        </a:buBlip>
        <a:defRPr sz="2000" b="1">
          <a:solidFill>
            <a:schemeClr val="tx1"/>
          </a:solidFill>
          <a:latin typeface="+mn-lt"/>
          <a:ea typeface="+mn-ea"/>
          <a:cs typeface="+mn-cs"/>
        </a:defRPr>
      </a:lvl1pPr>
      <a:lvl2pPr marL="742932" indent="-285744" algn="l" rtl="0" eaLnBrk="0" fontAlgn="base" hangingPunct="0">
        <a:lnSpc>
          <a:spcPct val="90000"/>
        </a:lnSpc>
        <a:spcBef>
          <a:spcPct val="75000"/>
        </a:spcBef>
        <a:spcAft>
          <a:spcPct val="0"/>
        </a:spcAft>
        <a:buSzPct val="125000"/>
        <a:buBlip>
          <a:blip r:embed="rId17"/>
        </a:buBlip>
        <a:defRPr>
          <a:solidFill>
            <a:schemeClr val="tx1"/>
          </a:solidFill>
          <a:latin typeface="+mn-lt"/>
          <a:cs typeface="+mn-cs"/>
        </a:defRPr>
      </a:lvl2pPr>
      <a:lvl3pPr marL="1142971" indent="-228594" algn="l" rtl="0" eaLnBrk="0" fontAlgn="base" hangingPunct="0">
        <a:lnSpc>
          <a:spcPct val="90000"/>
        </a:lnSpc>
        <a:spcBef>
          <a:spcPct val="75000"/>
        </a:spcBef>
        <a:spcAft>
          <a:spcPct val="0"/>
        </a:spcAft>
        <a:buSzPct val="125000"/>
        <a:buFont typeface="Arial" pitchFamily="34" charset="0"/>
        <a:buChar char="−"/>
        <a:defRPr sz="1600">
          <a:solidFill>
            <a:srgbClr val="505050"/>
          </a:solidFill>
          <a:latin typeface="+mn-lt"/>
          <a:cs typeface="+mn-cs"/>
        </a:defRPr>
      </a:lvl3pPr>
      <a:lvl4pPr marL="1600160" indent="-228594" algn="l" rtl="0" eaLnBrk="0" fontAlgn="base" hangingPunct="0">
        <a:lnSpc>
          <a:spcPct val="90000"/>
        </a:lnSpc>
        <a:spcBef>
          <a:spcPct val="75000"/>
        </a:spcBef>
        <a:spcAft>
          <a:spcPct val="0"/>
        </a:spcAft>
        <a:defRPr sz="1000">
          <a:solidFill>
            <a:schemeClr val="tx1"/>
          </a:solidFill>
          <a:latin typeface="+mn-lt"/>
          <a:cs typeface="+mn-cs"/>
        </a:defRPr>
      </a:lvl4pPr>
      <a:lvl5pPr marL="2057349" indent="-228594" algn="l" rtl="0" eaLnBrk="0" fontAlgn="base" hangingPunct="0">
        <a:lnSpc>
          <a:spcPct val="90000"/>
        </a:lnSpc>
        <a:spcBef>
          <a:spcPct val="75000"/>
        </a:spcBef>
        <a:spcAft>
          <a:spcPct val="0"/>
        </a:spcAft>
        <a:defRPr sz="800">
          <a:solidFill>
            <a:schemeClr val="tx1"/>
          </a:solidFill>
          <a:latin typeface="+mn-lt"/>
          <a:cs typeface="+mn-cs"/>
        </a:defRPr>
      </a:lvl5pPr>
      <a:lvl6pPr marL="2514537" indent="-228594" algn="l" rtl="0" fontAlgn="base">
        <a:lnSpc>
          <a:spcPct val="90000"/>
        </a:lnSpc>
        <a:spcBef>
          <a:spcPct val="75000"/>
        </a:spcBef>
        <a:spcAft>
          <a:spcPct val="0"/>
        </a:spcAft>
        <a:defRPr sz="800">
          <a:solidFill>
            <a:schemeClr val="tx1"/>
          </a:solidFill>
          <a:latin typeface="+mn-lt"/>
          <a:cs typeface="+mn-cs"/>
        </a:defRPr>
      </a:lvl6pPr>
      <a:lvl7pPr marL="2971726" indent="-228594" algn="l" rtl="0" fontAlgn="base">
        <a:lnSpc>
          <a:spcPct val="90000"/>
        </a:lnSpc>
        <a:spcBef>
          <a:spcPct val="75000"/>
        </a:spcBef>
        <a:spcAft>
          <a:spcPct val="0"/>
        </a:spcAft>
        <a:defRPr sz="800">
          <a:solidFill>
            <a:schemeClr val="tx1"/>
          </a:solidFill>
          <a:latin typeface="+mn-lt"/>
          <a:cs typeface="+mn-cs"/>
        </a:defRPr>
      </a:lvl7pPr>
      <a:lvl8pPr marL="3428914" indent="-228594" algn="l" rtl="0" fontAlgn="base">
        <a:lnSpc>
          <a:spcPct val="90000"/>
        </a:lnSpc>
        <a:spcBef>
          <a:spcPct val="75000"/>
        </a:spcBef>
        <a:spcAft>
          <a:spcPct val="0"/>
        </a:spcAft>
        <a:defRPr sz="800">
          <a:solidFill>
            <a:schemeClr val="tx1"/>
          </a:solidFill>
          <a:latin typeface="+mn-lt"/>
          <a:cs typeface="+mn-cs"/>
        </a:defRPr>
      </a:lvl8pPr>
      <a:lvl9pPr marL="3886103" indent="-228594" algn="l" rtl="0" fontAlgn="base">
        <a:lnSpc>
          <a:spcPct val="90000"/>
        </a:lnSpc>
        <a:spcBef>
          <a:spcPct val="75000"/>
        </a:spcBef>
        <a:spcAft>
          <a:spcPct val="0"/>
        </a:spcAft>
        <a:defRPr sz="800">
          <a:solidFill>
            <a:schemeClr val="tx1"/>
          </a:solidFill>
          <a:latin typeface="+mn-lt"/>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dsn-info.fr/" TargetMode="External"/><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test.net-entreprises.fr/" TargetMode="Externa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www.dsn-info.fr/documentation/protocole-pilote-fonction-publique.pdf" TargetMode="Externa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dsn-info.fr/documentation/fiche-consigne-gestion-changement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www.dsn-info.fr/documentation/note-consigne-declarative-blocs-changements.pdf" TargetMode="External"/><Relationship Id="rId5" Type="http://schemas.openxmlformats.org/officeDocument/2006/relationships/hyperlink" Target="http://www.dsn-info.fr/documentation/note-regularisation-dsn.pdf"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dsn-info.custhelp.com/app/answers/detail/a_id/2143/kw/2143" TargetMode="Externa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3.jpeg"/></Relationships>
</file>

<file path=ppt/slides/_rels/slide3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notesSlide" Target="../notesSlides/notesSlide2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2.xml"/><Relationship Id="rId5" Type="http://schemas.openxmlformats.org/officeDocument/2006/relationships/tags" Target="../tags/tag15.xml"/><Relationship Id="rId10" Type="http://schemas.openxmlformats.org/officeDocument/2006/relationships/image" Target="../media/image33.jpeg"/><Relationship Id="rId4" Type="http://schemas.openxmlformats.org/officeDocument/2006/relationships/tags" Target="../tags/tag14.xml"/><Relationship Id="rId9"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6.pn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6.pn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6.pn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6.pn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0" y="2644921"/>
            <a:ext cx="9144000" cy="4223589"/>
          </a:xfrm>
          <a:prstGeom prst="rect">
            <a:avLst/>
          </a:prstGeom>
        </p:spPr>
      </p:pic>
      <p:sp>
        <p:nvSpPr>
          <p:cNvPr id="6" name="Rectangle 5"/>
          <p:cNvSpPr/>
          <p:nvPr/>
        </p:nvSpPr>
        <p:spPr>
          <a:xfrm>
            <a:off x="7020272" y="6453336"/>
            <a:ext cx="201622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i="1" dirty="0">
                <a:solidFill>
                  <a:schemeClr val="tx1">
                    <a:lumMod val="50000"/>
                    <a:lumOff val="50000"/>
                  </a:schemeClr>
                </a:solidFill>
              </a:rPr>
              <a:t>24 octobre 2019</a:t>
            </a:r>
          </a:p>
        </p:txBody>
      </p:sp>
      <p:sp>
        <p:nvSpPr>
          <p:cNvPr id="9" name="Rectangle 8"/>
          <p:cNvSpPr/>
          <p:nvPr/>
        </p:nvSpPr>
        <p:spPr>
          <a:xfrm>
            <a:off x="13252" y="0"/>
            <a:ext cx="9130748"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1230254" y="890595"/>
            <a:ext cx="6696744" cy="1754326"/>
          </a:xfrm>
          <a:prstGeom prst="rect">
            <a:avLst/>
          </a:prstGeom>
          <a:noFill/>
        </p:spPr>
        <p:txBody>
          <a:bodyPr wrap="square" rtlCol="0">
            <a:spAutoFit/>
          </a:bodyPr>
          <a:lstStyle/>
          <a:p>
            <a:pPr algn="ctr"/>
            <a:r>
              <a:rPr lang="fr-FR" sz="5400" dirty="0">
                <a:solidFill>
                  <a:srgbClr val="E77E0E"/>
                </a:solidFill>
                <a:latin typeface="Arial" panose="020B0604020202020204" pitchFamily="34" charset="0"/>
                <a:cs typeface="Arial" panose="020B0604020202020204" pitchFamily="34" charset="0"/>
              </a:rPr>
              <a:t>1</a:t>
            </a:r>
            <a:r>
              <a:rPr lang="fr-FR" sz="5400" baseline="30000" dirty="0">
                <a:solidFill>
                  <a:srgbClr val="E77E0E"/>
                </a:solidFill>
                <a:latin typeface="Arial" panose="020B0604020202020204" pitchFamily="34" charset="0"/>
                <a:cs typeface="Arial" panose="020B0604020202020204" pitchFamily="34" charset="0"/>
              </a:rPr>
              <a:t>er</a:t>
            </a:r>
            <a:r>
              <a:rPr lang="fr-FR" sz="5400" dirty="0">
                <a:solidFill>
                  <a:srgbClr val="E77E0E"/>
                </a:solidFill>
                <a:latin typeface="Arial" panose="020B0604020202020204" pitchFamily="34" charset="0"/>
                <a:cs typeface="Arial" panose="020B0604020202020204" pitchFamily="34" charset="0"/>
              </a:rPr>
              <a:t> Club des Pilotes Fonction Publique</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3207" y="1204439"/>
            <a:ext cx="8637587" cy="4574274"/>
          </a:xfrm>
        </p:spPr>
        <p:txBody>
          <a:bodyPr/>
          <a:lstStyle/>
          <a:p>
            <a:pPr marL="342900" lvl="2" indent="-342900" algn="just" eaLnBrk="1" hangingPunct="1">
              <a:spcAft>
                <a:spcPts val="0"/>
              </a:spcAft>
              <a:buBlip>
                <a:blip r:embed="rId3"/>
              </a:buBlip>
            </a:pPr>
            <a:r>
              <a:rPr lang="fr-FR" sz="1800" b="1" dirty="0" smtClean="0">
                <a:solidFill>
                  <a:schemeClr val="tx2"/>
                </a:solidFill>
                <a:latin typeface="Calibri" panose="020F0502020204030204" pitchFamily="34" charset="0"/>
                <a:cs typeface="Calibri" panose="020F0502020204030204" pitchFamily="34" charset="0"/>
              </a:rPr>
              <a:t>La « LOI </a:t>
            </a:r>
            <a:r>
              <a:rPr lang="fr-FR" sz="1800" b="1" dirty="0">
                <a:solidFill>
                  <a:schemeClr val="tx2"/>
                </a:solidFill>
                <a:latin typeface="Calibri" panose="020F0502020204030204" pitchFamily="34" charset="0"/>
                <a:cs typeface="Calibri" panose="020F0502020204030204" pitchFamily="34" charset="0"/>
              </a:rPr>
              <a:t>n° 2018-727 du 10 août 2018 pour un Etat au service d'une société de </a:t>
            </a:r>
            <a:r>
              <a:rPr lang="fr-FR" sz="1800" b="1" dirty="0" smtClean="0">
                <a:solidFill>
                  <a:schemeClr val="tx2"/>
                </a:solidFill>
                <a:latin typeface="Calibri" panose="020F0502020204030204" pitchFamily="34" charset="0"/>
                <a:cs typeface="Calibri" panose="020F0502020204030204" pitchFamily="34" charset="0"/>
              </a:rPr>
              <a:t>confiance », </a:t>
            </a:r>
            <a:r>
              <a:rPr lang="fr-FR" sz="1800" dirty="0" smtClean="0">
                <a:solidFill>
                  <a:schemeClr val="tx2"/>
                </a:solidFill>
                <a:latin typeface="Calibri" panose="020F0502020204030204" pitchFamily="34" charset="0"/>
                <a:cs typeface="Calibri" panose="020F0502020204030204" pitchFamily="34" charset="0"/>
              </a:rPr>
              <a:t>définit les règles d’entrée de la Fonction publique en DSN</a:t>
            </a:r>
            <a:r>
              <a:rPr lang="fr-FR" sz="1800" b="1" dirty="0">
                <a:solidFill>
                  <a:schemeClr val="tx2"/>
                </a:solidFill>
                <a:latin typeface="Calibri" panose="020F0502020204030204" pitchFamily="34" charset="0"/>
                <a:cs typeface="Calibri" panose="020F0502020204030204" pitchFamily="34" charset="0"/>
              </a:rPr>
              <a:t> </a:t>
            </a:r>
            <a:r>
              <a:rPr lang="fr-FR" sz="1800" dirty="0" smtClean="0">
                <a:solidFill>
                  <a:schemeClr val="tx2"/>
                </a:solidFill>
                <a:latin typeface="Calibri" panose="020F0502020204030204" pitchFamily="34" charset="0"/>
                <a:cs typeface="Calibri" panose="020F0502020204030204" pitchFamily="34" charset="0"/>
              </a:rPr>
              <a:t>:</a:t>
            </a:r>
          </a:p>
          <a:p>
            <a:pPr marL="342900" lvl="2" indent="-342900" algn="just" eaLnBrk="1" hangingPunct="1">
              <a:spcAft>
                <a:spcPts val="0"/>
              </a:spcAft>
              <a:buBlip>
                <a:blip r:embed="rId3"/>
              </a:buBlip>
            </a:pPr>
            <a:r>
              <a:rPr lang="fr-FR" sz="1800" dirty="0" smtClean="0">
                <a:solidFill>
                  <a:schemeClr val="tx2"/>
                </a:solidFill>
                <a:latin typeface="Calibri" panose="020F0502020204030204" pitchFamily="34" charset="0"/>
                <a:cs typeface="Calibri" panose="020F0502020204030204" pitchFamily="34" charset="0"/>
              </a:rPr>
              <a:t>Tous les employeurs publics doivent entrer </a:t>
            </a:r>
            <a:r>
              <a:rPr lang="fr-FR" sz="1800" b="1" dirty="0" smtClean="0">
                <a:solidFill>
                  <a:schemeClr val="tx2"/>
                </a:solidFill>
                <a:latin typeface="Calibri" panose="020F0502020204030204" pitchFamily="34" charset="0"/>
                <a:cs typeface="Calibri" panose="020F0502020204030204" pitchFamily="34" charset="0"/>
              </a:rPr>
              <a:t>au plus tard au 1</a:t>
            </a:r>
            <a:r>
              <a:rPr lang="fr-FR" sz="1800" b="1" baseline="30000" dirty="0" smtClean="0">
                <a:solidFill>
                  <a:schemeClr val="tx2"/>
                </a:solidFill>
                <a:latin typeface="Calibri" panose="020F0502020204030204" pitchFamily="34" charset="0"/>
                <a:cs typeface="Calibri" panose="020F0502020204030204" pitchFamily="34" charset="0"/>
              </a:rPr>
              <a:t>er</a:t>
            </a:r>
            <a:r>
              <a:rPr lang="fr-FR" sz="1800" b="1" dirty="0" smtClean="0">
                <a:solidFill>
                  <a:schemeClr val="tx2"/>
                </a:solidFill>
                <a:latin typeface="Calibri" panose="020F0502020204030204" pitchFamily="34" charset="0"/>
                <a:cs typeface="Calibri" panose="020F0502020204030204" pitchFamily="34" charset="0"/>
              </a:rPr>
              <a:t> janvier 2022</a:t>
            </a:r>
            <a:r>
              <a:rPr lang="fr-FR" sz="1800" dirty="0" smtClean="0">
                <a:solidFill>
                  <a:schemeClr val="tx2"/>
                </a:solidFill>
                <a:latin typeface="Calibri" panose="020F0502020204030204" pitchFamily="34" charset="0"/>
                <a:cs typeface="Calibri" panose="020F0502020204030204" pitchFamily="34" charset="0"/>
              </a:rPr>
              <a:t>, certains employeurs doivent souscrire à des obligations spécifiques : </a:t>
            </a:r>
          </a:p>
          <a:p>
            <a:endParaRPr lang="fr-FR" dirty="0" smtClean="0">
              <a:latin typeface="Calibri" panose="020F0502020204030204" pitchFamily="34" charset="0"/>
              <a:cs typeface="Calibri" panose="020F0502020204030204" pitchFamily="34" charset="0"/>
            </a:endParaRPr>
          </a:p>
          <a:p>
            <a:pPr marL="0" indent="0">
              <a:buNone/>
            </a:pPr>
            <a:endParaRPr lang="fr-FR" dirty="0"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a:p>
            <a:pPr marL="0" lvl="2" indent="0" algn="just" eaLnBrk="1" hangingPunct="1">
              <a:spcAft>
                <a:spcPts val="0"/>
              </a:spcAft>
              <a:buNone/>
            </a:pPr>
            <a:endParaRPr lang="fr-FR" sz="1800" b="1" dirty="0" smtClean="0">
              <a:solidFill>
                <a:schemeClr val="tx2"/>
              </a:solidFill>
              <a:latin typeface="Calibri" panose="020F0502020204030204" pitchFamily="34" charset="0"/>
              <a:cs typeface="Calibri" panose="020F0502020204030204" pitchFamily="34" charset="0"/>
              <a:sym typeface="Wingdings"/>
            </a:endParaRPr>
          </a:p>
          <a:p>
            <a:endParaRPr lang="fr-FR"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B5D98-C34D-4DB1-BE83-7541DF2AF49D}" type="slidenum">
              <a:rPr kumimoji="0" lang="fr-FR" sz="800" b="1" i="0" u="none" strike="noStrike" kern="1200" cap="none" spc="0" normalizeH="0" baseline="0" noProof="0" smtClean="0">
                <a:ln>
                  <a:noFill/>
                </a:ln>
                <a:solidFill>
                  <a:srgbClr val="003882"/>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800" b="1" i="0" u="none" strike="noStrike" kern="1200" cap="none" spc="0" normalizeH="0" baseline="0" noProof="0" dirty="0">
              <a:ln>
                <a:noFill/>
              </a:ln>
              <a:solidFill>
                <a:srgbClr val="003882"/>
              </a:solidFill>
              <a:effectLst/>
              <a:uLnTx/>
              <a:uFillTx/>
              <a:latin typeface="Arial Narrow" pitchFamily="34" charset="0"/>
              <a:ea typeface="+mn-ea"/>
              <a:cs typeface="+mn-cs"/>
            </a:endParaRPr>
          </a:p>
        </p:txBody>
      </p:sp>
      <p:sp>
        <p:nvSpPr>
          <p:cNvPr id="7" name="Rectangle à coins arrondis 6"/>
          <p:cNvSpPr/>
          <p:nvPr/>
        </p:nvSpPr>
        <p:spPr bwMode="auto">
          <a:xfrm>
            <a:off x="149209" y="3006004"/>
            <a:ext cx="1258110" cy="1293460"/>
          </a:xfrm>
          <a:prstGeom prst="roundRect">
            <a:avLst/>
          </a:prstGeom>
          <a:solidFill>
            <a:srgbClr val="00B0E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FFFF"/>
                </a:solidFill>
                <a:effectLst/>
                <a:uLnTx/>
                <a:uFillTx/>
                <a:latin typeface="Calibri"/>
                <a:ea typeface="+mn-ea"/>
                <a:cs typeface="+mn-cs"/>
              </a:rPr>
              <a:t>Fonction </a:t>
            </a:r>
            <a:r>
              <a:rPr kumimoji="0" lang="fr-FR" sz="1200" b="1" i="0" u="none" strike="noStrike" kern="1200" cap="none" spc="0" normalizeH="0" baseline="0" noProof="0" dirty="0">
                <a:ln>
                  <a:noFill/>
                </a:ln>
                <a:solidFill>
                  <a:srgbClr val="FFFFFF"/>
                </a:solidFill>
                <a:effectLst/>
                <a:uLnTx/>
                <a:uFillTx/>
                <a:latin typeface="Calibri"/>
                <a:ea typeface="+mn-ea"/>
                <a:cs typeface="+mn-cs"/>
              </a:rPr>
              <a:t>Publique Territoriale</a:t>
            </a:r>
          </a:p>
        </p:txBody>
      </p:sp>
      <p:sp>
        <p:nvSpPr>
          <p:cNvPr id="8" name="Rectangle à coins arrondis 7"/>
          <p:cNvSpPr/>
          <p:nvPr/>
        </p:nvSpPr>
        <p:spPr bwMode="auto">
          <a:xfrm>
            <a:off x="1482740" y="2999594"/>
            <a:ext cx="2412107" cy="1299871"/>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Régions </a:t>
            </a: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 Départements / Métropoles</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Communautés d’agglomération/urbaines</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Etablissements départementaux</a:t>
            </a:r>
          </a:p>
          <a:p>
            <a:pPr marL="171450" marR="0" lvl="0" indent="-171450" algn="just"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CNFPT </a:t>
            </a: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 CIG</a:t>
            </a:r>
          </a:p>
        </p:txBody>
      </p:sp>
      <p:sp>
        <p:nvSpPr>
          <p:cNvPr id="9" name="Rectangle à coins arrondis 8"/>
          <p:cNvSpPr/>
          <p:nvPr/>
        </p:nvSpPr>
        <p:spPr bwMode="auto">
          <a:xfrm>
            <a:off x="3970269" y="2999593"/>
            <a:ext cx="2471620" cy="1299871"/>
          </a:xfrm>
          <a:prstGeom prst="roundRect">
            <a:avLst/>
          </a:prstGeom>
          <a:solidFill>
            <a:srgbClr val="D6ED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Communautés de communes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Communes de plus de 100 agents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Etablissements communaux de plus de 350 agents</a:t>
            </a:r>
          </a:p>
        </p:txBody>
      </p:sp>
      <p:sp>
        <p:nvSpPr>
          <p:cNvPr id="10" name="Rectangle à coins arrondis 9"/>
          <p:cNvSpPr/>
          <p:nvPr/>
        </p:nvSpPr>
        <p:spPr bwMode="auto">
          <a:xfrm>
            <a:off x="6524448" y="3006004"/>
            <a:ext cx="2131136" cy="1293460"/>
          </a:xfrm>
          <a:prstGeom prst="roundRect">
            <a:avLst/>
          </a:prstGeom>
          <a:solidFill>
            <a:srgbClr val="D6ED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Communes de moins de 100 agents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Etablissements communaux de moins de 350 agents</a:t>
            </a:r>
          </a:p>
        </p:txBody>
      </p:sp>
      <p:sp>
        <p:nvSpPr>
          <p:cNvPr id="11" name="Rectangle à coins arrondis 10"/>
          <p:cNvSpPr/>
          <p:nvPr/>
        </p:nvSpPr>
        <p:spPr bwMode="auto">
          <a:xfrm>
            <a:off x="1482739" y="2668729"/>
            <a:ext cx="2412107" cy="259472"/>
          </a:xfrm>
          <a:prstGeom prst="roundRect">
            <a:avLst/>
          </a:prstGeom>
          <a:solidFill>
            <a:schemeClr val="accent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a:ea typeface="+mn-ea"/>
                <a:cs typeface="+mn-cs"/>
              </a:rPr>
              <a:t>01/01/2020</a:t>
            </a:r>
          </a:p>
        </p:txBody>
      </p:sp>
      <p:sp>
        <p:nvSpPr>
          <p:cNvPr id="12" name="Rectangle à coins arrondis 11"/>
          <p:cNvSpPr/>
          <p:nvPr/>
        </p:nvSpPr>
        <p:spPr bwMode="auto">
          <a:xfrm>
            <a:off x="3970269" y="2668729"/>
            <a:ext cx="2471620" cy="259472"/>
          </a:xfrm>
          <a:prstGeom prst="roundRect">
            <a:avLst/>
          </a:prstGeom>
          <a:solidFill>
            <a:srgbClr val="00B0E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a:ea typeface="+mn-ea"/>
                <a:cs typeface="+mn-cs"/>
              </a:rPr>
              <a:t>01/01/2021</a:t>
            </a:r>
          </a:p>
        </p:txBody>
      </p:sp>
      <p:sp>
        <p:nvSpPr>
          <p:cNvPr id="13" name="Rectangle à coins arrondis 12"/>
          <p:cNvSpPr/>
          <p:nvPr/>
        </p:nvSpPr>
        <p:spPr bwMode="auto">
          <a:xfrm>
            <a:off x="6524448" y="2668729"/>
            <a:ext cx="2131136" cy="259472"/>
          </a:xfrm>
          <a:prstGeom prst="roundRect">
            <a:avLst/>
          </a:prstGeom>
          <a:solidFill>
            <a:srgbClr val="00B0E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FFFFFF"/>
                </a:solidFill>
                <a:effectLst/>
                <a:uLnTx/>
                <a:uFillTx/>
                <a:latin typeface="Calibri"/>
                <a:ea typeface="+mn-ea"/>
                <a:cs typeface="+mn-cs"/>
              </a:rPr>
              <a:t>01/01/2022</a:t>
            </a:r>
          </a:p>
        </p:txBody>
      </p:sp>
      <p:sp>
        <p:nvSpPr>
          <p:cNvPr id="14" name="Rectangle à coins arrondis 13"/>
          <p:cNvSpPr/>
          <p:nvPr/>
        </p:nvSpPr>
        <p:spPr bwMode="auto">
          <a:xfrm>
            <a:off x="149208" y="4374156"/>
            <a:ext cx="1254921" cy="789405"/>
          </a:xfrm>
          <a:prstGeom prst="roundRect">
            <a:avLst/>
          </a:prstGeom>
          <a:solidFill>
            <a:srgbClr val="00B0E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FFFF"/>
                </a:solidFill>
                <a:effectLst/>
                <a:uLnTx/>
                <a:uFillTx/>
                <a:latin typeface="Calibri"/>
                <a:ea typeface="+mn-ea"/>
                <a:cs typeface="+mn-cs"/>
              </a:rPr>
              <a:t>Fonction </a:t>
            </a:r>
            <a:r>
              <a:rPr kumimoji="0" lang="fr-FR" sz="1200" b="1" i="0" u="none" strike="noStrike" kern="1200" cap="none" spc="0" normalizeH="0" baseline="0" noProof="0" dirty="0">
                <a:ln>
                  <a:noFill/>
                </a:ln>
                <a:solidFill>
                  <a:srgbClr val="FFFFFF"/>
                </a:solidFill>
                <a:effectLst/>
                <a:uLnTx/>
                <a:uFillTx/>
                <a:latin typeface="Calibri"/>
                <a:ea typeface="+mn-ea"/>
                <a:cs typeface="+mn-cs"/>
              </a:rPr>
              <a:t>Publique </a:t>
            </a:r>
            <a:r>
              <a:rPr kumimoji="0" lang="fr-FR" sz="1200" b="1" i="0" u="none" strike="noStrike" kern="1200" cap="none" spc="0" normalizeH="0" baseline="0" noProof="0" dirty="0" smtClean="0">
                <a:ln>
                  <a:noFill/>
                </a:ln>
                <a:solidFill>
                  <a:srgbClr val="FFFFFF"/>
                </a:solidFill>
                <a:effectLst/>
                <a:uLnTx/>
                <a:uFillTx/>
                <a:latin typeface="Calibri"/>
                <a:ea typeface="+mn-ea"/>
                <a:cs typeface="+mn-cs"/>
              </a:rPr>
              <a:t>d’Etat</a:t>
            </a:r>
            <a:endParaRPr kumimoji="0" lang="fr-FR" sz="1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5" name="Rectangle à coins arrondis 14"/>
          <p:cNvSpPr/>
          <p:nvPr/>
        </p:nvSpPr>
        <p:spPr bwMode="auto">
          <a:xfrm>
            <a:off x="1479551" y="4367746"/>
            <a:ext cx="2412107" cy="795815"/>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Paie DGFIP : Ministère de la Culture</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Paie en propre : &gt; 10 000 agents</a:t>
            </a:r>
            <a:endPar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endParaRPr>
          </a:p>
        </p:txBody>
      </p:sp>
      <p:sp>
        <p:nvSpPr>
          <p:cNvPr id="16" name="Rectangle à coins arrondis 15"/>
          <p:cNvSpPr/>
          <p:nvPr/>
        </p:nvSpPr>
        <p:spPr bwMode="auto">
          <a:xfrm>
            <a:off x="3967080" y="4367746"/>
            <a:ext cx="2471620" cy="795815"/>
          </a:xfrm>
          <a:prstGeom prst="roundRect">
            <a:avLst/>
          </a:prstGeom>
          <a:solidFill>
            <a:srgbClr val="D6ED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Paie DGFIP : suite</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Paie en propre : entre 400 et 10000 agents</a:t>
            </a:r>
            <a:endPar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endParaRPr>
          </a:p>
        </p:txBody>
      </p:sp>
      <p:sp>
        <p:nvSpPr>
          <p:cNvPr id="17" name="Rectangle à coins arrondis 16"/>
          <p:cNvSpPr/>
          <p:nvPr/>
        </p:nvSpPr>
        <p:spPr bwMode="auto">
          <a:xfrm>
            <a:off x="6521259" y="4374156"/>
            <a:ext cx="2131136" cy="789405"/>
          </a:xfrm>
          <a:prstGeom prst="roundRect">
            <a:avLst/>
          </a:prstGeom>
          <a:solidFill>
            <a:srgbClr val="D6ED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Paie DGFIP : suite et fin</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rPr>
              <a:t>Paie en propre : </a:t>
            </a: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&lt; 400 agents</a:t>
            </a:r>
            <a:endPar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endParaRPr>
          </a:p>
        </p:txBody>
      </p:sp>
      <p:sp>
        <p:nvSpPr>
          <p:cNvPr id="18" name="Rectangle à coins arrondis 17"/>
          <p:cNvSpPr/>
          <p:nvPr/>
        </p:nvSpPr>
        <p:spPr bwMode="auto">
          <a:xfrm>
            <a:off x="149208" y="5235569"/>
            <a:ext cx="1254921" cy="648071"/>
          </a:xfrm>
          <a:prstGeom prst="roundRect">
            <a:avLst/>
          </a:prstGeom>
          <a:solidFill>
            <a:srgbClr val="00B0E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FFFFFF"/>
                </a:solidFill>
                <a:effectLst/>
                <a:uLnTx/>
                <a:uFillTx/>
                <a:latin typeface="Calibri"/>
                <a:ea typeface="+mn-ea"/>
                <a:cs typeface="+mn-cs"/>
              </a:rPr>
              <a:t>Fonction </a:t>
            </a:r>
            <a:r>
              <a:rPr kumimoji="0" lang="fr-FR" sz="1200" b="1" i="0" u="none" strike="noStrike" kern="1200" cap="none" spc="0" normalizeH="0" baseline="0" noProof="0" dirty="0">
                <a:ln>
                  <a:noFill/>
                </a:ln>
                <a:solidFill>
                  <a:srgbClr val="FFFFFF"/>
                </a:solidFill>
                <a:effectLst/>
                <a:uLnTx/>
                <a:uFillTx/>
                <a:latin typeface="Calibri"/>
                <a:ea typeface="+mn-ea"/>
                <a:cs typeface="+mn-cs"/>
              </a:rPr>
              <a:t>Publique </a:t>
            </a:r>
            <a:r>
              <a:rPr kumimoji="0" lang="fr-FR" sz="1200" b="1" i="0" u="none" strike="noStrike" kern="1200" cap="none" spc="0" normalizeH="0" baseline="0" noProof="0" dirty="0" smtClean="0">
                <a:ln>
                  <a:noFill/>
                </a:ln>
                <a:solidFill>
                  <a:srgbClr val="FFFFFF"/>
                </a:solidFill>
                <a:effectLst/>
                <a:uLnTx/>
                <a:uFillTx/>
                <a:latin typeface="Calibri"/>
                <a:ea typeface="+mn-ea"/>
                <a:cs typeface="+mn-cs"/>
              </a:rPr>
              <a:t>Hospitalière</a:t>
            </a:r>
            <a:endParaRPr kumimoji="0" lang="fr-FR" sz="1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Rectangle à coins arrondis 18"/>
          <p:cNvSpPr/>
          <p:nvPr/>
        </p:nvSpPr>
        <p:spPr bwMode="auto">
          <a:xfrm>
            <a:off x="1479551" y="5247265"/>
            <a:ext cx="2412107" cy="609384"/>
          </a:xfrm>
          <a:prstGeom prst="roundRect">
            <a:avLst/>
          </a:prstGeom>
          <a:solidFill>
            <a:schemeClr val="accent2">
              <a:lumMod val="40000"/>
              <a:lumOff val="6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Etablissements : &gt; 9 000 agents</a:t>
            </a:r>
            <a:r>
              <a:rPr lang="fr-FR" sz="1200" b="1" dirty="0">
                <a:solidFill>
                  <a:srgbClr val="AAD4F0">
                    <a:lumMod val="50000"/>
                  </a:srgbClr>
                </a:solidFill>
                <a:latin typeface="Calibri" panose="020F0502020204030204" pitchFamily="34" charset="0"/>
                <a:cs typeface="Calibri" panose="020F0502020204030204" pitchFamily="34" charset="0"/>
              </a:rPr>
              <a:t>*</a:t>
            </a:r>
            <a:endParaRPr kumimoji="0" lang="fr-FR" sz="1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0" name="Rectangle à coins arrondis 19"/>
          <p:cNvSpPr/>
          <p:nvPr/>
        </p:nvSpPr>
        <p:spPr bwMode="auto">
          <a:xfrm>
            <a:off x="3967080" y="5247264"/>
            <a:ext cx="2471620" cy="609384"/>
          </a:xfrm>
          <a:prstGeom prst="roundRect">
            <a:avLst/>
          </a:prstGeom>
          <a:solidFill>
            <a:srgbClr val="D6ED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Etablissements de 1 500 à 9 000 agents</a:t>
            </a:r>
            <a:endPar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endParaRPr>
          </a:p>
        </p:txBody>
      </p:sp>
      <p:sp>
        <p:nvSpPr>
          <p:cNvPr id="21" name="Rectangle à coins arrondis 20"/>
          <p:cNvSpPr/>
          <p:nvPr/>
        </p:nvSpPr>
        <p:spPr bwMode="auto">
          <a:xfrm>
            <a:off x="6521259" y="5253675"/>
            <a:ext cx="2131136" cy="602974"/>
          </a:xfrm>
          <a:prstGeom prst="roundRect">
            <a:avLst/>
          </a:prstGeom>
          <a:solidFill>
            <a:srgbClr val="D6ED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smtClean="0">
                <a:ln>
                  <a:noFill/>
                </a:ln>
                <a:solidFill>
                  <a:srgbClr val="AAD4F0">
                    <a:lumMod val="50000"/>
                  </a:srgbClr>
                </a:solidFill>
                <a:effectLst/>
                <a:uLnTx/>
                <a:uFillTx/>
                <a:latin typeface="Calibri" panose="020F0502020204030204" pitchFamily="34" charset="0"/>
                <a:ea typeface="+mn-ea"/>
                <a:cs typeface="Calibri" panose="020F0502020204030204" pitchFamily="34" charset="0"/>
              </a:rPr>
              <a:t>Etablissements de moins de 1 500 agents</a:t>
            </a:r>
            <a:endParaRPr kumimoji="0" lang="fr-FR" sz="1200" b="1" i="0" u="none" strike="noStrike" kern="1200" cap="none" spc="0" normalizeH="0" baseline="0" noProof="0" dirty="0">
              <a:ln>
                <a:noFill/>
              </a:ln>
              <a:solidFill>
                <a:srgbClr val="AAD4F0">
                  <a:lumMod val="50000"/>
                </a:srgbClr>
              </a:solidFill>
              <a:effectLst/>
              <a:uLnTx/>
              <a:uFillTx/>
              <a:latin typeface="Calibri" panose="020F0502020204030204" pitchFamily="34" charset="0"/>
              <a:ea typeface="+mn-ea"/>
              <a:cs typeface="Calibri" panose="020F0502020204030204" pitchFamily="34" charset="0"/>
            </a:endParaRPr>
          </a:p>
        </p:txBody>
      </p:sp>
      <p:sp>
        <p:nvSpPr>
          <p:cNvPr id="22"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700" b="1" i="0" u="none" strike="noStrike" kern="1200" cap="none" spc="0" normalizeH="0" baseline="0" noProof="0" dirty="0">
                <a:ln>
                  <a:noFill/>
                </a:ln>
                <a:solidFill>
                  <a:srgbClr val="E95D0F"/>
                </a:solidFill>
                <a:effectLst/>
                <a:uLnTx/>
                <a:uFillTx/>
                <a:latin typeface="Calibri"/>
                <a:ea typeface="+mj-ea"/>
                <a:cs typeface="+mj-cs"/>
              </a:rPr>
              <a:t>2</a:t>
            </a:r>
            <a:r>
              <a:rPr kumimoji="0" lang="fr-FR" sz="2700" b="1" i="0" u="none" strike="noStrike" kern="1200" cap="none" spc="0" normalizeH="0" baseline="0" noProof="0" dirty="0" smtClean="0">
                <a:ln>
                  <a:noFill/>
                </a:ln>
                <a:solidFill>
                  <a:srgbClr val="E95D0F"/>
                </a:solidFill>
                <a:effectLst/>
                <a:uLnTx/>
                <a:uFillTx/>
                <a:latin typeface="Calibri"/>
                <a:ea typeface="+mj-ea"/>
                <a:cs typeface="+mj-cs"/>
              </a:rPr>
              <a:t>- Prochaine étape : déploiement de la DSN fonction publique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800" b="1" i="0" u="none" strike="noStrike" kern="0" cap="none" spc="0" normalizeH="0" baseline="0" noProof="0" dirty="0" smtClean="0">
                <a:ln>
                  <a:noFill/>
                </a:ln>
                <a:solidFill>
                  <a:srgbClr val="00B0F0"/>
                </a:solidFill>
                <a:effectLst/>
                <a:uLnTx/>
                <a:uFillTx/>
                <a:latin typeface="Calibri" pitchFamily="34" charset="0"/>
                <a:ea typeface="+mj-ea"/>
                <a:cs typeface="Arial"/>
              </a:rPr>
              <a:t> Le décret</a:t>
            </a:r>
            <a:endParaRPr kumimoji="0" lang="fr-FR" sz="1800" b="1" i="0" u="none" strike="noStrike" kern="0" cap="none" spc="0" normalizeH="0" baseline="0" noProof="0" dirty="0">
              <a:ln>
                <a:noFill/>
              </a:ln>
              <a:solidFill>
                <a:srgbClr val="00B0F0"/>
              </a:solidFill>
              <a:effectLst/>
              <a:uLnTx/>
              <a:uFillTx/>
              <a:latin typeface="Calibri" pitchFamily="34" charset="0"/>
              <a:ea typeface="+mj-ea"/>
              <a:cs typeface="Arial"/>
            </a:endParaRPr>
          </a:p>
        </p:txBody>
      </p:sp>
      <p:sp>
        <p:nvSpPr>
          <p:cNvPr id="23" name="Espace réservé du contenu 2"/>
          <p:cNvSpPr txBox="1">
            <a:spLocks/>
          </p:cNvSpPr>
          <p:nvPr/>
        </p:nvSpPr>
        <p:spPr bwMode="auto">
          <a:xfrm>
            <a:off x="270557" y="6156689"/>
            <a:ext cx="8637587" cy="8731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4"/>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5"/>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2" indent="-342900" algn="just" defTabSz="914400" rtl="0" eaLnBrk="1" fontAlgn="base" latinLnBrk="0" hangingPunct="1">
              <a:lnSpc>
                <a:spcPts val="1800"/>
              </a:lnSpc>
              <a:spcBef>
                <a:spcPts val="600"/>
              </a:spcBef>
              <a:spcAft>
                <a:spcPts val="0"/>
              </a:spcAft>
              <a:buClrTx/>
              <a:buSzTx/>
              <a:buFontTx/>
              <a:buBlip>
                <a:blip r:embed="rId3"/>
              </a:buBlip>
              <a:tabLst/>
              <a:defRPr/>
            </a:pPr>
            <a:r>
              <a:rPr kumimoji="0" lang="fr-FR" sz="1800" b="0" i="0" u="none" strike="noStrike" kern="1200" cap="none" spc="0" normalizeH="0" baseline="0" noProof="0" dirty="0" smtClean="0">
                <a:ln>
                  <a:noFill/>
                </a:ln>
                <a:solidFill>
                  <a:srgbClr val="003882"/>
                </a:solidFill>
                <a:effectLst/>
                <a:uLnTx/>
                <a:uFillTx/>
                <a:latin typeface="Calibri" panose="020F0502020204030204" pitchFamily="34" charset="0"/>
                <a:ea typeface="+mn-ea"/>
                <a:cs typeface="Calibri" panose="020F0502020204030204" pitchFamily="34" charset="0"/>
                <a:sym typeface="Wingdings"/>
              </a:rPr>
              <a:t>L’expansion de la DSN à la fonction publique s’inscrit </a:t>
            </a:r>
            <a:r>
              <a:rPr kumimoji="0" lang="fr-FR" sz="1800" b="1" i="0" u="none" strike="noStrike" kern="1200" cap="none" spc="0" normalizeH="0" baseline="0" noProof="0" dirty="0" smtClean="0">
                <a:ln>
                  <a:noFill/>
                </a:ln>
                <a:solidFill>
                  <a:srgbClr val="003882"/>
                </a:solidFill>
                <a:effectLst/>
                <a:uLnTx/>
                <a:uFillTx/>
                <a:latin typeface="Calibri" panose="020F0502020204030204" pitchFamily="34" charset="0"/>
                <a:ea typeface="+mn-ea"/>
                <a:cs typeface="Calibri" panose="020F0502020204030204" pitchFamily="34" charset="0"/>
                <a:sym typeface="Wingdings"/>
              </a:rPr>
              <a:t>dans une logique communautaire et de rationalisation des pratiques de paie.</a:t>
            </a:r>
          </a:p>
          <a:p>
            <a:pPr marL="342900" marR="0" lvl="0" indent="-342900" algn="l" defTabSz="914400" rtl="0" eaLnBrk="0" fontAlgn="base" latinLnBrk="0" hangingPunct="0">
              <a:lnSpc>
                <a:spcPts val="1800"/>
              </a:lnSpc>
              <a:spcBef>
                <a:spcPts val="600"/>
              </a:spcBef>
              <a:spcAft>
                <a:spcPct val="0"/>
              </a:spcAft>
              <a:buClr>
                <a:prstClr val="white"/>
              </a:buClr>
              <a:buSzPct val="25000"/>
              <a:buFont typeface="Arial" charset="0"/>
              <a:buChar char="•"/>
              <a:tabLst/>
              <a:defRPr/>
            </a:pPr>
            <a:endParaRPr kumimoji="0" lang="fr-FR" sz="2000" b="1" i="0" u="none" strike="noStrike" kern="1200" cap="none" spc="0" normalizeH="0" baseline="0" noProof="0" dirty="0">
              <a:ln>
                <a:noFill/>
              </a:ln>
              <a:solidFill>
                <a:srgbClr val="003882"/>
              </a:solidFill>
              <a:effectLst/>
              <a:uLnTx/>
              <a:uFillTx/>
              <a:latin typeface="Calibri" panose="020F0502020204030204" pitchFamily="34" charset="0"/>
              <a:ea typeface="+mn-ea"/>
              <a:cs typeface="Calibri" panose="020F0502020204030204" pitchFamily="34" charset="0"/>
            </a:endParaRPr>
          </a:p>
        </p:txBody>
      </p:sp>
      <p:sp>
        <p:nvSpPr>
          <p:cNvPr id="25" name="Espace réservé du contenu 2"/>
          <p:cNvSpPr txBox="1">
            <a:spLocks/>
          </p:cNvSpPr>
          <p:nvPr/>
        </p:nvSpPr>
        <p:spPr bwMode="auto">
          <a:xfrm>
            <a:off x="1404129" y="2300249"/>
            <a:ext cx="2393346" cy="359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4"/>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5"/>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1" indent="-285750" algn="just" defTabSz="1296988" eaLnBrk="1" hangingPunct="1">
              <a:buClr>
                <a:srgbClr val="A1A1A1">
                  <a:lumMod val="50000"/>
                </a:srgbClr>
              </a:buClr>
              <a:buSzPct val="125000"/>
              <a:buFontTx/>
              <a:buBlip>
                <a:blip r:embed="rId6"/>
              </a:buBlip>
              <a:tabLst>
                <a:tab pos="8435975" algn="r"/>
              </a:tabLst>
              <a:defRPr/>
            </a:pPr>
            <a:r>
              <a:rPr lang="fr-FR" sz="1600" b="0" dirty="0" smtClean="0">
                <a:solidFill>
                  <a:schemeClr val="tx2"/>
                </a:solidFill>
                <a:latin typeface="Calibri" panose="020F0502020204030204" pitchFamily="34" charset="0"/>
                <a:cs typeface="Calibri" panose="020F0502020204030204" pitchFamily="34" charset="0"/>
              </a:rPr>
              <a:t>Janvier 2020</a:t>
            </a:r>
            <a:endParaRPr lang="fr-FR" dirty="0">
              <a:latin typeface="Calibri" panose="020F0502020204030204" pitchFamily="34" charset="0"/>
              <a:cs typeface="Calibri" panose="020F0502020204030204" pitchFamily="34" charset="0"/>
            </a:endParaRPr>
          </a:p>
        </p:txBody>
      </p:sp>
      <p:sp>
        <p:nvSpPr>
          <p:cNvPr id="26" name="Espace réservé du contenu 2"/>
          <p:cNvSpPr txBox="1">
            <a:spLocks/>
          </p:cNvSpPr>
          <p:nvPr/>
        </p:nvSpPr>
        <p:spPr bwMode="auto">
          <a:xfrm>
            <a:off x="3917986" y="2302381"/>
            <a:ext cx="2393346" cy="520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4"/>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5"/>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1" indent="-285750" algn="just" defTabSz="1296988" eaLnBrk="1" hangingPunct="1">
              <a:buClr>
                <a:srgbClr val="A1A1A1">
                  <a:lumMod val="50000"/>
                </a:srgbClr>
              </a:buClr>
              <a:buSzPct val="125000"/>
              <a:buFontTx/>
              <a:buBlip>
                <a:blip r:embed="rId6"/>
              </a:buBlip>
              <a:tabLst>
                <a:tab pos="8435975" algn="r"/>
              </a:tabLst>
              <a:defRPr/>
            </a:pPr>
            <a:r>
              <a:rPr lang="fr-FR" sz="1600" b="0" dirty="0" smtClean="0">
                <a:solidFill>
                  <a:schemeClr val="tx2"/>
                </a:solidFill>
                <a:latin typeface="Calibri" panose="020F0502020204030204" pitchFamily="34" charset="0"/>
                <a:cs typeface="Calibri" panose="020F0502020204030204" pitchFamily="34" charset="0"/>
              </a:rPr>
              <a:t>Janvier 2021</a:t>
            </a:r>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pPr marL="0" lvl="2" indent="0" algn="just" eaLnBrk="1" hangingPunct="1">
              <a:spcAft>
                <a:spcPts val="0"/>
              </a:spcAft>
              <a:buFontTx/>
              <a:buNone/>
            </a:pPr>
            <a:endParaRPr lang="fr-FR" sz="1800" b="1" dirty="0" smtClean="0">
              <a:solidFill>
                <a:schemeClr val="tx2"/>
              </a:solidFill>
              <a:latin typeface="Calibri" panose="020F0502020204030204" pitchFamily="34" charset="0"/>
              <a:cs typeface="Calibri" panose="020F0502020204030204" pitchFamily="34" charset="0"/>
              <a:sym typeface="Wingdings"/>
            </a:endParaRPr>
          </a:p>
          <a:p>
            <a:endParaRPr lang="fr-FR" dirty="0">
              <a:latin typeface="Calibri" panose="020F0502020204030204" pitchFamily="34" charset="0"/>
              <a:cs typeface="Calibri" panose="020F0502020204030204" pitchFamily="34" charset="0"/>
            </a:endParaRPr>
          </a:p>
        </p:txBody>
      </p:sp>
      <p:sp>
        <p:nvSpPr>
          <p:cNvPr id="27" name="Espace réservé du contenu 2"/>
          <p:cNvSpPr txBox="1">
            <a:spLocks/>
          </p:cNvSpPr>
          <p:nvPr/>
        </p:nvSpPr>
        <p:spPr bwMode="auto">
          <a:xfrm>
            <a:off x="6343823" y="2302381"/>
            <a:ext cx="2393346" cy="520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4"/>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5"/>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1" indent="-285750" algn="just" defTabSz="1296988" eaLnBrk="1" hangingPunct="1">
              <a:buClr>
                <a:srgbClr val="A1A1A1">
                  <a:lumMod val="50000"/>
                </a:srgbClr>
              </a:buClr>
              <a:buSzPct val="125000"/>
              <a:buFontTx/>
              <a:buBlip>
                <a:blip r:embed="rId6"/>
              </a:buBlip>
              <a:tabLst>
                <a:tab pos="8435975" algn="r"/>
              </a:tabLst>
              <a:defRPr/>
            </a:pPr>
            <a:r>
              <a:rPr lang="fr-FR" sz="1600" b="0" dirty="0" smtClean="0">
                <a:solidFill>
                  <a:schemeClr val="tx2"/>
                </a:solidFill>
                <a:latin typeface="Calibri" panose="020F0502020204030204" pitchFamily="34" charset="0"/>
                <a:cs typeface="Calibri" panose="020F0502020204030204" pitchFamily="34" charset="0"/>
              </a:rPr>
              <a:t>Janvier 2022</a:t>
            </a:r>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endParaRPr lang="fr-FR" dirty="0" smtClean="0">
              <a:latin typeface="Calibri" panose="020F0502020204030204" pitchFamily="34" charset="0"/>
              <a:cs typeface="Calibri" panose="020F0502020204030204" pitchFamily="34" charset="0"/>
            </a:endParaRPr>
          </a:p>
          <a:p>
            <a:pPr marL="0" lvl="2" indent="0" algn="just" eaLnBrk="1" hangingPunct="1">
              <a:spcAft>
                <a:spcPts val="0"/>
              </a:spcAft>
              <a:buFontTx/>
              <a:buNone/>
            </a:pPr>
            <a:endParaRPr lang="fr-FR" sz="1800" b="1" dirty="0" smtClean="0">
              <a:solidFill>
                <a:schemeClr val="tx2"/>
              </a:solidFill>
              <a:latin typeface="Calibri" panose="020F0502020204030204" pitchFamily="34" charset="0"/>
              <a:cs typeface="Calibri" panose="020F0502020204030204" pitchFamily="34" charset="0"/>
              <a:sym typeface="Wingdings"/>
            </a:endParaRPr>
          </a:p>
          <a:p>
            <a:endParaRPr lang="fr-FR" dirty="0">
              <a:latin typeface="Calibri" panose="020F0502020204030204" pitchFamily="34" charset="0"/>
              <a:cs typeface="Calibri" panose="020F0502020204030204" pitchFamily="34" charset="0"/>
            </a:endParaRPr>
          </a:p>
        </p:txBody>
      </p:sp>
      <p:sp>
        <p:nvSpPr>
          <p:cNvPr id="28" name="Espace réservé du contenu 2"/>
          <p:cNvSpPr txBox="1">
            <a:spLocks/>
          </p:cNvSpPr>
          <p:nvPr/>
        </p:nvSpPr>
        <p:spPr bwMode="auto">
          <a:xfrm>
            <a:off x="1496029" y="5907881"/>
            <a:ext cx="4093452" cy="2870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4"/>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5"/>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200" i="1" dirty="0">
                <a:solidFill>
                  <a:srgbClr val="AAD4F0">
                    <a:lumMod val="50000"/>
                  </a:srgbClr>
                </a:solidFill>
                <a:latin typeface="Calibri" panose="020F0502020204030204" pitchFamily="34" charset="0"/>
                <a:cs typeface="Calibri" panose="020F0502020204030204" pitchFamily="34" charset="0"/>
              </a:rPr>
              <a:t>* la situation est mesurée suivant les effectifs à fin </a:t>
            </a:r>
            <a:r>
              <a:rPr lang="fr-FR" sz="1200" i="1" dirty="0" smtClean="0">
                <a:solidFill>
                  <a:srgbClr val="AAD4F0">
                    <a:lumMod val="50000"/>
                  </a:srgbClr>
                </a:solidFill>
                <a:latin typeface="Calibri" panose="020F0502020204030204" pitchFamily="34" charset="0"/>
                <a:cs typeface="Calibri" panose="020F0502020204030204" pitchFamily="34" charset="0"/>
              </a:rPr>
              <a:t>2017</a:t>
            </a:r>
            <a:endParaRPr lang="fr-FR" sz="1400" i="1" dirty="0" smtClean="0">
              <a:latin typeface="Calibri" panose="020F0502020204030204" pitchFamily="34" charset="0"/>
              <a:cs typeface="Calibri" panose="020F0502020204030204" pitchFamily="34" charset="0"/>
            </a:endParaRPr>
          </a:p>
          <a:p>
            <a:endParaRPr lang="fr-FR" sz="1400" i="1" dirty="0" smtClean="0">
              <a:latin typeface="Calibri" panose="020F0502020204030204" pitchFamily="34" charset="0"/>
              <a:cs typeface="Calibri" panose="020F0502020204030204" pitchFamily="34" charset="0"/>
            </a:endParaRPr>
          </a:p>
          <a:p>
            <a:endParaRPr lang="fr-FR" sz="1400" i="1" dirty="0" smtClean="0">
              <a:latin typeface="Calibri" panose="020F0502020204030204" pitchFamily="34" charset="0"/>
              <a:cs typeface="Calibri" panose="020F0502020204030204" pitchFamily="34" charset="0"/>
            </a:endParaRPr>
          </a:p>
          <a:p>
            <a:endParaRPr lang="fr-FR" sz="1400" i="1" dirty="0" smtClean="0">
              <a:latin typeface="Calibri" panose="020F0502020204030204" pitchFamily="34" charset="0"/>
              <a:cs typeface="Calibri" panose="020F0502020204030204" pitchFamily="34" charset="0"/>
            </a:endParaRPr>
          </a:p>
          <a:p>
            <a:endParaRPr lang="fr-FR" sz="1400" i="1" dirty="0" smtClean="0">
              <a:latin typeface="Calibri" panose="020F0502020204030204" pitchFamily="34" charset="0"/>
              <a:cs typeface="Calibri" panose="020F0502020204030204" pitchFamily="34" charset="0"/>
            </a:endParaRPr>
          </a:p>
          <a:p>
            <a:endParaRPr lang="fr-FR" sz="1400" i="1" dirty="0" smtClean="0">
              <a:latin typeface="Calibri" panose="020F0502020204030204" pitchFamily="34" charset="0"/>
              <a:cs typeface="Calibri" panose="020F0502020204030204" pitchFamily="34" charset="0"/>
            </a:endParaRPr>
          </a:p>
          <a:p>
            <a:endParaRPr lang="fr-FR" sz="1400" i="1" dirty="0" smtClean="0">
              <a:latin typeface="Calibri" panose="020F0502020204030204" pitchFamily="34" charset="0"/>
              <a:cs typeface="Calibri" panose="020F0502020204030204" pitchFamily="34" charset="0"/>
            </a:endParaRPr>
          </a:p>
          <a:p>
            <a:endParaRPr lang="fr-FR" sz="1400" i="1" dirty="0" smtClean="0">
              <a:latin typeface="Calibri" panose="020F0502020204030204" pitchFamily="34" charset="0"/>
              <a:cs typeface="Calibri" panose="020F0502020204030204" pitchFamily="34" charset="0"/>
            </a:endParaRPr>
          </a:p>
          <a:p>
            <a:pPr marL="0" lvl="2" indent="0" algn="just" eaLnBrk="1" hangingPunct="1">
              <a:spcAft>
                <a:spcPts val="0"/>
              </a:spcAft>
              <a:buFontTx/>
              <a:buNone/>
            </a:pPr>
            <a:endParaRPr lang="fr-FR" sz="1200" b="1" i="1" dirty="0" smtClean="0">
              <a:solidFill>
                <a:schemeClr val="tx2"/>
              </a:solidFill>
              <a:latin typeface="Calibri" panose="020F0502020204030204" pitchFamily="34" charset="0"/>
              <a:cs typeface="Calibri" panose="020F0502020204030204" pitchFamily="34" charset="0"/>
              <a:sym typeface="Wingdings"/>
            </a:endParaRPr>
          </a:p>
          <a:p>
            <a:endParaRPr lang="fr-FR"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65098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Connecteur droit 76"/>
          <p:cNvCxnSpPr/>
          <p:nvPr/>
        </p:nvCxnSpPr>
        <p:spPr bwMode="auto">
          <a:xfrm flipV="1">
            <a:off x="1300732" y="1716712"/>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11</a:t>
            </a:fld>
            <a:endParaRPr lang="fr-FR" dirty="0"/>
          </a:p>
        </p:txBody>
      </p:sp>
      <p:cxnSp>
        <p:nvCxnSpPr>
          <p:cNvPr id="6" name="Connecteur droit avec flèche 5"/>
          <p:cNvCxnSpPr/>
          <p:nvPr/>
        </p:nvCxnSpPr>
        <p:spPr bwMode="auto">
          <a:xfrm flipV="1">
            <a:off x="1292115" y="6166696"/>
            <a:ext cx="6736269" cy="1111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7" name="Connecteur droit avec flèche 6"/>
          <p:cNvCxnSpPr/>
          <p:nvPr/>
        </p:nvCxnSpPr>
        <p:spPr bwMode="auto">
          <a:xfrm flipV="1">
            <a:off x="1282197" y="1598489"/>
            <a:ext cx="12361" cy="457932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9" name="Connecteur droit 8"/>
          <p:cNvCxnSpPr/>
          <p:nvPr/>
        </p:nvCxnSpPr>
        <p:spPr bwMode="auto">
          <a:xfrm>
            <a:off x="4159942" y="6180795"/>
            <a:ext cx="0" cy="137996"/>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11" name="ZoneTexte 10"/>
          <p:cNvSpPr txBox="1"/>
          <p:nvPr/>
        </p:nvSpPr>
        <p:spPr>
          <a:xfrm>
            <a:off x="1800583" y="6291405"/>
            <a:ext cx="648072" cy="338554"/>
          </a:xfrm>
          <a:prstGeom prst="rect">
            <a:avLst/>
          </a:prstGeom>
          <a:noFill/>
        </p:spPr>
        <p:txBody>
          <a:bodyPr wrap="square" rtlCol="0">
            <a:spAutoFit/>
          </a:bodyPr>
          <a:lstStyle/>
          <a:p>
            <a:pPr algn="ctr"/>
            <a:r>
              <a:rPr lang="fr-FR" sz="1600" dirty="0">
                <a:solidFill>
                  <a:srgbClr val="2C5F7F"/>
                </a:solidFill>
              </a:rPr>
              <a:t>2020</a:t>
            </a:r>
          </a:p>
        </p:txBody>
      </p:sp>
      <p:sp>
        <p:nvSpPr>
          <p:cNvPr id="12" name="ZoneTexte 11"/>
          <p:cNvSpPr txBox="1"/>
          <p:nvPr/>
        </p:nvSpPr>
        <p:spPr>
          <a:xfrm>
            <a:off x="5923847" y="6267294"/>
            <a:ext cx="648072" cy="338554"/>
          </a:xfrm>
          <a:prstGeom prst="rect">
            <a:avLst/>
          </a:prstGeom>
          <a:noFill/>
        </p:spPr>
        <p:txBody>
          <a:bodyPr wrap="square" rtlCol="0">
            <a:spAutoFit/>
          </a:bodyPr>
          <a:lstStyle/>
          <a:p>
            <a:pPr algn="ctr"/>
            <a:r>
              <a:rPr lang="fr-FR" sz="1600" dirty="0">
                <a:solidFill>
                  <a:srgbClr val="2C5F7F"/>
                </a:solidFill>
              </a:rPr>
              <a:t>2022</a:t>
            </a:r>
          </a:p>
        </p:txBody>
      </p:sp>
      <p:sp>
        <p:nvSpPr>
          <p:cNvPr id="13" name="ZoneTexte 12"/>
          <p:cNvSpPr txBox="1"/>
          <p:nvPr/>
        </p:nvSpPr>
        <p:spPr>
          <a:xfrm>
            <a:off x="3835906" y="6294923"/>
            <a:ext cx="648072" cy="338554"/>
          </a:xfrm>
          <a:prstGeom prst="rect">
            <a:avLst/>
          </a:prstGeom>
          <a:noFill/>
        </p:spPr>
        <p:txBody>
          <a:bodyPr wrap="square" rtlCol="0">
            <a:spAutoFit/>
          </a:bodyPr>
          <a:lstStyle/>
          <a:p>
            <a:pPr algn="ctr"/>
            <a:r>
              <a:rPr lang="fr-FR" sz="1600" dirty="0">
                <a:solidFill>
                  <a:srgbClr val="2C5F7F"/>
                </a:solidFill>
              </a:rPr>
              <a:t>2021</a:t>
            </a:r>
          </a:p>
        </p:txBody>
      </p:sp>
      <p:cxnSp>
        <p:nvCxnSpPr>
          <p:cNvPr id="14" name="Connecteur droit 13"/>
          <p:cNvCxnSpPr/>
          <p:nvPr/>
        </p:nvCxnSpPr>
        <p:spPr bwMode="auto">
          <a:xfrm flipV="1">
            <a:off x="1292115" y="3932132"/>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cxnSp>
        <p:nvCxnSpPr>
          <p:cNvPr id="15" name="Connecteur droit 14"/>
          <p:cNvCxnSpPr/>
          <p:nvPr/>
        </p:nvCxnSpPr>
        <p:spPr bwMode="auto">
          <a:xfrm flipV="1">
            <a:off x="1292115" y="5704467"/>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cxnSp>
        <p:nvCxnSpPr>
          <p:cNvPr id="16" name="Connecteur droit 15"/>
          <p:cNvCxnSpPr/>
          <p:nvPr/>
        </p:nvCxnSpPr>
        <p:spPr bwMode="auto">
          <a:xfrm flipV="1">
            <a:off x="1292115" y="5261384"/>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cxnSp>
        <p:nvCxnSpPr>
          <p:cNvPr id="17" name="Connecteur droit 16"/>
          <p:cNvCxnSpPr/>
          <p:nvPr/>
        </p:nvCxnSpPr>
        <p:spPr bwMode="auto">
          <a:xfrm flipV="1">
            <a:off x="1307464" y="4818300"/>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cxnSp>
        <p:nvCxnSpPr>
          <p:cNvPr id="18" name="Connecteur droit 17"/>
          <p:cNvCxnSpPr/>
          <p:nvPr/>
        </p:nvCxnSpPr>
        <p:spPr bwMode="auto">
          <a:xfrm flipV="1">
            <a:off x="1306180" y="4375216"/>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sp>
        <p:nvSpPr>
          <p:cNvPr id="20" name="ZoneTexte 19"/>
          <p:cNvSpPr txBox="1"/>
          <p:nvPr/>
        </p:nvSpPr>
        <p:spPr>
          <a:xfrm>
            <a:off x="160953" y="5092107"/>
            <a:ext cx="1115070" cy="338554"/>
          </a:xfrm>
          <a:prstGeom prst="rect">
            <a:avLst/>
          </a:prstGeom>
          <a:noFill/>
        </p:spPr>
        <p:txBody>
          <a:bodyPr wrap="square" rtlCol="0">
            <a:spAutoFit/>
          </a:bodyPr>
          <a:lstStyle/>
          <a:p>
            <a:pPr algn="ctr"/>
            <a:r>
              <a:rPr lang="fr-FR" sz="1600" dirty="0" smtClean="0">
                <a:solidFill>
                  <a:srgbClr val="2C5F7F"/>
                </a:solidFill>
              </a:rPr>
              <a:t>1 500 000</a:t>
            </a:r>
            <a:endParaRPr lang="fr-FR" sz="1600" dirty="0">
              <a:solidFill>
                <a:srgbClr val="2C5F7F"/>
              </a:solidFill>
            </a:endParaRPr>
          </a:p>
        </p:txBody>
      </p:sp>
      <p:sp>
        <p:nvSpPr>
          <p:cNvPr id="22" name="ZoneTexte 21"/>
          <p:cNvSpPr txBox="1"/>
          <p:nvPr/>
        </p:nvSpPr>
        <p:spPr>
          <a:xfrm>
            <a:off x="190283" y="4209629"/>
            <a:ext cx="1115070" cy="338554"/>
          </a:xfrm>
          <a:prstGeom prst="rect">
            <a:avLst/>
          </a:prstGeom>
          <a:noFill/>
        </p:spPr>
        <p:txBody>
          <a:bodyPr wrap="square" rtlCol="0">
            <a:spAutoFit/>
          </a:bodyPr>
          <a:lstStyle/>
          <a:p>
            <a:pPr algn="ctr"/>
            <a:r>
              <a:rPr lang="fr-FR" sz="1600" dirty="0">
                <a:solidFill>
                  <a:srgbClr val="2C5F7F"/>
                </a:solidFill>
              </a:rPr>
              <a:t>2 </a:t>
            </a:r>
            <a:r>
              <a:rPr lang="fr-FR" sz="1600" dirty="0" smtClean="0">
                <a:solidFill>
                  <a:srgbClr val="2C5F7F"/>
                </a:solidFill>
              </a:rPr>
              <a:t>500 </a:t>
            </a:r>
            <a:r>
              <a:rPr lang="fr-FR" sz="1600" dirty="0">
                <a:solidFill>
                  <a:srgbClr val="2C5F7F"/>
                </a:solidFill>
              </a:rPr>
              <a:t>000</a:t>
            </a:r>
          </a:p>
        </p:txBody>
      </p:sp>
      <p:sp>
        <p:nvSpPr>
          <p:cNvPr id="27" name="Rectangle 26"/>
          <p:cNvSpPr/>
          <p:nvPr/>
        </p:nvSpPr>
        <p:spPr>
          <a:xfrm>
            <a:off x="2887015" y="6642022"/>
            <a:ext cx="172271" cy="177433"/>
          </a:xfrm>
          <a:prstGeom prst="rect">
            <a:avLst/>
          </a:prstGeom>
          <a:solidFill>
            <a:srgbClr val="ACD6F1"/>
          </a:solidFill>
          <a:ln>
            <a:solidFill>
              <a:srgbClr val="2C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2987824" y="6570514"/>
            <a:ext cx="648072" cy="307777"/>
          </a:xfrm>
          <a:prstGeom prst="rect">
            <a:avLst/>
          </a:prstGeom>
          <a:noFill/>
        </p:spPr>
        <p:txBody>
          <a:bodyPr wrap="square" rtlCol="0">
            <a:spAutoFit/>
          </a:bodyPr>
          <a:lstStyle/>
          <a:p>
            <a:pPr algn="ctr"/>
            <a:r>
              <a:rPr lang="fr-FR" sz="1400" dirty="0">
                <a:solidFill>
                  <a:srgbClr val="2C5F7F"/>
                </a:solidFill>
              </a:rPr>
              <a:t>FPT</a:t>
            </a:r>
          </a:p>
        </p:txBody>
      </p:sp>
      <p:sp>
        <p:nvSpPr>
          <p:cNvPr id="32" name="Rectangle 31"/>
          <p:cNvSpPr/>
          <p:nvPr/>
        </p:nvSpPr>
        <p:spPr>
          <a:xfrm>
            <a:off x="3592689" y="6640140"/>
            <a:ext cx="179325" cy="179315"/>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3707904" y="6557857"/>
            <a:ext cx="648072" cy="307777"/>
          </a:xfrm>
          <a:prstGeom prst="rect">
            <a:avLst/>
          </a:prstGeom>
          <a:noFill/>
        </p:spPr>
        <p:txBody>
          <a:bodyPr wrap="square" rtlCol="0">
            <a:spAutoFit/>
          </a:bodyPr>
          <a:lstStyle/>
          <a:p>
            <a:pPr algn="ctr"/>
            <a:r>
              <a:rPr lang="fr-FR" sz="1400" dirty="0">
                <a:solidFill>
                  <a:srgbClr val="2C5F7F"/>
                </a:solidFill>
              </a:rPr>
              <a:t>FPH</a:t>
            </a:r>
          </a:p>
        </p:txBody>
      </p:sp>
      <p:sp>
        <p:nvSpPr>
          <p:cNvPr id="35" name="Rectangle 34"/>
          <p:cNvSpPr/>
          <p:nvPr/>
        </p:nvSpPr>
        <p:spPr>
          <a:xfrm>
            <a:off x="3672408" y="4115163"/>
            <a:ext cx="1011600" cy="1665611"/>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4290540" y="6634660"/>
            <a:ext cx="195046" cy="184795"/>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p:cNvSpPr txBox="1"/>
          <p:nvPr/>
        </p:nvSpPr>
        <p:spPr>
          <a:xfrm>
            <a:off x="4427984" y="6557723"/>
            <a:ext cx="648072" cy="307777"/>
          </a:xfrm>
          <a:prstGeom prst="rect">
            <a:avLst/>
          </a:prstGeom>
          <a:noFill/>
        </p:spPr>
        <p:txBody>
          <a:bodyPr wrap="square" rtlCol="0">
            <a:spAutoFit/>
          </a:bodyPr>
          <a:lstStyle/>
          <a:p>
            <a:pPr algn="ctr"/>
            <a:r>
              <a:rPr lang="fr-FR" sz="1400" dirty="0">
                <a:solidFill>
                  <a:srgbClr val="2C5F7F"/>
                </a:solidFill>
              </a:rPr>
              <a:t>FPE</a:t>
            </a:r>
          </a:p>
        </p:txBody>
      </p:sp>
      <p:sp>
        <p:nvSpPr>
          <p:cNvPr id="40"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 Une montée en charge progressive de la fonction publique</a:t>
            </a:r>
          </a:p>
        </p:txBody>
      </p:sp>
      <p:sp>
        <p:nvSpPr>
          <p:cNvPr id="69" name="Rectangle 68"/>
          <p:cNvSpPr/>
          <p:nvPr/>
        </p:nvSpPr>
        <p:spPr>
          <a:xfrm>
            <a:off x="4788024" y="2446826"/>
            <a:ext cx="45719" cy="3709235"/>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6797060" y="1723372"/>
            <a:ext cx="52907" cy="4428652"/>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2726079" y="5295999"/>
            <a:ext cx="45719" cy="862488"/>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4989683" y="6642022"/>
            <a:ext cx="45719" cy="133078"/>
          </a:xfrm>
          <a:prstGeom prst="rect">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ZoneTexte 79"/>
          <p:cNvSpPr txBox="1"/>
          <p:nvPr/>
        </p:nvSpPr>
        <p:spPr>
          <a:xfrm>
            <a:off x="5004048" y="6572895"/>
            <a:ext cx="648072" cy="307777"/>
          </a:xfrm>
          <a:prstGeom prst="rect">
            <a:avLst/>
          </a:prstGeom>
          <a:noFill/>
        </p:spPr>
        <p:txBody>
          <a:bodyPr wrap="square" rtlCol="0">
            <a:spAutoFit/>
          </a:bodyPr>
          <a:lstStyle/>
          <a:p>
            <a:pPr algn="ctr"/>
            <a:r>
              <a:rPr lang="fr-FR" sz="1400" dirty="0">
                <a:solidFill>
                  <a:srgbClr val="2C5F7F"/>
                </a:solidFill>
              </a:rPr>
              <a:t>Cumul</a:t>
            </a:r>
          </a:p>
        </p:txBody>
      </p:sp>
      <p:sp>
        <p:nvSpPr>
          <p:cNvPr id="81" name="ZoneTexte 80"/>
          <p:cNvSpPr txBox="1"/>
          <p:nvPr/>
        </p:nvSpPr>
        <p:spPr>
          <a:xfrm>
            <a:off x="1979712" y="1078046"/>
            <a:ext cx="5220579" cy="400110"/>
          </a:xfrm>
          <a:prstGeom prst="rect">
            <a:avLst/>
          </a:prstGeom>
          <a:noFill/>
        </p:spPr>
        <p:txBody>
          <a:bodyPr wrap="square" rtlCol="0">
            <a:spAutoFit/>
          </a:bodyPr>
          <a:lstStyle/>
          <a:p>
            <a:pPr algn="ctr"/>
            <a:r>
              <a:rPr lang="fr-FR" sz="2000" b="1" dirty="0">
                <a:solidFill>
                  <a:srgbClr val="0E486E"/>
                </a:solidFill>
                <a:latin typeface="Calibri" panose="020F0502020204030204" pitchFamily="34" charset="0"/>
                <a:cs typeface="Calibri" panose="020F0502020204030204" pitchFamily="34" charset="0"/>
              </a:rPr>
              <a:t>Estimation du nombre d’agents entrant en DSN</a:t>
            </a:r>
          </a:p>
        </p:txBody>
      </p:sp>
      <p:pic>
        <p:nvPicPr>
          <p:cNvPr id="82" name="Imag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436" y="5172368"/>
            <a:ext cx="1528564" cy="1146423"/>
          </a:xfrm>
          <a:prstGeom prst="rect">
            <a:avLst/>
          </a:prstGeom>
        </p:spPr>
      </p:pic>
      <p:sp>
        <p:nvSpPr>
          <p:cNvPr id="48" name="Rectangle 47"/>
          <p:cNvSpPr/>
          <p:nvPr/>
        </p:nvSpPr>
        <p:spPr>
          <a:xfrm>
            <a:off x="3672408" y="5755351"/>
            <a:ext cx="1011600" cy="230313"/>
          </a:xfrm>
          <a:prstGeom prst="rect">
            <a:avLst/>
          </a:prstGeom>
          <a:solidFill>
            <a:schemeClr val="accent4">
              <a:lumMod val="75000"/>
            </a:schemeClr>
          </a:solidFill>
          <a:ln>
            <a:solidFill>
              <a:srgbClr val="0E4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p:cNvSpPr/>
          <p:nvPr/>
        </p:nvSpPr>
        <p:spPr>
          <a:xfrm>
            <a:off x="3672408" y="5989030"/>
            <a:ext cx="1011600" cy="183222"/>
          </a:xfrm>
          <a:prstGeom prst="rect">
            <a:avLst/>
          </a:prstGeom>
          <a:solidFill>
            <a:srgbClr val="ACD6F1"/>
          </a:solidFill>
          <a:ln>
            <a:solidFill>
              <a:srgbClr val="2C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5728787" y="5798498"/>
            <a:ext cx="1011600" cy="228231"/>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p:cNvSpPr/>
          <p:nvPr/>
        </p:nvSpPr>
        <p:spPr>
          <a:xfrm>
            <a:off x="5729061" y="6041154"/>
            <a:ext cx="1011600" cy="123564"/>
          </a:xfrm>
          <a:prstGeom prst="rect">
            <a:avLst/>
          </a:prstGeom>
          <a:solidFill>
            <a:srgbClr val="ACD6F1"/>
          </a:solidFill>
          <a:ln>
            <a:solidFill>
              <a:srgbClr val="2C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2"/>
          <p:cNvCxnSpPr/>
          <p:nvPr/>
        </p:nvCxnSpPr>
        <p:spPr>
          <a:xfrm flipV="1">
            <a:off x="1314691" y="5261075"/>
            <a:ext cx="2194454"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4" name="Connecteur droit 53"/>
          <p:cNvCxnSpPr/>
          <p:nvPr/>
        </p:nvCxnSpPr>
        <p:spPr>
          <a:xfrm>
            <a:off x="3462490" y="2423595"/>
            <a:ext cx="200494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Connecteur droit 54"/>
          <p:cNvCxnSpPr/>
          <p:nvPr/>
        </p:nvCxnSpPr>
        <p:spPr>
          <a:xfrm flipV="1">
            <a:off x="3474197" y="2408462"/>
            <a:ext cx="0" cy="2849442"/>
          </a:xfrm>
          <a:prstGeom prst="line">
            <a:avLst/>
          </a:prstGeom>
        </p:spPr>
        <p:style>
          <a:lnRef idx="3">
            <a:schemeClr val="accent4"/>
          </a:lnRef>
          <a:fillRef idx="0">
            <a:schemeClr val="accent4"/>
          </a:fillRef>
          <a:effectRef idx="2">
            <a:schemeClr val="accent4"/>
          </a:effectRef>
          <a:fontRef idx="minor">
            <a:schemeClr val="tx1"/>
          </a:fontRef>
        </p:style>
      </p:cxnSp>
      <p:cxnSp>
        <p:nvCxnSpPr>
          <p:cNvPr id="57" name="Connecteur droit 56"/>
          <p:cNvCxnSpPr/>
          <p:nvPr/>
        </p:nvCxnSpPr>
        <p:spPr>
          <a:xfrm flipH="1" flipV="1">
            <a:off x="5460866" y="1725570"/>
            <a:ext cx="6569" cy="717075"/>
          </a:xfrm>
          <a:prstGeom prst="line">
            <a:avLst/>
          </a:prstGeom>
        </p:spPr>
        <p:style>
          <a:lnRef idx="3">
            <a:schemeClr val="accent4"/>
          </a:lnRef>
          <a:fillRef idx="0">
            <a:schemeClr val="accent4"/>
          </a:fillRef>
          <a:effectRef idx="2">
            <a:schemeClr val="accent4"/>
          </a:effectRef>
          <a:fontRef idx="minor">
            <a:schemeClr val="tx1"/>
          </a:fontRef>
        </p:style>
      </p:cxnSp>
      <p:cxnSp>
        <p:nvCxnSpPr>
          <p:cNvPr id="59" name="Connecteur droit 58"/>
          <p:cNvCxnSpPr/>
          <p:nvPr/>
        </p:nvCxnSpPr>
        <p:spPr>
          <a:xfrm>
            <a:off x="5443127" y="1727772"/>
            <a:ext cx="2004945" cy="0"/>
          </a:xfrm>
          <a:prstGeom prst="line">
            <a:avLst/>
          </a:prstGeom>
        </p:spPr>
        <p:style>
          <a:lnRef idx="3">
            <a:schemeClr val="accent4"/>
          </a:lnRef>
          <a:fillRef idx="0">
            <a:schemeClr val="accent4"/>
          </a:fillRef>
          <a:effectRef idx="2">
            <a:schemeClr val="accent4"/>
          </a:effectRef>
          <a:fontRef idx="minor">
            <a:schemeClr val="tx1"/>
          </a:fontRef>
        </p:style>
      </p:cxnSp>
      <p:sp>
        <p:nvSpPr>
          <p:cNvPr id="53" name="ZoneTexte 52"/>
          <p:cNvSpPr txBox="1"/>
          <p:nvPr/>
        </p:nvSpPr>
        <p:spPr>
          <a:xfrm>
            <a:off x="2369939" y="4534216"/>
            <a:ext cx="1102674" cy="584775"/>
          </a:xfrm>
          <a:prstGeom prst="rect">
            <a:avLst/>
          </a:prstGeom>
          <a:noFill/>
        </p:spPr>
        <p:txBody>
          <a:bodyPr wrap="square" rtlCol="0">
            <a:spAutoFit/>
          </a:bodyPr>
          <a:lstStyle/>
          <a:p>
            <a:pPr algn="ctr"/>
            <a:r>
              <a:rPr lang="fr-FR" sz="1600" dirty="0" smtClean="0">
                <a:solidFill>
                  <a:srgbClr val="00B0F0"/>
                </a:solidFill>
              </a:rPr>
              <a:t>Environ 850 SIREN</a:t>
            </a:r>
            <a:endParaRPr lang="fr-FR" sz="1600" dirty="0">
              <a:solidFill>
                <a:srgbClr val="00B0F0"/>
              </a:solidFill>
            </a:endParaRPr>
          </a:p>
        </p:txBody>
      </p:sp>
      <p:sp>
        <p:nvSpPr>
          <p:cNvPr id="56" name="ZoneTexte 55"/>
          <p:cNvSpPr txBox="1"/>
          <p:nvPr/>
        </p:nvSpPr>
        <p:spPr>
          <a:xfrm>
            <a:off x="7368108" y="1461633"/>
            <a:ext cx="1320552" cy="584775"/>
          </a:xfrm>
          <a:prstGeom prst="rect">
            <a:avLst/>
          </a:prstGeom>
          <a:noFill/>
        </p:spPr>
        <p:txBody>
          <a:bodyPr wrap="square" rtlCol="0">
            <a:spAutoFit/>
          </a:bodyPr>
          <a:lstStyle/>
          <a:p>
            <a:pPr algn="ctr"/>
            <a:r>
              <a:rPr lang="fr-FR" sz="1600" dirty="0" smtClean="0">
                <a:solidFill>
                  <a:srgbClr val="00B0F0"/>
                </a:solidFill>
              </a:rPr>
              <a:t>Environ</a:t>
            </a:r>
          </a:p>
          <a:p>
            <a:pPr algn="ctr"/>
            <a:r>
              <a:rPr lang="fr-FR" sz="1600" dirty="0" smtClean="0">
                <a:solidFill>
                  <a:srgbClr val="00B0F0"/>
                </a:solidFill>
              </a:rPr>
              <a:t>45 000 SIREN</a:t>
            </a:r>
            <a:endParaRPr lang="fr-FR" sz="1600" dirty="0">
              <a:solidFill>
                <a:srgbClr val="00B0F0"/>
              </a:solidFill>
            </a:endParaRPr>
          </a:p>
        </p:txBody>
      </p:sp>
      <p:sp>
        <p:nvSpPr>
          <p:cNvPr id="58" name="ZoneTexte 57"/>
          <p:cNvSpPr txBox="1"/>
          <p:nvPr/>
        </p:nvSpPr>
        <p:spPr>
          <a:xfrm>
            <a:off x="4159942" y="1889747"/>
            <a:ext cx="1317626" cy="584775"/>
          </a:xfrm>
          <a:prstGeom prst="rect">
            <a:avLst/>
          </a:prstGeom>
          <a:noFill/>
        </p:spPr>
        <p:txBody>
          <a:bodyPr wrap="square" rtlCol="0">
            <a:spAutoFit/>
          </a:bodyPr>
          <a:lstStyle/>
          <a:p>
            <a:pPr algn="ctr"/>
            <a:r>
              <a:rPr lang="fr-FR" sz="1600" dirty="0" smtClean="0">
                <a:solidFill>
                  <a:srgbClr val="00B0F0"/>
                </a:solidFill>
              </a:rPr>
              <a:t>Environ </a:t>
            </a:r>
          </a:p>
          <a:p>
            <a:pPr algn="ctr"/>
            <a:r>
              <a:rPr lang="fr-FR" sz="1600" dirty="0" smtClean="0">
                <a:solidFill>
                  <a:srgbClr val="00B0F0"/>
                </a:solidFill>
              </a:rPr>
              <a:t>7 800 SIREN</a:t>
            </a:r>
            <a:endParaRPr lang="fr-FR" sz="1600" dirty="0">
              <a:solidFill>
                <a:srgbClr val="00B0F0"/>
              </a:solidFill>
            </a:endParaRPr>
          </a:p>
        </p:txBody>
      </p:sp>
      <p:cxnSp>
        <p:nvCxnSpPr>
          <p:cNvPr id="60" name="Connecteur droit 59"/>
          <p:cNvCxnSpPr/>
          <p:nvPr/>
        </p:nvCxnSpPr>
        <p:spPr bwMode="auto">
          <a:xfrm>
            <a:off x="2123728" y="6180795"/>
            <a:ext cx="0" cy="137996"/>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61" name="Connecteur droit 60"/>
          <p:cNvCxnSpPr/>
          <p:nvPr/>
        </p:nvCxnSpPr>
        <p:spPr bwMode="auto">
          <a:xfrm>
            <a:off x="6228184" y="6180795"/>
            <a:ext cx="0" cy="137996"/>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62" name="Connecteur droit 61"/>
          <p:cNvCxnSpPr/>
          <p:nvPr/>
        </p:nvCxnSpPr>
        <p:spPr bwMode="auto">
          <a:xfrm flipV="1">
            <a:off x="1306180" y="3489048"/>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sp>
        <p:nvSpPr>
          <p:cNvPr id="63" name="ZoneTexte 62"/>
          <p:cNvSpPr txBox="1"/>
          <p:nvPr/>
        </p:nvSpPr>
        <p:spPr>
          <a:xfrm>
            <a:off x="190283" y="3319259"/>
            <a:ext cx="1115070" cy="338554"/>
          </a:xfrm>
          <a:prstGeom prst="rect">
            <a:avLst/>
          </a:prstGeom>
          <a:noFill/>
        </p:spPr>
        <p:txBody>
          <a:bodyPr wrap="square" rtlCol="0">
            <a:spAutoFit/>
          </a:bodyPr>
          <a:lstStyle/>
          <a:p>
            <a:pPr algn="ctr"/>
            <a:r>
              <a:rPr lang="fr-FR" sz="1600" dirty="0" smtClean="0">
                <a:solidFill>
                  <a:srgbClr val="2C5F7F"/>
                </a:solidFill>
              </a:rPr>
              <a:t>3 500 </a:t>
            </a:r>
            <a:r>
              <a:rPr lang="fr-FR" sz="1600" dirty="0">
                <a:solidFill>
                  <a:srgbClr val="2C5F7F"/>
                </a:solidFill>
              </a:rPr>
              <a:t>000</a:t>
            </a:r>
          </a:p>
        </p:txBody>
      </p:sp>
      <p:cxnSp>
        <p:nvCxnSpPr>
          <p:cNvPr id="64" name="Connecteur droit 63"/>
          <p:cNvCxnSpPr/>
          <p:nvPr/>
        </p:nvCxnSpPr>
        <p:spPr bwMode="auto">
          <a:xfrm flipV="1">
            <a:off x="1314691" y="3045964"/>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cxnSp>
        <p:nvCxnSpPr>
          <p:cNvPr id="73" name="Connecteur droit 72"/>
          <p:cNvCxnSpPr/>
          <p:nvPr/>
        </p:nvCxnSpPr>
        <p:spPr bwMode="auto">
          <a:xfrm flipV="1">
            <a:off x="1306180" y="2602880"/>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sp>
        <p:nvSpPr>
          <p:cNvPr id="74" name="ZoneTexte 73"/>
          <p:cNvSpPr txBox="1"/>
          <p:nvPr/>
        </p:nvSpPr>
        <p:spPr>
          <a:xfrm>
            <a:off x="199621" y="2423595"/>
            <a:ext cx="1115070" cy="338554"/>
          </a:xfrm>
          <a:prstGeom prst="rect">
            <a:avLst/>
          </a:prstGeom>
          <a:noFill/>
        </p:spPr>
        <p:txBody>
          <a:bodyPr wrap="square" rtlCol="0">
            <a:spAutoFit/>
          </a:bodyPr>
          <a:lstStyle/>
          <a:p>
            <a:pPr algn="ctr"/>
            <a:r>
              <a:rPr lang="fr-FR" sz="1600" dirty="0">
                <a:solidFill>
                  <a:srgbClr val="2C5F7F"/>
                </a:solidFill>
              </a:rPr>
              <a:t>4</a:t>
            </a:r>
            <a:r>
              <a:rPr lang="fr-FR" sz="1600" dirty="0" smtClean="0">
                <a:solidFill>
                  <a:srgbClr val="2C5F7F"/>
                </a:solidFill>
              </a:rPr>
              <a:t> 500 </a:t>
            </a:r>
            <a:r>
              <a:rPr lang="fr-FR" sz="1600" dirty="0">
                <a:solidFill>
                  <a:srgbClr val="2C5F7F"/>
                </a:solidFill>
              </a:rPr>
              <a:t>000</a:t>
            </a:r>
          </a:p>
        </p:txBody>
      </p:sp>
      <p:cxnSp>
        <p:nvCxnSpPr>
          <p:cNvPr id="75" name="Connecteur droit 74"/>
          <p:cNvCxnSpPr/>
          <p:nvPr/>
        </p:nvCxnSpPr>
        <p:spPr bwMode="auto">
          <a:xfrm flipV="1">
            <a:off x="1314691" y="2159796"/>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sp>
        <p:nvSpPr>
          <p:cNvPr id="78" name="ZoneTexte 77"/>
          <p:cNvSpPr txBox="1"/>
          <p:nvPr/>
        </p:nvSpPr>
        <p:spPr>
          <a:xfrm>
            <a:off x="180214" y="1556784"/>
            <a:ext cx="1115070" cy="338554"/>
          </a:xfrm>
          <a:prstGeom prst="rect">
            <a:avLst/>
          </a:prstGeom>
          <a:noFill/>
        </p:spPr>
        <p:txBody>
          <a:bodyPr wrap="square" rtlCol="0">
            <a:spAutoFit/>
          </a:bodyPr>
          <a:lstStyle/>
          <a:p>
            <a:pPr algn="ctr"/>
            <a:r>
              <a:rPr lang="fr-FR" sz="1600" dirty="0" smtClean="0">
                <a:solidFill>
                  <a:srgbClr val="2C5F7F"/>
                </a:solidFill>
              </a:rPr>
              <a:t>5 500 </a:t>
            </a:r>
            <a:r>
              <a:rPr lang="fr-FR" sz="1600" dirty="0">
                <a:solidFill>
                  <a:srgbClr val="2C5F7F"/>
                </a:solidFill>
              </a:rPr>
              <a:t>000</a:t>
            </a:r>
          </a:p>
        </p:txBody>
      </p:sp>
      <p:sp>
        <p:nvSpPr>
          <p:cNvPr id="34" name="Rectangle 33"/>
          <p:cNvSpPr/>
          <p:nvPr/>
        </p:nvSpPr>
        <p:spPr>
          <a:xfrm>
            <a:off x="1618518" y="5282711"/>
            <a:ext cx="1011600" cy="66947"/>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1620005" y="5360293"/>
            <a:ext cx="1011600" cy="198824"/>
          </a:xfrm>
          <a:prstGeom prst="rect">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1620785" y="5573764"/>
            <a:ext cx="1010820" cy="588647"/>
          </a:xfrm>
          <a:prstGeom prst="rect">
            <a:avLst/>
          </a:prstGeom>
          <a:solidFill>
            <a:srgbClr val="ACD6F1"/>
          </a:solidFill>
          <a:ln>
            <a:solidFill>
              <a:srgbClr val="2C5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9865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left)">
                                      <p:cBhvr>
                                        <p:cTn id="58" dur="500"/>
                                        <p:tgtEl>
                                          <p:spTgt spid="55"/>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left)">
                                      <p:cBhvr>
                                        <p:cTn id="61" dur="500"/>
                                        <p:tgtEl>
                                          <p:spTgt spid="58"/>
                                        </p:tgtEl>
                                      </p:cBhvr>
                                    </p:animEffect>
                                  </p:childTnLst>
                                </p:cTn>
                              </p:par>
                              <p:par>
                                <p:cTn id="62" presetID="22" presetClass="entr" presetSubtype="8"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left)">
                                      <p:cBhvr>
                                        <p:cTn id="64" dur="500"/>
                                        <p:tgtEl>
                                          <p:spTgt spid="54"/>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par>
                                <p:cTn id="69" presetID="22" presetClass="entr" presetSubtype="8"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wipe(left)">
                                      <p:cBhvr>
                                        <p:cTn id="7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2" grpId="0" animBg="1"/>
      <p:bldP spid="33" grpId="0"/>
      <p:bldP spid="35" grpId="0" animBg="1"/>
      <p:bldP spid="37" grpId="0" animBg="1"/>
      <p:bldP spid="38" grpId="0"/>
      <p:bldP spid="69" grpId="0" animBg="1"/>
      <p:bldP spid="70" grpId="0" animBg="1"/>
      <p:bldP spid="71" grpId="0" animBg="1"/>
      <p:bldP spid="79" grpId="0" animBg="1"/>
      <p:bldP spid="80" grpId="0"/>
      <p:bldP spid="48" grpId="0" animBg="1"/>
      <p:bldP spid="49" grpId="0" animBg="1"/>
      <p:bldP spid="50" grpId="0" animBg="1"/>
      <p:bldP spid="51" grpId="0" animBg="1"/>
      <p:bldP spid="53" grpId="0"/>
      <p:bldP spid="56" grpId="0"/>
      <p:bldP spid="58" grpId="0"/>
      <p:bldP spid="34" grpId="0" animBg="1"/>
      <p:bldP spid="46" grpId="0"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268760"/>
            <a:ext cx="8113712" cy="4623246"/>
          </a:xfrm>
        </p:spPr>
        <p:txBody>
          <a:bodyPr/>
          <a:lstStyle/>
          <a:p>
            <a:pPr marL="342900" lvl="2" indent="-342900" algn="just" eaLnBrk="1" hangingPunct="1">
              <a:spcBef>
                <a:spcPts val="1200"/>
              </a:spcBef>
              <a:spcAft>
                <a:spcPts val="0"/>
              </a:spcAft>
              <a:buClr>
                <a:srgbClr val="EE2525"/>
              </a:buClr>
              <a:buSzPct val="125000"/>
              <a:buBlip>
                <a:blip r:embed="rId3"/>
              </a:buBlip>
            </a:pPr>
            <a:endParaRPr lang="fr-FR" sz="2000" dirty="0" smtClean="0">
              <a:solidFill>
                <a:schemeClr val="tx2"/>
              </a:solidFill>
              <a:latin typeface="Calibri"/>
            </a:endParaRPr>
          </a:p>
          <a:p>
            <a:pPr marL="342900" lvl="2" indent="-342900" algn="just" eaLnBrk="1" hangingPunct="1">
              <a:spcBef>
                <a:spcPts val="1200"/>
              </a:spcBef>
              <a:spcAft>
                <a:spcPts val="0"/>
              </a:spcAft>
              <a:buClr>
                <a:srgbClr val="EE2525"/>
              </a:buClr>
              <a:buSzPct val="125000"/>
              <a:buBlip>
                <a:blip r:embed="rId3"/>
              </a:buBlip>
            </a:pPr>
            <a:r>
              <a:rPr lang="fr-FR" sz="2000" dirty="0" smtClean="0">
                <a:solidFill>
                  <a:schemeClr val="tx2"/>
                </a:solidFill>
                <a:latin typeface="Calibri"/>
              </a:rPr>
              <a:t>Dès </a:t>
            </a:r>
            <a:r>
              <a:rPr lang="fr-FR" sz="2000" dirty="0">
                <a:solidFill>
                  <a:schemeClr val="tx2"/>
                </a:solidFill>
                <a:latin typeface="Calibri"/>
              </a:rPr>
              <a:t>janvier 2020, la DSN </a:t>
            </a:r>
            <a:r>
              <a:rPr lang="fr-FR" sz="2000" dirty="0" smtClean="0">
                <a:solidFill>
                  <a:schemeClr val="tx2"/>
                </a:solidFill>
                <a:latin typeface="Calibri"/>
              </a:rPr>
              <a:t>remplacera </a:t>
            </a:r>
            <a:r>
              <a:rPr lang="fr-FR" sz="2000" dirty="0">
                <a:solidFill>
                  <a:schemeClr val="tx2"/>
                </a:solidFill>
                <a:latin typeface="Calibri"/>
              </a:rPr>
              <a:t>pour la fonction publique : </a:t>
            </a:r>
            <a:endParaRPr lang="fr-FR" sz="1800" b="0" dirty="0">
              <a:solidFill>
                <a:schemeClr val="tx2"/>
              </a:solidFill>
              <a:latin typeface="Calibri" panose="020F0502020204030204" pitchFamily="34" charset="0"/>
              <a:cs typeface="Calibri" panose="020F0502020204030204" pitchFamily="34" charset="0"/>
            </a:endParaRPr>
          </a:p>
          <a:p>
            <a:pPr marL="742950" lvl="1" indent="-285750" algn="just" defTabSz="1296988" eaLnBrk="1" hangingPunct="1">
              <a:spcBef>
                <a:spcPts val="1200"/>
              </a:spcBef>
              <a:buClr>
                <a:srgbClr val="A1A1A1">
                  <a:lumMod val="50000"/>
                </a:srgbClr>
              </a:buClr>
              <a:buSzPct val="125000"/>
              <a:buBlip>
                <a:blip r:embed="rId4"/>
              </a:buBlip>
              <a:tabLst>
                <a:tab pos="8435975" algn="r"/>
              </a:tabLst>
              <a:defRPr/>
            </a:pPr>
            <a:r>
              <a:rPr lang="fr-FR" sz="1800" b="0" dirty="0">
                <a:solidFill>
                  <a:schemeClr val="tx2"/>
                </a:solidFill>
                <a:latin typeface="Calibri" panose="020F0502020204030204" pitchFamily="34" charset="0"/>
                <a:cs typeface="Calibri" panose="020F0502020204030204" pitchFamily="34" charset="0"/>
              </a:rPr>
              <a:t>La déclaration automatisée des données sociales unifiées (</a:t>
            </a:r>
            <a:r>
              <a:rPr lang="fr-FR" sz="1800" dirty="0">
                <a:solidFill>
                  <a:srgbClr val="FFC000"/>
                </a:solidFill>
                <a:latin typeface="Calibri" panose="020F0502020204030204" pitchFamily="34" charset="0"/>
                <a:cs typeface="Calibri" panose="020F0502020204030204" pitchFamily="34" charset="0"/>
              </a:rPr>
              <a:t>DADS-U</a:t>
            </a:r>
            <a:r>
              <a:rPr lang="fr-FR" sz="1800" b="0" dirty="0">
                <a:solidFill>
                  <a:schemeClr val="tx2"/>
                </a:solidFill>
                <a:latin typeface="Calibri" panose="020F0502020204030204" pitchFamily="34" charset="0"/>
                <a:cs typeface="Calibri" panose="020F0502020204030204" pitchFamily="34" charset="0"/>
              </a:rPr>
              <a:t>) </a:t>
            </a:r>
          </a:p>
          <a:p>
            <a:pPr lvl="2" algn="just" defTabSz="1296988">
              <a:spcBef>
                <a:spcPts val="1200"/>
              </a:spcBef>
              <a:buClr>
                <a:srgbClr val="A1A1A1">
                  <a:lumMod val="50000"/>
                </a:srgbClr>
              </a:buClr>
              <a:buSzPct val="125000"/>
              <a:tabLst>
                <a:tab pos="8435975" algn="r"/>
              </a:tabLst>
              <a:defRPr/>
            </a:pPr>
            <a:r>
              <a:rPr lang="fr-FR" sz="1600" dirty="0"/>
              <a:t> Les données seront transmises à </a:t>
            </a:r>
            <a:r>
              <a:rPr lang="fr-FR" sz="1600" dirty="0" smtClean="0"/>
              <a:t>l’IRCANTEC , </a:t>
            </a:r>
            <a:r>
              <a:rPr lang="fr-FR" sz="1600" dirty="0"/>
              <a:t>la </a:t>
            </a:r>
            <a:r>
              <a:rPr lang="fr-FR" sz="1600" dirty="0" smtClean="0"/>
              <a:t>CNRACL, </a:t>
            </a:r>
            <a:r>
              <a:rPr lang="fr-FR" sz="1600" dirty="0"/>
              <a:t>la </a:t>
            </a:r>
            <a:r>
              <a:rPr lang="fr-FR" sz="1600" dirty="0" smtClean="0"/>
              <a:t>RAFP (*)</a:t>
            </a:r>
          </a:p>
          <a:p>
            <a:pPr marL="742950" lvl="1" indent="-285750" algn="just" defTabSz="1296988" eaLnBrk="1" hangingPunct="1">
              <a:spcBef>
                <a:spcPts val="1200"/>
              </a:spcBef>
              <a:buClr>
                <a:srgbClr val="A1A1A1">
                  <a:lumMod val="50000"/>
                </a:srgbClr>
              </a:buClr>
              <a:buSzPct val="125000"/>
              <a:buBlip>
                <a:blip r:embed="rId4"/>
              </a:buBlip>
              <a:tabLst>
                <a:tab pos="8435975" algn="r"/>
              </a:tabLst>
              <a:defRPr/>
            </a:pPr>
            <a:r>
              <a:rPr lang="fr-FR" sz="1800" b="0" dirty="0" smtClean="0">
                <a:solidFill>
                  <a:schemeClr val="tx2"/>
                </a:solidFill>
                <a:latin typeface="Calibri" panose="020F0502020204030204" pitchFamily="34" charset="0"/>
                <a:cs typeface="Calibri" panose="020F0502020204030204" pitchFamily="34" charset="0"/>
              </a:rPr>
              <a:t>La </a:t>
            </a:r>
            <a:r>
              <a:rPr lang="fr-FR" sz="1800" b="0" dirty="0">
                <a:solidFill>
                  <a:schemeClr val="tx2"/>
                </a:solidFill>
                <a:latin typeface="Calibri" panose="020F0502020204030204" pitchFamily="34" charset="0"/>
                <a:cs typeface="Calibri" panose="020F0502020204030204" pitchFamily="34" charset="0"/>
              </a:rPr>
              <a:t>déclaration unifiée des cotisations sociales (</a:t>
            </a:r>
            <a:r>
              <a:rPr lang="fr-FR" sz="1800" dirty="0">
                <a:solidFill>
                  <a:srgbClr val="FFC000"/>
                </a:solidFill>
                <a:latin typeface="Calibri" panose="020F0502020204030204" pitchFamily="34" charset="0"/>
                <a:cs typeface="Calibri" panose="020F0502020204030204" pitchFamily="34" charset="0"/>
              </a:rPr>
              <a:t>DUCS</a:t>
            </a:r>
            <a:r>
              <a:rPr lang="fr-FR" sz="1800" b="0" dirty="0">
                <a:solidFill>
                  <a:schemeClr val="tx2"/>
                </a:solidFill>
                <a:latin typeface="Calibri" panose="020F0502020204030204" pitchFamily="34" charset="0"/>
                <a:cs typeface="Calibri" panose="020F0502020204030204" pitchFamily="34" charset="0"/>
              </a:rPr>
              <a:t>) pour le volet URSSAF </a:t>
            </a:r>
          </a:p>
          <a:p>
            <a:pPr marL="742950" lvl="1" indent="-285750" algn="just" defTabSz="1296988" eaLnBrk="1" hangingPunct="1">
              <a:spcBef>
                <a:spcPts val="1200"/>
              </a:spcBef>
              <a:buClr>
                <a:srgbClr val="A1A1A1">
                  <a:lumMod val="50000"/>
                </a:srgbClr>
              </a:buClr>
              <a:buSzPct val="125000"/>
              <a:buBlip>
                <a:blip r:embed="rId4"/>
              </a:buBlip>
              <a:tabLst>
                <a:tab pos="8435975" algn="r"/>
              </a:tabLst>
              <a:defRPr/>
            </a:pPr>
            <a:r>
              <a:rPr lang="fr-FR" sz="1800" b="0" dirty="0">
                <a:solidFill>
                  <a:schemeClr val="tx2"/>
                </a:solidFill>
                <a:latin typeface="Calibri" panose="020F0502020204030204" pitchFamily="34" charset="0"/>
                <a:cs typeface="Calibri" panose="020F0502020204030204" pitchFamily="34" charset="0"/>
              </a:rPr>
              <a:t>La transmission des informations relatives au prélèvement à la source (</a:t>
            </a:r>
            <a:r>
              <a:rPr lang="fr-FR" sz="1800" dirty="0">
                <a:solidFill>
                  <a:srgbClr val="FFC000"/>
                </a:solidFill>
                <a:latin typeface="Calibri" panose="020F0502020204030204" pitchFamily="34" charset="0"/>
                <a:cs typeface="Calibri" panose="020F0502020204030204" pitchFamily="34" charset="0"/>
              </a:rPr>
              <a:t>PAS</a:t>
            </a:r>
            <a:r>
              <a:rPr lang="fr-FR" sz="1800" b="0" dirty="0" smtClean="0">
                <a:solidFill>
                  <a:schemeClr val="tx2"/>
                </a:solidFill>
                <a:latin typeface="Calibri" panose="020F0502020204030204" pitchFamily="34" charset="0"/>
                <a:cs typeface="Calibri" panose="020F0502020204030204" pitchFamily="34" charset="0"/>
              </a:rPr>
              <a:t>)</a:t>
            </a:r>
          </a:p>
          <a:p>
            <a:pPr marL="0" lvl="2" indent="0" algn="just" eaLnBrk="1" hangingPunct="1">
              <a:spcBef>
                <a:spcPts val="1200"/>
              </a:spcBef>
              <a:spcAft>
                <a:spcPts val="0"/>
              </a:spcAft>
              <a:buClr>
                <a:srgbClr val="EE2525"/>
              </a:buClr>
              <a:buSzPct val="125000"/>
              <a:buNone/>
            </a:pPr>
            <a:r>
              <a:rPr lang="fr-FR" sz="1600" i="1" dirty="0" smtClean="0">
                <a:solidFill>
                  <a:srgbClr val="003882"/>
                </a:solidFill>
              </a:rPr>
              <a:t>(*) SRE </a:t>
            </a:r>
            <a:r>
              <a:rPr lang="fr-FR" sz="1600" i="1" dirty="0">
                <a:solidFill>
                  <a:srgbClr val="003882"/>
                </a:solidFill>
              </a:rPr>
              <a:t>: ne recevra pas la </a:t>
            </a:r>
            <a:r>
              <a:rPr lang="fr-FR" sz="1600" i="1" dirty="0" smtClean="0">
                <a:solidFill>
                  <a:srgbClr val="003882"/>
                </a:solidFill>
              </a:rPr>
              <a:t>DSN</a:t>
            </a:r>
          </a:p>
          <a:p>
            <a:pPr marL="0" lvl="2" indent="0" algn="just" eaLnBrk="1" hangingPunct="1">
              <a:spcBef>
                <a:spcPts val="1200"/>
              </a:spcBef>
              <a:spcAft>
                <a:spcPts val="0"/>
              </a:spcAft>
              <a:buClr>
                <a:srgbClr val="EE2525"/>
              </a:buClr>
              <a:buSzPct val="125000"/>
              <a:buNone/>
            </a:pPr>
            <a:endParaRPr lang="fr-FR" sz="1600" i="1" dirty="0" smtClean="0">
              <a:solidFill>
                <a:srgbClr val="003882"/>
              </a:solidFill>
            </a:endParaRPr>
          </a:p>
          <a:p>
            <a:pPr marL="342900" lvl="2" indent="-342900" algn="just" eaLnBrk="1" hangingPunct="1">
              <a:spcBef>
                <a:spcPts val="1200"/>
              </a:spcBef>
              <a:spcAft>
                <a:spcPts val="0"/>
              </a:spcAft>
              <a:buClr>
                <a:srgbClr val="EE2525"/>
              </a:buClr>
              <a:buSzPct val="125000"/>
              <a:buBlip>
                <a:blip r:embed="rId3"/>
              </a:buBlip>
            </a:pPr>
            <a:r>
              <a:rPr lang="fr-FR" sz="2000" dirty="0" smtClean="0">
                <a:solidFill>
                  <a:schemeClr val="tx2"/>
                </a:solidFill>
                <a:latin typeface="Calibri"/>
              </a:rPr>
              <a:t>Dès </a:t>
            </a:r>
            <a:r>
              <a:rPr lang="fr-FR" sz="2000" dirty="0">
                <a:solidFill>
                  <a:schemeClr val="tx2"/>
                </a:solidFill>
                <a:latin typeface="Calibri"/>
              </a:rPr>
              <a:t>les salaires 2022, la DADSU et la DUCS disparaitront définitivement. </a:t>
            </a:r>
          </a:p>
          <a:p>
            <a:pPr marL="342900" lvl="2" indent="-342900" algn="just" eaLnBrk="1" hangingPunct="1">
              <a:spcBef>
                <a:spcPts val="1200"/>
              </a:spcBef>
              <a:spcAft>
                <a:spcPts val="0"/>
              </a:spcAft>
              <a:buClr>
                <a:srgbClr val="EE2525"/>
              </a:buClr>
              <a:buSzPct val="125000"/>
              <a:buBlip>
                <a:blip r:embed="rId3"/>
              </a:buBlip>
            </a:pPr>
            <a:endParaRPr lang="fr-FR" sz="2000" dirty="0">
              <a:solidFill>
                <a:schemeClr val="tx2"/>
              </a:solidFill>
              <a:latin typeface="Calibri"/>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12</a:t>
            </a:fld>
            <a:endParaRPr lang="fr-FR" dirty="0"/>
          </a:p>
        </p:txBody>
      </p:sp>
      <p:sp>
        <p:nvSpPr>
          <p:cNvPr id="5"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 Un enjeu de simplification pour la fonction publique dès 2020</a:t>
            </a:r>
          </a:p>
        </p:txBody>
      </p:sp>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l="12242" t="9231" r="8591" b="7694"/>
          <a:stretch/>
        </p:blipFill>
        <p:spPr>
          <a:xfrm>
            <a:off x="2735797" y="4809232"/>
            <a:ext cx="3672408" cy="1944216"/>
          </a:xfrm>
          <a:prstGeom prst="rect">
            <a:avLst/>
          </a:prstGeom>
        </p:spPr>
      </p:pic>
    </p:spTree>
    <p:extLst>
      <p:ext uri="{BB962C8B-B14F-4D97-AF65-F5344CB8AC3E}">
        <p14:creationId xmlns:p14="http://schemas.microsoft.com/office/powerpoint/2010/main" val="183099274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7096745" y="4859433"/>
            <a:ext cx="2047256" cy="1746154"/>
          </a:xfrm>
          <a:prstGeom prst="rect">
            <a:avLst/>
          </a:prstGeom>
          <a:noFill/>
          <a:ln>
            <a:noFill/>
          </a:ln>
        </p:spPr>
      </p:pic>
      <p:sp>
        <p:nvSpPr>
          <p:cNvPr id="3" name="Espace réservé du contenu 2"/>
          <p:cNvSpPr>
            <a:spLocks noGrp="1"/>
          </p:cNvSpPr>
          <p:nvPr>
            <p:ph idx="1"/>
          </p:nvPr>
        </p:nvSpPr>
        <p:spPr>
          <a:xfrm>
            <a:off x="323528" y="1772816"/>
            <a:ext cx="8113712" cy="4422079"/>
          </a:xfrm>
        </p:spPr>
        <p:txBody>
          <a:bodyPr/>
          <a:lstStyle/>
          <a:p>
            <a:pPr marL="342900" lvl="2" indent="-342900" algn="just" eaLnBrk="1" hangingPunct="1">
              <a:lnSpc>
                <a:spcPct val="100000"/>
              </a:lnSpc>
              <a:spcBef>
                <a:spcPts val="0"/>
              </a:spcBef>
              <a:spcAft>
                <a:spcPts val="0"/>
              </a:spcAft>
              <a:buClr>
                <a:srgbClr val="EE2525"/>
              </a:buClr>
              <a:buSzPct val="125000"/>
              <a:buBlip>
                <a:blip r:embed="rId3"/>
              </a:buBlip>
            </a:pPr>
            <a:r>
              <a:rPr lang="fr-FR" sz="2000" b="1" dirty="0" smtClean="0">
                <a:solidFill>
                  <a:schemeClr val="tx2"/>
                </a:solidFill>
              </a:rPr>
              <a:t>GT Hospitaliers le </a:t>
            </a:r>
            <a:r>
              <a:rPr lang="fr-FR" sz="2000" b="1" dirty="0">
                <a:solidFill>
                  <a:schemeClr val="tx2"/>
                </a:solidFill>
              </a:rPr>
              <a:t>15 </a:t>
            </a:r>
            <a:r>
              <a:rPr lang="fr-FR" sz="2000" b="1" dirty="0" smtClean="0">
                <a:solidFill>
                  <a:schemeClr val="tx2"/>
                </a:solidFill>
              </a:rPr>
              <a:t>novembre (fréquence semestrielle), </a:t>
            </a:r>
            <a:endParaRPr lang="fr-FR" sz="2000" b="1" dirty="0">
              <a:solidFill>
                <a:schemeClr val="tx2"/>
              </a:solidFill>
            </a:endParaRPr>
          </a:p>
          <a:p>
            <a:pPr marL="0" lvl="2" indent="0" algn="just" eaLnBrk="1" hangingPunct="1">
              <a:lnSpc>
                <a:spcPct val="100000"/>
              </a:lnSpc>
              <a:spcBef>
                <a:spcPts val="0"/>
              </a:spcBef>
              <a:spcAft>
                <a:spcPts val="0"/>
              </a:spcAft>
              <a:buClr>
                <a:srgbClr val="EE2525"/>
              </a:buClr>
              <a:buSzPct val="125000"/>
              <a:buNone/>
            </a:pPr>
            <a:endParaRPr lang="fr-FR" sz="2000" b="1" dirty="0" smtClean="0">
              <a:solidFill>
                <a:schemeClr val="tx2"/>
              </a:solidFill>
              <a:latin typeface="Calibri"/>
            </a:endParaRPr>
          </a:p>
          <a:p>
            <a:pPr marL="342900" lvl="2" indent="-342900" algn="just" eaLnBrk="1" hangingPunct="1">
              <a:lnSpc>
                <a:spcPct val="100000"/>
              </a:lnSpc>
              <a:spcBef>
                <a:spcPts val="0"/>
              </a:spcBef>
              <a:spcAft>
                <a:spcPts val="0"/>
              </a:spcAft>
              <a:buClr>
                <a:srgbClr val="EE2525"/>
              </a:buClr>
              <a:buSzPct val="125000"/>
              <a:buBlip>
                <a:blip r:embed="rId3"/>
              </a:buBlip>
            </a:pPr>
            <a:r>
              <a:rPr lang="fr-FR" sz="2000" b="1" dirty="0" smtClean="0">
                <a:solidFill>
                  <a:schemeClr val="tx2"/>
                </a:solidFill>
                <a:latin typeface="Calibri"/>
              </a:rPr>
              <a:t>Participation </a:t>
            </a:r>
            <a:r>
              <a:rPr lang="fr-FR" sz="2000" b="1" dirty="0">
                <a:solidFill>
                  <a:schemeClr val="tx2"/>
                </a:solidFill>
                <a:latin typeface="Calibri"/>
              </a:rPr>
              <a:t>de la CDC </a:t>
            </a:r>
            <a:r>
              <a:rPr lang="fr-FR" sz="2000" b="1" dirty="0" smtClean="0">
                <a:solidFill>
                  <a:schemeClr val="tx2"/>
                </a:solidFill>
                <a:latin typeface="Calibri"/>
              </a:rPr>
              <a:t>et du GIP-MDS au </a:t>
            </a:r>
            <a:r>
              <a:rPr lang="fr-FR" sz="2000" b="1" dirty="0">
                <a:solidFill>
                  <a:schemeClr val="tx2"/>
                </a:solidFill>
                <a:latin typeface="Calibri"/>
              </a:rPr>
              <a:t>salon des </a:t>
            </a:r>
            <a:r>
              <a:rPr lang="fr-FR" sz="2000" b="1" dirty="0" smtClean="0">
                <a:solidFill>
                  <a:schemeClr val="tx2"/>
                </a:solidFill>
                <a:latin typeface="Calibri"/>
              </a:rPr>
              <a:t>maires et mini-conférence sur la DSN le 20 novembre, </a:t>
            </a:r>
            <a:endParaRPr lang="fr-FR" sz="2000" dirty="0"/>
          </a:p>
          <a:p>
            <a:pPr marL="342900" lvl="2" indent="-342900" algn="just" eaLnBrk="1" hangingPunct="1">
              <a:lnSpc>
                <a:spcPct val="100000"/>
              </a:lnSpc>
              <a:spcBef>
                <a:spcPts val="0"/>
              </a:spcBef>
              <a:spcAft>
                <a:spcPts val="0"/>
              </a:spcAft>
              <a:buClr>
                <a:srgbClr val="EE2525"/>
              </a:buClr>
              <a:buSzPct val="125000"/>
              <a:buBlip>
                <a:blip r:embed="rId3"/>
              </a:buBlip>
            </a:pPr>
            <a:endParaRPr lang="fr-FR" sz="2000" b="1" dirty="0" smtClean="0">
              <a:solidFill>
                <a:schemeClr val="tx2"/>
              </a:solidFill>
              <a:latin typeface="Calibri"/>
            </a:endParaRPr>
          </a:p>
          <a:p>
            <a:pPr marL="342900" lvl="2" indent="-342900" algn="just" eaLnBrk="1" hangingPunct="1">
              <a:lnSpc>
                <a:spcPct val="100000"/>
              </a:lnSpc>
              <a:spcBef>
                <a:spcPts val="0"/>
              </a:spcBef>
              <a:spcAft>
                <a:spcPts val="0"/>
              </a:spcAft>
              <a:buClr>
                <a:srgbClr val="EE2525"/>
              </a:buClr>
              <a:buSzPct val="125000"/>
              <a:buBlip>
                <a:blip r:embed="rId3"/>
              </a:buBlip>
            </a:pPr>
            <a:r>
              <a:rPr lang="fr-FR" sz="2000" b="1" dirty="0" smtClean="0">
                <a:solidFill>
                  <a:schemeClr val="tx2"/>
                </a:solidFill>
                <a:latin typeface="Calibri"/>
              </a:rPr>
              <a:t>Interview d’Elisabeth HUMBERT-BOTTIN dans la Gazette des Communes en novembre,</a:t>
            </a:r>
          </a:p>
          <a:p>
            <a:pPr marL="0" lvl="2" indent="0" algn="just" eaLnBrk="1" hangingPunct="1">
              <a:lnSpc>
                <a:spcPct val="100000"/>
              </a:lnSpc>
              <a:spcBef>
                <a:spcPts val="0"/>
              </a:spcBef>
              <a:spcAft>
                <a:spcPts val="0"/>
              </a:spcAft>
              <a:buClr>
                <a:srgbClr val="EE2525"/>
              </a:buClr>
              <a:buSzPct val="125000"/>
              <a:buNone/>
            </a:pPr>
            <a:endParaRPr lang="fr-FR" sz="2000" b="1" dirty="0" smtClean="0">
              <a:solidFill>
                <a:schemeClr val="tx2"/>
              </a:solidFill>
            </a:endParaRPr>
          </a:p>
          <a:p>
            <a:pPr marL="342900" lvl="2" indent="-342900" algn="just" eaLnBrk="1" hangingPunct="1">
              <a:lnSpc>
                <a:spcPct val="100000"/>
              </a:lnSpc>
              <a:spcBef>
                <a:spcPts val="0"/>
              </a:spcBef>
              <a:spcAft>
                <a:spcPts val="0"/>
              </a:spcAft>
              <a:buClr>
                <a:srgbClr val="EE2525"/>
              </a:buClr>
              <a:buSzPct val="125000"/>
              <a:buBlip>
                <a:blip r:embed="rId3"/>
              </a:buBlip>
            </a:pPr>
            <a:r>
              <a:rPr lang="fr-FR" sz="2000" b="1" dirty="0" smtClean="0">
                <a:solidFill>
                  <a:schemeClr val="tx2"/>
                </a:solidFill>
              </a:rPr>
              <a:t>Publication </a:t>
            </a:r>
            <a:r>
              <a:rPr lang="fr-FR" sz="2000" b="1" dirty="0">
                <a:solidFill>
                  <a:schemeClr val="tx2"/>
                </a:solidFill>
              </a:rPr>
              <a:t>sur net-entreprises.fr et dsn-info.fr du teaser entrée de la FP en </a:t>
            </a:r>
            <a:r>
              <a:rPr lang="fr-FR" sz="2000" b="1" dirty="0" smtClean="0">
                <a:solidFill>
                  <a:schemeClr val="tx2"/>
                </a:solidFill>
              </a:rPr>
              <a:t>DSN,</a:t>
            </a:r>
            <a:endParaRPr lang="fr-FR" sz="2000" b="1" dirty="0">
              <a:solidFill>
                <a:schemeClr val="tx2"/>
              </a:solidFill>
            </a:endParaRPr>
          </a:p>
          <a:p>
            <a:pPr marL="342900" lvl="2" indent="-342900" algn="just" eaLnBrk="1" hangingPunct="1">
              <a:lnSpc>
                <a:spcPct val="100000"/>
              </a:lnSpc>
              <a:spcBef>
                <a:spcPts val="0"/>
              </a:spcBef>
              <a:spcAft>
                <a:spcPts val="0"/>
              </a:spcAft>
              <a:buClr>
                <a:srgbClr val="EE2525"/>
              </a:buClr>
              <a:buSzPct val="125000"/>
              <a:buBlip>
                <a:blip r:embed="rId3"/>
              </a:buBlip>
            </a:pPr>
            <a:endParaRPr lang="fr-FR" sz="2000" b="1" dirty="0" smtClean="0">
              <a:solidFill>
                <a:schemeClr val="tx2"/>
              </a:solidFill>
              <a:latin typeface="Calibri"/>
            </a:endParaRPr>
          </a:p>
          <a:p>
            <a:pPr marL="342900" lvl="2" indent="-342900" algn="just" eaLnBrk="1" hangingPunct="1">
              <a:lnSpc>
                <a:spcPct val="100000"/>
              </a:lnSpc>
              <a:spcBef>
                <a:spcPts val="0"/>
              </a:spcBef>
              <a:spcAft>
                <a:spcPts val="0"/>
              </a:spcAft>
              <a:buClr>
                <a:srgbClr val="EE2525"/>
              </a:buClr>
              <a:buSzPct val="125000"/>
              <a:buBlip>
                <a:blip r:embed="rId3"/>
              </a:buBlip>
            </a:pPr>
            <a:r>
              <a:rPr lang="fr-FR" sz="2000" b="1" dirty="0" smtClean="0">
                <a:solidFill>
                  <a:schemeClr val="tx2"/>
                </a:solidFill>
                <a:latin typeface="Calibri"/>
              </a:rPr>
              <a:t>Publication de courtes vidéos sur la Fonction Publique en DSN</a:t>
            </a:r>
          </a:p>
        </p:txBody>
      </p:sp>
      <p:sp>
        <p:nvSpPr>
          <p:cNvPr id="5"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 Les prochaines </a:t>
            </a:r>
            <a:r>
              <a:rPr lang="fr-FR" sz="1800" kern="0" dirty="0" smtClean="0">
                <a:solidFill>
                  <a:srgbClr val="00B0F0"/>
                </a:solidFill>
                <a:latin typeface="Calibri" pitchFamily="34" charset="0"/>
                <a:ea typeface="+mn-ea"/>
                <a:cs typeface="Arial"/>
              </a:rPr>
              <a:t>étapes de communication</a:t>
            </a:r>
            <a:endParaRPr lang="fr-FR" sz="1800" kern="0" dirty="0">
              <a:solidFill>
                <a:srgbClr val="00B0F0"/>
              </a:solidFill>
              <a:latin typeface="Calibri" pitchFamily="34" charset="0"/>
              <a:ea typeface="+mn-ea"/>
              <a:cs typeface="Arial"/>
            </a:endParaRPr>
          </a:p>
        </p:txBody>
      </p:sp>
      <p:pic>
        <p:nvPicPr>
          <p:cNvPr id="2" name="Image 1"/>
          <p:cNvPicPr>
            <a:picLocks noChangeAspect="1"/>
          </p:cNvPicPr>
          <p:nvPr/>
        </p:nvPicPr>
        <p:blipFill>
          <a:blip r:embed="rId4"/>
          <a:stretch>
            <a:fillRect/>
          </a:stretch>
        </p:blipFill>
        <p:spPr>
          <a:xfrm>
            <a:off x="6012160" y="406170"/>
            <a:ext cx="3221350" cy="1700970"/>
          </a:xfrm>
          <a:prstGeom prst="ellipse">
            <a:avLst/>
          </a:prstGeom>
          <a:ln>
            <a:noFill/>
          </a:ln>
          <a:effectLst>
            <a:softEdge rad="112500"/>
          </a:effectLst>
        </p:spPr>
      </p:pic>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13</a:t>
            </a:fld>
            <a:endParaRPr lang="fr-FR" dirty="0"/>
          </a:p>
        </p:txBody>
      </p:sp>
    </p:spTree>
    <p:extLst>
      <p:ext uri="{BB962C8B-B14F-4D97-AF65-F5344CB8AC3E}">
        <p14:creationId xmlns:p14="http://schemas.microsoft.com/office/powerpoint/2010/main" val="130283747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14</a:t>
            </a:fld>
            <a:endParaRPr lang="fr-FR" dirty="0"/>
          </a:p>
        </p:txBody>
      </p:sp>
      <p:sp>
        <p:nvSpPr>
          <p:cNvPr id="5" name="Flèche droite 4"/>
          <p:cNvSpPr/>
          <p:nvPr/>
        </p:nvSpPr>
        <p:spPr>
          <a:xfrm>
            <a:off x="1069090" y="3981579"/>
            <a:ext cx="6599254" cy="2420449"/>
          </a:xfrm>
          <a:prstGeom prst="rightArrow">
            <a:avLst/>
          </a:prstGeom>
          <a:solidFill>
            <a:srgbClr val="5B9BD5"/>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9" name="Rectangle 8"/>
          <p:cNvSpPr/>
          <p:nvPr/>
        </p:nvSpPr>
        <p:spPr>
          <a:xfrm>
            <a:off x="6197784" y="4365104"/>
            <a:ext cx="144016" cy="158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2"/>
          <p:cNvSpPr>
            <a:spLocks noGrp="1"/>
          </p:cNvSpPr>
          <p:nvPr>
            <p:ph idx="1"/>
          </p:nvPr>
        </p:nvSpPr>
        <p:spPr>
          <a:xfrm>
            <a:off x="311162" y="1340768"/>
            <a:ext cx="8481763" cy="1440160"/>
          </a:xfrm>
        </p:spPr>
        <p:txBody>
          <a:bodyPr/>
          <a:lstStyle/>
          <a:p>
            <a:pPr marL="342900" lvl="2" indent="-342900" algn="just" eaLnBrk="1" hangingPunct="1">
              <a:spcAft>
                <a:spcPts val="0"/>
              </a:spcAft>
              <a:buBlip>
                <a:blip r:embed="rId2"/>
              </a:buBlip>
            </a:pPr>
            <a:r>
              <a:rPr lang="fr-FR" sz="1600" b="1" dirty="0">
                <a:solidFill>
                  <a:schemeClr val="tx2"/>
                </a:solidFill>
                <a:latin typeface="Calibri"/>
              </a:rPr>
              <a:t>La DSN portant les éléments de salaire versés au cours d’un mois M, elle doit être transmise au plus tard :</a:t>
            </a:r>
          </a:p>
          <a:p>
            <a:pPr marL="742950" lvl="1" indent="-285750" algn="just" defTabSz="1296988" eaLnBrk="1" hangingPunct="1">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Le </a:t>
            </a:r>
            <a:r>
              <a:rPr lang="fr-FR" sz="1600" dirty="0">
                <a:solidFill>
                  <a:schemeClr val="tx2"/>
                </a:solidFill>
                <a:latin typeface="Calibri" panose="020F0502020204030204" pitchFamily="34" charset="0"/>
                <a:cs typeface="Calibri" panose="020F0502020204030204" pitchFamily="34" charset="0"/>
              </a:rPr>
              <a:t>5 du mois M+1 midi </a:t>
            </a:r>
            <a:r>
              <a:rPr lang="fr-FR" sz="1600" b="0" dirty="0">
                <a:solidFill>
                  <a:schemeClr val="tx2"/>
                </a:solidFill>
                <a:latin typeface="Calibri" panose="020F0502020204030204" pitchFamily="34" charset="0"/>
                <a:cs typeface="Calibri" panose="020F0502020204030204" pitchFamily="34" charset="0"/>
              </a:rPr>
              <a:t>pour les établissements mensualisés de plus de 50 employés, versant les traitements à la fin du mois M ;   </a:t>
            </a:r>
          </a:p>
          <a:p>
            <a:pPr marL="742950" lvl="1" indent="-285750" algn="just" defTabSz="1296988" eaLnBrk="1" hangingPunct="1">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Le </a:t>
            </a:r>
            <a:r>
              <a:rPr lang="fr-FR" sz="1600" dirty="0">
                <a:solidFill>
                  <a:schemeClr val="tx2"/>
                </a:solidFill>
                <a:latin typeface="Calibri" panose="020F0502020204030204" pitchFamily="34" charset="0"/>
                <a:cs typeface="Calibri" panose="020F0502020204030204" pitchFamily="34" charset="0"/>
              </a:rPr>
              <a:t>15 du mois M+1 midi </a:t>
            </a:r>
            <a:r>
              <a:rPr lang="fr-FR" sz="1600" b="0" dirty="0">
                <a:solidFill>
                  <a:schemeClr val="tx2"/>
                </a:solidFill>
                <a:latin typeface="Calibri" panose="020F0502020204030204" pitchFamily="34" charset="0"/>
                <a:cs typeface="Calibri" panose="020F0502020204030204" pitchFamily="34" charset="0"/>
              </a:rPr>
              <a:t>pour les autres.  </a:t>
            </a:r>
          </a:p>
          <a:p>
            <a:pPr lvl="1">
              <a:lnSpc>
                <a:spcPct val="100000"/>
              </a:lnSpc>
              <a:spcBef>
                <a:spcPts val="0"/>
              </a:spcBef>
              <a:buClr>
                <a:schemeClr val="bg2"/>
              </a:buClr>
              <a:buSzPct val="100000"/>
              <a:buFont typeface="Courier New" panose="02070309020205020404" pitchFamily="49" charset="0"/>
              <a:buChar char="o"/>
            </a:pPr>
            <a:endParaRPr lang="fr-FR" sz="1400" dirty="0">
              <a:sym typeface="Wingdings"/>
            </a:endParaRPr>
          </a:p>
          <a:p>
            <a:pPr lvl="1">
              <a:lnSpc>
                <a:spcPct val="100000"/>
              </a:lnSpc>
              <a:spcBef>
                <a:spcPts val="0"/>
              </a:spcBef>
              <a:buClr>
                <a:schemeClr val="bg2"/>
              </a:buClr>
              <a:buSzPct val="100000"/>
              <a:buFont typeface="Courier New" panose="02070309020205020404" pitchFamily="49" charset="0"/>
              <a:buChar char="o"/>
            </a:pPr>
            <a:endParaRPr lang="fr-FR" sz="1400" dirty="0">
              <a:sym typeface="Wingdings"/>
            </a:endParaRPr>
          </a:p>
          <a:p>
            <a:pPr lvl="1">
              <a:lnSpc>
                <a:spcPct val="100000"/>
              </a:lnSpc>
              <a:spcBef>
                <a:spcPts val="0"/>
              </a:spcBef>
              <a:buClr>
                <a:schemeClr val="bg2"/>
              </a:buClr>
              <a:buSzPct val="100000"/>
              <a:buFont typeface="Courier New" panose="02070309020205020404" pitchFamily="49" charset="0"/>
              <a:buChar char="o"/>
            </a:pPr>
            <a:endParaRPr lang="fr-FR" sz="1400" dirty="0">
              <a:sym typeface="Wingdings"/>
            </a:endParaRPr>
          </a:p>
          <a:p>
            <a:endParaRPr lang="fr-FR" dirty="0"/>
          </a:p>
        </p:txBody>
      </p:sp>
      <p:sp>
        <p:nvSpPr>
          <p:cNvPr id="11" name="ZoneTexte 10"/>
          <p:cNvSpPr txBox="1"/>
          <p:nvPr/>
        </p:nvSpPr>
        <p:spPr>
          <a:xfrm>
            <a:off x="899592" y="2952526"/>
            <a:ext cx="2361083" cy="692497"/>
          </a:xfrm>
          <a:prstGeom prst="rect">
            <a:avLst/>
          </a:prstGeom>
          <a:noFill/>
        </p:spPr>
        <p:txBody>
          <a:bodyPr wrap="square" rtlCol="0">
            <a:spAutoFit/>
          </a:bodyPr>
          <a:lstStyle/>
          <a:p>
            <a:pPr algn="just"/>
            <a:r>
              <a:rPr lang="fr-FR" sz="1300" u="sng" dirty="0"/>
              <a:t>Avant l’échéance :</a:t>
            </a:r>
          </a:p>
          <a:p>
            <a:pPr marL="285750" indent="-285750" algn="just">
              <a:buFont typeface="Courier New" panose="02070309020205020404" pitchFamily="49" charset="0"/>
              <a:buChar char="o"/>
            </a:pPr>
            <a:r>
              <a:rPr lang="fr-FR" sz="1300" dirty="0"/>
              <a:t>Les dépôts sont autorisés </a:t>
            </a:r>
            <a:r>
              <a:rPr lang="fr-FR" sz="1300" b="1" dirty="0"/>
              <a:t>jusqu’à 1 mois à l’avance</a:t>
            </a:r>
          </a:p>
        </p:txBody>
      </p:sp>
      <p:sp>
        <p:nvSpPr>
          <p:cNvPr id="13" name="ZoneTexte 12"/>
          <p:cNvSpPr txBox="1"/>
          <p:nvPr/>
        </p:nvSpPr>
        <p:spPr>
          <a:xfrm>
            <a:off x="4472446" y="2861848"/>
            <a:ext cx="4320479" cy="1292662"/>
          </a:xfrm>
          <a:prstGeom prst="rect">
            <a:avLst/>
          </a:prstGeom>
          <a:noFill/>
        </p:spPr>
        <p:txBody>
          <a:bodyPr wrap="square" rtlCol="0">
            <a:spAutoFit/>
          </a:bodyPr>
          <a:lstStyle/>
          <a:p>
            <a:pPr algn="just"/>
            <a:r>
              <a:rPr lang="fr-FR" sz="1300" u="sng" dirty="0"/>
              <a:t>Après l’échéance :</a:t>
            </a:r>
          </a:p>
          <a:p>
            <a:pPr marL="285750" indent="-285750" algn="just">
              <a:buFont typeface="Courier New" panose="02070309020205020404" pitchFamily="49" charset="0"/>
              <a:buChar char="o"/>
            </a:pPr>
            <a:r>
              <a:rPr lang="fr-FR" sz="1300" b="1" dirty="0"/>
              <a:t>Il n’est plus possible d’effectuer une déclaration « Annule et Remplace »</a:t>
            </a:r>
          </a:p>
          <a:p>
            <a:pPr marL="285750" indent="-285750" algn="just">
              <a:buFont typeface="Courier New" panose="02070309020205020404" pitchFamily="49" charset="0"/>
              <a:buChar char="o"/>
            </a:pPr>
            <a:r>
              <a:rPr lang="fr-FR" sz="1300" dirty="0"/>
              <a:t>Toute déclaration initiale est considérée comme tardive</a:t>
            </a:r>
          </a:p>
          <a:p>
            <a:pPr marL="285750" indent="-285750" algn="just">
              <a:buFont typeface="Courier New" panose="02070309020205020404" pitchFamily="49" charset="0"/>
              <a:buChar char="o"/>
            </a:pPr>
            <a:r>
              <a:rPr lang="fr-FR" sz="1300" dirty="0"/>
              <a:t>Les corrections devront être apportées grâce à la DSN du mois suivant</a:t>
            </a:r>
          </a:p>
        </p:txBody>
      </p:sp>
      <p:sp>
        <p:nvSpPr>
          <p:cNvPr id="14" name="Rectangle 13"/>
          <p:cNvSpPr/>
          <p:nvPr/>
        </p:nvSpPr>
        <p:spPr>
          <a:xfrm>
            <a:off x="1742883" y="4365104"/>
            <a:ext cx="144016" cy="1588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016345" y="4561883"/>
            <a:ext cx="4218072" cy="1292662"/>
          </a:xfrm>
          <a:prstGeom prst="rect">
            <a:avLst/>
          </a:prstGeom>
          <a:noFill/>
        </p:spPr>
        <p:txBody>
          <a:bodyPr wrap="square" rtlCol="0">
            <a:spAutoFit/>
          </a:bodyPr>
          <a:lstStyle/>
          <a:p>
            <a:pPr algn="ctr"/>
            <a:r>
              <a:rPr lang="fr-FR" sz="1600" b="1" u="sng" dirty="0">
                <a:solidFill>
                  <a:schemeClr val="bg1"/>
                </a:solidFill>
              </a:rPr>
              <a:t>Période de dépôt des déclarations</a:t>
            </a:r>
          </a:p>
          <a:p>
            <a:pPr algn="ctr"/>
            <a:r>
              <a:rPr lang="fr-FR" sz="1400" dirty="0">
                <a:solidFill>
                  <a:schemeClr val="bg1"/>
                </a:solidFill>
              </a:rPr>
              <a:t>Pour modifier la déclaration initiale :</a:t>
            </a:r>
          </a:p>
          <a:p>
            <a:pPr algn="just"/>
            <a:r>
              <a:rPr lang="fr-FR" sz="1200" dirty="0">
                <a:solidFill>
                  <a:schemeClr val="bg1"/>
                </a:solidFill>
              </a:rPr>
              <a:t>Si le dépôt initial a été accepté sur le portail, </a:t>
            </a:r>
            <a:r>
              <a:rPr lang="fr-FR" sz="1200" b="1" dirty="0">
                <a:solidFill>
                  <a:schemeClr val="bg1"/>
                </a:solidFill>
              </a:rPr>
              <a:t>déposez une « Annule et Remplace »</a:t>
            </a:r>
          </a:p>
          <a:p>
            <a:pPr algn="just"/>
            <a:r>
              <a:rPr lang="fr-FR" sz="1200" dirty="0">
                <a:solidFill>
                  <a:schemeClr val="bg1"/>
                </a:solidFill>
              </a:rPr>
              <a:t>Si le dépôt initial a été rejeté sur le portail, corrigez-la et redéposez une déclaration initiale</a:t>
            </a:r>
          </a:p>
        </p:txBody>
      </p:sp>
      <p:sp>
        <p:nvSpPr>
          <p:cNvPr id="16" name="ZoneTexte 15"/>
          <p:cNvSpPr txBox="1"/>
          <p:nvPr/>
        </p:nvSpPr>
        <p:spPr>
          <a:xfrm>
            <a:off x="7668344" y="4509120"/>
            <a:ext cx="1368152" cy="1492716"/>
          </a:xfrm>
          <a:prstGeom prst="rect">
            <a:avLst/>
          </a:prstGeom>
          <a:noFill/>
        </p:spPr>
        <p:txBody>
          <a:bodyPr wrap="square" rtlCol="0">
            <a:spAutoFit/>
          </a:bodyPr>
          <a:lstStyle/>
          <a:p>
            <a:pPr algn="just"/>
            <a:r>
              <a:rPr lang="fr-FR" sz="1300" dirty="0"/>
              <a:t>Les déclarations tardives peuvent être </a:t>
            </a:r>
            <a:r>
              <a:rPr lang="fr-FR" sz="1300" b="1" dirty="0"/>
              <a:t>susceptibles de pénalités </a:t>
            </a:r>
            <a:r>
              <a:rPr lang="fr-FR" sz="1300" dirty="0"/>
              <a:t>de la part des organismes destinataires</a:t>
            </a:r>
          </a:p>
        </p:txBody>
      </p:sp>
      <p:sp>
        <p:nvSpPr>
          <p:cNvPr id="17" name="ZoneTexte 16"/>
          <p:cNvSpPr txBox="1"/>
          <p:nvPr/>
        </p:nvSpPr>
        <p:spPr>
          <a:xfrm>
            <a:off x="1187383" y="6344997"/>
            <a:ext cx="5395563" cy="492443"/>
          </a:xfrm>
          <a:prstGeom prst="rect">
            <a:avLst/>
          </a:prstGeom>
          <a:noFill/>
        </p:spPr>
        <p:txBody>
          <a:bodyPr wrap="square" rtlCol="0">
            <a:spAutoFit/>
          </a:bodyPr>
          <a:lstStyle/>
          <a:p>
            <a:pPr algn="ctr"/>
            <a:r>
              <a:rPr lang="fr-FR" sz="1300" dirty="0"/>
              <a:t>Une fois votre dépôt effectué, un certificat de conformité vous est délivré, vous libérant de vos obligations déclaratives pour le mois déclaré</a:t>
            </a:r>
          </a:p>
        </p:txBody>
      </p:sp>
      <p:sp>
        <p:nvSpPr>
          <p:cNvPr id="18" name="ZoneTexte 17"/>
          <p:cNvSpPr txBox="1"/>
          <p:nvPr/>
        </p:nvSpPr>
        <p:spPr>
          <a:xfrm>
            <a:off x="5737322" y="5885423"/>
            <a:ext cx="1208956" cy="523220"/>
          </a:xfrm>
          <a:prstGeom prst="rect">
            <a:avLst/>
          </a:prstGeom>
          <a:noFill/>
        </p:spPr>
        <p:txBody>
          <a:bodyPr wrap="square" rtlCol="0">
            <a:spAutoFit/>
          </a:bodyPr>
          <a:lstStyle/>
          <a:p>
            <a:pPr algn="just"/>
            <a:r>
              <a:rPr lang="fr-FR" sz="1400" b="1" dirty="0">
                <a:solidFill>
                  <a:srgbClr val="FF0000"/>
                </a:solidFill>
              </a:rPr>
              <a:t>Le 5 ou le 15 du mois M+1</a:t>
            </a: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2093" y="5445224"/>
            <a:ext cx="178680" cy="178680"/>
          </a:xfrm>
          <a:prstGeom prst="rect">
            <a:avLst/>
          </a:prstGeom>
        </p:spPr>
      </p:pic>
      <p:sp>
        <p:nvSpPr>
          <p:cNvPr id="20" name="Titre 1">
            <a:extLst>
              <a:ext uri="{FF2B5EF4-FFF2-40B4-BE49-F238E27FC236}">
                <a16:creationId xmlns:a16="http://schemas.microsoft.com/office/drawing/2014/main" id="{32F6FE8C-94B2-A843-B098-F25FC6E121E2}"/>
              </a:ext>
            </a:extLst>
          </p:cNvPr>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 Les bonnes pratiques pour réussir sa DSN</a:t>
            </a:r>
          </a:p>
        </p:txBody>
      </p:sp>
      <p:sp>
        <p:nvSpPr>
          <p:cNvPr id="22" name="Espace réservé du contenu 2">
            <a:extLst>
              <a:ext uri="{FF2B5EF4-FFF2-40B4-BE49-F238E27FC236}">
                <a16:creationId xmlns:a16="http://schemas.microsoft.com/office/drawing/2014/main" id="{3880D878-A99A-5E41-ACC3-15A0834292A8}"/>
              </a:ext>
            </a:extLst>
          </p:cNvPr>
          <p:cNvSpPr txBox="1">
            <a:spLocks/>
          </p:cNvSpPr>
          <p:nvPr/>
        </p:nvSpPr>
        <p:spPr bwMode="auto">
          <a:xfrm>
            <a:off x="1102832" y="754962"/>
            <a:ext cx="8481763"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5"/>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6"/>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eaLnBrk="1" hangingPunct="1">
              <a:spcAft>
                <a:spcPts val="0"/>
              </a:spcAft>
              <a:buFontTx/>
              <a:buNone/>
            </a:pPr>
            <a:r>
              <a:rPr lang="fr-FR" sz="1600" b="1" dirty="0">
                <a:solidFill>
                  <a:schemeClr val="bg1"/>
                </a:solidFill>
              </a:rPr>
              <a:t>Comprendre la cinématique et les principes de fonctionnement</a:t>
            </a:r>
          </a:p>
          <a:p>
            <a:pPr lvl="1">
              <a:lnSpc>
                <a:spcPct val="100000"/>
              </a:lnSpc>
              <a:spcBef>
                <a:spcPts val="0"/>
              </a:spcBef>
              <a:buClr>
                <a:schemeClr val="bg2"/>
              </a:buClr>
              <a:buSzPct val="100000"/>
              <a:buFont typeface="Courier New" panose="02070309020205020404" pitchFamily="49" charset="0"/>
              <a:buChar char="o"/>
            </a:pPr>
            <a:endParaRPr lang="fr-FR" sz="1400" dirty="0">
              <a:solidFill>
                <a:schemeClr val="bg1"/>
              </a:solidFill>
              <a:sym typeface="Wingdings"/>
            </a:endParaRPr>
          </a:p>
          <a:p>
            <a:pPr lvl="1">
              <a:lnSpc>
                <a:spcPct val="100000"/>
              </a:lnSpc>
              <a:spcBef>
                <a:spcPts val="0"/>
              </a:spcBef>
              <a:buClr>
                <a:schemeClr val="bg2"/>
              </a:buClr>
              <a:buSzPct val="100000"/>
              <a:buFont typeface="Courier New" panose="02070309020205020404" pitchFamily="49" charset="0"/>
              <a:buChar char="o"/>
            </a:pPr>
            <a:endParaRPr lang="fr-FR" sz="1400" dirty="0">
              <a:solidFill>
                <a:schemeClr val="bg1"/>
              </a:solidFill>
              <a:sym typeface="Wingdings"/>
            </a:endParaRPr>
          </a:p>
          <a:p>
            <a:endParaRPr lang="fr-FR" dirty="0">
              <a:solidFill>
                <a:schemeClr val="bg1"/>
              </a:solidFill>
            </a:endParaRPr>
          </a:p>
        </p:txBody>
      </p:sp>
    </p:spTree>
    <p:extLst>
      <p:ext uri="{BB962C8B-B14F-4D97-AF65-F5344CB8AC3E}">
        <p14:creationId xmlns:p14="http://schemas.microsoft.com/office/powerpoint/2010/main" val="199139505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15</a:t>
            </a:fld>
            <a:endParaRPr lang="fr-FR" dirty="0"/>
          </a:p>
        </p:txBody>
      </p:sp>
      <p:sp>
        <p:nvSpPr>
          <p:cNvPr id="6"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 Les bonnes pratiques pour réussir sa DSN</a:t>
            </a:r>
          </a:p>
        </p:txBody>
      </p:sp>
      <p:sp>
        <p:nvSpPr>
          <p:cNvPr id="7" name="Rectangle 6"/>
          <p:cNvSpPr/>
          <p:nvPr/>
        </p:nvSpPr>
        <p:spPr>
          <a:xfrm>
            <a:off x="789136" y="6212051"/>
            <a:ext cx="7920880" cy="338554"/>
          </a:xfrm>
          <a:prstGeom prst="rect">
            <a:avLst/>
          </a:prstGeom>
        </p:spPr>
        <p:txBody>
          <a:bodyPr wrap="square">
            <a:spAutoFit/>
          </a:bodyPr>
          <a:lstStyle/>
          <a:p>
            <a:pPr marL="342900" lvl="2" indent="-342900" algn="just">
              <a:buBlip>
                <a:blip r:embed="rId3"/>
              </a:buBlip>
            </a:pPr>
            <a:r>
              <a:rPr lang="fr-FR" sz="1600" dirty="0">
                <a:solidFill>
                  <a:schemeClr val="tx2"/>
                </a:solidFill>
                <a:latin typeface="Calibri" panose="020F0502020204030204" pitchFamily="34" charset="0"/>
                <a:cs typeface="Calibri" panose="020F0502020204030204" pitchFamily="34" charset="0"/>
              </a:rPr>
              <a:t>Le démarrage en DSN </a:t>
            </a:r>
            <a:r>
              <a:rPr lang="fr-FR" sz="1600" dirty="0" smtClean="0">
                <a:solidFill>
                  <a:schemeClr val="tx2"/>
                </a:solidFill>
                <a:latin typeface="Calibri" panose="020F0502020204030204" pitchFamily="34" charset="0"/>
                <a:cs typeface="Calibri" panose="020F0502020204030204" pitchFamily="34" charset="0"/>
              </a:rPr>
              <a:t>se fait en janvier et n’est pas autorisé en cours d’année </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093296"/>
            <a:ext cx="576064" cy="576064"/>
          </a:xfrm>
          <a:prstGeom prst="rect">
            <a:avLst/>
          </a:prstGeom>
        </p:spPr>
      </p:pic>
      <p:sp>
        <p:nvSpPr>
          <p:cNvPr id="9" name="Espace réservé du contenu 2">
            <a:extLst>
              <a:ext uri="{FF2B5EF4-FFF2-40B4-BE49-F238E27FC236}">
                <a16:creationId xmlns:a16="http://schemas.microsoft.com/office/drawing/2014/main" id="{4CD1868C-AE2F-AE41-8305-85B3C0E4CFA3}"/>
              </a:ext>
            </a:extLst>
          </p:cNvPr>
          <p:cNvSpPr>
            <a:spLocks noGrp="1"/>
          </p:cNvSpPr>
          <p:nvPr>
            <p:ph idx="1"/>
          </p:nvPr>
        </p:nvSpPr>
        <p:spPr>
          <a:xfrm>
            <a:off x="1187624" y="764704"/>
            <a:ext cx="8481763" cy="1440160"/>
          </a:xfrm>
        </p:spPr>
        <p:txBody>
          <a:bodyPr/>
          <a:lstStyle/>
          <a:p>
            <a:pPr marL="0" lvl="2" indent="0" algn="just" eaLnBrk="1" hangingPunct="1">
              <a:spcAft>
                <a:spcPts val="0"/>
              </a:spcAft>
              <a:buNone/>
            </a:pPr>
            <a:r>
              <a:rPr lang="fr-FR" sz="1600" b="1" dirty="0">
                <a:solidFill>
                  <a:schemeClr val="bg1"/>
                </a:solidFill>
              </a:rPr>
              <a:t>Les étapes clés d’un bon démarrage</a:t>
            </a:r>
          </a:p>
          <a:p>
            <a:pPr lvl="1">
              <a:lnSpc>
                <a:spcPct val="100000"/>
              </a:lnSpc>
              <a:spcBef>
                <a:spcPts val="0"/>
              </a:spcBef>
              <a:buClr>
                <a:schemeClr val="bg2"/>
              </a:buClr>
              <a:buSzPct val="100000"/>
              <a:buFont typeface="Courier New" panose="02070309020205020404" pitchFamily="49" charset="0"/>
              <a:buChar char="o"/>
            </a:pPr>
            <a:endParaRPr lang="fr-FR" sz="1400" dirty="0">
              <a:solidFill>
                <a:schemeClr val="bg1"/>
              </a:solidFill>
              <a:sym typeface="Wingdings"/>
            </a:endParaRPr>
          </a:p>
          <a:p>
            <a:pPr lvl="1">
              <a:lnSpc>
                <a:spcPct val="100000"/>
              </a:lnSpc>
              <a:spcBef>
                <a:spcPts val="0"/>
              </a:spcBef>
              <a:buClr>
                <a:schemeClr val="bg2"/>
              </a:buClr>
              <a:buSzPct val="100000"/>
              <a:buFont typeface="Courier New" panose="02070309020205020404" pitchFamily="49" charset="0"/>
              <a:buChar char="o"/>
            </a:pPr>
            <a:endParaRPr lang="fr-FR" sz="1400" dirty="0">
              <a:solidFill>
                <a:schemeClr val="bg1"/>
              </a:solidFill>
              <a:sym typeface="Wingdings"/>
            </a:endParaRPr>
          </a:p>
          <a:p>
            <a:pPr lvl="1">
              <a:lnSpc>
                <a:spcPct val="100000"/>
              </a:lnSpc>
              <a:spcBef>
                <a:spcPts val="0"/>
              </a:spcBef>
              <a:buClr>
                <a:schemeClr val="bg2"/>
              </a:buClr>
              <a:buSzPct val="100000"/>
              <a:buFont typeface="Courier New" panose="02070309020205020404" pitchFamily="49" charset="0"/>
              <a:buChar char="o"/>
            </a:pPr>
            <a:endParaRPr lang="fr-FR" sz="1400" dirty="0">
              <a:solidFill>
                <a:schemeClr val="bg1"/>
              </a:solidFill>
              <a:sym typeface="Wingdings"/>
            </a:endParaRPr>
          </a:p>
          <a:p>
            <a:endParaRPr lang="fr-FR" dirty="0">
              <a:solidFill>
                <a:schemeClr val="bg1"/>
              </a:solidFill>
            </a:endParaRPr>
          </a:p>
        </p:txBody>
      </p:sp>
      <p:pic>
        <p:nvPicPr>
          <p:cNvPr id="3" name="Image 2"/>
          <p:cNvPicPr>
            <a:picLocks noChangeAspect="1"/>
          </p:cNvPicPr>
          <p:nvPr/>
        </p:nvPicPr>
        <p:blipFill>
          <a:blip r:embed="rId5"/>
          <a:stretch>
            <a:fillRect/>
          </a:stretch>
        </p:blipFill>
        <p:spPr>
          <a:xfrm>
            <a:off x="444600" y="1275025"/>
            <a:ext cx="8254800" cy="4580726"/>
          </a:xfrm>
          <a:prstGeom prst="rect">
            <a:avLst/>
          </a:prstGeom>
        </p:spPr>
      </p:pic>
    </p:spTree>
    <p:extLst>
      <p:ext uri="{BB962C8B-B14F-4D97-AF65-F5344CB8AC3E}">
        <p14:creationId xmlns:p14="http://schemas.microsoft.com/office/powerpoint/2010/main" val="231420814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6701" y="1484909"/>
            <a:ext cx="8637587" cy="3096344"/>
          </a:xfrm>
        </p:spPr>
        <p:txBody>
          <a:bodyPr/>
          <a:lstStyle/>
          <a:p>
            <a:pPr marL="0" lvl="2" indent="0" algn="just" eaLnBrk="1" hangingPunct="1">
              <a:spcAft>
                <a:spcPts val="0"/>
              </a:spcAft>
              <a:buNone/>
            </a:pPr>
            <a:r>
              <a:rPr lang="fr-FR" sz="1800" b="1" dirty="0">
                <a:solidFill>
                  <a:schemeClr val="tx2"/>
                </a:solidFill>
                <a:latin typeface="Calibri"/>
              </a:rPr>
              <a:t>	</a:t>
            </a:r>
            <a:r>
              <a:rPr lang="fr-FR" sz="1800" b="1" u="sng" dirty="0">
                <a:solidFill>
                  <a:schemeClr val="tx2"/>
                </a:solidFill>
                <a:latin typeface="Calibri"/>
              </a:rPr>
              <a:t>Focus sur la maille déclarative :</a:t>
            </a:r>
          </a:p>
          <a:p>
            <a:pPr marL="0" lvl="2" indent="0" algn="just" eaLnBrk="1" hangingPunct="1">
              <a:spcBef>
                <a:spcPts val="0"/>
              </a:spcBef>
              <a:spcAft>
                <a:spcPts val="0"/>
              </a:spcAft>
              <a:buNone/>
            </a:pPr>
            <a:endParaRPr lang="fr-FR" sz="1200" b="0" u="sng" dirty="0">
              <a:solidFill>
                <a:schemeClr val="tx2"/>
              </a:solidFill>
              <a:latin typeface="Calibri" panose="020F0502020204030204" pitchFamily="34" charset="0"/>
              <a:cs typeface="Calibri" panose="020F0502020204030204" pitchFamily="34" charset="0"/>
            </a:endParaRPr>
          </a:p>
          <a:p>
            <a:pPr marL="342900" lvl="2" indent="-342900" algn="just" eaLnBrk="1" hangingPunct="1">
              <a:spcBef>
                <a:spcPts val="0"/>
              </a:spcBef>
              <a:spcAft>
                <a:spcPts val="0"/>
              </a:spcAft>
              <a:buClr>
                <a:srgbClr val="EE2525"/>
              </a:buClr>
              <a:buSzPct val="125000"/>
              <a:buBlip>
                <a:blip r:embed="rId3"/>
              </a:buBlip>
            </a:pPr>
            <a:r>
              <a:rPr lang="fr-FR" sz="1600" b="1" dirty="0">
                <a:solidFill>
                  <a:schemeClr val="tx2"/>
                </a:solidFill>
                <a:latin typeface="Calibri"/>
              </a:rPr>
              <a:t>En DSN pour la sphère privée, la maille déclarative utilisée correspond à l’établissement qui a conclu le contrat de travail</a:t>
            </a:r>
          </a:p>
          <a:p>
            <a:pPr marL="742950" lvl="1" indent="-285750" algn="just" defTabSz="1296988" eaLnBrk="1" hangingPunct="1">
              <a:spcBef>
                <a:spcPts val="0"/>
              </a:spcBef>
              <a:buClr>
                <a:srgbClr val="A1A1A1">
                  <a:lumMod val="50000"/>
                </a:srgbClr>
              </a:buClr>
              <a:buSzPct val="125000"/>
              <a:buBlip>
                <a:blip r:embed="rId4"/>
              </a:buBlip>
              <a:tabLst>
                <a:tab pos="8435975" algn="r"/>
              </a:tabLst>
              <a:defRPr/>
            </a:pPr>
            <a:r>
              <a:rPr lang="fr-FR" sz="1500" b="0" dirty="0">
                <a:solidFill>
                  <a:schemeClr val="tx2"/>
                </a:solidFill>
                <a:latin typeface="Calibri" panose="020F0502020204030204" pitchFamily="34" charset="0"/>
                <a:cs typeface="Calibri" panose="020F0502020204030204" pitchFamily="34" charset="0"/>
              </a:rPr>
              <a:t>Ce parallèle ne peut pas être réalisé pour la fonction publique (ex : Lycées)</a:t>
            </a:r>
          </a:p>
          <a:p>
            <a:pPr lvl="2" algn="just">
              <a:spcBef>
                <a:spcPts val="0"/>
              </a:spcBef>
            </a:pPr>
            <a:endParaRPr lang="fr-FR" dirty="0" smtClean="0"/>
          </a:p>
          <a:p>
            <a:pPr marL="342900" lvl="2" indent="-342900" algn="just" eaLnBrk="1" hangingPunct="1">
              <a:spcBef>
                <a:spcPts val="0"/>
              </a:spcBef>
              <a:spcAft>
                <a:spcPts val="0"/>
              </a:spcAft>
              <a:buClr>
                <a:srgbClr val="EE2525"/>
              </a:buClr>
              <a:buSzPct val="125000"/>
              <a:buBlip>
                <a:blip r:embed="rId3"/>
              </a:buBlip>
            </a:pPr>
            <a:r>
              <a:rPr lang="fr-FR" sz="1600" b="1" dirty="0" smtClean="0">
                <a:solidFill>
                  <a:schemeClr val="tx2"/>
                </a:solidFill>
                <a:latin typeface="Calibri"/>
              </a:rPr>
              <a:t>Actuellement, pour la FP le découpage entre les procédures </a:t>
            </a:r>
            <a:r>
              <a:rPr lang="fr-FR" sz="1600" dirty="0" smtClean="0">
                <a:solidFill>
                  <a:schemeClr val="tx2"/>
                </a:solidFill>
                <a:latin typeface="Calibri"/>
              </a:rPr>
              <a:t>(DUCS, DADS-U, PASRAU…) </a:t>
            </a:r>
            <a:r>
              <a:rPr lang="fr-FR" sz="1600" b="1" dirty="0" smtClean="0">
                <a:solidFill>
                  <a:schemeClr val="tx2"/>
                </a:solidFill>
                <a:latin typeface="Calibri"/>
              </a:rPr>
              <a:t>est </a:t>
            </a:r>
            <a:r>
              <a:rPr lang="fr-FR" sz="1600" b="1" dirty="0" smtClean="0">
                <a:solidFill>
                  <a:schemeClr val="tx2"/>
                </a:solidFill>
              </a:rPr>
              <a:t>disparate.</a:t>
            </a:r>
            <a:endParaRPr lang="fr-FR" sz="1600" dirty="0" smtClean="0">
              <a:solidFill>
                <a:schemeClr val="tx2"/>
              </a:solidFill>
            </a:endParaRPr>
          </a:p>
          <a:p>
            <a:pPr marL="358775" lvl="1" indent="0" algn="just">
              <a:buNone/>
            </a:pPr>
            <a:endParaRPr lang="fr-FR" sz="1800" dirty="0"/>
          </a:p>
          <a:p>
            <a:endParaRPr lang="fr-FR" sz="1800" dirty="0"/>
          </a:p>
          <a:p>
            <a:endParaRPr lang="fr-FR" sz="1800" dirty="0"/>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16</a:t>
            </a:fld>
            <a:endParaRPr lang="fr-FR" dirty="0"/>
          </a:p>
        </p:txBody>
      </p:sp>
      <p:sp>
        <p:nvSpPr>
          <p:cNvPr id="5" name="ZoneTexte 4"/>
          <p:cNvSpPr txBox="1"/>
          <p:nvPr/>
        </p:nvSpPr>
        <p:spPr>
          <a:xfrm>
            <a:off x="1093791" y="4080886"/>
            <a:ext cx="7103664" cy="1508105"/>
          </a:xfrm>
          <a:prstGeom prst="rect">
            <a:avLst/>
          </a:prstGeom>
          <a:noFill/>
          <a:ln w="28575">
            <a:solidFill>
              <a:srgbClr val="F2950C"/>
            </a:solidFill>
            <a:prstDash val="sysDash"/>
          </a:ln>
        </p:spPr>
        <p:txBody>
          <a:bodyPr wrap="square" rtlCol="0">
            <a:spAutoFit/>
          </a:bodyPr>
          <a:lstStyle/>
          <a:p>
            <a:pPr marL="0" lvl="2" algn="ctr">
              <a:buClr>
                <a:srgbClr val="EE2525"/>
              </a:buClr>
              <a:buSzPct val="125000"/>
            </a:pPr>
            <a:endParaRPr lang="fr-FR" sz="1000" b="1" dirty="0">
              <a:solidFill>
                <a:schemeClr val="tx2"/>
              </a:solidFill>
              <a:latin typeface="Calibri" panose="020F0502020204030204" pitchFamily="34" charset="0"/>
              <a:cs typeface="Calibri" panose="020F0502020204030204" pitchFamily="34" charset="0"/>
            </a:endParaRPr>
          </a:p>
          <a:p>
            <a:pPr marL="0" lvl="2" algn="ctr">
              <a:buClr>
                <a:srgbClr val="EE2525"/>
              </a:buClr>
              <a:buSzPct val="125000"/>
            </a:pPr>
            <a:r>
              <a:rPr lang="fr-FR" b="1" dirty="0" smtClean="0">
                <a:solidFill>
                  <a:schemeClr val="tx2"/>
                </a:solidFill>
                <a:latin typeface="Calibri" panose="020F0502020204030204" pitchFamily="34" charset="0"/>
                <a:cs typeface="Calibri" panose="020F0502020204030204" pitchFamily="34" charset="0"/>
              </a:rPr>
              <a:t>A des fins de simplification, il est préconisé que la déclaration DSN soit effectuée au niveau de l’établissement qui gère administrativement l’agent et donc directement ou indirectement la paie des salaires (« établissement déclaré »).</a:t>
            </a:r>
          </a:p>
          <a:p>
            <a:pPr marL="0" lvl="2" algn="ctr">
              <a:buClr>
                <a:srgbClr val="EE2525"/>
              </a:buClr>
              <a:buSzPct val="125000"/>
            </a:pPr>
            <a:r>
              <a:rPr lang="fr-FR" sz="1000" b="1" dirty="0" smtClean="0">
                <a:solidFill>
                  <a:schemeClr val="tx2"/>
                </a:solidFill>
                <a:latin typeface="Calibri" panose="020F0502020204030204" pitchFamily="34" charset="0"/>
                <a:cs typeface="Calibri" panose="020F0502020204030204" pitchFamily="34" charset="0"/>
              </a:rPr>
              <a:t> </a:t>
            </a:r>
            <a:endParaRPr lang="fr-FR" sz="1000" b="1" dirty="0">
              <a:solidFill>
                <a:schemeClr val="tx2"/>
              </a:solidFill>
              <a:latin typeface="Calibri" panose="020F0502020204030204" pitchFamily="34" charset="0"/>
              <a:cs typeface="Calibri" panose="020F0502020204030204" pitchFamily="34" charset="0"/>
            </a:endParaRPr>
          </a:p>
        </p:txBody>
      </p:sp>
      <p:sp>
        <p:nvSpPr>
          <p:cNvPr id="7"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 Les bonnes pratiques pour réussir sa DSN</a:t>
            </a: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006" y="1383039"/>
            <a:ext cx="461785" cy="461785"/>
          </a:xfrm>
          <a:prstGeom prst="rect">
            <a:avLst/>
          </a:prstGeom>
        </p:spPr>
      </p:pic>
    </p:spTree>
    <p:extLst>
      <p:ext uri="{BB962C8B-B14F-4D97-AF65-F5344CB8AC3E}">
        <p14:creationId xmlns:p14="http://schemas.microsoft.com/office/powerpoint/2010/main" val="304427801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9613" y="1238448"/>
            <a:ext cx="8724776" cy="5619551"/>
          </a:xfrm>
        </p:spPr>
        <p:txBody>
          <a:bodyPr/>
          <a:lstStyle/>
          <a:p>
            <a:pPr marL="0" lvl="2" indent="0" algn="just" eaLnBrk="1" hangingPunct="1">
              <a:spcAft>
                <a:spcPts val="0"/>
              </a:spcAft>
              <a:buNone/>
            </a:pPr>
            <a:r>
              <a:rPr lang="fr-FR" sz="1800" b="1" u="sng" dirty="0" smtClean="0">
                <a:solidFill>
                  <a:schemeClr val="tx2"/>
                </a:solidFill>
                <a:latin typeface="Calibri" panose="020F0502020204030204" pitchFamily="34" charset="0"/>
                <a:cs typeface="Calibri" panose="020F0502020204030204" pitchFamily="34" charset="0"/>
              </a:rPr>
              <a:t>Une quinzaine de données spécifiques FP ont été ajoutées à la norme DSN</a:t>
            </a:r>
          </a:p>
          <a:p>
            <a:pPr marL="0" lvl="2" indent="0" algn="just" eaLnBrk="1" hangingPunct="1">
              <a:spcAft>
                <a:spcPts val="0"/>
              </a:spcAft>
              <a:buNone/>
            </a:pPr>
            <a:endParaRPr lang="fr-FR" sz="1800" b="1" u="sng" dirty="0">
              <a:solidFill>
                <a:schemeClr val="tx2"/>
              </a:solidFill>
              <a:latin typeface="Calibri" panose="020F0502020204030204" pitchFamily="34" charset="0"/>
              <a:cs typeface="Calibri" panose="020F0502020204030204" pitchFamily="34" charset="0"/>
            </a:endParaRPr>
          </a:p>
          <a:p>
            <a:pPr marL="0" lvl="2" indent="0" algn="just" eaLnBrk="1" hangingPunct="1">
              <a:spcAft>
                <a:spcPts val="0"/>
              </a:spcAft>
              <a:buNone/>
            </a:pPr>
            <a:r>
              <a:rPr lang="fr-FR" sz="1800" b="1" u="sng" dirty="0" smtClean="0">
                <a:solidFill>
                  <a:schemeClr val="tx2"/>
                </a:solidFill>
                <a:latin typeface="Calibri" panose="020F0502020204030204" pitchFamily="34" charset="0"/>
                <a:cs typeface="Calibri" panose="020F0502020204030204" pitchFamily="34" charset="0"/>
              </a:rPr>
              <a:t>Notion </a:t>
            </a:r>
            <a:r>
              <a:rPr lang="fr-FR" sz="1800" b="1" u="sng" dirty="0">
                <a:solidFill>
                  <a:schemeClr val="tx2"/>
                </a:solidFill>
                <a:latin typeface="Calibri" panose="020F0502020204030204" pitchFamily="34" charset="0"/>
                <a:cs typeface="Calibri" panose="020F0502020204030204" pitchFamily="34" charset="0"/>
              </a:rPr>
              <a:t>de « contrat » :</a:t>
            </a:r>
          </a:p>
          <a:p>
            <a:pPr marL="342900" lvl="2" indent="-342900" algn="just" eaLnBrk="1" hangingPunct="1">
              <a:spcBef>
                <a:spcPts val="0"/>
              </a:spcBef>
              <a:spcAft>
                <a:spcPts val="0"/>
              </a:spcAft>
              <a:buBlip>
                <a:blip r:embed="rId2"/>
              </a:buBlip>
            </a:pPr>
            <a:endParaRPr lang="fr-FR" sz="1800" b="1" dirty="0">
              <a:solidFill>
                <a:schemeClr val="tx2"/>
              </a:solidFill>
              <a:latin typeface="Calibri" panose="020F0502020204030204" pitchFamily="34" charset="0"/>
              <a:cs typeface="Calibri" panose="020F0502020204030204" pitchFamily="34" charset="0"/>
            </a:endParaRPr>
          </a:p>
          <a:p>
            <a:pPr marL="342900" lvl="2" indent="-342900" algn="just" eaLnBrk="1" hangingPunct="1">
              <a:spcAft>
                <a:spcPts val="0"/>
              </a:spcAft>
              <a:buBlip>
                <a:blip r:embed="rId2"/>
              </a:buBlip>
            </a:pPr>
            <a:r>
              <a:rPr lang="fr-FR" sz="1600" b="1" dirty="0">
                <a:solidFill>
                  <a:schemeClr val="tx2"/>
                </a:solidFill>
                <a:latin typeface="Calibri" panose="020F0502020204030204" pitchFamily="34" charset="0"/>
                <a:cs typeface="Calibri" panose="020F0502020204030204" pitchFamily="34" charset="0"/>
              </a:rPr>
              <a:t>La DSN étant généralisée au secteur privé</a:t>
            </a:r>
            <a:r>
              <a:rPr lang="fr-FR" sz="1600" dirty="0">
                <a:solidFill>
                  <a:schemeClr val="tx2"/>
                </a:solidFill>
                <a:latin typeface="Calibri" panose="020F0502020204030204" pitchFamily="34" charset="0"/>
                <a:cs typeface="Calibri" panose="020F0502020204030204" pitchFamily="34" charset="0"/>
              </a:rPr>
              <a:t>, le terme de </a:t>
            </a:r>
            <a:r>
              <a:rPr lang="fr-FR" sz="1600" b="1" dirty="0">
                <a:solidFill>
                  <a:schemeClr val="tx2"/>
                </a:solidFill>
                <a:latin typeface="Calibri" panose="020F0502020204030204" pitchFamily="34" charset="0"/>
                <a:cs typeface="Calibri" panose="020F0502020204030204" pitchFamily="34" charset="0"/>
              </a:rPr>
              <a:t>« contrat » </a:t>
            </a:r>
            <a:r>
              <a:rPr lang="fr-FR" sz="1600" dirty="0">
                <a:solidFill>
                  <a:schemeClr val="tx2"/>
                </a:solidFill>
                <a:latin typeface="Calibri" panose="020F0502020204030204" pitchFamily="34" charset="0"/>
                <a:cs typeface="Calibri" panose="020F0502020204030204" pitchFamily="34" charset="0"/>
              </a:rPr>
              <a:t>pour décrire l’accord dans lequel sont fixées les obligations réciproques de l’employeur et du salarié est donc</a:t>
            </a:r>
            <a:r>
              <a:rPr lang="fr-FR" sz="1600" b="1" dirty="0">
                <a:solidFill>
                  <a:schemeClr val="tx2"/>
                </a:solidFill>
                <a:latin typeface="Calibri" panose="020F0502020204030204" pitchFamily="34" charset="0"/>
                <a:cs typeface="Calibri" panose="020F0502020204030204" pitchFamily="34" charset="0"/>
              </a:rPr>
              <a:t> le terme prédominant. </a:t>
            </a:r>
          </a:p>
          <a:p>
            <a:pPr marL="342900" lvl="2" indent="-342900" algn="just" eaLnBrk="1" hangingPunct="1">
              <a:spcAft>
                <a:spcPts val="0"/>
              </a:spcAft>
              <a:buBlip>
                <a:blip r:embed="rId2"/>
              </a:buBlip>
            </a:pPr>
            <a:r>
              <a:rPr lang="fr-FR" sz="1600" dirty="0">
                <a:solidFill>
                  <a:schemeClr val="tx2"/>
                </a:solidFill>
                <a:latin typeface="Calibri" panose="020F0502020204030204" pitchFamily="34" charset="0"/>
                <a:cs typeface="Calibri" panose="020F0502020204030204" pitchFamily="34" charset="0"/>
              </a:rPr>
              <a:t>Il est donc entendu que pour le secteur public, la notion de « contrat de travail » ne s’applique pas aux fonctionnaires mais doit plutôt </a:t>
            </a:r>
            <a:r>
              <a:rPr lang="fr-FR" sz="1600" b="1" dirty="0">
                <a:solidFill>
                  <a:schemeClr val="tx2"/>
                </a:solidFill>
                <a:latin typeface="Calibri" panose="020F0502020204030204" pitchFamily="34" charset="0"/>
                <a:cs typeface="Calibri" panose="020F0502020204030204" pitchFamily="34" charset="0"/>
              </a:rPr>
              <a:t>être comprise comme une relation employeur - agent, devant elle aussi être décrite dans la DSN.</a:t>
            </a:r>
          </a:p>
          <a:p>
            <a:pPr marL="0" lvl="2" indent="0" algn="just" eaLnBrk="1" hangingPunct="1">
              <a:spcAft>
                <a:spcPts val="0"/>
              </a:spcAft>
              <a:buNone/>
            </a:pPr>
            <a:endParaRPr lang="fr-FR" sz="1800" b="1" u="sng" dirty="0">
              <a:solidFill>
                <a:schemeClr val="tx2"/>
              </a:solidFill>
              <a:latin typeface="Calibri" panose="020F0502020204030204" pitchFamily="34" charset="0"/>
              <a:cs typeface="Calibri" panose="020F0502020204030204" pitchFamily="34" charset="0"/>
            </a:endParaRPr>
          </a:p>
          <a:p>
            <a:pPr marL="0" lvl="2" indent="0" algn="just" eaLnBrk="1" hangingPunct="1">
              <a:spcAft>
                <a:spcPts val="0"/>
              </a:spcAft>
              <a:buNone/>
            </a:pPr>
            <a:r>
              <a:rPr lang="fr-FR" sz="1800" b="1" u="sng" dirty="0">
                <a:solidFill>
                  <a:schemeClr val="tx2"/>
                </a:solidFill>
                <a:latin typeface="Calibri" panose="020F0502020204030204" pitchFamily="34" charset="0"/>
                <a:cs typeface="Calibri" panose="020F0502020204030204" pitchFamily="34" charset="0"/>
              </a:rPr>
              <a:t>La déclaration des quotités de travail entre fonctionnaire et contractuel :</a:t>
            </a:r>
          </a:p>
          <a:p>
            <a:pPr>
              <a:spcBef>
                <a:spcPts val="0"/>
              </a:spcBef>
            </a:pPr>
            <a:r>
              <a:rPr lang="fr-FR" sz="1400" dirty="0">
                <a:solidFill>
                  <a:schemeClr val="tx1"/>
                </a:solidFill>
                <a:latin typeface="Calibri" panose="020F0502020204030204" pitchFamily="34" charset="0"/>
                <a:cs typeface="Calibri" panose="020F0502020204030204" pitchFamily="34" charset="0"/>
              </a:rPr>
              <a:t> </a:t>
            </a:r>
          </a:p>
          <a:p>
            <a:pPr marL="342900" lvl="2" indent="-342900" algn="just" eaLnBrk="1" hangingPunct="1">
              <a:spcAft>
                <a:spcPts val="0"/>
              </a:spcAft>
              <a:buBlip>
                <a:blip r:embed="rId2"/>
              </a:buBlip>
            </a:pPr>
            <a:r>
              <a:rPr lang="fr-FR" sz="1600" dirty="0">
                <a:solidFill>
                  <a:schemeClr val="tx2"/>
                </a:solidFill>
                <a:latin typeface="Calibri" panose="020F0502020204030204" pitchFamily="34" charset="0"/>
                <a:cs typeface="Calibri" panose="020F0502020204030204" pitchFamily="34" charset="0"/>
              </a:rPr>
              <a:t>La DSN étant mensuelle, les quotités sont à déclarer par défaut </a:t>
            </a:r>
            <a:r>
              <a:rPr lang="fr-FR" sz="1600" b="1" dirty="0">
                <a:solidFill>
                  <a:schemeClr val="tx2"/>
                </a:solidFill>
                <a:latin typeface="Calibri" panose="020F0502020204030204" pitchFamily="34" charset="0"/>
                <a:cs typeface="Calibri" panose="020F0502020204030204" pitchFamily="34" charset="0"/>
              </a:rPr>
              <a:t>sur une base mensuelle</a:t>
            </a:r>
            <a:r>
              <a:rPr lang="fr-FR" sz="1600" dirty="0">
                <a:solidFill>
                  <a:schemeClr val="tx2"/>
                </a:solidFill>
                <a:latin typeface="Calibri" panose="020F0502020204030204" pitchFamily="34" charset="0"/>
                <a:cs typeface="Calibri" panose="020F0502020204030204" pitchFamily="34" charset="0"/>
              </a:rPr>
              <a:t>. </a:t>
            </a:r>
          </a:p>
          <a:p>
            <a:pPr marL="342900" lvl="2" indent="-342900" algn="just" eaLnBrk="1" hangingPunct="1">
              <a:spcAft>
                <a:spcPts val="0"/>
              </a:spcAft>
              <a:buBlip>
                <a:blip r:embed="rId2"/>
              </a:buBlip>
            </a:pPr>
            <a:r>
              <a:rPr lang="fr-FR" sz="1600" dirty="0">
                <a:solidFill>
                  <a:schemeClr val="tx2"/>
                </a:solidFill>
                <a:latin typeface="Calibri" panose="020F0502020204030204" pitchFamily="34" charset="0"/>
                <a:cs typeface="Calibri" panose="020F0502020204030204" pitchFamily="34" charset="0"/>
              </a:rPr>
              <a:t>Toutefois, pour les fonctionnaires, les quotités de travail doivent être déclarées en </a:t>
            </a:r>
            <a:r>
              <a:rPr lang="fr-FR" sz="1600" b="1" dirty="0">
                <a:solidFill>
                  <a:schemeClr val="tx2"/>
                </a:solidFill>
                <a:latin typeface="Calibri" panose="020F0502020204030204" pitchFamily="34" charset="0"/>
                <a:cs typeface="Calibri" panose="020F0502020204030204" pitchFamily="34" charset="0"/>
              </a:rPr>
              <a:t>heures hebdomadaires </a:t>
            </a:r>
            <a:r>
              <a:rPr lang="fr-FR" sz="1600" b="1" dirty="0" smtClean="0">
                <a:solidFill>
                  <a:schemeClr val="tx2"/>
                </a:solidFill>
                <a:latin typeface="Calibri" panose="020F0502020204030204" pitchFamily="34" charset="0"/>
                <a:cs typeface="Calibri" panose="020F0502020204030204" pitchFamily="34" charset="0"/>
              </a:rPr>
              <a:t>comme le prévoit leur statut</a:t>
            </a:r>
            <a:r>
              <a:rPr lang="fr-FR" sz="1600" dirty="0" smtClean="0">
                <a:solidFill>
                  <a:schemeClr val="tx2"/>
                </a:solidFill>
                <a:latin typeface="Calibri" panose="020F0502020204030204" pitchFamily="34" charset="0"/>
                <a:cs typeface="Calibri" panose="020F0502020204030204" pitchFamily="34" charset="0"/>
              </a:rPr>
              <a:t>. </a:t>
            </a:r>
            <a:endParaRPr lang="fr-FR" sz="1100" dirty="0">
              <a:solidFill>
                <a:schemeClr val="tx2"/>
              </a:solidFill>
              <a:latin typeface="Calibri" panose="020F0502020204030204" pitchFamily="34" charset="0"/>
              <a:cs typeface="Calibri" panose="020F0502020204030204" pitchFamily="34" charset="0"/>
            </a:endParaRPr>
          </a:p>
          <a:p>
            <a:pPr marL="742950" lvl="1" indent="-285750" algn="just" defTabSz="1296988" eaLnBrk="1" hangingPunct="1">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Cela implique que, dans la DSN d’un même employeur public, on déclarera des quotités de travail calculées :</a:t>
            </a:r>
          </a:p>
          <a:p>
            <a:pPr lvl="2" algn="just" defTabSz="1296988">
              <a:buClr>
                <a:srgbClr val="A1A1A1">
                  <a:lumMod val="50000"/>
                </a:srgbClr>
              </a:buClr>
              <a:buSzPct val="125000"/>
              <a:tabLst>
                <a:tab pos="8435975" algn="r"/>
              </a:tabLst>
              <a:defRPr/>
            </a:pPr>
            <a:r>
              <a:rPr lang="fr-FR" sz="1600" dirty="0">
                <a:latin typeface="Calibri" panose="020F0502020204030204" pitchFamily="34" charset="0"/>
                <a:cs typeface="Calibri" panose="020F0502020204030204" pitchFamily="34" charset="0"/>
              </a:rPr>
              <a:t> sur des bases mensuelles pour les contractuels</a:t>
            </a:r>
          </a:p>
          <a:p>
            <a:pPr lvl="2" algn="just" defTabSz="1296988">
              <a:buClr>
                <a:srgbClr val="A1A1A1">
                  <a:lumMod val="50000"/>
                </a:srgbClr>
              </a:buClr>
              <a:buSzPct val="125000"/>
              <a:tabLst>
                <a:tab pos="8435975" algn="r"/>
              </a:tabLst>
              <a:defRPr/>
            </a:pPr>
            <a:r>
              <a:rPr lang="fr-FR" sz="1600" dirty="0">
                <a:latin typeface="Calibri" panose="020F0502020204030204" pitchFamily="34" charset="0"/>
                <a:cs typeface="Calibri" panose="020F0502020204030204" pitchFamily="34" charset="0"/>
              </a:rPr>
              <a:t> sur une base hebdomadaire pour les fonctionnaires</a:t>
            </a:r>
          </a:p>
          <a:p>
            <a:endParaRPr lang="fr-FR" sz="1800" dirty="0">
              <a:latin typeface="Calibri" panose="020F0502020204030204" pitchFamily="34" charset="0"/>
              <a:cs typeface="Calibri" panose="020F0502020204030204" pitchFamily="34" charset="0"/>
            </a:endParaRPr>
          </a:p>
          <a:p>
            <a:pPr marL="0" lvl="2" indent="0" algn="just" eaLnBrk="1" hangingPunct="1">
              <a:spcAft>
                <a:spcPts val="0"/>
              </a:spcAft>
              <a:buNone/>
            </a:pPr>
            <a:endParaRPr lang="fr-FR" sz="1600" b="1" dirty="0">
              <a:solidFill>
                <a:schemeClr val="tx2"/>
              </a:solidFill>
              <a:latin typeface="Calibri" panose="020F0502020204030204" pitchFamily="34" charset="0"/>
              <a:cs typeface="Calibri" panose="020F0502020204030204" pitchFamily="34" charset="0"/>
              <a:sym typeface="Wingdings"/>
            </a:endParaRPr>
          </a:p>
          <a:p>
            <a:endParaRPr lang="fr-FR" sz="18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17</a:t>
            </a:fld>
            <a:endParaRPr lang="fr-FR" dirty="0"/>
          </a:p>
        </p:txBody>
      </p:sp>
      <p:sp>
        <p:nvSpPr>
          <p:cNvPr id="5"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Quelques spécificités</a:t>
            </a:r>
          </a:p>
        </p:txBody>
      </p:sp>
    </p:spTree>
    <p:extLst>
      <p:ext uri="{BB962C8B-B14F-4D97-AF65-F5344CB8AC3E}">
        <p14:creationId xmlns:p14="http://schemas.microsoft.com/office/powerpoint/2010/main" val="41115401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6408" y="1484784"/>
            <a:ext cx="8724776" cy="4498838"/>
          </a:xfrm>
        </p:spPr>
        <p:txBody>
          <a:bodyPr/>
          <a:lstStyle/>
          <a:p>
            <a:pPr marL="0" lvl="2" indent="0" algn="just" eaLnBrk="1" hangingPunct="1">
              <a:spcAft>
                <a:spcPts val="0"/>
              </a:spcAft>
              <a:buNone/>
            </a:pPr>
            <a:r>
              <a:rPr lang="fr-FR" sz="1800" b="1" u="sng" dirty="0" smtClean="0">
                <a:solidFill>
                  <a:schemeClr val="tx2"/>
                </a:solidFill>
                <a:latin typeface="Calibri" panose="020F0502020204030204" pitchFamily="34" charset="0"/>
                <a:cs typeface="Calibri" panose="020F0502020204030204" pitchFamily="34" charset="0"/>
              </a:rPr>
              <a:t>La gestion des détachements :</a:t>
            </a:r>
            <a:endParaRPr lang="fr-FR" sz="1800" b="1" u="sng" dirty="0">
              <a:solidFill>
                <a:schemeClr val="tx2"/>
              </a:solidFill>
              <a:latin typeface="Calibri" panose="020F0502020204030204" pitchFamily="34" charset="0"/>
              <a:cs typeface="Calibri" panose="020F0502020204030204" pitchFamily="34" charset="0"/>
            </a:endParaRPr>
          </a:p>
          <a:p>
            <a:pPr marL="342900" lvl="2" indent="-342900" algn="just" eaLnBrk="1" hangingPunct="1">
              <a:lnSpc>
                <a:spcPct val="100000"/>
              </a:lnSpc>
              <a:spcBef>
                <a:spcPts val="0"/>
              </a:spcBef>
              <a:spcAft>
                <a:spcPts val="0"/>
              </a:spcAft>
              <a:buBlip>
                <a:blip r:embed="rId2"/>
              </a:buBlip>
            </a:pPr>
            <a:endParaRPr lang="fr-FR" sz="1800" b="1" dirty="0">
              <a:solidFill>
                <a:schemeClr val="tx2"/>
              </a:solidFill>
              <a:latin typeface="Calibri" panose="020F0502020204030204" pitchFamily="34" charset="0"/>
              <a:cs typeface="Calibri" panose="020F0502020204030204" pitchFamily="34" charset="0"/>
            </a:endParaRPr>
          </a:p>
          <a:p>
            <a:pPr marL="342900" lvl="2" indent="-342900" algn="just" eaLnBrk="1" hangingPunct="1">
              <a:lnSpc>
                <a:spcPct val="100000"/>
              </a:lnSpc>
              <a:spcAft>
                <a:spcPts val="0"/>
              </a:spcAft>
              <a:buBlip>
                <a:blip r:embed="rId2"/>
              </a:buBlip>
            </a:pPr>
            <a:r>
              <a:rPr lang="fr-FR" sz="1600" b="1" dirty="0">
                <a:solidFill>
                  <a:schemeClr val="tx2"/>
                </a:solidFill>
                <a:latin typeface="Calibri" panose="020F0502020204030204" pitchFamily="34" charset="0"/>
                <a:cs typeface="Calibri" panose="020F0502020204030204" pitchFamily="34" charset="0"/>
              </a:rPr>
              <a:t>Le fonctionnaire détaché est lié à deux établissements :</a:t>
            </a:r>
          </a:p>
          <a:p>
            <a:pPr marL="742950" lvl="1" indent="-285750" algn="just" defTabSz="1296988" eaLnBrk="1" hangingPunct="1">
              <a:lnSpc>
                <a:spcPct val="100000"/>
              </a:lnSpc>
              <a:spcBef>
                <a:spcPts val="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Son établissement employeur </a:t>
            </a:r>
            <a:r>
              <a:rPr lang="fr-FR" sz="1600" b="0" dirty="0" smtClean="0">
                <a:solidFill>
                  <a:schemeClr val="tx2"/>
                </a:solidFill>
                <a:latin typeface="Calibri" panose="020F0502020204030204" pitchFamily="34" charset="0"/>
                <a:cs typeface="Calibri" panose="020F0502020204030204" pitchFamily="34" charset="0"/>
              </a:rPr>
              <a:t>d'origine,</a:t>
            </a:r>
            <a:endParaRPr lang="fr-FR" sz="1600" b="0" dirty="0">
              <a:solidFill>
                <a:schemeClr val="tx2"/>
              </a:solidFill>
              <a:latin typeface="Calibri" panose="020F0502020204030204" pitchFamily="34" charset="0"/>
              <a:cs typeface="Calibri" panose="020F0502020204030204" pitchFamily="34" charset="0"/>
            </a:endParaRPr>
          </a:p>
          <a:p>
            <a:pPr marL="742950" lvl="1" indent="-285750" algn="just" defTabSz="1296988" eaLnBrk="1" hangingPunct="1">
              <a:lnSpc>
                <a:spcPct val="100000"/>
              </a:lnSpc>
              <a:spcBef>
                <a:spcPts val="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L'établissement d'accueil, dans lequel il est détaché.</a:t>
            </a:r>
          </a:p>
          <a:p>
            <a:pPr marL="457200" lvl="1" indent="0" algn="just" defTabSz="1296988" eaLnBrk="1" hangingPunct="1">
              <a:lnSpc>
                <a:spcPct val="100000"/>
              </a:lnSpc>
              <a:spcBef>
                <a:spcPts val="0"/>
              </a:spcBef>
              <a:buClr>
                <a:srgbClr val="A1A1A1">
                  <a:lumMod val="50000"/>
                </a:srgbClr>
              </a:buClr>
              <a:buSzPct val="125000"/>
              <a:buNone/>
              <a:tabLst>
                <a:tab pos="8435975" algn="r"/>
              </a:tabLst>
              <a:defRPr/>
            </a:pPr>
            <a:endParaRPr lang="fr-FR" sz="1600" b="0" dirty="0">
              <a:latin typeface="Calibri" panose="020F0502020204030204" pitchFamily="34" charset="0"/>
              <a:cs typeface="Calibri" panose="020F0502020204030204" pitchFamily="34" charset="0"/>
            </a:endParaRPr>
          </a:p>
          <a:p>
            <a:pPr marL="342900" lvl="2" indent="-342900" algn="just" eaLnBrk="1" hangingPunct="1">
              <a:lnSpc>
                <a:spcPct val="100000"/>
              </a:lnSpc>
              <a:spcAft>
                <a:spcPts val="0"/>
              </a:spcAft>
              <a:buBlip>
                <a:blip r:embed="rId2"/>
              </a:buBlip>
            </a:pPr>
            <a:r>
              <a:rPr lang="fr-FR" sz="1600" b="1" dirty="0" smtClean="0">
                <a:solidFill>
                  <a:schemeClr val="tx2"/>
                </a:solidFill>
                <a:latin typeface="Calibri" panose="020F0502020204030204" pitchFamily="34" charset="0"/>
                <a:cs typeface="Calibri" panose="020F0502020204030204" pitchFamily="34" charset="0"/>
              </a:rPr>
              <a:t>La </a:t>
            </a:r>
            <a:r>
              <a:rPr lang="fr-FR" sz="1600" b="1" dirty="0">
                <a:solidFill>
                  <a:schemeClr val="tx2"/>
                </a:solidFill>
                <a:latin typeface="Calibri" panose="020F0502020204030204" pitchFamily="34" charset="0"/>
                <a:cs typeface="Calibri" panose="020F0502020204030204" pitchFamily="34" charset="0"/>
              </a:rPr>
              <a:t>déclaration d'un </a:t>
            </a:r>
            <a:r>
              <a:rPr lang="fr-FR" sz="1600" b="1" dirty="0" smtClean="0">
                <a:solidFill>
                  <a:schemeClr val="tx2"/>
                </a:solidFill>
                <a:latin typeface="Calibri" panose="020F0502020204030204" pitchFamily="34" charset="0"/>
                <a:cs typeface="Calibri" panose="020F0502020204030204" pitchFamily="34" charset="0"/>
              </a:rPr>
              <a:t>détachement </a:t>
            </a:r>
            <a:r>
              <a:rPr lang="fr-FR" sz="1600" b="1" dirty="0">
                <a:solidFill>
                  <a:schemeClr val="tx2"/>
                </a:solidFill>
                <a:latin typeface="Calibri" panose="020F0502020204030204" pitchFamily="34" charset="0"/>
                <a:cs typeface="Calibri" panose="020F0502020204030204" pitchFamily="34" charset="0"/>
              </a:rPr>
              <a:t>en </a:t>
            </a:r>
            <a:r>
              <a:rPr lang="fr-FR" sz="1600" b="1" dirty="0" smtClean="0">
                <a:solidFill>
                  <a:schemeClr val="tx2"/>
                </a:solidFill>
                <a:latin typeface="Calibri" panose="020F0502020204030204" pitchFamily="34" charset="0"/>
                <a:cs typeface="Calibri" panose="020F0502020204030204" pitchFamily="34" charset="0"/>
              </a:rPr>
              <a:t>DSN </a:t>
            </a:r>
            <a:r>
              <a:rPr lang="fr-FR" sz="1600" b="1" dirty="0">
                <a:solidFill>
                  <a:schemeClr val="tx2"/>
                </a:solidFill>
                <a:latin typeface="Calibri" panose="020F0502020204030204" pitchFamily="34" charset="0"/>
                <a:cs typeface="Calibri" panose="020F0502020204030204" pitchFamily="34" charset="0"/>
              </a:rPr>
              <a:t>obéit à deux grands principes :</a:t>
            </a:r>
          </a:p>
          <a:p>
            <a:pPr marL="742950" lvl="1" indent="-285750" algn="just" defTabSz="1296988" eaLnBrk="1" hangingPunct="1">
              <a:lnSpc>
                <a:spcPct val="100000"/>
              </a:lnSpc>
              <a:spcBef>
                <a:spcPts val="0"/>
              </a:spcBef>
              <a:buClr>
                <a:srgbClr val="A1A1A1">
                  <a:lumMod val="50000"/>
                </a:srgbClr>
              </a:buClr>
              <a:buSzPct val="125000"/>
              <a:buBlip>
                <a:blip r:embed="rId3"/>
              </a:buBlip>
              <a:tabLst>
                <a:tab pos="8435975" algn="r"/>
              </a:tabLst>
              <a:defRPr/>
            </a:pPr>
            <a:r>
              <a:rPr lang="fr-FR" sz="1600" b="0" dirty="0" smtClean="0">
                <a:solidFill>
                  <a:schemeClr val="tx2"/>
                </a:solidFill>
                <a:latin typeface="Calibri" panose="020F0502020204030204" pitchFamily="34" charset="0"/>
                <a:cs typeface="Calibri" panose="020F0502020204030204" pitchFamily="34" charset="0"/>
              </a:rPr>
              <a:t>Les </a:t>
            </a:r>
            <a:r>
              <a:rPr lang="fr-FR" sz="1600" b="0" dirty="0">
                <a:solidFill>
                  <a:schemeClr val="tx2"/>
                </a:solidFill>
                <a:latin typeface="Calibri" panose="020F0502020204030204" pitchFamily="34" charset="0"/>
                <a:cs typeface="Calibri" panose="020F0502020204030204" pitchFamily="34" charset="0"/>
              </a:rPr>
              <a:t>modalités déclaratives diffèrent selon qu'il s'agit de l'établissement d'origine ou </a:t>
            </a:r>
            <a:r>
              <a:rPr lang="fr-FR" sz="1600" b="0" dirty="0" smtClean="0">
                <a:solidFill>
                  <a:schemeClr val="tx2"/>
                </a:solidFill>
                <a:latin typeface="Calibri" panose="020F0502020204030204" pitchFamily="34" charset="0"/>
                <a:cs typeface="Calibri" panose="020F0502020204030204" pitchFamily="34" charset="0"/>
              </a:rPr>
              <a:t>d'accueil,</a:t>
            </a:r>
          </a:p>
          <a:p>
            <a:pPr marL="742950" lvl="1" indent="-285750" algn="just" defTabSz="1296988" eaLnBrk="1" hangingPunct="1">
              <a:lnSpc>
                <a:spcPct val="100000"/>
              </a:lnSpc>
              <a:spcBef>
                <a:spcPts val="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Les deux établissements (origine et accueil) doivent déclarer le </a:t>
            </a:r>
            <a:r>
              <a:rPr lang="fr-FR" sz="1600" b="0" dirty="0" smtClean="0">
                <a:solidFill>
                  <a:schemeClr val="tx2"/>
                </a:solidFill>
                <a:latin typeface="Calibri" panose="020F0502020204030204" pitchFamily="34" charset="0"/>
                <a:cs typeface="Calibri" panose="020F0502020204030204" pitchFamily="34" charset="0"/>
              </a:rPr>
              <a:t>fonctionnaire</a:t>
            </a:r>
            <a:r>
              <a:rPr lang="fr-FR" sz="1600" b="0" dirty="0">
                <a:solidFill>
                  <a:schemeClr val="tx2"/>
                </a:solidFill>
                <a:latin typeface="Calibri" panose="020F0502020204030204" pitchFamily="34" charset="0"/>
                <a:cs typeface="Calibri" panose="020F0502020204030204" pitchFamily="34" charset="0"/>
              </a:rPr>
              <a:t>.</a:t>
            </a:r>
          </a:p>
          <a:p>
            <a:pPr marL="522288" lvl="3" indent="-342900" algn="just" eaLnBrk="1" hangingPunct="1">
              <a:lnSpc>
                <a:spcPct val="100000"/>
              </a:lnSpc>
              <a:spcAft>
                <a:spcPts val="0"/>
              </a:spcAft>
              <a:buBlip>
                <a:blip r:embed="rId2"/>
              </a:buBlip>
            </a:pPr>
            <a:endParaRPr lang="fr-FR" sz="1400" b="0" dirty="0" smtClean="0">
              <a:solidFill>
                <a:schemeClr val="tx2"/>
              </a:solidFill>
              <a:latin typeface="Calibri" panose="020F0502020204030204" pitchFamily="34" charset="0"/>
              <a:cs typeface="Calibri" panose="020F0502020204030204" pitchFamily="34" charset="0"/>
            </a:endParaRPr>
          </a:p>
          <a:p>
            <a:pPr marL="342900" lvl="2" indent="-342900" algn="just" eaLnBrk="1" hangingPunct="1">
              <a:lnSpc>
                <a:spcPct val="100000"/>
              </a:lnSpc>
              <a:spcAft>
                <a:spcPts val="0"/>
              </a:spcAft>
              <a:buBlip>
                <a:blip r:embed="rId2"/>
              </a:buBlip>
            </a:pPr>
            <a:r>
              <a:rPr lang="fr-FR" sz="1600" b="1" dirty="0">
                <a:solidFill>
                  <a:schemeClr val="tx2"/>
                </a:solidFill>
                <a:latin typeface="Calibri" panose="020F0502020204030204" pitchFamily="34" charset="0"/>
                <a:cs typeface="Calibri" panose="020F0502020204030204" pitchFamily="34" charset="0"/>
              </a:rPr>
              <a:t>Cependant, un seul de ces deux établissements déclare les cotisations, </a:t>
            </a:r>
            <a:r>
              <a:rPr lang="fr-FR" sz="1600" b="1" dirty="0" smtClean="0">
                <a:solidFill>
                  <a:schemeClr val="tx2"/>
                </a:solidFill>
                <a:latin typeface="Calibri" panose="020F0502020204030204" pitchFamily="34" charset="0"/>
                <a:cs typeface="Calibri" panose="020F0502020204030204" pitchFamily="34" charset="0"/>
              </a:rPr>
              <a:t>défini en </a:t>
            </a:r>
            <a:r>
              <a:rPr lang="fr-FR" sz="1600" b="1" dirty="0">
                <a:solidFill>
                  <a:schemeClr val="tx2"/>
                </a:solidFill>
                <a:latin typeface="Calibri" panose="020F0502020204030204" pitchFamily="34" charset="0"/>
                <a:cs typeface="Calibri" panose="020F0502020204030204" pitchFamily="34" charset="0"/>
              </a:rPr>
              <a:t>fonction du type de détachement et de la Fonction publique dont il relève</a:t>
            </a:r>
            <a:r>
              <a:rPr lang="fr-FR" sz="1600" b="1" dirty="0" smtClean="0">
                <a:solidFill>
                  <a:schemeClr val="tx2"/>
                </a:solidFill>
                <a:latin typeface="Calibri" panose="020F0502020204030204" pitchFamily="34" charset="0"/>
                <a:cs typeface="Calibri" panose="020F0502020204030204" pitchFamily="34" charset="0"/>
              </a:rPr>
              <a:t>.</a:t>
            </a:r>
          </a:p>
          <a:p>
            <a:pPr marL="342900" lvl="2" indent="-342900" algn="just" eaLnBrk="1" hangingPunct="1">
              <a:lnSpc>
                <a:spcPct val="100000"/>
              </a:lnSpc>
              <a:spcAft>
                <a:spcPts val="0"/>
              </a:spcAft>
              <a:buBlip>
                <a:blip r:embed="rId2"/>
              </a:buBlip>
            </a:pPr>
            <a:endParaRPr lang="fr-FR" sz="1600" b="1" dirty="0">
              <a:solidFill>
                <a:schemeClr val="tx2"/>
              </a:solidFill>
              <a:latin typeface="Calibri" panose="020F0502020204030204" pitchFamily="34" charset="0"/>
              <a:cs typeface="Calibri" panose="020F0502020204030204" pitchFamily="34" charset="0"/>
            </a:endParaRPr>
          </a:p>
          <a:p>
            <a:pPr marL="342900" lvl="2" indent="-342900" algn="just" eaLnBrk="1" hangingPunct="1">
              <a:lnSpc>
                <a:spcPct val="100000"/>
              </a:lnSpc>
              <a:spcAft>
                <a:spcPts val="0"/>
              </a:spcAft>
              <a:buBlip>
                <a:blip r:embed="rId2"/>
              </a:buBlip>
            </a:pPr>
            <a:r>
              <a:rPr lang="fr-FR" sz="1600" b="1" dirty="0" smtClean="0">
                <a:solidFill>
                  <a:schemeClr val="tx2"/>
                </a:solidFill>
                <a:latin typeface="Calibri" panose="020F0502020204030204" pitchFamily="34" charset="0"/>
                <a:cs typeface="Calibri" panose="020F0502020204030204" pitchFamily="34" charset="0"/>
              </a:rPr>
              <a:t>Détachement à déclarer dans l’établissement d’origine comme une suspension du « contrat » (S21.G00.65 – « autre suspension de l’</a:t>
            </a:r>
            <a:r>
              <a:rPr lang="fr-FR" sz="1600" b="1" dirty="0">
                <a:solidFill>
                  <a:schemeClr val="tx2"/>
                </a:solidFill>
                <a:latin typeface="Calibri" panose="020F0502020204030204" pitchFamily="34" charset="0"/>
                <a:cs typeface="Calibri" panose="020F0502020204030204" pitchFamily="34" charset="0"/>
              </a:rPr>
              <a:t>e</a:t>
            </a:r>
            <a:r>
              <a:rPr lang="fr-FR" sz="1600" b="1" dirty="0" smtClean="0">
                <a:solidFill>
                  <a:schemeClr val="tx2"/>
                </a:solidFill>
                <a:latin typeface="Calibri" panose="020F0502020204030204" pitchFamily="34" charset="0"/>
                <a:cs typeface="Calibri" panose="020F0502020204030204" pitchFamily="34" charset="0"/>
              </a:rPr>
              <a:t>xécution du contrat ») </a:t>
            </a:r>
            <a:endParaRPr lang="fr-FR" sz="1600" b="1" dirty="0">
              <a:solidFill>
                <a:schemeClr val="tx2"/>
              </a:solidFill>
              <a:latin typeface="Calibri" panose="020F0502020204030204" pitchFamily="34" charset="0"/>
              <a:cs typeface="Calibri" panose="020F0502020204030204" pitchFamily="34" charset="0"/>
            </a:endParaRPr>
          </a:p>
          <a:p>
            <a:pPr marL="179388" lvl="3" indent="0" algn="just" eaLnBrk="1" hangingPunct="1">
              <a:lnSpc>
                <a:spcPct val="100000"/>
              </a:lnSpc>
              <a:spcAft>
                <a:spcPts val="0"/>
              </a:spcAft>
              <a:buNone/>
            </a:pPr>
            <a:endParaRPr lang="fr-FR" sz="1400" b="0" dirty="0" smtClean="0">
              <a:solidFill>
                <a:schemeClr val="tx2"/>
              </a:solidFill>
              <a:latin typeface="Calibri" panose="020F0502020204030204" pitchFamily="34" charset="0"/>
              <a:cs typeface="Calibri" panose="020F0502020204030204" pitchFamily="34" charset="0"/>
            </a:endParaRPr>
          </a:p>
          <a:p>
            <a:pPr marL="522288" lvl="3" indent="-342900" algn="just" eaLnBrk="1" hangingPunct="1">
              <a:lnSpc>
                <a:spcPct val="100000"/>
              </a:lnSpc>
              <a:spcAft>
                <a:spcPts val="0"/>
              </a:spcAft>
              <a:buBlip>
                <a:blip r:embed="rId2"/>
              </a:buBlip>
            </a:pPr>
            <a:endParaRPr lang="fr-FR" sz="1400" b="0" dirty="0" smtClean="0">
              <a:solidFill>
                <a:schemeClr val="tx2"/>
              </a:solidFill>
              <a:latin typeface="Calibri" panose="020F0502020204030204" pitchFamily="34" charset="0"/>
              <a:cs typeface="Calibri" panose="020F0502020204030204" pitchFamily="34" charset="0"/>
            </a:endParaRPr>
          </a:p>
          <a:p>
            <a:endParaRPr lang="fr-FR" sz="1800" dirty="0">
              <a:latin typeface="Calibri" panose="020F0502020204030204" pitchFamily="34" charset="0"/>
              <a:cs typeface="Calibri" panose="020F0502020204030204" pitchFamily="34" charset="0"/>
            </a:endParaRPr>
          </a:p>
          <a:p>
            <a:endParaRPr lang="fr-FR" sz="1800" dirty="0">
              <a:latin typeface="Calibri" panose="020F0502020204030204" pitchFamily="34" charset="0"/>
              <a:cs typeface="Calibri" panose="020F0502020204030204" pitchFamily="34" charset="0"/>
            </a:endParaRPr>
          </a:p>
          <a:p>
            <a:pPr marL="0" lvl="2" indent="0" algn="just" eaLnBrk="1" hangingPunct="1">
              <a:spcAft>
                <a:spcPts val="0"/>
              </a:spcAft>
              <a:buNone/>
            </a:pPr>
            <a:endParaRPr lang="fr-FR" sz="1600" b="1" dirty="0">
              <a:solidFill>
                <a:schemeClr val="tx2"/>
              </a:solidFill>
              <a:latin typeface="Calibri" panose="020F0502020204030204" pitchFamily="34" charset="0"/>
              <a:cs typeface="Calibri" panose="020F0502020204030204" pitchFamily="34" charset="0"/>
              <a:sym typeface="Wingdings"/>
            </a:endParaRPr>
          </a:p>
          <a:p>
            <a:endParaRPr lang="fr-FR" sz="18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18</a:t>
            </a:fld>
            <a:endParaRPr lang="fr-FR" dirty="0"/>
          </a:p>
        </p:txBody>
      </p:sp>
      <p:sp>
        <p:nvSpPr>
          <p:cNvPr id="5"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Quelques spécificités</a:t>
            </a:r>
          </a:p>
        </p:txBody>
      </p:sp>
    </p:spTree>
    <p:extLst>
      <p:ext uri="{BB962C8B-B14F-4D97-AF65-F5344CB8AC3E}">
        <p14:creationId xmlns:p14="http://schemas.microsoft.com/office/powerpoint/2010/main" val="258860633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340768"/>
            <a:ext cx="5385419" cy="2663813"/>
          </a:xfrm>
        </p:spPr>
        <p:txBody>
          <a:bodyPr/>
          <a:lstStyle/>
          <a:p>
            <a:pPr marL="0" indent="0">
              <a:buNone/>
            </a:pPr>
            <a:r>
              <a:rPr lang="fr-FR" sz="1800" u="sng" dirty="0">
                <a:latin typeface="Calibri" panose="020F0502020204030204" pitchFamily="34" charset="0"/>
                <a:cs typeface="Calibri" panose="020F0502020204030204" pitchFamily="34" charset="0"/>
              </a:rPr>
              <a:t>La base de connaissances</a:t>
            </a:r>
            <a:endParaRPr lang="fr-FR" sz="1800" dirty="0">
              <a:latin typeface="Calibri" panose="020F0502020204030204" pitchFamily="34" charset="0"/>
              <a:cs typeface="Calibri" panose="020F0502020204030204" pitchFamily="34" charset="0"/>
            </a:endParaRPr>
          </a:p>
          <a:p>
            <a:pPr marL="342900" lvl="2" indent="-342900" algn="just" eaLnBrk="1" hangingPunct="1">
              <a:spcAft>
                <a:spcPts val="0"/>
              </a:spcAft>
              <a:buBlip>
                <a:blip r:embed="rId2"/>
              </a:buBlip>
            </a:pPr>
            <a:r>
              <a:rPr lang="fr-FR" sz="1800" dirty="0">
                <a:solidFill>
                  <a:schemeClr val="tx2"/>
                </a:solidFill>
                <a:latin typeface="Calibri" panose="020F0502020204030204" pitchFamily="34" charset="0"/>
                <a:cs typeface="Calibri" panose="020F0502020204030204" pitchFamily="34" charset="0"/>
              </a:rPr>
              <a:t>Les consignes DSN présentes sur la base de connaissances sont relatives à l’ensemble du projet DSN. Des </a:t>
            </a:r>
            <a:r>
              <a:rPr lang="fr-FR" sz="1800" b="1" dirty="0">
                <a:solidFill>
                  <a:schemeClr val="tx2"/>
                </a:solidFill>
                <a:latin typeface="Calibri" panose="020F0502020204030204" pitchFamily="34" charset="0"/>
                <a:cs typeface="Calibri" panose="020F0502020204030204" pitchFamily="34" charset="0"/>
              </a:rPr>
              <a:t>fiches consignes spécifiques à la fonction publique </a:t>
            </a:r>
            <a:r>
              <a:rPr lang="fr-FR" sz="1800" b="1" dirty="0" smtClean="0">
                <a:solidFill>
                  <a:schemeClr val="tx2"/>
                </a:solidFill>
                <a:latin typeface="Calibri" panose="020F0502020204030204" pitchFamily="34" charset="0"/>
                <a:cs typeface="Calibri" panose="020F0502020204030204" pitchFamily="34" charset="0"/>
              </a:rPr>
              <a:t>(une quarantaine) </a:t>
            </a:r>
            <a:r>
              <a:rPr lang="fr-FR" sz="1800" dirty="0" smtClean="0">
                <a:solidFill>
                  <a:schemeClr val="tx2"/>
                </a:solidFill>
                <a:latin typeface="Calibri" panose="020F0502020204030204" pitchFamily="34" charset="0"/>
                <a:cs typeface="Calibri" panose="020F0502020204030204" pitchFamily="34" charset="0"/>
              </a:rPr>
              <a:t>sont </a:t>
            </a:r>
            <a:r>
              <a:rPr lang="fr-FR" sz="1800" dirty="0">
                <a:solidFill>
                  <a:schemeClr val="tx2"/>
                </a:solidFill>
                <a:latin typeface="Calibri" panose="020F0502020204030204" pitchFamily="34" charset="0"/>
                <a:cs typeface="Calibri" panose="020F0502020204030204" pitchFamily="34" charset="0"/>
              </a:rPr>
              <a:t>néanmoins d’ores et déjà disponibles sur la base de connaissance.</a:t>
            </a:r>
            <a:endParaRPr lang="fr-FR" dirty="0">
              <a:latin typeface="Calibri" panose="020F0502020204030204" pitchFamily="34" charset="0"/>
              <a:cs typeface="Calibri" panose="020F0502020204030204" pitchFamily="34" charset="0"/>
            </a:endParaRPr>
          </a:p>
          <a:p>
            <a:pPr marL="342900" lvl="2" indent="-342900" algn="just" eaLnBrk="1" hangingPunct="1">
              <a:spcAft>
                <a:spcPts val="0"/>
              </a:spcAft>
              <a:buBlip>
                <a:blip r:embed="rId2"/>
              </a:buBlip>
            </a:pPr>
            <a:r>
              <a:rPr lang="fr-FR" sz="1800" dirty="0">
                <a:solidFill>
                  <a:schemeClr val="tx2"/>
                </a:solidFill>
                <a:latin typeface="Calibri" panose="020F0502020204030204" pitchFamily="34" charset="0"/>
                <a:cs typeface="Calibri" panose="020F0502020204030204" pitchFamily="34" charset="0"/>
              </a:rPr>
              <a:t>Pour les besoins spécifiques de la Fonction Publique, une zone spéciale a été ajoutée sur </a:t>
            </a:r>
            <a:r>
              <a:rPr lang="fr-FR" sz="1800" dirty="0">
                <a:solidFill>
                  <a:schemeClr val="tx2"/>
                </a:solidFill>
                <a:latin typeface="Calibri" panose="020F0502020204030204" pitchFamily="34" charset="0"/>
                <a:cs typeface="Calibri" panose="020F0502020204030204" pitchFamily="34" charset="0"/>
                <a:hlinkClick r:id="rId3"/>
              </a:rPr>
              <a:t>http://www.dsn-info.fr/</a:t>
            </a:r>
            <a:r>
              <a:rPr lang="fr-FR" sz="1800" dirty="0">
                <a:solidFill>
                  <a:schemeClr val="tx2"/>
                </a:solidFill>
                <a:latin typeface="Calibri" panose="020F0502020204030204" pitchFamily="34" charset="0"/>
                <a:cs typeface="Calibri" panose="020F0502020204030204" pitchFamily="34" charset="0"/>
              </a:rPr>
              <a:t>.</a:t>
            </a:r>
          </a:p>
          <a:p>
            <a:pPr marL="342900" lvl="2" indent="-342900" algn="just" eaLnBrk="1" hangingPunct="1">
              <a:spcAft>
                <a:spcPts val="0"/>
              </a:spcAft>
              <a:buBlip>
                <a:blip r:embed="rId2"/>
              </a:buBlip>
            </a:pPr>
            <a:endParaRPr lang="fr-FR" sz="1800" dirty="0">
              <a:solidFill>
                <a:schemeClr val="tx2"/>
              </a:solidFill>
              <a:latin typeface="Calibri" panose="020F0502020204030204" pitchFamily="34" charset="0"/>
              <a:cs typeface="Calibri" panose="020F0502020204030204" pitchFamily="34" charset="0"/>
            </a:endParaRPr>
          </a:p>
          <a:p>
            <a:pPr marL="0" lvl="2" indent="0" algn="just" eaLnBrk="1" hangingPunct="1">
              <a:spcAft>
                <a:spcPts val="0"/>
              </a:spcAft>
              <a:buNone/>
            </a:pPr>
            <a:endParaRPr lang="fr-FR" sz="1800" dirty="0">
              <a:solidFill>
                <a:schemeClr val="tx2"/>
              </a:solidFill>
              <a:latin typeface="Calibri" panose="020F0502020204030204" pitchFamily="34" charset="0"/>
              <a:cs typeface="Calibri" panose="020F0502020204030204" pitchFamily="34" charset="0"/>
            </a:endParaRPr>
          </a:p>
          <a:p>
            <a:pPr marL="0" lvl="2" indent="0" algn="just" eaLnBrk="1" hangingPunct="1">
              <a:spcAft>
                <a:spcPts val="0"/>
              </a:spcAft>
              <a:buNone/>
            </a:pPr>
            <a:endParaRPr lang="fr-FR" sz="1800" dirty="0">
              <a:solidFill>
                <a:schemeClr val="tx2"/>
              </a:solidFill>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19</a:t>
            </a:fld>
            <a:endParaRPr lang="fr-FR" dirty="0"/>
          </a:p>
        </p:txBody>
      </p:sp>
      <p:pic>
        <p:nvPicPr>
          <p:cNvPr id="2" name="Image 1"/>
          <p:cNvPicPr>
            <a:picLocks noChangeAspect="1"/>
          </p:cNvPicPr>
          <p:nvPr/>
        </p:nvPicPr>
        <p:blipFill rotWithShape="1">
          <a:blip r:embed="rId4"/>
          <a:srcRect b="22897"/>
          <a:stretch/>
        </p:blipFill>
        <p:spPr>
          <a:xfrm>
            <a:off x="5796136" y="1699715"/>
            <a:ext cx="3250717" cy="1636366"/>
          </a:xfrm>
          <a:prstGeom prst="rect">
            <a:avLst/>
          </a:prstGeom>
        </p:spPr>
      </p:pic>
      <p:sp>
        <p:nvSpPr>
          <p:cNvPr id="5" name="ZoneTexte 4"/>
          <p:cNvSpPr txBox="1"/>
          <p:nvPr/>
        </p:nvSpPr>
        <p:spPr>
          <a:xfrm>
            <a:off x="1403648" y="3783174"/>
            <a:ext cx="7103453" cy="646331"/>
          </a:xfrm>
          <a:prstGeom prst="rect">
            <a:avLst/>
          </a:prstGeom>
          <a:noFill/>
          <a:ln w="15875">
            <a:solidFill>
              <a:srgbClr val="F2950C"/>
            </a:solidFill>
            <a:prstDash val="sysDash"/>
          </a:ln>
        </p:spPr>
        <p:txBody>
          <a:bodyPr wrap="square" rtlCol="0">
            <a:spAutoFit/>
          </a:bodyPr>
          <a:lstStyle/>
          <a:p>
            <a:pPr marL="0" lvl="2" algn="ctr"/>
            <a:r>
              <a:rPr lang="fr-FR" b="1" dirty="0">
                <a:solidFill>
                  <a:schemeClr val="tx2"/>
                </a:solidFill>
                <a:latin typeface="Calibri" panose="020F0502020204030204" pitchFamily="34" charset="0"/>
                <a:cs typeface="Calibri" panose="020F0502020204030204" pitchFamily="34" charset="0"/>
              </a:rPr>
              <a:t>N’oubliez pas de créer votre espace personnel et de vous abonner pour recevoir les actualités ! </a:t>
            </a:r>
          </a:p>
        </p:txBody>
      </p:sp>
      <p:sp>
        <p:nvSpPr>
          <p:cNvPr id="7"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 Besoin d’aide ? </a:t>
            </a:r>
          </a:p>
        </p:txBody>
      </p:sp>
      <p:sp>
        <p:nvSpPr>
          <p:cNvPr id="8" name="Espace réservé du contenu 2"/>
          <p:cNvSpPr txBox="1">
            <a:spLocks/>
          </p:cNvSpPr>
          <p:nvPr/>
        </p:nvSpPr>
        <p:spPr bwMode="auto">
          <a:xfrm>
            <a:off x="251520" y="4869160"/>
            <a:ext cx="5480798"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5"/>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6"/>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fr-FR" sz="1800" u="sng" dirty="0">
                <a:latin typeface="Calibri" panose="020F0502020204030204" pitchFamily="34" charset="0"/>
                <a:cs typeface="Calibri" panose="020F0502020204030204" pitchFamily="34" charset="0"/>
              </a:rPr>
              <a:t>Des MOOC et des vidéos sont mis à disposition :</a:t>
            </a:r>
            <a:endParaRPr lang="fr-FR" sz="1800" dirty="0">
              <a:latin typeface="Calibri" panose="020F0502020204030204" pitchFamily="34" charset="0"/>
              <a:cs typeface="Calibri" panose="020F0502020204030204" pitchFamily="34" charset="0"/>
            </a:endParaRPr>
          </a:p>
          <a:p>
            <a:pPr marL="342900" lvl="2" indent="-342900" algn="just" eaLnBrk="1" hangingPunct="1">
              <a:spcAft>
                <a:spcPts val="0"/>
              </a:spcAft>
              <a:buFontTx/>
              <a:buBlip>
                <a:blip r:embed="rId2"/>
              </a:buBlip>
            </a:pPr>
            <a:r>
              <a:rPr lang="fr-FR" sz="1800" dirty="0">
                <a:solidFill>
                  <a:schemeClr val="tx2"/>
                </a:solidFill>
                <a:latin typeface="Calibri" panose="020F0502020204030204" pitchFamily="34" charset="0"/>
                <a:cs typeface="Calibri" panose="020F0502020204030204" pitchFamily="34" charset="0"/>
              </a:rPr>
              <a:t>Différents outils de e-learning ont été développés pour faciliter la compréhension du projet. </a:t>
            </a:r>
          </a:p>
          <a:p>
            <a:pPr marL="342900" lvl="2" indent="-342900" algn="just" eaLnBrk="1" hangingPunct="1">
              <a:spcAft>
                <a:spcPts val="0"/>
              </a:spcAft>
              <a:buFontTx/>
              <a:buBlip>
                <a:blip r:embed="rId2"/>
              </a:buBlip>
            </a:pPr>
            <a:r>
              <a:rPr lang="fr-FR" sz="1800" b="1" dirty="0">
                <a:solidFill>
                  <a:schemeClr val="tx2"/>
                </a:solidFill>
                <a:latin typeface="Calibri" panose="020F0502020204030204" pitchFamily="34" charset="0"/>
                <a:cs typeface="Calibri" panose="020F0502020204030204" pitchFamily="34" charset="0"/>
              </a:rPr>
              <a:t>Des </a:t>
            </a:r>
            <a:r>
              <a:rPr lang="fr-FR" sz="1800" b="1" dirty="0" err="1">
                <a:solidFill>
                  <a:schemeClr val="tx2"/>
                </a:solidFill>
                <a:latin typeface="Calibri" panose="020F0502020204030204" pitchFamily="34" charset="0"/>
                <a:cs typeface="Calibri" panose="020F0502020204030204" pitchFamily="34" charset="0"/>
              </a:rPr>
              <a:t>mini-clips</a:t>
            </a:r>
            <a:r>
              <a:rPr lang="fr-FR" sz="1800" b="1" dirty="0">
                <a:solidFill>
                  <a:schemeClr val="tx2"/>
                </a:solidFill>
                <a:latin typeface="Calibri" panose="020F0502020204030204" pitchFamily="34" charset="0"/>
                <a:cs typeface="Calibri" panose="020F0502020204030204" pitchFamily="34" charset="0"/>
              </a:rPr>
              <a:t> fondés sur la base de cas concrets de paie </a:t>
            </a:r>
            <a:r>
              <a:rPr lang="fr-FR" sz="1800" dirty="0">
                <a:solidFill>
                  <a:schemeClr val="tx2"/>
                </a:solidFill>
                <a:latin typeface="Calibri" panose="020F0502020204030204" pitchFamily="34" charset="0"/>
                <a:cs typeface="Calibri" panose="020F0502020204030204" pitchFamily="34" charset="0"/>
              </a:rPr>
              <a:t>sont également proposés afin de vous permettre une meilleure compréhension de certaines notions</a:t>
            </a:r>
          </a:p>
          <a:p>
            <a:pPr marL="342900" lvl="2" indent="-342900" algn="just" eaLnBrk="1" hangingPunct="1">
              <a:spcAft>
                <a:spcPts val="0"/>
              </a:spcAft>
              <a:buFontTx/>
              <a:buBlip>
                <a:blip r:embed="rId2"/>
              </a:buBlip>
            </a:pPr>
            <a:endParaRPr lang="fr-FR" sz="1800" dirty="0">
              <a:solidFill>
                <a:schemeClr val="tx2"/>
              </a:solidFill>
              <a:latin typeface="Calibri" panose="020F0502020204030204" pitchFamily="34" charset="0"/>
              <a:cs typeface="Calibri" panose="020F0502020204030204" pitchFamily="34" charset="0"/>
            </a:endParaRPr>
          </a:p>
          <a:p>
            <a:pPr marL="342900" lvl="2" indent="-342900" algn="just" eaLnBrk="1" hangingPunct="1">
              <a:spcAft>
                <a:spcPts val="0"/>
              </a:spcAft>
              <a:buFontTx/>
              <a:buBlip>
                <a:blip r:embed="rId2"/>
              </a:buBlip>
            </a:pPr>
            <a:endParaRPr lang="fr-FR" sz="1800" dirty="0">
              <a:solidFill>
                <a:schemeClr val="tx2"/>
              </a:solidFill>
              <a:latin typeface="Calibri" panose="020F0502020204030204" pitchFamily="34" charset="0"/>
              <a:cs typeface="Calibri" panose="020F0502020204030204" pitchFamily="34" charset="0"/>
            </a:endParaRPr>
          </a:p>
          <a:p>
            <a:pPr marL="342900" lvl="2" indent="-342900" algn="just" eaLnBrk="1" hangingPunct="1">
              <a:spcAft>
                <a:spcPts val="0"/>
              </a:spcAft>
              <a:buFontTx/>
              <a:buBlip>
                <a:blip r:embed="rId2"/>
              </a:buBlip>
            </a:pPr>
            <a:endParaRPr lang="fr-FR" sz="1800" dirty="0">
              <a:solidFill>
                <a:schemeClr val="tx2"/>
              </a:solidFill>
              <a:latin typeface="Calibri" panose="020F0502020204030204" pitchFamily="34" charset="0"/>
              <a:cs typeface="Calibri" panose="020F0502020204030204" pitchFamily="34" charset="0"/>
            </a:endParaRPr>
          </a:p>
          <a:p>
            <a:pPr marL="342900" lvl="2" indent="-342900" algn="just" eaLnBrk="1" hangingPunct="1">
              <a:spcAft>
                <a:spcPts val="0"/>
              </a:spcAft>
              <a:buFontTx/>
              <a:buBlip>
                <a:blip r:embed="rId2"/>
              </a:buBlip>
            </a:pPr>
            <a:endParaRPr lang="fr-FR" sz="1800" dirty="0">
              <a:solidFill>
                <a:schemeClr val="tx2"/>
              </a:solidFill>
              <a:latin typeface="Calibri" panose="020F0502020204030204" pitchFamily="34" charset="0"/>
              <a:cs typeface="Calibri" panose="020F0502020204030204" pitchFamily="34" charset="0"/>
              <a:sym typeface="Wingdings"/>
            </a:endParaRPr>
          </a:p>
          <a:p>
            <a:pPr marL="342900" lvl="2" indent="-342900" algn="just" eaLnBrk="1" hangingPunct="1">
              <a:spcAft>
                <a:spcPts val="0"/>
              </a:spcAft>
              <a:buFontTx/>
              <a:buBlip>
                <a:blip r:embed="rId2"/>
              </a:buBlip>
            </a:pPr>
            <a:endParaRPr lang="fr-FR" sz="1800" dirty="0">
              <a:solidFill>
                <a:schemeClr val="tx2"/>
              </a:solidFill>
              <a:latin typeface="Calibri" panose="020F0502020204030204" pitchFamily="34" charset="0"/>
              <a:cs typeface="Calibri" panose="020F0502020204030204" pitchFamily="34" charset="0"/>
            </a:endParaRPr>
          </a:p>
        </p:txBody>
      </p:sp>
      <p:pic>
        <p:nvPicPr>
          <p:cNvPr id="9" name="Image 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2318" y="4764319"/>
            <a:ext cx="3240360" cy="1689017"/>
          </a:xfrm>
          <a:prstGeom prst="rect">
            <a:avLst/>
          </a:prstGeom>
          <a:noFill/>
          <a:ln>
            <a:noFill/>
          </a:ln>
        </p:spPr>
      </p:pic>
    </p:spTree>
    <p:extLst>
      <p:ext uri="{BB962C8B-B14F-4D97-AF65-F5344CB8AC3E}">
        <p14:creationId xmlns:p14="http://schemas.microsoft.com/office/powerpoint/2010/main" val="25994471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660" y="79456"/>
            <a:ext cx="8800438" cy="720725"/>
          </a:xfrm>
          <a:prstGeom prst="rect">
            <a:avLst/>
          </a:prstGeom>
          <a:noFill/>
          <a:ln w="9525">
            <a:noFill/>
            <a:miter lim="800000"/>
            <a:headEnd/>
            <a:tailEnd/>
          </a:ln>
        </p:spPr>
        <p:txBody>
          <a:bodyPr lIns="91969" tIns="45984" rIns="91969" bIns="45984"/>
          <a:lstStyle/>
          <a:p>
            <a:pPr eaLnBrk="0" hangingPunct="0">
              <a:lnSpc>
                <a:spcPct val="85000"/>
              </a:lnSpc>
              <a:defRPr/>
            </a:pPr>
            <a:r>
              <a:rPr lang="fr-FR" sz="2600" b="1" dirty="0">
                <a:solidFill>
                  <a:schemeClr val="bg2"/>
                </a:solidFill>
                <a:latin typeface="+mj-lt"/>
                <a:ea typeface="+mj-ea"/>
                <a:cs typeface="+mj-cs"/>
              </a:rPr>
              <a:t>1 – Introduction</a:t>
            </a:r>
          </a:p>
          <a:p>
            <a:pPr eaLnBrk="0" hangingPunct="0">
              <a:lnSpc>
                <a:spcPct val="85000"/>
              </a:lnSpc>
              <a:defRPr/>
            </a:pPr>
            <a:r>
              <a:rPr lang="fr-FR" b="1" kern="0" dirty="0">
                <a:solidFill>
                  <a:srgbClr val="00B0F0"/>
                </a:solidFill>
                <a:latin typeface="Calibri" pitchFamily="34" charset="0"/>
                <a:cs typeface="Arial"/>
              </a:rPr>
              <a:t>Déroulement de la plénière </a:t>
            </a:r>
          </a:p>
        </p:txBody>
      </p:sp>
      <p:sp>
        <p:nvSpPr>
          <p:cNvPr id="45" name="Rectangle 44"/>
          <p:cNvSpPr/>
          <p:nvPr/>
        </p:nvSpPr>
        <p:spPr bwMode="auto">
          <a:xfrm>
            <a:off x="2036130" y="4034948"/>
            <a:ext cx="6697087"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IV. Ateliers de travail</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6" name="Rectangle 45"/>
          <p:cNvSpPr/>
          <p:nvPr/>
        </p:nvSpPr>
        <p:spPr bwMode="auto">
          <a:xfrm>
            <a:off x="2039306" y="3168255"/>
            <a:ext cx="6702579" cy="318281"/>
          </a:xfrm>
          <a:prstGeom prst="rect">
            <a:avLst/>
          </a:prstGeom>
          <a:solidFill>
            <a:srgbClr val="FFFFFF">
              <a:lumMod val="85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III. Témoignages des pilotes et de leur éditeur</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7" name="Rectangle 46"/>
          <p:cNvSpPr/>
          <p:nvPr/>
        </p:nvSpPr>
        <p:spPr bwMode="auto">
          <a:xfrm>
            <a:off x="2030445" y="5325774"/>
            <a:ext cx="6679932"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VI. Synthèse de la journée et arbre de réussite</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8" name="Rectangle 47"/>
          <p:cNvSpPr/>
          <p:nvPr/>
        </p:nvSpPr>
        <p:spPr bwMode="auto">
          <a:xfrm>
            <a:off x="514461" y="363280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Cocktail déjeunatoire (12h10 – 14h)</a:t>
            </a:r>
            <a:endParaRPr lang="fr-FR" sz="1600" b="1" dirty="0">
              <a:solidFill>
                <a:schemeClr val="accent2"/>
              </a:solidFill>
              <a:cs typeface="Calibri" pitchFamily="34" charset="0"/>
            </a:endParaRPr>
          </a:p>
        </p:txBody>
      </p:sp>
      <p:sp>
        <p:nvSpPr>
          <p:cNvPr id="50" name="Rectangle 49"/>
          <p:cNvSpPr/>
          <p:nvPr/>
        </p:nvSpPr>
        <p:spPr bwMode="auto">
          <a:xfrm>
            <a:off x="546950" y="2335425"/>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smtClean="0">
                <a:ln>
                  <a:noFill/>
                </a:ln>
                <a:solidFill>
                  <a:srgbClr val="FFFFFF"/>
                </a:solidFill>
                <a:effectLst/>
                <a:uLnTx/>
                <a:uFillTx/>
                <a:cs typeface="Calibri" pitchFamily="34" charset="0"/>
              </a:rPr>
              <a:t>10h00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1" name="Rectangle 50"/>
          <p:cNvSpPr/>
          <p:nvPr/>
        </p:nvSpPr>
        <p:spPr bwMode="auto">
          <a:xfrm>
            <a:off x="538510" y="4044709"/>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14h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2" name="Rectangle 51"/>
          <p:cNvSpPr/>
          <p:nvPr/>
        </p:nvSpPr>
        <p:spPr bwMode="auto">
          <a:xfrm>
            <a:off x="512001" y="532577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3" name="Rectangle 52"/>
          <p:cNvSpPr/>
          <p:nvPr/>
        </p:nvSpPr>
        <p:spPr bwMode="auto">
          <a:xfrm>
            <a:off x="499597" y="573624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Fin de la journée (17h)</a:t>
            </a:r>
            <a:endParaRPr lang="fr-FR" sz="1600" b="1" dirty="0">
              <a:solidFill>
                <a:schemeClr val="accent2"/>
              </a:solidFill>
              <a:cs typeface="Calibri" pitchFamily="34" charset="0"/>
            </a:endParaRPr>
          </a:p>
        </p:txBody>
      </p:sp>
      <p:sp>
        <p:nvSpPr>
          <p:cNvPr id="54" name="Rectangle 53"/>
          <p:cNvSpPr/>
          <p:nvPr/>
        </p:nvSpPr>
        <p:spPr bwMode="auto">
          <a:xfrm>
            <a:off x="541424" y="316825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0" u="none" strike="noStrike" kern="0" cap="none" spc="0" normalizeH="0" baseline="0" noProof="0" dirty="0">
                <a:ln>
                  <a:noFill/>
                </a:ln>
                <a:solidFill>
                  <a:srgbClr val="FFFFFF"/>
                </a:solidFill>
                <a:effectLst/>
                <a:uLnTx/>
                <a:uFillTx/>
                <a:cs typeface="Calibri" pitchFamily="34" charset="0"/>
              </a:rPr>
              <a:t>11h10</a:t>
            </a:r>
          </a:p>
        </p:txBody>
      </p:sp>
      <p:sp>
        <p:nvSpPr>
          <p:cNvPr id="55" name="Rectangle 54"/>
          <p:cNvSpPr/>
          <p:nvPr/>
        </p:nvSpPr>
        <p:spPr bwMode="auto">
          <a:xfrm>
            <a:off x="539553" y="1484784"/>
            <a:ext cx="8215422"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Accueil (9h – 9h30)</a:t>
            </a:r>
            <a:endParaRPr lang="fr-FR" sz="1600" b="1" dirty="0">
              <a:solidFill>
                <a:schemeClr val="accent2"/>
              </a:solidFill>
              <a:cs typeface="Calibri" pitchFamily="34" charset="0"/>
            </a:endParaRPr>
          </a:p>
        </p:txBody>
      </p:sp>
      <p:sp>
        <p:nvSpPr>
          <p:cNvPr id="56" name="Rectangle 55"/>
          <p:cNvSpPr/>
          <p:nvPr/>
        </p:nvSpPr>
        <p:spPr bwMode="auto">
          <a:xfrm>
            <a:off x="539552" y="2740138"/>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(11h – 11h10)</a:t>
            </a:r>
            <a:endParaRPr lang="fr-FR" sz="1600" b="1" dirty="0">
              <a:solidFill>
                <a:schemeClr val="accent2"/>
              </a:solidFill>
              <a:cs typeface="Calibri" pitchFamily="34" charset="0"/>
            </a:endParaRPr>
          </a:p>
        </p:txBody>
      </p:sp>
      <p:sp>
        <p:nvSpPr>
          <p:cNvPr id="57" name="Rectangle 56"/>
          <p:cNvSpPr/>
          <p:nvPr/>
        </p:nvSpPr>
        <p:spPr bwMode="auto">
          <a:xfrm>
            <a:off x="2008797" y="4873551"/>
            <a:ext cx="6679933"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 Restitution des ateliers</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58" name="Rectangle 57"/>
          <p:cNvSpPr/>
          <p:nvPr/>
        </p:nvSpPr>
        <p:spPr bwMode="auto">
          <a:xfrm>
            <a:off x="514461" y="4871724"/>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9" name="Rectangle 58"/>
          <p:cNvSpPr/>
          <p:nvPr/>
        </p:nvSpPr>
        <p:spPr bwMode="auto">
          <a:xfrm>
            <a:off x="524109" y="4467733"/>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(15h40 – 16h)</a:t>
            </a:r>
            <a:endParaRPr lang="fr-FR" sz="1600" b="1" dirty="0">
              <a:solidFill>
                <a:schemeClr val="accent2"/>
              </a:solidFill>
              <a:cs typeface="Calibri" pitchFamily="34" charset="0"/>
            </a:endParaRPr>
          </a:p>
        </p:txBody>
      </p:sp>
      <p:sp>
        <p:nvSpPr>
          <p:cNvPr id="60" name="Rectangle à coins arrondis 59"/>
          <p:cNvSpPr/>
          <p:nvPr/>
        </p:nvSpPr>
        <p:spPr bwMode="auto">
          <a:xfrm>
            <a:off x="1260390" y="3182922"/>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a:t>
            </a:r>
          </a:p>
        </p:txBody>
      </p:sp>
      <p:sp>
        <p:nvSpPr>
          <p:cNvPr id="61" name="Rectangle à coins arrondis 60"/>
          <p:cNvSpPr/>
          <p:nvPr/>
        </p:nvSpPr>
        <p:spPr bwMode="auto">
          <a:xfrm>
            <a:off x="1252438" y="4054295"/>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1h40</a:t>
            </a:r>
          </a:p>
        </p:txBody>
      </p:sp>
      <p:sp>
        <p:nvSpPr>
          <p:cNvPr id="62" name="Rectangle à coins arrondis 61"/>
          <p:cNvSpPr/>
          <p:nvPr/>
        </p:nvSpPr>
        <p:spPr bwMode="auto">
          <a:xfrm>
            <a:off x="1250499" y="4885064"/>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30 min</a:t>
            </a:r>
          </a:p>
        </p:txBody>
      </p:sp>
      <p:sp>
        <p:nvSpPr>
          <p:cNvPr id="63" name="Rectangle à coins arrondis 62"/>
          <p:cNvSpPr/>
          <p:nvPr/>
        </p:nvSpPr>
        <p:spPr bwMode="auto">
          <a:xfrm>
            <a:off x="1260390" y="534488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30 min</a:t>
            </a:r>
          </a:p>
        </p:txBody>
      </p:sp>
      <p:sp>
        <p:nvSpPr>
          <p:cNvPr id="64" name="Rectangle 63"/>
          <p:cNvSpPr/>
          <p:nvPr/>
        </p:nvSpPr>
        <p:spPr bwMode="auto">
          <a:xfrm>
            <a:off x="2011585" y="1910820"/>
            <a:ext cx="6746175" cy="318281"/>
          </a:xfrm>
          <a:prstGeom prst="rect">
            <a:avLst/>
          </a:prstGeom>
          <a:solidFill>
            <a:srgbClr val="F8C06D"/>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 Introduction</a:t>
            </a:r>
          </a:p>
        </p:txBody>
      </p:sp>
      <p:sp>
        <p:nvSpPr>
          <p:cNvPr id="66" name="Rectangle 65"/>
          <p:cNvSpPr/>
          <p:nvPr/>
        </p:nvSpPr>
        <p:spPr bwMode="auto">
          <a:xfrm>
            <a:off x="2011584" y="2318648"/>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II. Table ronde des organismes et temps questions-réponses</a:t>
            </a:r>
          </a:p>
        </p:txBody>
      </p:sp>
      <p:sp>
        <p:nvSpPr>
          <p:cNvPr id="67" name="Rectangle à coins arrondis 66"/>
          <p:cNvSpPr/>
          <p:nvPr/>
        </p:nvSpPr>
        <p:spPr bwMode="auto">
          <a:xfrm>
            <a:off x="1260389" y="2337960"/>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1h</a:t>
            </a:r>
          </a:p>
        </p:txBody>
      </p:sp>
      <p:sp>
        <p:nvSpPr>
          <p:cNvPr id="26" name="Rectangle à coins arrondis 25"/>
          <p:cNvSpPr/>
          <p:nvPr/>
        </p:nvSpPr>
        <p:spPr bwMode="auto">
          <a:xfrm>
            <a:off x="1250498" y="1920761"/>
            <a:ext cx="672775" cy="291961"/>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200" b="1" kern="0" dirty="0">
                <a:solidFill>
                  <a:srgbClr val="004272"/>
                </a:solidFill>
                <a:latin typeface="Arial"/>
                <a:cs typeface="Arial" pitchFamily="34" charset="0"/>
              </a:rPr>
              <a:t>30</a:t>
            </a:r>
            <a:r>
              <a:rPr lang="fr-FR" sz="1200" b="1" kern="0" noProof="0" dirty="0">
                <a:solidFill>
                  <a:srgbClr val="004272"/>
                </a:solidFill>
                <a:latin typeface="Arial"/>
                <a:cs typeface="Arial" pitchFamily="34" charset="0"/>
              </a:rPr>
              <a:t> min</a:t>
            </a:r>
            <a:endParaRPr kumimoji="0" lang="fr-FR" sz="1200" b="1" i="0" u="none" strike="noStrike" kern="0" cap="none" spc="0" normalizeH="0" baseline="0" noProof="0" dirty="0">
              <a:ln>
                <a:noFill/>
              </a:ln>
              <a:solidFill>
                <a:srgbClr val="004272"/>
              </a:solidFill>
              <a:effectLst/>
              <a:uLnTx/>
              <a:uFillTx/>
              <a:latin typeface="Arial"/>
              <a:cs typeface="Arial" pitchFamily="34" charset="0"/>
            </a:endParaRPr>
          </a:p>
        </p:txBody>
      </p:sp>
      <p:sp>
        <p:nvSpPr>
          <p:cNvPr id="27" name="Rectangle 26"/>
          <p:cNvSpPr/>
          <p:nvPr/>
        </p:nvSpPr>
        <p:spPr bwMode="auto">
          <a:xfrm>
            <a:off x="538510" y="1897828"/>
            <a:ext cx="686891"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9h30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Tree>
    <p:extLst>
      <p:ext uri="{BB962C8B-B14F-4D97-AF65-F5344CB8AC3E}">
        <p14:creationId xmlns:p14="http://schemas.microsoft.com/office/powerpoint/2010/main" val="335110775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507" y="2138707"/>
            <a:ext cx="5130302" cy="2958132"/>
          </a:xfrm>
        </p:spPr>
        <p:txBody>
          <a:bodyPr/>
          <a:lstStyle/>
          <a:p>
            <a:pPr marL="0" indent="0">
              <a:buNone/>
            </a:pPr>
            <a:r>
              <a:rPr lang="fr-FR" sz="1800" u="sng" dirty="0">
                <a:latin typeface="Calibri" panose="020F0502020204030204" pitchFamily="34" charset="0"/>
                <a:cs typeface="Calibri" panose="020F0502020204030204" pitchFamily="34" charset="0"/>
              </a:rPr>
              <a:t>Le lexique</a:t>
            </a:r>
            <a:endParaRPr lang="fr-FR" sz="1800" dirty="0">
              <a:latin typeface="Calibri" panose="020F0502020204030204" pitchFamily="34" charset="0"/>
              <a:cs typeface="Calibri" panose="020F0502020204030204" pitchFamily="34" charset="0"/>
            </a:endParaRPr>
          </a:p>
          <a:p>
            <a:pPr marL="342900" lvl="2" indent="-342900" algn="just" eaLnBrk="1" hangingPunct="1">
              <a:spcAft>
                <a:spcPts val="0"/>
              </a:spcAft>
              <a:buBlip>
                <a:blip r:embed="rId2"/>
              </a:buBlip>
            </a:pPr>
            <a:r>
              <a:rPr lang="fr-FR" sz="1600" dirty="0">
                <a:solidFill>
                  <a:schemeClr val="tx2"/>
                </a:solidFill>
                <a:latin typeface="Calibri" panose="020F0502020204030204" pitchFamily="34" charset="0"/>
                <a:cs typeface="Calibri" panose="020F0502020204030204" pitchFamily="34" charset="0"/>
              </a:rPr>
              <a:t>La base de connaissances DSN centralise l’ensemble de la documentation DSN pour l’ensemble des populations dans l’obligation de déclarer des DSN. Les termes utilisés reflètent donc les usages de la sphère privée. Il est alors entendu qu’une consigne valable :</a:t>
            </a:r>
          </a:p>
          <a:p>
            <a:pPr marL="742950" lvl="1" indent="-285750" algn="just" defTabSz="1296988" eaLnBrk="1" hangingPunct="1">
              <a:spcBef>
                <a:spcPts val="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Pour un « salarié » s’appliquera à un « agent public »</a:t>
            </a:r>
          </a:p>
          <a:p>
            <a:pPr marL="742950" lvl="1" indent="-285750" algn="just" defTabSz="1296988" eaLnBrk="1" hangingPunct="1">
              <a:spcBef>
                <a:spcPts val="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Pour « une entreprise ou un tiers déclarant » s’appliquera à « l’administration ou l’organisme public »</a:t>
            </a:r>
          </a:p>
          <a:p>
            <a:pPr marL="742950" lvl="1" indent="-285750" algn="just" defTabSz="1296988" eaLnBrk="1" hangingPunct="1">
              <a:spcBef>
                <a:spcPts val="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A un « salaire » s’appliquera à un « traitement »</a:t>
            </a:r>
          </a:p>
          <a:p>
            <a:pPr marL="742950" lvl="1" indent="-285750" algn="just" defTabSz="1296988" eaLnBrk="1" hangingPunct="1">
              <a:spcBef>
                <a:spcPts val="0"/>
              </a:spcBef>
              <a:buClr>
                <a:srgbClr val="A1A1A1">
                  <a:lumMod val="50000"/>
                </a:srgbClr>
              </a:buClr>
              <a:buSzPct val="125000"/>
              <a:buBlip>
                <a:blip r:embed="rId3"/>
              </a:buBlip>
              <a:tabLst>
                <a:tab pos="8435975" algn="r"/>
              </a:tabLst>
              <a:defRPr/>
            </a:pPr>
            <a:r>
              <a:rPr lang="fr-FR" sz="1600" b="0" dirty="0">
                <a:solidFill>
                  <a:schemeClr val="tx2"/>
                </a:solidFill>
                <a:latin typeface="Calibri" panose="020F0502020204030204" pitchFamily="34" charset="0"/>
                <a:cs typeface="Calibri" panose="020F0502020204030204" pitchFamily="34" charset="0"/>
              </a:rPr>
              <a:t>…</a:t>
            </a: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20</a:t>
            </a:fld>
            <a:endParaRPr lang="fr-FR" dirty="0"/>
          </a:p>
        </p:txBody>
      </p:sp>
      <p:pic>
        <p:nvPicPr>
          <p:cNvPr id="5" name="Image 4"/>
          <p:cNvPicPr>
            <a:picLocks noChangeAspect="1"/>
          </p:cNvPicPr>
          <p:nvPr/>
        </p:nvPicPr>
        <p:blipFill rotWithShape="1">
          <a:blip r:embed="rId4"/>
          <a:srcRect t="21068"/>
          <a:stretch/>
        </p:blipFill>
        <p:spPr>
          <a:xfrm>
            <a:off x="5358809" y="2660772"/>
            <a:ext cx="3600400" cy="2112163"/>
          </a:xfrm>
          <a:prstGeom prst="rect">
            <a:avLst/>
          </a:prstGeom>
        </p:spPr>
      </p:pic>
      <p:sp>
        <p:nvSpPr>
          <p:cNvPr id="7" name="ZoneTexte 6"/>
          <p:cNvSpPr txBox="1"/>
          <p:nvPr/>
        </p:nvSpPr>
        <p:spPr>
          <a:xfrm>
            <a:off x="342882" y="5762972"/>
            <a:ext cx="8528110" cy="646331"/>
          </a:xfrm>
          <a:prstGeom prst="rect">
            <a:avLst/>
          </a:prstGeom>
          <a:noFill/>
          <a:ln w="15875">
            <a:solidFill>
              <a:srgbClr val="F2950C"/>
            </a:solidFill>
            <a:prstDash val="sysDash"/>
          </a:ln>
        </p:spPr>
        <p:txBody>
          <a:bodyPr wrap="square" rtlCol="0">
            <a:spAutoFit/>
          </a:bodyPr>
          <a:lstStyle/>
          <a:p>
            <a:pPr marL="0" lvl="2" algn="ctr"/>
            <a:r>
              <a:rPr lang="fr-FR" b="1" dirty="0">
                <a:solidFill>
                  <a:schemeClr val="tx2"/>
                </a:solidFill>
                <a:latin typeface="Calibri" panose="020F0502020204030204" pitchFamily="34" charset="0"/>
                <a:cs typeface="Calibri" panose="020F0502020204030204" pitchFamily="34" charset="0"/>
              </a:rPr>
              <a:t>N’hésitez pas à vous renseigner sur les modalités déclaratives grâce à la documentation mise à disposition</a:t>
            </a:r>
          </a:p>
        </p:txBody>
      </p:sp>
      <p:sp>
        <p:nvSpPr>
          <p:cNvPr id="8"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 Besoin d’aide ? </a:t>
            </a:r>
          </a:p>
        </p:txBody>
      </p:sp>
      <p:sp>
        <p:nvSpPr>
          <p:cNvPr id="9" name="Espace réservé du contenu 2"/>
          <p:cNvSpPr txBox="1">
            <a:spLocks/>
          </p:cNvSpPr>
          <p:nvPr/>
        </p:nvSpPr>
        <p:spPr bwMode="auto">
          <a:xfrm>
            <a:off x="240404" y="1453826"/>
            <a:ext cx="8561406" cy="144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ts val="1800"/>
              </a:lnSpc>
              <a:spcBef>
                <a:spcPts val="600"/>
              </a:spcBef>
              <a:spcAft>
                <a:spcPct val="0"/>
              </a:spcAft>
              <a:buClr>
                <a:schemeClr val="bg1"/>
              </a:buClr>
              <a:buSzPct val="25000"/>
              <a:buFont typeface="Arial" charset="0"/>
              <a:buChar char="•"/>
              <a:defRPr sz="2000" b="1" kern="1200">
                <a:solidFill>
                  <a:schemeClr val="tx2"/>
                </a:solidFill>
                <a:latin typeface="+mn-lt"/>
                <a:ea typeface="+mn-ea"/>
                <a:cs typeface="+mn-cs"/>
              </a:defRPr>
            </a:lvl1pPr>
            <a:lvl2pPr marL="631825" indent="-273050" algn="l" rtl="0" eaLnBrk="0" fontAlgn="base" hangingPunct="0">
              <a:lnSpc>
                <a:spcPts val="1800"/>
              </a:lnSpc>
              <a:spcBef>
                <a:spcPts val="600"/>
              </a:spcBef>
              <a:spcAft>
                <a:spcPct val="0"/>
              </a:spcAft>
              <a:buBlip>
                <a:blip r:embed="rId5"/>
              </a:buBlip>
              <a:defRPr sz="2800" b="1" kern="1200">
                <a:solidFill>
                  <a:schemeClr val="tx1"/>
                </a:solidFill>
                <a:latin typeface="+mn-lt"/>
                <a:ea typeface="+mn-ea"/>
                <a:cs typeface="+mn-cs"/>
              </a:defRPr>
            </a:lvl2pPr>
            <a:lvl3pPr marL="895350" indent="-263525" algn="l" rtl="0" eaLnBrk="0" fontAlgn="base" hangingPunct="0">
              <a:lnSpc>
                <a:spcPts val="1800"/>
              </a:lnSpc>
              <a:spcBef>
                <a:spcPts val="600"/>
              </a:spcBef>
              <a:spcAft>
                <a:spcPct val="0"/>
              </a:spcAft>
              <a:buBlip>
                <a:blip r:embed="rId6"/>
              </a:buBlip>
              <a:defRPr sz="1400" kern="1200">
                <a:solidFill>
                  <a:schemeClr val="tx1"/>
                </a:solidFill>
                <a:latin typeface="+mn-lt"/>
                <a:ea typeface="+mn-ea"/>
                <a:cs typeface="+mn-cs"/>
              </a:defRPr>
            </a:lvl3pPr>
            <a:lvl4pPr marL="1074738" indent="-179388"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lnSpc>
                <a:spcPts val="1800"/>
              </a:lnSpc>
              <a:spcBef>
                <a:spcPts val="6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just" eaLnBrk="1" hangingPunct="1">
              <a:spcAft>
                <a:spcPts val="0"/>
              </a:spcAft>
              <a:buFontTx/>
              <a:buNone/>
            </a:pPr>
            <a:r>
              <a:rPr lang="fr-FR" sz="1800" b="1" u="sng" dirty="0" smtClean="0">
                <a:solidFill>
                  <a:schemeClr val="tx2"/>
                </a:solidFill>
                <a:latin typeface="Calibri" panose="020F0502020204030204" pitchFamily="34" charset="0"/>
                <a:cs typeface="Calibri" panose="020F0502020204030204" pitchFamily="34" charset="0"/>
              </a:rPr>
              <a:t>Un guide de démarrage spécifique FP</a:t>
            </a:r>
            <a:endParaRPr lang="fr-FR" sz="1800" b="1" u="sng"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04292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160134"/>
            <a:ext cx="8568952" cy="2565010"/>
          </a:xfrm>
        </p:spPr>
        <p:txBody>
          <a:bodyPr/>
          <a:lstStyle/>
          <a:p>
            <a:pPr marL="0" lvl="0" indent="0" algn="just">
              <a:buClr>
                <a:prstClr val="white"/>
              </a:buClr>
              <a:buNone/>
            </a:pPr>
            <a:endParaRPr lang="fr-FR" u="sng" dirty="0">
              <a:solidFill>
                <a:srgbClr val="003882"/>
              </a:solidFill>
              <a:latin typeface="Calibri" panose="020F0502020204030204" pitchFamily="34" charset="0"/>
              <a:cs typeface="Calibri" panose="020F0502020204030204" pitchFamily="34" charset="0"/>
            </a:endParaRPr>
          </a:p>
          <a:p>
            <a:pPr marL="342900" lvl="2" indent="-342900" algn="just" eaLnBrk="1" hangingPunct="1">
              <a:spcAft>
                <a:spcPts val="0"/>
              </a:spcAft>
              <a:buClr>
                <a:srgbClr val="EE2525"/>
              </a:buClr>
              <a:buSzPct val="125000"/>
              <a:buBlip>
                <a:blip r:embed="rId2"/>
              </a:buBlip>
            </a:pPr>
            <a:r>
              <a:rPr lang="fr-FR" sz="2000" dirty="0">
                <a:solidFill>
                  <a:srgbClr val="003882"/>
                </a:solidFill>
                <a:latin typeface="Calibri" panose="020F0502020204030204" pitchFamily="34" charset="0"/>
                <a:cs typeface="Calibri" panose="020F0502020204030204" pitchFamily="34" charset="0"/>
              </a:rPr>
              <a:t>La mise en œuvre de la DSN pour la Fonction Publique suit les mêmes étapes que pour celle de la sphère privée :</a:t>
            </a:r>
          </a:p>
          <a:p>
            <a:pPr marL="0" lvl="2" indent="0" algn="just" eaLnBrk="1" hangingPunct="1">
              <a:spcAft>
                <a:spcPts val="0"/>
              </a:spcAft>
              <a:buClr>
                <a:srgbClr val="EE2525"/>
              </a:buClr>
              <a:buSzPct val="125000"/>
              <a:buNone/>
            </a:pPr>
            <a:endParaRPr lang="fr-FR" sz="2000" dirty="0">
              <a:solidFill>
                <a:srgbClr val="003882"/>
              </a:solidFill>
              <a:latin typeface="Calibri" panose="020F0502020204030204" pitchFamily="34" charset="0"/>
              <a:cs typeface="Calibri" panose="020F0502020204030204" pitchFamily="34" charset="0"/>
            </a:endParaRPr>
          </a:p>
          <a:p>
            <a:pPr marL="742950" lvl="1" indent="-285750" algn="just" defTabSz="1296988" eaLnBrk="1" hangingPunct="1">
              <a:buClr>
                <a:srgbClr val="A1A1A1">
                  <a:lumMod val="50000"/>
                </a:srgbClr>
              </a:buClr>
              <a:buSzPct val="125000"/>
              <a:buBlip>
                <a:blip r:embed="rId3"/>
              </a:buBlip>
              <a:tabLst>
                <a:tab pos="8435975" algn="r"/>
              </a:tabLst>
              <a:defRPr/>
            </a:pPr>
            <a:r>
              <a:rPr lang="fr-FR" sz="1800" b="0" dirty="0">
                <a:solidFill>
                  <a:srgbClr val="003882"/>
                </a:solidFill>
                <a:latin typeface="Calibri" panose="020F0502020204030204" pitchFamily="34" charset="0"/>
                <a:cs typeface="Calibri" panose="020F0502020204030204" pitchFamily="34" charset="0"/>
              </a:rPr>
              <a:t>Elle entrera en DSN de manière progressive. </a:t>
            </a:r>
          </a:p>
          <a:p>
            <a:pPr marL="742950" lvl="1" indent="-285750" algn="just" defTabSz="1296988" eaLnBrk="1" hangingPunct="1">
              <a:buClr>
                <a:srgbClr val="A1A1A1">
                  <a:lumMod val="50000"/>
                </a:srgbClr>
              </a:buClr>
              <a:buSzPct val="125000"/>
              <a:buBlip>
                <a:blip r:embed="rId3"/>
              </a:buBlip>
              <a:tabLst>
                <a:tab pos="8435975" algn="r"/>
              </a:tabLst>
              <a:defRPr/>
            </a:pPr>
            <a:r>
              <a:rPr lang="fr-FR" sz="1800" b="0" dirty="0">
                <a:solidFill>
                  <a:srgbClr val="003882"/>
                </a:solidFill>
                <a:latin typeface="Calibri" panose="020F0502020204030204" pitchFamily="34" charset="0"/>
                <a:cs typeface="Calibri" panose="020F0502020204030204" pitchFamily="34" charset="0"/>
              </a:rPr>
              <a:t>La construction de ce projet est faite de manière conjointe (avec les éditeurs et les OPS spécifiques FP notamment) </a:t>
            </a:r>
          </a:p>
          <a:p>
            <a:pPr marL="742950" lvl="1" indent="-285750" algn="just" defTabSz="1296988" eaLnBrk="1" hangingPunct="1">
              <a:buClr>
                <a:srgbClr val="A1A1A1">
                  <a:lumMod val="50000"/>
                </a:srgbClr>
              </a:buClr>
              <a:buSzPct val="125000"/>
              <a:buBlip>
                <a:blip r:embed="rId3"/>
              </a:buBlip>
              <a:tabLst>
                <a:tab pos="8435975" algn="r"/>
              </a:tabLst>
              <a:defRPr/>
            </a:pPr>
            <a:r>
              <a:rPr lang="fr-FR" sz="1800" dirty="0">
                <a:solidFill>
                  <a:srgbClr val="003882"/>
                </a:solidFill>
                <a:latin typeface="Calibri" panose="020F0502020204030204" pitchFamily="34" charset="0"/>
                <a:cs typeface="Calibri" panose="020F0502020204030204" pitchFamily="34" charset="0"/>
              </a:rPr>
              <a:t>Des instances phares :  </a:t>
            </a:r>
            <a:r>
              <a:rPr lang="fr-FR" sz="1800" b="0" dirty="0">
                <a:solidFill>
                  <a:srgbClr val="003882"/>
                </a:solidFill>
                <a:latin typeface="Calibri" panose="020F0502020204030204" pitchFamily="34" charset="0"/>
                <a:cs typeface="Calibri" panose="020F0502020204030204" pitchFamily="34" charset="0"/>
              </a:rPr>
              <a:t>Club des Pilotes, SDDS FP, </a:t>
            </a:r>
            <a:r>
              <a:rPr lang="fr-FR" sz="1800" b="0" dirty="0" smtClean="0">
                <a:solidFill>
                  <a:srgbClr val="003882"/>
                </a:solidFill>
                <a:latin typeface="Calibri" panose="020F0502020204030204" pitchFamily="34" charset="0"/>
                <a:cs typeface="Calibri" panose="020F0502020204030204" pitchFamily="34" charset="0"/>
              </a:rPr>
              <a:t>COSTRAT DSN FP, COMOP </a:t>
            </a:r>
            <a:r>
              <a:rPr lang="fr-FR" sz="1800" b="0" dirty="0">
                <a:solidFill>
                  <a:srgbClr val="003882"/>
                </a:solidFill>
                <a:latin typeface="Calibri" panose="020F0502020204030204" pitchFamily="34" charset="0"/>
                <a:cs typeface="Calibri" panose="020F0502020204030204" pitchFamily="34" charset="0"/>
              </a:rPr>
              <a:t>FP … sont également organisées. </a:t>
            </a:r>
          </a:p>
          <a:p>
            <a:pPr marL="742950" lvl="1" indent="-285750" algn="just" defTabSz="1296988" eaLnBrk="1" hangingPunct="1">
              <a:buClr>
                <a:srgbClr val="A1A1A1">
                  <a:lumMod val="50000"/>
                </a:srgbClr>
              </a:buClr>
              <a:buSzPct val="125000"/>
              <a:buBlip>
                <a:blip r:embed="rId3"/>
              </a:buBlip>
              <a:tabLst>
                <a:tab pos="8435975" algn="r"/>
              </a:tabLst>
              <a:defRPr/>
            </a:pPr>
            <a:r>
              <a:rPr lang="fr-FR" sz="1800" b="0" dirty="0">
                <a:solidFill>
                  <a:srgbClr val="003882"/>
                </a:solidFill>
                <a:latin typeface="Calibri" panose="020F0502020204030204" pitchFamily="34" charset="0"/>
                <a:cs typeface="Calibri" panose="020F0502020204030204" pitchFamily="34" charset="0"/>
              </a:rPr>
              <a:t>Les échanges réguliers entre les différentes parties prenantes sont essentiels</a:t>
            </a: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21</a:t>
            </a:fld>
            <a:endParaRPr lang="fr-FR" dirty="0"/>
          </a:p>
        </p:txBody>
      </p:sp>
      <p:sp>
        <p:nvSpPr>
          <p:cNvPr id="5" name="Titre 1"/>
          <p:cNvSpPr txBox="1">
            <a:spLocks/>
          </p:cNvSpPr>
          <p:nvPr/>
        </p:nvSpPr>
        <p:spPr bwMode="auto">
          <a:xfrm>
            <a:off x="1" y="0"/>
            <a:ext cx="9144000"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sz="2700" dirty="0"/>
              <a:t>2- Prochaine étape : déploiement de la DSN fonction publique</a:t>
            </a:r>
          </a:p>
          <a:p>
            <a:r>
              <a:rPr lang="fr-FR" sz="1800" kern="0" dirty="0">
                <a:solidFill>
                  <a:srgbClr val="00B0F0"/>
                </a:solidFill>
                <a:latin typeface="Calibri" pitchFamily="34" charset="0"/>
                <a:ea typeface="+mn-ea"/>
                <a:cs typeface="Arial"/>
              </a:rPr>
              <a:t>Et la suite ? </a:t>
            </a:r>
          </a:p>
        </p:txBody>
      </p:sp>
      <p:sp>
        <p:nvSpPr>
          <p:cNvPr id="6" name="Rectangle 5"/>
          <p:cNvSpPr/>
          <p:nvPr/>
        </p:nvSpPr>
        <p:spPr>
          <a:xfrm>
            <a:off x="101706" y="1431511"/>
            <a:ext cx="8940589" cy="646331"/>
          </a:xfrm>
          <a:prstGeom prst="rect">
            <a:avLst/>
          </a:prstGeom>
          <a:noFill/>
        </p:spPr>
        <p:txBody>
          <a:bodyPr wrap="none" lIns="91440" tIns="45720" rIns="91440" bIns="45720">
            <a:spAutoFit/>
          </a:bodyPr>
          <a:lstStyle/>
          <a:p>
            <a:pPr algn="ctr"/>
            <a:r>
              <a:rPr lang="fr-FR" sz="3600" b="1" spc="50" dirty="0">
                <a:ln w="0"/>
                <a:solidFill>
                  <a:schemeClr val="accent1"/>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Comment travailler ensemble pour la suite ?</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5013176"/>
            <a:ext cx="2304481" cy="1949454"/>
          </a:xfrm>
          <a:prstGeom prst="rect">
            <a:avLst/>
          </a:prstGeom>
          <a:ln>
            <a:noFill/>
          </a:ln>
          <a:effectLst>
            <a:softEdge rad="112500"/>
          </a:effectLst>
        </p:spPr>
      </p:pic>
    </p:spTree>
    <p:extLst>
      <p:ext uri="{BB962C8B-B14F-4D97-AF65-F5344CB8AC3E}">
        <p14:creationId xmlns:p14="http://schemas.microsoft.com/office/powerpoint/2010/main" val="1418926787"/>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66701" y="-27384"/>
            <a:ext cx="7570787" cy="650875"/>
          </a:xfrm>
        </p:spPr>
        <p:txBody>
          <a:bodyPr/>
          <a:lstStyle/>
          <a:p>
            <a:r>
              <a:rPr lang="fr-FR" dirty="0" smtClean="0"/>
              <a:t>3- Le bilan des opérations Pilote</a:t>
            </a:r>
            <a:br>
              <a:rPr lang="fr-FR" dirty="0" smtClean="0"/>
            </a:br>
            <a:r>
              <a:rPr lang="fr-FR" sz="1800" kern="0" dirty="0">
                <a:solidFill>
                  <a:srgbClr val="00B0F0"/>
                </a:solidFill>
                <a:latin typeface="Calibri" pitchFamily="34" charset="0"/>
                <a:ea typeface="+mn-ea"/>
                <a:cs typeface="Arial"/>
              </a:rPr>
              <a:t>Rappel des modalités de participation au pilote</a:t>
            </a:r>
          </a:p>
        </p:txBody>
      </p:sp>
      <p:sp>
        <p:nvSpPr>
          <p:cNvPr id="6" name="Espace réservé du numéro de diapositive 3"/>
          <p:cNvSpPr>
            <a:spLocks noGrp="1"/>
          </p:cNvSpPr>
          <p:nvPr>
            <p:ph type="sldNum" sz="quarter" idx="12"/>
          </p:nvPr>
        </p:nvSpPr>
        <p:spPr>
          <a:xfrm>
            <a:off x="6770688" y="6546850"/>
            <a:ext cx="2133600" cy="365125"/>
          </a:xfrm>
        </p:spPr>
        <p:txBody>
          <a:bodyPr/>
          <a:lstStyle/>
          <a:p>
            <a:pPr>
              <a:defRPr/>
            </a:pPr>
            <a:fld id="{7B0B5D98-C34D-4DB1-BE83-7541DF2AF49D}" type="slidenum">
              <a:rPr lang="fr-FR" smtClean="0"/>
              <a:pPr>
                <a:defRPr/>
              </a:pPr>
              <a:t>22</a:t>
            </a:fld>
            <a:endParaRPr lang="fr-FR" dirty="0"/>
          </a:p>
        </p:txBody>
      </p:sp>
      <p:sp>
        <p:nvSpPr>
          <p:cNvPr id="7" name="Rectangle 3"/>
          <p:cNvSpPr>
            <a:spLocks noChangeArrowheads="1"/>
          </p:cNvSpPr>
          <p:nvPr/>
        </p:nvSpPr>
        <p:spPr bwMode="auto">
          <a:xfrm>
            <a:off x="266701" y="1299617"/>
            <a:ext cx="8626475" cy="479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Bef>
                <a:spcPts val="600"/>
              </a:spcBef>
              <a:spcAft>
                <a:spcPts val="600"/>
              </a:spcAft>
              <a:buClr>
                <a:srgbClr val="EE2525"/>
              </a:buClr>
              <a:defRPr/>
            </a:pPr>
            <a:r>
              <a:rPr lang="fr-FR" altLang="fr-FR" sz="1800" dirty="0">
                <a:latin typeface="+mj-lt"/>
              </a:rPr>
              <a:t> </a:t>
            </a:r>
            <a:r>
              <a:rPr lang="fr-FR" altLang="fr-FR" sz="1800" dirty="0" smtClean="0">
                <a:latin typeface="+mj-lt"/>
              </a:rPr>
              <a:t>Le pilote est prolongé jusqu’à fin novembre 2019</a:t>
            </a:r>
          </a:p>
          <a:p>
            <a:pPr algn="just" eaLnBrk="1">
              <a:spcBef>
                <a:spcPts val="600"/>
              </a:spcBef>
              <a:spcAft>
                <a:spcPts val="600"/>
              </a:spcAft>
              <a:buClr>
                <a:srgbClr val="EE2525"/>
              </a:buClr>
              <a:defRPr/>
            </a:pPr>
            <a:r>
              <a:rPr lang="fr-FR" altLang="fr-FR" sz="1800" dirty="0">
                <a:latin typeface="+mj-lt"/>
              </a:rPr>
              <a:t> </a:t>
            </a:r>
            <a:r>
              <a:rPr lang="fr-FR" altLang="fr-FR" sz="1800" dirty="0" smtClean="0">
                <a:latin typeface="+mj-lt"/>
              </a:rPr>
              <a:t>La norme 2020 est disponible depuis le 25 septembre </a:t>
            </a:r>
          </a:p>
          <a:p>
            <a:pPr lvl="1" algn="just" eaLnBrk="1">
              <a:spcAft>
                <a:spcPts val="600"/>
              </a:spcAft>
              <a:buClr>
                <a:srgbClr val="EE2525"/>
              </a:buClr>
              <a:defRPr/>
            </a:pPr>
            <a:endParaRPr lang="fr-FR" altLang="fr-FR" sz="1800" dirty="0" smtClean="0"/>
          </a:p>
          <a:p>
            <a:pPr lvl="1" algn="just" eaLnBrk="1">
              <a:spcAft>
                <a:spcPts val="600"/>
              </a:spcAft>
              <a:buClr>
                <a:srgbClr val="EE2525"/>
              </a:buClr>
              <a:defRPr/>
            </a:pPr>
            <a:endParaRPr lang="fr-FR" altLang="fr-FR" sz="1800" dirty="0"/>
          </a:p>
          <a:p>
            <a:pPr marL="457200" lvl="1" indent="0" algn="just" eaLnBrk="1">
              <a:spcAft>
                <a:spcPts val="600"/>
              </a:spcAft>
              <a:buClr>
                <a:srgbClr val="EE2525"/>
              </a:buClr>
              <a:buNone/>
              <a:defRPr/>
            </a:pPr>
            <a:endParaRPr lang="fr-FR" altLang="fr-FR" sz="1800" dirty="0" smtClean="0"/>
          </a:p>
          <a:p>
            <a:pPr lvl="1" algn="just" eaLnBrk="1">
              <a:spcAft>
                <a:spcPts val="600"/>
              </a:spcAft>
              <a:buClr>
                <a:srgbClr val="EE2525"/>
              </a:buClr>
              <a:defRPr/>
            </a:pPr>
            <a:endParaRPr lang="fr-FR" altLang="fr-FR" sz="1800" dirty="0" smtClean="0"/>
          </a:p>
          <a:p>
            <a:pPr lvl="1" algn="just" eaLnBrk="1">
              <a:spcAft>
                <a:spcPts val="600"/>
              </a:spcAft>
              <a:buClr>
                <a:srgbClr val="EE2525"/>
              </a:buClr>
              <a:defRPr/>
            </a:pPr>
            <a:endParaRPr lang="fr-FR" altLang="fr-FR" sz="1800" dirty="0"/>
          </a:p>
          <a:p>
            <a:pPr lvl="1" algn="just" eaLnBrk="1">
              <a:spcAft>
                <a:spcPts val="600"/>
              </a:spcAft>
              <a:buClr>
                <a:srgbClr val="EE2525"/>
              </a:buClr>
              <a:defRPr/>
            </a:pPr>
            <a:endParaRPr lang="fr-FR" altLang="fr-FR" sz="1800" dirty="0" smtClean="0"/>
          </a:p>
          <a:p>
            <a:pPr lvl="1" algn="just" eaLnBrk="1">
              <a:spcAft>
                <a:spcPts val="600"/>
              </a:spcAft>
              <a:buClr>
                <a:srgbClr val="EE2525"/>
              </a:buClr>
              <a:defRPr/>
            </a:pPr>
            <a:endParaRPr lang="fr-FR" altLang="fr-FR" sz="1800" dirty="0"/>
          </a:p>
          <a:p>
            <a:pPr lvl="1" algn="just" eaLnBrk="1">
              <a:spcAft>
                <a:spcPts val="600"/>
              </a:spcAft>
              <a:buClr>
                <a:srgbClr val="EE2525"/>
              </a:buClr>
              <a:defRPr/>
            </a:pPr>
            <a:endParaRPr lang="fr-FR" altLang="fr-FR" sz="1800" dirty="0" smtClean="0"/>
          </a:p>
          <a:p>
            <a:pPr lvl="1" algn="just" eaLnBrk="1">
              <a:spcAft>
                <a:spcPts val="600"/>
              </a:spcAft>
              <a:buClr>
                <a:srgbClr val="EE2525"/>
              </a:buClr>
              <a:defRPr/>
            </a:pPr>
            <a:endParaRPr lang="fr-FR" altLang="fr-FR" sz="1800" dirty="0"/>
          </a:p>
          <a:p>
            <a:pPr marL="457200" lvl="1" indent="0" algn="just" eaLnBrk="1">
              <a:spcAft>
                <a:spcPts val="600"/>
              </a:spcAft>
              <a:buClr>
                <a:srgbClr val="EE2525"/>
              </a:buClr>
              <a:buNone/>
              <a:defRPr/>
            </a:pPr>
            <a:endParaRPr lang="fr-FR" altLang="fr-FR" sz="1800" dirty="0"/>
          </a:p>
          <a:p>
            <a:pPr algn="just" eaLnBrk="1">
              <a:spcAft>
                <a:spcPts val="600"/>
              </a:spcAft>
              <a:buClr>
                <a:srgbClr val="EE2525"/>
              </a:buClr>
              <a:buNone/>
              <a:defRPr/>
            </a:pPr>
            <a:endParaRPr lang="fr-FR" altLang="fr-FR" sz="1400" dirty="0">
              <a:solidFill>
                <a:srgbClr val="505050"/>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3552936106"/>
              </p:ext>
            </p:extLst>
          </p:nvPr>
        </p:nvGraphicFramePr>
        <p:xfrm>
          <a:off x="93129" y="2120601"/>
          <a:ext cx="8928164" cy="4432896"/>
        </p:xfrm>
        <a:graphic>
          <a:graphicData uri="http://schemas.openxmlformats.org/drawingml/2006/table">
            <a:tbl>
              <a:tblPr/>
              <a:tblGrid>
                <a:gridCol w="1440164">
                  <a:extLst>
                    <a:ext uri="{9D8B030D-6E8A-4147-A177-3AD203B41FA5}">
                      <a16:colId xmlns:a16="http://schemas.microsoft.com/office/drawing/2014/main" val="78707155"/>
                    </a:ext>
                  </a:extLst>
                </a:gridCol>
                <a:gridCol w="360000">
                  <a:extLst>
                    <a:ext uri="{9D8B030D-6E8A-4147-A177-3AD203B41FA5}">
                      <a16:colId xmlns:a16="http://schemas.microsoft.com/office/drawing/2014/main" val="3415233952"/>
                    </a:ext>
                  </a:extLst>
                </a:gridCol>
                <a:gridCol w="360000">
                  <a:extLst>
                    <a:ext uri="{9D8B030D-6E8A-4147-A177-3AD203B41FA5}">
                      <a16:colId xmlns:a16="http://schemas.microsoft.com/office/drawing/2014/main" val="2308574399"/>
                    </a:ext>
                  </a:extLst>
                </a:gridCol>
                <a:gridCol w="360000">
                  <a:extLst>
                    <a:ext uri="{9D8B030D-6E8A-4147-A177-3AD203B41FA5}">
                      <a16:colId xmlns:a16="http://schemas.microsoft.com/office/drawing/2014/main" val="617895432"/>
                    </a:ext>
                  </a:extLst>
                </a:gridCol>
                <a:gridCol w="360000">
                  <a:extLst>
                    <a:ext uri="{9D8B030D-6E8A-4147-A177-3AD203B41FA5}">
                      <a16:colId xmlns:a16="http://schemas.microsoft.com/office/drawing/2014/main" val="1680753930"/>
                    </a:ext>
                  </a:extLst>
                </a:gridCol>
                <a:gridCol w="360000">
                  <a:extLst>
                    <a:ext uri="{9D8B030D-6E8A-4147-A177-3AD203B41FA5}">
                      <a16:colId xmlns:a16="http://schemas.microsoft.com/office/drawing/2014/main" val="2997001086"/>
                    </a:ext>
                  </a:extLst>
                </a:gridCol>
                <a:gridCol w="360000">
                  <a:extLst>
                    <a:ext uri="{9D8B030D-6E8A-4147-A177-3AD203B41FA5}">
                      <a16:colId xmlns:a16="http://schemas.microsoft.com/office/drawing/2014/main" val="3801985458"/>
                    </a:ext>
                  </a:extLst>
                </a:gridCol>
                <a:gridCol w="360000">
                  <a:extLst>
                    <a:ext uri="{9D8B030D-6E8A-4147-A177-3AD203B41FA5}">
                      <a16:colId xmlns:a16="http://schemas.microsoft.com/office/drawing/2014/main" val="1126747113"/>
                    </a:ext>
                  </a:extLst>
                </a:gridCol>
                <a:gridCol w="360000">
                  <a:extLst>
                    <a:ext uri="{9D8B030D-6E8A-4147-A177-3AD203B41FA5}">
                      <a16:colId xmlns:a16="http://schemas.microsoft.com/office/drawing/2014/main" val="3888517479"/>
                    </a:ext>
                  </a:extLst>
                </a:gridCol>
                <a:gridCol w="360000">
                  <a:extLst>
                    <a:ext uri="{9D8B030D-6E8A-4147-A177-3AD203B41FA5}">
                      <a16:colId xmlns:a16="http://schemas.microsoft.com/office/drawing/2014/main" val="306612992"/>
                    </a:ext>
                  </a:extLst>
                </a:gridCol>
                <a:gridCol w="360000">
                  <a:extLst>
                    <a:ext uri="{9D8B030D-6E8A-4147-A177-3AD203B41FA5}">
                      <a16:colId xmlns:a16="http://schemas.microsoft.com/office/drawing/2014/main" val="399376752"/>
                    </a:ext>
                  </a:extLst>
                </a:gridCol>
                <a:gridCol w="360000">
                  <a:extLst>
                    <a:ext uri="{9D8B030D-6E8A-4147-A177-3AD203B41FA5}">
                      <a16:colId xmlns:a16="http://schemas.microsoft.com/office/drawing/2014/main" val="4208952455"/>
                    </a:ext>
                  </a:extLst>
                </a:gridCol>
                <a:gridCol w="360000">
                  <a:extLst>
                    <a:ext uri="{9D8B030D-6E8A-4147-A177-3AD203B41FA5}">
                      <a16:colId xmlns:a16="http://schemas.microsoft.com/office/drawing/2014/main" val="674131276"/>
                    </a:ext>
                  </a:extLst>
                </a:gridCol>
                <a:gridCol w="360000">
                  <a:extLst>
                    <a:ext uri="{9D8B030D-6E8A-4147-A177-3AD203B41FA5}">
                      <a16:colId xmlns:a16="http://schemas.microsoft.com/office/drawing/2014/main" val="3100983649"/>
                    </a:ext>
                  </a:extLst>
                </a:gridCol>
                <a:gridCol w="360000">
                  <a:extLst>
                    <a:ext uri="{9D8B030D-6E8A-4147-A177-3AD203B41FA5}">
                      <a16:colId xmlns:a16="http://schemas.microsoft.com/office/drawing/2014/main" val="819438874"/>
                    </a:ext>
                  </a:extLst>
                </a:gridCol>
                <a:gridCol w="360000">
                  <a:extLst>
                    <a:ext uri="{9D8B030D-6E8A-4147-A177-3AD203B41FA5}">
                      <a16:colId xmlns:a16="http://schemas.microsoft.com/office/drawing/2014/main" val="948813177"/>
                    </a:ext>
                  </a:extLst>
                </a:gridCol>
                <a:gridCol w="360000">
                  <a:extLst>
                    <a:ext uri="{9D8B030D-6E8A-4147-A177-3AD203B41FA5}">
                      <a16:colId xmlns:a16="http://schemas.microsoft.com/office/drawing/2014/main" val="2173107825"/>
                    </a:ext>
                  </a:extLst>
                </a:gridCol>
                <a:gridCol w="864000">
                  <a:extLst>
                    <a:ext uri="{9D8B030D-6E8A-4147-A177-3AD203B41FA5}">
                      <a16:colId xmlns:a16="http://schemas.microsoft.com/office/drawing/2014/main" val="3998285550"/>
                    </a:ext>
                  </a:extLst>
                </a:gridCol>
                <a:gridCol w="864000">
                  <a:extLst>
                    <a:ext uri="{9D8B030D-6E8A-4147-A177-3AD203B41FA5}">
                      <a16:colId xmlns:a16="http://schemas.microsoft.com/office/drawing/2014/main" val="2811079581"/>
                    </a:ext>
                  </a:extLst>
                </a:gridCol>
              </a:tblGrid>
              <a:tr h="416448">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gridSpan="12">
                  <a:txBody>
                    <a:bodyPr/>
                    <a:lstStyle/>
                    <a:p>
                      <a:pPr algn="ctr" fontAlgn="ctr"/>
                      <a:r>
                        <a:rPr lang="fr-FR" sz="1600" b="1" i="0" u="none" strike="noStrike" dirty="0">
                          <a:solidFill>
                            <a:schemeClr val="bg1"/>
                          </a:solidFill>
                          <a:effectLst/>
                          <a:latin typeface="Calibri" panose="020F0502020204030204" pitchFamily="34" charset="0"/>
                        </a:rPr>
                        <a:t>2019</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ctr"/>
                      <a:r>
                        <a:rPr lang="fr-FR" sz="1600" b="1" i="0" u="none" strike="noStrike" dirty="0">
                          <a:solidFill>
                            <a:schemeClr val="bg1"/>
                          </a:solidFill>
                          <a:effectLst/>
                          <a:latin typeface="Calibri" panose="020F0502020204030204" pitchFamily="34" charset="0"/>
                        </a:rPr>
                        <a:t>2020</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1600" b="1" i="0" u="none" strike="noStrike" dirty="0">
                          <a:solidFill>
                            <a:schemeClr val="bg1"/>
                          </a:solidFill>
                          <a:effectLst/>
                          <a:latin typeface="Calibri" panose="020F0502020204030204" pitchFamily="34" charset="0"/>
                        </a:rPr>
                        <a:t>2021-2022</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fr-FR"/>
                    </a:p>
                  </a:txBody>
                  <a:tcPr/>
                </a:tc>
                <a:extLst>
                  <a:ext uri="{0D108BD9-81ED-4DB2-BD59-A6C34878D82A}">
                    <a16:rowId xmlns:a16="http://schemas.microsoft.com/office/drawing/2014/main" val="2057327624"/>
                  </a:ext>
                </a:extLst>
              </a:tr>
              <a:tr h="416448">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600" b="1" i="0" u="none" strike="noStrike" dirty="0">
                          <a:solidFill>
                            <a:schemeClr val="bg1"/>
                          </a:solidFill>
                          <a:effectLst/>
                          <a:latin typeface="Calibri" panose="020F0502020204030204" pitchFamily="34" charset="0"/>
                        </a:rPr>
                        <a:t>J</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dirty="0">
                          <a:solidFill>
                            <a:schemeClr val="bg1"/>
                          </a:solidFill>
                          <a:effectLst/>
                          <a:latin typeface="Calibri" panose="020F0502020204030204" pitchFamily="34" charset="0"/>
                        </a:rPr>
                        <a:t>F</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M</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A</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M</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J</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J</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dirty="0">
                          <a:solidFill>
                            <a:schemeClr val="bg1"/>
                          </a:solidFill>
                          <a:effectLst/>
                          <a:latin typeface="Calibri" panose="020F0502020204030204" pitchFamily="34" charset="0"/>
                        </a:rPr>
                        <a:t>A</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dirty="0">
                          <a:solidFill>
                            <a:schemeClr val="bg1"/>
                          </a:solidFill>
                          <a:effectLst/>
                          <a:latin typeface="Calibri" panose="020F0502020204030204" pitchFamily="34" charset="0"/>
                        </a:rPr>
                        <a:t>S</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O</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N</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D</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T1</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dirty="0">
                          <a:solidFill>
                            <a:schemeClr val="bg1"/>
                          </a:solidFill>
                          <a:effectLst/>
                          <a:latin typeface="Calibri" panose="020F0502020204030204" pitchFamily="34" charset="0"/>
                        </a:rPr>
                        <a:t>T2</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dirty="0">
                          <a:solidFill>
                            <a:schemeClr val="bg1"/>
                          </a:solidFill>
                          <a:effectLst/>
                          <a:latin typeface="Calibri" panose="020F0502020204030204" pitchFamily="34" charset="0"/>
                        </a:rPr>
                        <a:t>T3</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a:solidFill>
                            <a:schemeClr val="bg1"/>
                          </a:solidFill>
                          <a:effectLst/>
                          <a:latin typeface="Calibri" panose="020F0502020204030204" pitchFamily="34" charset="0"/>
                        </a:rPr>
                        <a:t>T4</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dirty="0">
                          <a:solidFill>
                            <a:schemeClr val="bg1"/>
                          </a:solidFill>
                          <a:effectLst/>
                          <a:latin typeface="Calibri" panose="020F0502020204030204" pitchFamily="34" charset="0"/>
                        </a:rPr>
                        <a:t>2021</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fr-FR" sz="1600" b="1" i="0" u="none" strike="noStrike" dirty="0">
                          <a:solidFill>
                            <a:schemeClr val="bg1"/>
                          </a:solidFill>
                          <a:effectLst/>
                          <a:latin typeface="Calibri" panose="020F0502020204030204" pitchFamily="34" charset="0"/>
                        </a:rPr>
                        <a:t>2022</a:t>
                      </a: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00544171"/>
                  </a:ext>
                </a:extLst>
              </a:tr>
              <a:tr h="1980000">
                <a:tc>
                  <a:txBody>
                    <a:bodyPr/>
                    <a:lstStyle/>
                    <a:p>
                      <a:pPr algn="ctr" fontAlgn="ctr"/>
                      <a:r>
                        <a:rPr lang="fr-FR" sz="1400" b="1" i="0" u="none" strike="noStrike" dirty="0">
                          <a:solidFill>
                            <a:schemeClr val="bg1"/>
                          </a:solidFill>
                          <a:effectLst/>
                          <a:latin typeface="Calibri" panose="020F0502020204030204" pitchFamily="34" charset="0"/>
                        </a:rPr>
                        <a:t>Fonction Publique </a:t>
                      </a:r>
                      <a:br>
                        <a:rPr lang="fr-FR" sz="1400" b="1" i="0" u="none" strike="noStrike" dirty="0">
                          <a:solidFill>
                            <a:schemeClr val="bg1"/>
                          </a:solidFill>
                          <a:effectLst/>
                          <a:latin typeface="Calibri" panose="020F0502020204030204" pitchFamily="34" charset="0"/>
                        </a:rPr>
                      </a:br>
                      <a:r>
                        <a:rPr lang="fr-FR" sz="1400" b="1" i="0" u="none" strike="noStrike" dirty="0">
                          <a:solidFill>
                            <a:schemeClr val="bg1"/>
                          </a:solidFill>
                          <a:effectLst/>
                          <a:latin typeface="Calibri" panose="020F0502020204030204" pitchFamily="34" charset="0"/>
                        </a:rPr>
                        <a:t>en pilote de tests</a:t>
                      </a:r>
                    </a:p>
                  </a:txBody>
                  <a:tcPr marL="9165" marR="9165" marT="916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31231"/>
                  </a:ext>
                </a:extLst>
              </a:tr>
              <a:tr h="1620000">
                <a:tc>
                  <a:txBody>
                    <a:bodyPr/>
                    <a:lstStyle/>
                    <a:p>
                      <a:pPr algn="ctr" fontAlgn="ctr"/>
                      <a:r>
                        <a:rPr lang="fr-FR" sz="1400" b="1" i="0" u="none" strike="noStrike" dirty="0">
                          <a:solidFill>
                            <a:schemeClr val="bg1"/>
                          </a:solidFill>
                          <a:effectLst/>
                          <a:latin typeface="Calibri" panose="020F0502020204030204" pitchFamily="34" charset="0"/>
                        </a:rPr>
                        <a:t>Fonction Publique </a:t>
                      </a:r>
                      <a:br>
                        <a:rPr lang="fr-FR" sz="1400" b="1" i="0" u="none" strike="noStrike" dirty="0">
                          <a:solidFill>
                            <a:schemeClr val="bg1"/>
                          </a:solidFill>
                          <a:effectLst/>
                          <a:latin typeface="Calibri" panose="020F0502020204030204" pitchFamily="34" charset="0"/>
                        </a:rPr>
                      </a:br>
                      <a:r>
                        <a:rPr lang="fr-FR" sz="1400" b="1" i="0" u="none" strike="noStrike" dirty="0">
                          <a:solidFill>
                            <a:schemeClr val="bg1"/>
                          </a:solidFill>
                          <a:effectLst/>
                          <a:latin typeface="Calibri" panose="020F0502020204030204" pitchFamily="34" charset="0"/>
                        </a:rPr>
                        <a:t>en production</a:t>
                      </a:r>
                    </a:p>
                  </a:txBody>
                  <a:tcPr marL="9165" marR="9165" marT="916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ctr"/>
                      <a:endParaRPr lang="fr-FR" sz="1100" b="0" i="0" u="none" strike="noStrike" dirty="0">
                        <a:solidFill>
                          <a:srgbClr val="000000"/>
                        </a:solidFill>
                        <a:effectLst/>
                        <a:latin typeface="Calibri" panose="020F0502020204030204" pitchFamily="34" charset="0"/>
                      </a:endParaRPr>
                    </a:p>
                  </a:txBody>
                  <a:tcPr marL="9165" marR="9165" marT="916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40693252"/>
                  </a:ext>
                </a:extLst>
              </a:tr>
            </a:tbl>
          </a:graphicData>
        </a:graphic>
      </p:graphicFrame>
      <p:sp>
        <p:nvSpPr>
          <p:cNvPr id="4" name="Losange 3"/>
          <p:cNvSpPr/>
          <p:nvPr/>
        </p:nvSpPr>
        <p:spPr>
          <a:xfrm>
            <a:off x="3275856" y="3024758"/>
            <a:ext cx="144016" cy="14401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Pentagone 9"/>
          <p:cNvSpPr/>
          <p:nvPr/>
        </p:nvSpPr>
        <p:spPr>
          <a:xfrm>
            <a:off x="3347864" y="3566454"/>
            <a:ext cx="2088232" cy="30209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Arial" panose="020B0604020202020204" pitchFamily="34" charset="0"/>
                <a:cs typeface="Arial" panose="020B0604020202020204" pitchFamily="34" charset="0"/>
              </a:rPr>
              <a:t>Pilote</a:t>
            </a:r>
            <a:endParaRPr lang="fr-FR" dirty="0">
              <a:latin typeface="Arial" panose="020B0604020202020204" pitchFamily="34" charset="0"/>
              <a:cs typeface="Arial" panose="020B0604020202020204" pitchFamily="34" charset="0"/>
            </a:endParaRPr>
          </a:p>
        </p:txBody>
      </p:sp>
      <p:sp>
        <p:nvSpPr>
          <p:cNvPr id="14" name="Accolade fermante 13"/>
          <p:cNvSpPr/>
          <p:nvPr/>
        </p:nvSpPr>
        <p:spPr>
          <a:xfrm rot="5400000">
            <a:off x="4394966" y="3258621"/>
            <a:ext cx="282060" cy="2520280"/>
          </a:xfrm>
          <a:prstGeom prst="rightBrace">
            <a:avLst/>
          </a:prstGeom>
          <a:noFill/>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Losange 14"/>
          <p:cNvSpPr/>
          <p:nvPr/>
        </p:nvSpPr>
        <p:spPr>
          <a:xfrm>
            <a:off x="4635860" y="3020440"/>
            <a:ext cx="144016" cy="14401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3"/>
          <p:cNvSpPr>
            <a:spLocks noChangeArrowheads="1"/>
          </p:cNvSpPr>
          <p:nvPr/>
        </p:nvSpPr>
        <p:spPr bwMode="auto">
          <a:xfrm>
            <a:off x="2832095" y="4679504"/>
            <a:ext cx="3324081"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a:spcAft>
                <a:spcPts val="600"/>
              </a:spcAft>
              <a:buClr>
                <a:srgbClr val="EE2525"/>
              </a:buClr>
              <a:buNone/>
              <a:defRPr/>
            </a:pPr>
            <a:r>
              <a:rPr lang="fr-FR" altLang="fr-FR" sz="1100" dirty="0" smtClean="0">
                <a:solidFill>
                  <a:srgbClr val="505050"/>
                </a:solidFill>
              </a:rPr>
              <a:t>OPS concernés : CNRACL, IRCANTEC, RAFP </a:t>
            </a:r>
            <a:r>
              <a:rPr lang="fr-FR" altLang="fr-FR" sz="1400" dirty="0">
                <a:solidFill>
                  <a:srgbClr val="505050"/>
                </a:solidFill>
              </a:rPr>
              <a:t>*</a:t>
            </a:r>
          </a:p>
        </p:txBody>
      </p:sp>
      <p:sp>
        <p:nvSpPr>
          <p:cNvPr id="20" name="Rectangle 3"/>
          <p:cNvSpPr>
            <a:spLocks noChangeArrowheads="1"/>
          </p:cNvSpPr>
          <p:nvPr/>
        </p:nvSpPr>
        <p:spPr bwMode="auto">
          <a:xfrm>
            <a:off x="97892" y="6557177"/>
            <a:ext cx="4104456"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buNone/>
              <a:defRPr/>
            </a:pPr>
            <a:r>
              <a:rPr lang="fr-FR" altLang="fr-FR" sz="1400" dirty="0" smtClean="0">
                <a:solidFill>
                  <a:srgbClr val="505050"/>
                </a:solidFill>
              </a:rPr>
              <a:t>*</a:t>
            </a:r>
            <a:r>
              <a:rPr lang="fr-FR" altLang="fr-FR" sz="1100" dirty="0" smtClean="0">
                <a:solidFill>
                  <a:srgbClr val="505050"/>
                </a:solidFill>
              </a:rPr>
              <a:t> Le SRE est exclu du périmètre de la DSN </a:t>
            </a:r>
            <a:endParaRPr lang="fr-FR" altLang="fr-FR" sz="1100" dirty="0">
              <a:solidFill>
                <a:srgbClr val="505050"/>
              </a:solidFill>
            </a:endParaRPr>
          </a:p>
        </p:txBody>
      </p:sp>
      <p:sp>
        <p:nvSpPr>
          <p:cNvPr id="26" name="Rectangle 25"/>
          <p:cNvSpPr/>
          <p:nvPr/>
        </p:nvSpPr>
        <p:spPr>
          <a:xfrm>
            <a:off x="5867075" y="5158322"/>
            <a:ext cx="2304256" cy="738030"/>
          </a:xfrm>
          <a:prstGeom prst="rect">
            <a:avLst/>
          </a:prstGeom>
          <a:solidFill>
            <a:srgbClr val="C00000">
              <a:alpha val="50196"/>
            </a:srgbClr>
          </a:solidFill>
          <a:ln>
            <a:solidFill>
              <a:srgbClr val="CC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Losange 28"/>
          <p:cNvSpPr/>
          <p:nvPr/>
        </p:nvSpPr>
        <p:spPr>
          <a:xfrm>
            <a:off x="7863301" y="5155695"/>
            <a:ext cx="616060" cy="742366"/>
          </a:xfrm>
          <a:prstGeom prst="diamond">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
          <p:cNvSpPr>
            <a:spLocks noChangeArrowheads="1"/>
          </p:cNvSpPr>
          <p:nvPr/>
        </p:nvSpPr>
        <p:spPr bwMode="auto">
          <a:xfrm>
            <a:off x="5286912" y="5975884"/>
            <a:ext cx="1132747"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ctr" eaLnBrk="1">
              <a:spcAft>
                <a:spcPts val="600"/>
              </a:spcAft>
              <a:buClr>
                <a:srgbClr val="EE2525"/>
              </a:buClr>
              <a:buNone/>
              <a:defRPr/>
            </a:pPr>
            <a:r>
              <a:rPr lang="fr-FR" altLang="fr-FR" sz="1100" dirty="0" smtClean="0">
                <a:solidFill>
                  <a:srgbClr val="C00000"/>
                </a:solidFill>
              </a:rPr>
              <a:t>1</a:t>
            </a:r>
            <a:r>
              <a:rPr lang="fr-FR" altLang="fr-FR" sz="1100" baseline="30000" dirty="0" smtClean="0">
                <a:solidFill>
                  <a:srgbClr val="C00000"/>
                </a:solidFill>
              </a:rPr>
              <a:t>er</a:t>
            </a:r>
            <a:r>
              <a:rPr lang="fr-FR" altLang="fr-FR" sz="1100" dirty="0" smtClean="0">
                <a:solidFill>
                  <a:srgbClr val="C00000"/>
                </a:solidFill>
              </a:rPr>
              <a:t> jalon d’entrée en DSN</a:t>
            </a:r>
            <a:endParaRPr lang="fr-FR" altLang="fr-FR" sz="1000" dirty="0">
              <a:solidFill>
                <a:srgbClr val="C00000"/>
              </a:solidFill>
            </a:endParaRPr>
          </a:p>
        </p:txBody>
      </p:sp>
      <p:sp>
        <p:nvSpPr>
          <p:cNvPr id="32" name="Rectangle 3"/>
          <p:cNvSpPr>
            <a:spLocks noChangeArrowheads="1"/>
          </p:cNvSpPr>
          <p:nvPr/>
        </p:nvSpPr>
        <p:spPr bwMode="auto">
          <a:xfrm>
            <a:off x="6730309" y="5981351"/>
            <a:ext cx="1132747"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ctr" eaLnBrk="1">
              <a:spcAft>
                <a:spcPts val="600"/>
              </a:spcAft>
              <a:buClr>
                <a:srgbClr val="EE2525"/>
              </a:buClr>
              <a:buNone/>
              <a:defRPr/>
            </a:pPr>
            <a:r>
              <a:rPr lang="fr-FR" altLang="fr-FR" sz="1100" dirty="0" smtClean="0">
                <a:solidFill>
                  <a:srgbClr val="C00000"/>
                </a:solidFill>
              </a:rPr>
              <a:t>2</a:t>
            </a:r>
            <a:r>
              <a:rPr lang="fr-FR" altLang="fr-FR" sz="1100" baseline="30000" dirty="0" smtClean="0">
                <a:solidFill>
                  <a:srgbClr val="C00000"/>
                </a:solidFill>
              </a:rPr>
              <a:t>ème</a:t>
            </a:r>
            <a:r>
              <a:rPr lang="fr-FR" altLang="fr-FR" sz="1100" dirty="0" smtClean="0">
                <a:solidFill>
                  <a:srgbClr val="C00000"/>
                </a:solidFill>
              </a:rPr>
              <a:t> jalon d’entrée en DSN</a:t>
            </a:r>
            <a:endParaRPr lang="fr-FR" altLang="fr-FR" sz="1000" dirty="0">
              <a:solidFill>
                <a:srgbClr val="C00000"/>
              </a:solidFill>
            </a:endParaRPr>
          </a:p>
        </p:txBody>
      </p:sp>
      <p:sp>
        <p:nvSpPr>
          <p:cNvPr id="33" name="Rectangle 3"/>
          <p:cNvSpPr>
            <a:spLocks noChangeArrowheads="1"/>
          </p:cNvSpPr>
          <p:nvPr/>
        </p:nvSpPr>
        <p:spPr bwMode="auto">
          <a:xfrm>
            <a:off x="7589195" y="5975884"/>
            <a:ext cx="134436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ctr" eaLnBrk="1">
              <a:spcAft>
                <a:spcPts val="600"/>
              </a:spcAft>
              <a:buClr>
                <a:srgbClr val="EE2525"/>
              </a:buClr>
              <a:buNone/>
              <a:defRPr/>
            </a:pPr>
            <a:r>
              <a:rPr lang="fr-FR" altLang="fr-FR" sz="1100" dirty="0" smtClean="0">
                <a:solidFill>
                  <a:srgbClr val="C00000"/>
                </a:solidFill>
              </a:rPr>
              <a:t>Généralisation de l’entrée en DSN des 3 FP</a:t>
            </a:r>
            <a:endParaRPr lang="fr-FR" altLang="fr-FR" sz="1000" dirty="0">
              <a:solidFill>
                <a:srgbClr val="C00000"/>
              </a:solidFill>
            </a:endParaRPr>
          </a:p>
        </p:txBody>
      </p:sp>
      <p:sp>
        <p:nvSpPr>
          <p:cNvPr id="34" name="Pentagone 33"/>
          <p:cNvSpPr/>
          <p:nvPr/>
        </p:nvSpPr>
        <p:spPr>
          <a:xfrm>
            <a:off x="5436096" y="3554568"/>
            <a:ext cx="2735235" cy="880207"/>
          </a:xfrm>
          <a:prstGeom prst="homePlate">
            <a:avLst/>
          </a:prstGeom>
          <a:solidFill>
            <a:schemeClr val="accent6">
              <a:lumMod val="60000"/>
              <a:lumOff val="4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Arial" panose="020B0604020202020204" pitchFamily="34" charset="0"/>
                <a:cs typeface="Arial" panose="020B0604020202020204" pitchFamily="34" charset="0"/>
              </a:rPr>
              <a:t>Maintien de la</a:t>
            </a:r>
          </a:p>
          <a:p>
            <a:pPr algn="ctr"/>
            <a:r>
              <a:rPr lang="fr-FR" sz="1200" dirty="0" smtClean="0">
                <a:latin typeface="Arial" panose="020B0604020202020204" pitchFamily="34" charset="0"/>
                <a:cs typeface="Arial" panose="020B0604020202020204" pitchFamily="34" charset="0"/>
              </a:rPr>
              <a:t> plateforme pilote</a:t>
            </a:r>
            <a:endParaRPr lang="fr-FR" sz="1200" dirty="0">
              <a:latin typeface="Arial" panose="020B0604020202020204" pitchFamily="34" charset="0"/>
              <a:cs typeface="Arial" panose="020B0604020202020204" pitchFamily="34" charset="0"/>
            </a:endParaRPr>
          </a:p>
        </p:txBody>
      </p:sp>
      <p:sp>
        <p:nvSpPr>
          <p:cNvPr id="35" name="Rectangle 3"/>
          <p:cNvSpPr>
            <a:spLocks noChangeArrowheads="1"/>
          </p:cNvSpPr>
          <p:nvPr/>
        </p:nvSpPr>
        <p:spPr bwMode="auto">
          <a:xfrm>
            <a:off x="2832954" y="3194970"/>
            <a:ext cx="102981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ctr">
              <a:spcAft>
                <a:spcPts val="600"/>
              </a:spcAft>
              <a:buClr>
                <a:srgbClr val="EE2525"/>
              </a:buClr>
              <a:buNone/>
              <a:defRPr/>
            </a:pPr>
            <a:r>
              <a:rPr lang="fr-FR" altLang="fr-FR" sz="1100" dirty="0" smtClean="0">
                <a:solidFill>
                  <a:srgbClr val="505050"/>
                </a:solidFill>
              </a:rPr>
              <a:t>Norme 2019</a:t>
            </a:r>
            <a:endParaRPr lang="fr-FR" altLang="fr-FR" sz="1400" dirty="0">
              <a:solidFill>
                <a:srgbClr val="505050"/>
              </a:solidFill>
            </a:endParaRPr>
          </a:p>
        </p:txBody>
      </p:sp>
      <p:sp>
        <p:nvSpPr>
          <p:cNvPr id="36" name="Rectangle 3"/>
          <p:cNvSpPr>
            <a:spLocks noChangeArrowheads="1"/>
          </p:cNvSpPr>
          <p:nvPr/>
        </p:nvSpPr>
        <p:spPr bwMode="auto">
          <a:xfrm>
            <a:off x="4192958" y="3189354"/>
            <a:ext cx="1029819"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ctr">
              <a:spcAft>
                <a:spcPts val="600"/>
              </a:spcAft>
              <a:buClr>
                <a:srgbClr val="EE2525"/>
              </a:buClr>
              <a:buNone/>
              <a:defRPr/>
            </a:pPr>
            <a:r>
              <a:rPr lang="fr-FR" altLang="fr-FR" sz="1100" dirty="0" smtClean="0">
                <a:solidFill>
                  <a:srgbClr val="505050"/>
                </a:solidFill>
              </a:rPr>
              <a:t>Norme 2020</a:t>
            </a:r>
            <a:endParaRPr lang="fr-FR" altLang="fr-FR" sz="1400" dirty="0">
              <a:solidFill>
                <a:srgbClr val="505050"/>
              </a:solidFill>
            </a:endParaRPr>
          </a:p>
        </p:txBody>
      </p:sp>
      <p:sp>
        <p:nvSpPr>
          <p:cNvPr id="11" name="Pentagone 10"/>
          <p:cNvSpPr/>
          <p:nvPr/>
        </p:nvSpPr>
        <p:spPr>
          <a:xfrm>
            <a:off x="4635859" y="3943722"/>
            <a:ext cx="1209947" cy="49105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latin typeface="Arial" panose="020B0604020202020204" pitchFamily="34" charset="0"/>
                <a:cs typeface="Arial" panose="020B0604020202020204" pitchFamily="34" charset="0"/>
              </a:rPr>
              <a:t>Non régression</a:t>
            </a:r>
            <a:endParaRPr lang="fr-FR" sz="1400" dirty="0">
              <a:latin typeface="Arial" panose="020B0604020202020204" pitchFamily="34" charset="0"/>
              <a:cs typeface="Arial" panose="020B0604020202020204" pitchFamily="34" charset="0"/>
            </a:endParaRPr>
          </a:p>
        </p:txBody>
      </p:sp>
      <p:sp>
        <p:nvSpPr>
          <p:cNvPr id="38" name="Losange 37"/>
          <p:cNvSpPr/>
          <p:nvPr/>
        </p:nvSpPr>
        <p:spPr>
          <a:xfrm>
            <a:off x="7019203" y="5159205"/>
            <a:ext cx="616060" cy="742366"/>
          </a:xfrm>
          <a:prstGeom prst="diamond">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Losange 38"/>
          <p:cNvSpPr/>
          <p:nvPr/>
        </p:nvSpPr>
        <p:spPr>
          <a:xfrm>
            <a:off x="5559045" y="5158781"/>
            <a:ext cx="616060" cy="742366"/>
          </a:xfrm>
          <a:prstGeom prst="diamond">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2417206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66701" y="-27384"/>
            <a:ext cx="7570787" cy="650875"/>
          </a:xfrm>
        </p:spPr>
        <p:txBody>
          <a:bodyPr/>
          <a:lstStyle/>
          <a:p>
            <a:r>
              <a:rPr lang="fr-FR" dirty="0"/>
              <a:t>3- Le bilan des opérations Pilote</a:t>
            </a:r>
            <a:br>
              <a:rPr lang="fr-FR" dirty="0"/>
            </a:br>
            <a:r>
              <a:rPr lang="fr-FR" sz="1800" kern="0" dirty="0">
                <a:solidFill>
                  <a:srgbClr val="00B0F0"/>
                </a:solidFill>
                <a:latin typeface="Calibri" pitchFamily="34" charset="0"/>
                <a:ea typeface="+mn-ea"/>
                <a:cs typeface="Arial"/>
              </a:rPr>
              <a:t>Rappel des modalités de participation au pilote</a:t>
            </a:r>
          </a:p>
        </p:txBody>
      </p:sp>
      <p:sp>
        <p:nvSpPr>
          <p:cNvPr id="6" name="Espace réservé du numéro de diapositive 3"/>
          <p:cNvSpPr>
            <a:spLocks noGrp="1"/>
          </p:cNvSpPr>
          <p:nvPr>
            <p:ph type="sldNum" sz="quarter" idx="12"/>
          </p:nvPr>
        </p:nvSpPr>
        <p:spPr>
          <a:xfrm>
            <a:off x="6770688" y="6423025"/>
            <a:ext cx="2133600" cy="365125"/>
          </a:xfrm>
        </p:spPr>
        <p:txBody>
          <a:bodyPr/>
          <a:lstStyle/>
          <a:p>
            <a:pPr>
              <a:defRPr/>
            </a:pPr>
            <a:fld id="{7B0B5D98-C34D-4DB1-BE83-7541DF2AF49D}" type="slidenum">
              <a:rPr lang="fr-FR" smtClean="0"/>
              <a:pPr>
                <a:defRPr/>
              </a:pPr>
              <a:t>23</a:t>
            </a:fld>
            <a:endParaRPr lang="fr-FR" dirty="0"/>
          </a:p>
        </p:txBody>
      </p:sp>
      <p:sp>
        <p:nvSpPr>
          <p:cNvPr id="11" name="Rectangle 3"/>
          <p:cNvSpPr>
            <a:spLocks noChangeArrowheads="1"/>
          </p:cNvSpPr>
          <p:nvPr/>
        </p:nvSpPr>
        <p:spPr bwMode="auto">
          <a:xfrm>
            <a:off x="266701" y="1336127"/>
            <a:ext cx="8626475" cy="516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defRPr/>
            </a:pPr>
            <a:r>
              <a:rPr lang="fr-FR" altLang="fr-FR" sz="1800" dirty="0">
                <a:latin typeface="+mj-lt"/>
              </a:rPr>
              <a:t> Dépôt sur la plateforme de test</a:t>
            </a:r>
          </a:p>
          <a:p>
            <a:pPr lvl="1" algn="just" eaLnBrk="1">
              <a:spcAft>
                <a:spcPts val="600"/>
              </a:spcAft>
              <a:buClr>
                <a:srgbClr val="EE2525"/>
              </a:buClr>
              <a:defRPr/>
            </a:pPr>
            <a:r>
              <a:rPr lang="fr-FR" altLang="fr-FR" sz="1600" dirty="0">
                <a:latin typeface="+mj-lt"/>
              </a:rPr>
              <a:t>Pour être pris en compte, les dépôts doivent être effectués </a:t>
            </a:r>
            <a:r>
              <a:rPr lang="fr-FR" altLang="fr-FR" sz="1600" b="1" dirty="0">
                <a:latin typeface="+mj-lt"/>
              </a:rPr>
              <a:t>sur la plateforme de test</a:t>
            </a:r>
            <a:r>
              <a:rPr lang="fr-FR" altLang="fr-FR" sz="1600" dirty="0">
                <a:latin typeface="+mj-lt"/>
              </a:rPr>
              <a:t> (</a:t>
            </a:r>
            <a:r>
              <a:rPr lang="fr-FR" altLang="fr-FR" sz="1600" dirty="0">
                <a:latin typeface="+mj-lt"/>
                <a:hlinkClick r:id="rId5"/>
              </a:rPr>
              <a:t>https://test.net-entreprises.fr/</a:t>
            </a:r>
            <a:r>
              <a:rPr lang="fr-FR" altLang="fr-FR" sz="1600" dirty="0">
                <a:latin typeface="+mj-lt"/>
              </a:rPr>
              <a:t>) et non sur la plateforme de qualification</a:t>
            </a:r>
          </a:p>
          <a:p>
            <a:pPr lvl="1" algn="just" eaLnBrk="1">
              <a:spcAft>
                <a:spcPts val="600"/>
              </a:spcAft>
              <a:buClr>
                <a:srgbClr val="EE2525"/>
              </a:buClr>
              <a:defRPr/>
            </a:pPr>
            <a:endParaRPr lang="fr-FR" altLang="fr-FR" sz="2000" dirty="0">
              <a:latin typeface="+mj-lt"/>
            </a:endParaRPr>
          </a:p>
          <a:p>
            <a:pPr lvl="1" algn="just" eaLnBrk="1">
              <a:spcAft>
                <a:spcPts val="600"/>
              </a:spcAft>
              <a:buClr>
                <a:srgbClr val="EE2525"/>
              </a:buClr>
              <a:defRPr/>
            </a:pPr>
            <a:endParaRPr lang="fr-FR" altLang="fr-FR" sz="2000" dirty="0">
              <a:latin typeface="+mj-lt"/>
            </a:endParaRPr>
          </a:p>
          <a:p>
            <a:pPr lvl="1" algn="just" eaLnBrk="1">
              <a:spcAft>
                <a:spcPts val="600"/>
              </a:spcAft>
              <a:buClr>
                <a:srgbClr val="EE2525"/>
              </a:buClr>
              <a:defRPr/>
            </a:pPr>
            <a:endParaRPr lang="fr-FR" altLang="fr-FR" sz="2000" dirty="0">
              <a:latin typeface="+mj-lt"/>
            </a:endParaRPr>
          </a:p>
          <a:p>
            <a:pPr lvl="1" algn="just" eaLnBrk="1">
              <a:spcAft>
                <a:spcPts val="600"/>
              </a:spcAft>
              <a:buClr>
                <a:srgbClr val="EE2525"/>
              </a:buClr>
              <a:defRPr/>
            </a:pPr>
            <a:endParaRPr lang="fr-FR" altLang="fr-FR" sz="2000" dirty="0">
              <a:latin typeface="+mj-lt"/>
            </a:endParaRPr>
          </a:p>
          <a:p>
            <a:pPr marL="457200" lvl="1" indent="0" algn="just" eaLnBrk="1">
              <a:spcAft>
                <a:spcPts val="600"/>
              </a:spcAft>
              <a:buClr>
                <a:srgbClr val="EE2525"/>
              </a:buClr>
              <a:buNone/>
              <a:defRPr/>
            </a:pPr>
            <a:endParaRPr lang="fr-FR" altLang="fr-FR" sz="2000" dirty="0">
              <a:latin typeface="+mj-lt"/>
            </a:endParaRPr>
          </a:p>
          <a:p>
            <a:pPr marL="457200" lvl="1" indent="0" algn="just" eaLnBrk="1">
              <a:spcAft>
                <a:spcPts val="600"/>
              </a:spcAft>
              <a:buClr>
                <a:srgbClr val="EE2525"/>
              </a:buClr>
              <a:buNone/>
              <a:defRPr/>
            </a:pPr>
            <a:endParaRPr lang="fr-FR" altLang="fr-FR" sz="2000" dirty="0">
              <a:latin typeface="+mj-lt"/>
            </a:endParaRPr>
          </a:p>
          <a:p>
            <a:pPr algn="just" eaLnBrk="1">
              <a:spcAft>
                <a:spcPts val="600"/>
              </a:spcAft>
              <a:buClr>
                <a:srgbClr val="EE2525"/>
              </a:buClr>
              <a:defRPr/>
            </a:pPr>
            <a:r>
              <a:rPr lang="fr-FR" altLang="fr-FR" dirty="0">
                <a:latin typeface="+mj-lt"/>
              </a:rPr>
              <a:t> </a:t>
            </a:r>
            <a:r>
              <a:rPr lang="fr-FR" altLang="fr-FR" sz="1800" dirty="0">
                <a:latin typeface="+mj-lt"/>
              </a:rPr>
              <a:t>Dépôt en mode réel</a:t>
            </a:r>
          </a:p>
          <a:p>
            <a:pPr lvl="1" algn="just" eaLnBrk="1">
              <a:spcAft>
                <a:spcPts val="600"/>
              </a:spcAft>
              <a:buClr>
                <a:srgbClr val="EE2525"/>
              </a:buClr>
              <a:defRPr/>
            </a:pPr>
            <a:r>
              <a:rPr lang="fr-FR" altLang="fr-FR" sz="1600" dirty="0">
                <a:latin typeface="+mj-lt"/>
              </a:rPr>
              <a:t>Les dépôts doivent être effectués </a:t>
            </a:r>
            <a:r>
              <a:rPr lang="fr-FR" altLang="fr-FR" sz="1600" b="1" dirty="0">
                <a:latin typeface="+mj-lt"/>
              </a:rPr>
              <a:t>en mode réel </a:t>
            </a:r>
            <a:r>
              <a:rPr lang="fr-FR" altLang="fr-FR" sz="1600" dirty="0">
                <a:latin typeface="+mj-lt"/>
              </a:rPr>
              <a:t>sur la plateforme de test, et non en mode test. Les déclarants sont toutefois invités à réaliser en amont de leurs dépôts en mode réel, des tests en local avec l’outil de contrôle DSN-VAL et des dépôts en mode test pour fiabiliser la qualité des DSN intégrant des rubriques relatives à la fonction publique. </a:t>
            </a:r>
          </a:p>
          <a:p>
            <a:pPr indent="-285750" algn="just">
              <a:spcAft>
                <a:spcPts val="600"/>
              </a:spcAft>
              <a:buClr>
                <a:srgbClr val="EE2525"/>
              </a:buClr>
              <a:buNone/>
              <a:defRPr/>
            </a:pPr>
            <a:endParaRPr lang="fr-FR" altLang="fr-FR" sz="800" dirty="0">
              <a:latin typeface="+mj-lt"/>
            </a:endParaRPr>
          </a:p>
        </p:txBody>
      </p:sp>
      <p:pic>
        <p:nvPicPr>
          <p:cNvPr id="12" name="Image 11"/>
          <p:cNvPicPr>
            <a:picLocks noChangeAspect="1"/>
          </p:cNvPicPr>
          <p:nvPr/>
        </p:nvPicPr>
        <p:blipFill>
          <a:blip r:embed="rId6"/>
          <a:stretch>
            <a:fillRect/>
          </a:stretch>
        </p:blipFill>
        <p:spPr>
          <a:xfrm>
            <a:off x="1619672" y="2204864"/>
            <a:ext cx="5718597" cy="2218074"/>
          </a:xfrm>
          <a:prstGeom prst="rect">
            <a:avLst/>
          </a:prstGeom>
        </p:spPr>
      </p:pic>
    </p:spTree>
    <p:extLst>
      <p:ext uri="{BB962C8B-B14F-4D97-AF65-F5344CB8AC3E}">
        <p14:creationId xmlns:p14="http://schemas.microsoft.com/office/powerpoint/2010/main" val="334550800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66701" y="-27384"/>
            <a:ext cx="7570787" cy="650875"/>
          </a:xfrm>
        </p:spPr>
        <p:txBody>
          <a:bodyPr/>
          <a:lstStyle/>
          <a:p>
            <a:r>
              <a:rPr lang="fr-FR" dirty="0"/>
              <a:t>3- Le bilan des opérations Pilote</a:t>
            </a:r>
            <a:br>
              <a:rPr lang="fr-FR" dirty="0"/>
            </a:br>
            <a:r>
              <a:rPr lang="fr-FR" sz="1800" kern="0" dirty="0">
                <a:solidFill>
                  <a:srgbClr val="00B0F0"/>
                </a:solidFill>
                <a:latin typeface="Calibri" pitchFamily="34" charset="0"/>
                <a:ea typeface="+mn-ea"/>
                <a:cs typeface="Arial"/>
              </a:rPr>
              <a:t>Rappel des modalités de participation au pilote</a:t>
            </a:r>
          </a:p>
        </p:txBody>
      </p:sp>
      <p:sp>
        <p:nvSpPr>
          <p:cNvPr id="6" name="Espace réservé du numéro de diapositive 3"/>
          <p:cNvSpPr>
            <a:spLocks noGrp="1"/>
          </p:cNvSpPr>
          <p:nvPr>
            <p:ph type="sldNum" sz="quarter" idx="12"/>
          </p:nvPr>
        </p:nvSpPr>
        <p:spPr>
          <a:xfrm>
            <a:off x="6770688" y="6423025"/>
            <a:ext cx="2133600" cy="365125"/>
          </a:xfrm>
        </p:spPr>
        <p:txBody>
          <a:bodyPr/>
          <a:lstStyle/>
          <a:p>
            <a:pPr>
              <a:defRPr/>
            </a:pPr>
            <a:fld id="{7B0B5D98-C34D-4DB1-BE83-7541DF2AF49D}" type="slidenum">
              <a:rPr lang="fr-FR" smtClean="0"/>
              <a:pPr>
                <a:defRPr/>
              </a:pPr>
              <a:t>24</a:t>
            </a:fld>
            <a:endParaRPr lang="fr-FR" dirty="0"/>
          </a:p>
        </p:txBody>
      </p:sp>
      <p:sp>
        <p:nvSpPr>
          <p:cNvPr id="8" name="Rectangle 3"/>
          <p:cNvSpPr>
            <a:spLocks noChangeArrowheads="1"/>
          </p:cNvSpPr>
          <p:nvPr/>
        </p:nvSpPr>
        <p:spPr bwMode="auto">
          <a:xfrm>
            <a:off x="48179" y="4503372"/>
            <a:ext cx="9015476" cy="213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a:buClr>
                <a:srgbClr val="EE2525"/>
              </a:buClr>
            </a:pPr>
            <a:r>
              <a:rPr lang="fr-FR" altLang="fr-FR" sz="1600" b="0" dirty="0">
                <a:latin typeface="+mn-lt"/>
              </a:rPr>
              <a:t> Les analyses effectuées par la CDC sur les DSN transmises sont réalisées via </a:t>
            </a:r>
            <a:r>
              <a:rPr lang="fr-FR" altLang="fr-FR" sz="1600" dirty="0">
                <a:latin typeface="+mn-lt"/>
              </a:rPr>
              <a:t>des fiches navettes </a:t>
            </a:r>
            <a:r>
              <a:rPr lang="fr-FR" altLang="fr-FR" sz="1600" b="0" dirty="0">
                <a:latin typeface="+mn-lt"/>
              </a:rPr>
              <a:t>envoyées aux déclarants pilotes</a:t>
            </a:r>
            <a:endParaRPr lang="fr-FR" altLang="fr-FR" sz="1600" dirty="0">
              <a:latin typeface="+mn-lt"/>
            </a:endParaRPr>
          </a:p>
          <a:p>
            <a:pPr algn="just" eaLnBrk="1">
              <a:buClr>
                <a:srgbClr val="EE2525"/>
              </a:buClr>
            </a:pPr>
            <a:r>
              <a:rPr lang="fr-FR" altLang="fr-FR" sz="1600" dirty="0">
                <a:latin typeface="+mn-lt"/>
              </a:rPr>
              <a:t> Le Protocole de test du Pilote est disponible via ce lien : </a:t>
            </a:r>
            <a:r>
              <a:rPr lang="fr-FR" altLang="fr-FR" sz="1600" dirty="0">
                <a:latin typeface="+mn-lt"/>
                <a:hlinkClick r:id="rId5"/>
              </a:rPr>
              <a:t>http://www.dsn-info.fr/documentation/protocole-pilote-fonction-publique.pdf</a:t>
            </a:r>
            <a:r>
              <a:rPr lang="fr-FR" altLang="fr-FR" sz="1600" dirty="0">
                <a:latin typeface="+mn-lt"/>
              </a:rPr>
              <a:t> et est accessible sur la page « Etre pilote DSN Fonction Publique » de dsn-info.fr. Ce document vise à préciser aux déclarants participants:</a:t>
            </a:r>
          </a:p>
          <a:p>
            <a:pPr lvl="1" algn="just" eaLnBrk="1">
              <a:buClr>
                <a:srgbClr val="EE2525"/>
              </a:buClr>
            </a:pPr>
            <a:r>
              <a:rPr lang="fr-FR" altLang="fr-FR" sz="1600" dirty="0">
                <a:latin typeface="+mn-lt"/>
              </a:rPr>
              <a:t>Les différentes phases du pilote au cours de l’année 2019</a:t>
            </a:r>
          </a:p>
          <a:p>
            <a:pPr lvl="1" algn="just" eaLnBrk="1">
              <a:buClr>
                <a:srgbClr val="EE2525"/>
              </a:buClr>
            </a:pPr>
            <a:r>
              <a:rPr lang="fr-FR" altLang="fr-FR" sz="1600" dirty="0">
                <a:latin typeface="+mn-lt"/>
              </a:rPr>
              <a:t>Les modalités de participation </a:t>
            </a:r>
          </a:p>
          <a:p>
            <a:pPr lvl="1" algn="just" eaLnBrk="1">
              <a:buClr>
                <a:srgbClr val="EE2525"/>
              </a:buClr>
            </a:pPr>
            <a:r>
              <a:rPr lang="fr-FR" altLang="fr-FR" sz="1600" dirty="0">
                <a:latin typeface="+mn-lt"/>
              </a:rPr>
              <a:t>Les modalités d’accompagnement et de retour</a:t>
            </a:r>
          </a:p>
        </p:txBody>
      </p:sp>
      <p:sp>
        <p:nvSpPr>
          <p:cNvPr id="2" name="ZoneTexte 1"/>
          <p:cNvSpPr txBox="1"/>
          <p:nvPr/>
        </p:nvSpPr>
        <p:spPr>
          <a:xfrm>
            <a:off x="107504" y="1556792"/>
            <a:ext cx="2932234" cy="3019288"/>
          </a:xfrm>
          <a:prstGeom prst="rect">
            <a:avLst/>
          </a:prstGeom>
          <a:noFill/>
        </p:spPr>
        <p:txBody>
          <a:bodyPr wrap="square" rtlCol="0">
            <a:spAutoFit/>
          </a:bodyPr>
          <a:lstStyle/>
          <a:p>
            <a:pPr indent="-285750" algn="just">
              <a:lnSpc>
                <a:spcPct val="90000"/>
              </a:lnSpc>
              <a:spcBef>
                <a:spcPts val="1800"/>
              </a:spcBef>
              <a:buClr>
                <a:srgbClr val="EE2525"/>
              </a:buClr>
              <a:buSzPts val="2500"/>
              <a:buBlip>
                <a:blip r:embed="rId3"/>
              </a:buBlip>
            </a:pPr>
            <a:r>
              <a:rPr lang="fr-FR" altLang="fr-FR" sz="1600" dirty="0">
                <a:solidFill>
                  <a:srgbClr val="004272"/>
                </a:solidFill>
                <a:ea typeface="Microsoft YaHei" panose="020B0503020204020204" pitchFamily="34" charset="-122"/>
                <a:cs typeface="Arial" panose="020B0604020202020204" pitchFamily="34" charset="0"/>
              </a:rPr>
              <a:t>Avant de démarrer le pilote, </a:t>
            </a:r>
            <a:r>
              <a:rPr lang="fr-FR" altLang="fr-FR" sz="1600" b="1" dirty="0">
                <a:solidFill>
                  <a:srgbClr val="004272"/>
                </a:solidFill>
                <a:ea typeface="Microsoft YaHei" panose="020B0503020204020204" pitchFamily="34" charset="-122"/>
                <a:cs typeface="Arial" panose="020B0604020202020204" pitchFamily="34" charset="0"/>
              </a:rPr>
              <a:t>référez-vous aux différentes étapes pour réussir votre déclaration</a:t>
            </a:r>
            <a:r>
              <a:rPr lang="fr-FR" altLang="fr-FR" sz="1600" dirty="0">
                <a:solidFill>
                  <a:srgbClr val="004272"/>
                </a:solidFill>
                <a:ea typeface="Microsoft YaHei" panose="020B0503020204020204" pitchFamily="34" charset="-122"/>
                <a:cs typeface="Arial" panose="020B0604020202020204" pitchFamily="34" charset="0"/>
              </a:rPr>
              <a:t>.</a:t>
            </a:r>
          </a:p>
          <a:p>
            <a:pPr indent="-285750" algn="just">
              <a:lnSpc>
                <a:spcPct val="90000"/>
              </a:lnSpc>
              <a:spcBef>
                <a:spcPts val="1800"/>
              </a:spcBef>
              <a:buClr>
                <a:srgbClr val="EE2525"/>
              </a:buClr>
              <a:buSzPts val="2500"/>
              <a:buBlip>
                <a:blip r:embed="rId3"/>
              </a:buBlip>
            </a:pPr>
            <a:r>
              <a:rPr lang="fr-FR" altLang="fr-FR" sz="1600" dirty="0">
                <a:solidFill>
                  <a:srgbClr val="004272"/>
                </a:solidFill>
                <a:ea typeface="Microsoft YaHei" panose="020B0503020204020204" pitchFamily="34" charset="-122"/>
                <a:cs typeface="Arial" panose="020B0604020202020204" pitchFamily="34" charset="0"/>
              </a:rPr>
              <a:t>La donnée </a:t>
            </a:r>
            <a:r>
              <a:rPr lang="fr-FR" altLang="fr-FR" sz="1600" b="1" dirty="0">
                <a:solidFill>
                  <a:srgbClr val="004272"/>
                </a:solidFill>
                <a:ea typeface="Microsoft YaHei" panose="020B0503020204020204" pitchFamily="34" charset="-122"/>
                <a:cs typeface="Arial" panose="020B0604020202020204" pitchFamily="34" charset="0"/>
              </a:rPr>
              <a:t>numéro de contrat de travail </a:t>
            </a:r>
            <a:r>
              <a:rPr lang="fr-FR" altLang="fr-FR" sz="1600" dirty="0">
                <a:solidFill>
                  <a:srgbClr val="004272"/>
                </a:solidFill>
                <a:ea typeface="Microsoft YaHei" panose="020B0503020204020204" pitchFamily="34" charset="-122"/>
                <a:cs typeface="Arial" panose="020B0604020202020204" pitchFamily="34" charset="0"/>
              </a:rPr>
              <a:t>doit être unique et identique d’un mois sur l’autre pour un même contrat d’un agent, tout comme en production. </a:t>
            </a:r>
          </a:p>
          <a:p>
            <a:pPr indent="-285750" algn="just">
              <a:lnSpc>
                <a:spcPct val="90000"/>
              </a:lnSpc>
              <a:spcBef>
                <a:spcPts val="1800"/>
              </a:spcBef>
              <a:buClr>
                <a:srgbClr val="EE2525"/>
              </a:buClr>
              <a:buSzPts val="2500"/>
              <a:buBlip>
                <a:blip r:embed="rId3"/>
              </a:buBlip>
            </a:pPr>
            <a:endParaRPr lang="fr-FR" altLang="fr-FR" dirty="0">
              <a:solidFill>
                <a:srgbClr val="004272"/>
              </a:solidFill>
              <a:ea typeface="Microsoft YaHei" panose="020B0503020204020204" pitchFamily="34" charset="-122"/>
              <a:cs typeface="Arial" panose="020B0604020202020204" pitchFamily="34" charset="0"/>
            </a:endParaRPr>
          </a:p>
        </p:txBody>
      </p:sp>
      <p:pic>
        <p:nvPicPr>
          <p:cNvPr id="7" name="Image 6"/>
          <p:cNvPicPr>
            <a:picLocks noChangeAspect="1"/>
          </p:cNvPicPr>
          <p:nvPr/>
        </p:nvPicPr>
        <p:blipFill>
          <a:blip r:embed="rId6"/>
          <a:stretch>
            <a:fillRect/>
          </a:stretch>
        </p:blipFill>
        <p:spPr>
          <a:xfrm>
            <a:off x="3104746" y="1177625"/>
            <a:ext cx="5855592" cy="3249366"/>
          </a:xfrm>
          <a:prstGeom prst="rect">
            <a:avLst/>
          </a:prstGeom>
        </p:spPr>
      </p:pic>
    </p:spTree>
    <p:extLst>
      <p:ext uri="{BB962C8B-B14F-4D97-AF65-F5344CB8AC3E}">
        <p14:creationId xmlns:p14="http://schemas.microsoft.com/office/powerpoint/2010/main" val="175836123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66701" y="-27384"/>
            <a:ext cx="7570787" cy="650875"/>
          </a:xfrm>
        </p:spPr>
        <p:txBody>
          <a:bodyPr/>
          <a:lstStyle/>
          <a:p>
            <a:r>
              <a:rPr lang="fr-FR" dirty="0"/>
              <a:t>3- Le bilan des opérations Pilote</a:t>
            </a:r>
            <a:br>
              <a:rPr lang="fr-FR" dirty="0"/>
            </a:br>
            <a:r>
              <a:rPr lang="fr-FR" sz="1800" kern="0" dirty="0">
                <a:solidFill>
                  <a:srgbClr val="00B0F0"/>
                </a:solidFill>
                <a:latin typeface="Calibri" pitchFamily="34" charset="0"/>
                <a:ea typeface="+mn-ea"/>
                <a:cs typeface="Arial"/>
              </a:rPr>
              <a:t>Nombre de participants au pilote</a:t>
            </a:r>
          </a:p>
        </p:txBody>
      </p:sp>
      <p:sp>
        <p:nvSpPr>
          <p:cNvPr id="6" name="Espace réservé du numéro de diapositive 3"/>
          <p:cNvSpPr>
            <a:spLocks noGrp="1"/>
          </p:cNvSpPr>
          <p:nvPr>
            <p:ph type="sldNum" sz="quarter" idx="12"/>
          </p:nvPr>
        </p:nvSpPr>
        <p:spPr>
          <a:xfrm>
            <a:off x="6770688" y="6423025"/>
            <a:ext cx="2133600" cy="365125"/>
          </a:xfrm>
        </p:spPr>
        <p:txBody>
          <a:bodyPr/>
          <a:lstStyle/>
          <a:p>
            <a:pPr>
              <a:defRPr/>
            </a:pPr>
            <a:fld id="{7B0B5D98-C34D-4DB1-BE83-7541DF2AF49D}" type="slidenum">
              <a:rPr lang="fr-FR" smtClean="0"/>
              <a:pPr>
                <a:defRPr/>
              </a:pPr>
              <a:t>25</a:t>
            </a:fld>
            <a:endParaRPr lang="fr-FR" dirty="0"/>
          </a:p>
        </p:txBody>
      </p:sp>
      <p:sp>
        <p:nvSpPr>
          <p:cNvPr id="7" name="Rectangle 3"/>
          <p:cNvSpPr>
            <a:spLocks noChangeArrowheads="1"/>
          </p:cNvSpPr>
          <p:nvPr/>
        </p:nvSpPr>
        <p:spPr bwMode="auto">
          <a:xfrm>
            <a:off x="107504" y="1412776"/>
            <a:ext cx="7056783" cy="654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defRPr/>
            </a:pPr>
            <a:r>
              <a:rPr lang="fr-FR" altLang="fr-FR" sz="1800" dirty="0"/>
              <a:t> </a:t>
            </a:r>
            <a:r>
              <a:rPr lang="fr-FR" altLang="fr-FR" u="sng" dirty="0">
                <a:latin typeface="+mj-lt"/>
              </a:rPr>
              <a:t>Participation au 20 octobre </a:t>
            </a:r>
            <a:r>
              <a:rPr lang="fr-FR" altLang="fr-FR" u="sng" dirty="0" smtClean="0">
                <a:latin typeface="+mj-lt"/>
              </a:rPr>
              <a:t>2019 </a:t>
            </a:r>
            <a:r>
              <a:rPr lang="fr-FR" altLang="fr-FR" dirty="0" smtClean="0">
                <a:latin typeface="+mj-lt"/>
              </a:rPr>
              <a:t>: </a:t>
            </a:r>
          </a:p>
          <a:p>
            <a:pPr algn="just" eaLnBrk="1">
              <a:spcBef>
                <a:spcPts val="500"/>
              </a:spcBef>
              <a:spcAft>
                <a:spcPts val="600"/>
              </a:spcAft>
              <a:buClr>
                <a:srgbClr val="EE2525"/>
              </a:buClr>
              <a:buNone/>
              <a:defRPr/>
            </a:pPr>
            <a:endParaRPr lang="fr-FR" altLang="fr-FR" dirty="0" smtClean="0">
              <a:latin typeface="+mj-lt"/>
            </a:endParaRPr>
          </a:p>
          <a:p>
            <a:pPr lvl="1" algn="just">
              <a:spcAft>
                <a:spcPts val="600"/>
              </a:spcAft>
              <a:buClr>
                <a:srgbClr val="EE2525"/>
              </a:buClr>
              <a:defRPr/>
            </a:pPr>
            <a:r>
              <a:rPr lang="fr-FR" altLang="fr-FR" sz="1800" dirty="0"/>
              <a:t> </a:t>
            </a:r>
            <a:r>
              <a:rPr lang="fr-FR" altLang="fr-FR" sz="1800" b="1" dirty="0"/>
              <a:t>9 éditeurs et 1 auto-éditeur </a:t>
            </a:r>
            <a:r>
              <a:rPr lang="fr-FR" altLang="fr-FR" sz="1800" dirty="0"/>
              <a:t>ont </a:t>
            </a:r>
            <a:r>
              <a:rPr lang="fr-FR" altLang="fr-FR" sz="1800" dirty="0" smtClean="0"/>
              <a:t>participé (sur 58 éditeurs FP)</a:t>
            </a:r>
          </a:p>
          <a:p>
            <a:pPr marL="457200" lvl="1" indent="0" algn="just">
              <a:spcAft>
                <a:spcPts val="600"/>
              </a:spcAft>
              <a:buClr>
                <a:srgbClr val="EE2525"/>
              </a:buClr>
              <a:buNone/>
              <a:defRPr/>
            </a:pPr>
            <a:r>
              <a:rPr lang="fr-FR" altLang="fr-FR" sz="1800" dirty="0" smtClean="0">
                <a:solidFill>
                  <a:srgbClr val="FF0000"/>
                </a:solidFill>
              </a:rPr>
              <a:t> </a:t>
            </a:r>
            <a:endParaRPr lang="fr-FR" altLang="fr-FR" sz="1800" dirty="0" smtClean="0">
              <a:latin typeface="+mj-lt"/>
            </a:endParaRPr>
          </a:p>
          <a:p>
            <a:pPr lvl="1" algn="just">
              <a:spcAft>
                <a:spcPts val="600"/>
              </a:spcAft>
              <a:buClr>
                <a:srgbClr val="EE2525"/>
              </a:buClr>
              <a:defRPr/>
            </a:pPr>
            <a:r>
              <a:rPr lang="fr-FR" altLang="fr-FR" sz="2000" b="1" dirty="0" smtClean="0">
                <a:latin typeface="+mj-lt"/>
              </a:rPr>
              <a:t>156</a:t>
            </a:r>
            <a:r>
              <a:rPr lang="fr-FR" altLang="fr-FR" sz="2000" dirty="0" smtClean="0">
                <a:latin typeface="+mj-lt"/>
              </a:rPr>
              <a:t> dépôts ont été effectués au total</a:t>
            </a:r>
            <a:endParaRPr lang="fr-FR" altLang="fr-FR" sz="2000" dirty="0">
              <a:latin typeface="+mj-lt"/>
            </a:endParaRPr>
          </a:p>
          <a:p>
            <a:pPr lvl="2" algn="just">
              <a:spcAft>
                <a:spcPts val="600"/>
              </a:spcAft>
              <a:buClr>
                <a:srgbClr val="EE2525"/>
              </a:buClr>
              <a:defRPr/>
            </a:pPr>
            <a:r>
              <a:rPr lang="fr-FR" altLang="fr-FR" sz="1800" b="1" dirty="0" smtClean="0">
                <a:latin typeface="+mj-lt"/>
              </a:rPr>
              <a:t>142</a:t>
            </a:r>
            <a:r>
              <a:rPr lang="fr-FR" altLang="fr-FR" sz="1800" dirty="0" smtClean="0">
                <a:latin typeface="+mj-lt"/>
              </a:rPr>
              <a:t> </a:t>
            </a:r>
            <a:r>
              <a:rPr lang="fr-FR" altLang="fr-FR" sz="1800" dirty="0">
                <a:latin typeface="+mj-lt"/>
              </a:rPr>
              <a:t>dépôts </a:t>
            </a:r>
            <a:r>
              <a:rPr lang="fr-FR" altLang="fr-FR" sz="1800" dirty="0" smtClean="0">
                <a:latin typeface="+mj-lt"/>
              </a:rPr>
              <a:t>pour la fonction publique territoriale (66 SIRET)</a:t>
            </a:r>
            <a:endParaRPr lang="fr-FR" altLang="fr-FR" sz="1800" dirty="0">
              <a:latin typeface="+mj-lt"/>
            </a:endParaRPr>
          </a:p>
          <a:p>
            <a:pPr lvl="2" algn="just">
              <a:spcAft>
                <a:spcPts val="600"/>
              </a:spcAft>
              <a:buClr>
                <a:srgbClr val="EE2525"/>
              </a:buClr>
              <a:defRPr/>
            </a:pPr>
            <a:r>
              <a:rPr lang="fr-FR" altLang="fr-FR" sz="1800" b="1" dirty="0" smtClean="0">
                <a:latin typeface="+mj-lt"/>
              </a:rPr>
              <a:t>7</a:t>
            </a:r>
            <a:r>
              <a:rPr lang="fr-FR" altLang="fr-FR" sz="1800" dirty="0" smtClean="0">
                <a:latin typeface="+mj-lt"/>
              </a:rPr>
              <a:t> </a:t>
            </a:r>
            <a:r>
              <a:rPr lang="fr-FR" altLang="fr-FR" sz="1800" dirty="0">
                <a:latin typeface="+mj-lt"/>
              </a:rPr>
              <a:t>dépôts </a:t>
            </a:r>
            <a:r>
              <a:rPr lang="fr-FR" altLang="fr-FR" sz="1800" dirty="0" smtClean="0">
                <a:latin typeface="+mj-lt"/>
              </a:rPr>
              <a:t>pour </a:t>
            </a:r>
            <a:r>
              <a:rPr lang="fr-FR" altLang="fr-FR" sz="1800" dirty="0">
                <a:latin typeface="+mj-lt"/>
              </a:rPr>
              <a:t>la fonction publique </a:t>
            </a:r>
            <a:r>
              <a:rPr lang="fr-FR" altLang="fr-FR" sz="1800" dirty="0" smtClean="0">
                <a:latin typeface="+mj-lt"/>
              </a:rPr>
              <a:t>d’Etat (1 SIRET)</a:t>
            </a:r>
            <a:endParaRPr lang="fr-FR" altLang="fr-FR" sz="1800" dirty="0">
              <a:latin typeface="+mj-lt"/>
            </a:endParaRPr>
          </a:p>
          <a:p>
            <a:pPr lvl="2" algn="just">
              <a:spcAft>
                <a:spcPts val="600"/>
              </a:spcAft>
              <a:buClr>
                <a:srgbClr val="EE2525"/>
              </a:buClr>
              <a:defRPr/>
            </a:pPr>
            <a:r>
              <a:rPr lang="fr-FR" altLang="fr-FR" sz="1800" b="1" dirty="0" smtClean="0">
                <a:latin typeface="+mj-lt"/>
              </a:rPr>
              <a:t>7</a:t>
            </a:r>
            <a:r>
              <a:rPr lang="fr-FR" altLang="fr-FR" sz="1800" dirty="0" smtClean="0">
                <a:latin typeface="+mj-lt"/>
              </a:rPr>
              <a:t> </a:t>
            </a:r>
            <a:r>
              <a:rPr lang="fr-FR" altLang="fr-FR" sz="1800" dirty="0">
                <a:latin typeface="+mj-lt"/>
              </a:rPr>
              <a:t>dépôts </a:t>
            </a:r>
            <a:r>
              <a:rPr lang="fr-FR" altLang="fr-FR" sz="1800" dirty="0" smtClean="0">
                <a:latin typeface="+mj-lt"/>
              </a:rPr>
              <a:t>pour </a:t>
            </a:r>
            <a:r>
              <a:rPr lang="fr-FR" altLang="fr-FR" sz="1800" dirty="0">
                <a:latin typeface="+mj-lt"/>
              </a:rPr>
              <a:t>la fonction publique </a:t>
            </a:r>
            <a:r>
              <a:rPr lang="fr-FR" altLang="fr-FR" sz="1800" dirty="0" smtClean="0">
                <a:latin typeface="+mj-lt"/>
              </a:rPr>
              <a:t>hospitalière (2 SIRET)</a:t>
            </a:r>
          </a:p>
          <a:p>
            <a:pPr marL="914400" lvl="2" indent="0" algn="just">
              <a:spcAft>
                <a:spcPts val="600"/>
              </a:spcAft>
              <a:buClr>
                <a:srgbClr val="EE2525"/>
              </a:buClr>
              <a:buNone/>
              <a:defRPr/>
            </a:pPr>
            <a:endParaRPr lang="fr-FR" altLang="fr-FR" sz="1800" dirty="0">
              <a:latin typeface="+mj-lt"/>
            </a:endParaRPr>
          </a:p>
          <a:p>
            <a:pPr lvl="1" algn="just">
              <a:spcAft>
                <a:spcPts val="600"/>
              </a:spcAft>
              <a:buClr>
                <a:srgbClr val="EE2525"/>
              </a:buClr>
              <a:defRPr/>
            </a:pPr>
            <a:r>
              <a:rPr lang="fr-FR" altLang="fr-FR" sz="2000" dirty="0">
                <a:latin typeface="+mj-lt"/>
              </a:rPr>
              <a:t> </a:t>
            </a:r>
            <a:r>
              <a:rPr lang="fr-FR" altLang="fr-FR" sz="2000" b="1" dirty="0">
                <a:latin typeface="+mj-lt"/>
              </a:rPr>
              <a:t>7 dépôts ont été effectués en norme 2020 </a:t>
            </a:r>
            <a:r>
              <a:rPr lang="fr-FR" altLang="fr-FR" sz="2000" dirty="0">
                <a:latin typeface="+mj-lt"/>
              </a:rPr>
              <a:t>depuis l’ouverture de celle-ci fin </a:t>
            </a:r>
            <a:r>
              <a:rPr lang="fr-FR" altLang="fr-FR" sz="2000" dirty="0" smtClean="0">
                <a:latin typeface="+mj-lt"/>
              </a:rPr>
              <a:t>septembre</a:t>
            </a:r>
          </a:p>
          <a:p>
            <a:pPr marL="457200" lvl="1" indent="0" algn="just">
              <a:spcAft>
                <a:spcPts val="600"/>
              </a:spcAft>
              <a:buClr>
                <a:srgbClr val="EE2525"/>
              </a:buClr>
              <a:buNone/>
              <a:defRPr/>
            </a:pPr>
            <a:endParaRPr lang="fr-FR" altLang="fr-FR" sz="2000" dirty="0">
              <a:latin typeface="+mj-lt"/>
            </a:endParaRPr>
          </a:p>
          <a:p>
            <a:pPr algn="just" eaLnBrk="1">
              <a:spcAft>
                <a:spcPts val="600"/>
              </a:spcAft>
              <a:buClr>
                <a:srgbClr val="EE2525"/>
              </a:buClr>
              <a:buNone/>
              <a:defRPr/>
            </a:pPr>
            <a:endParaRPr lang="fr-FR" altLang="fr-FR" dirty="0">
              <a:solidFill>
                <a:srgbClr val="FF0000"/>
              </a:solidFill>
              <a:latin typeface="+mj-lt"/>
            </a:endParaRPr>
          </a:p>
          <a:p>
            <a:pPr lvl="1" algn="just" eaLnBrk="1">
              <a:spcAft>
                <a:spcPts val="600"/>
              </a:spcAft>
              <a:buClr>
                <a:srgbClr val="EE2525"/>
              </a:buClr>
              <a:defRPr/>
            </a:pPr>
            <a:endParaRPr lang="fr-FR" altLang="fr-FR" sz="1800" dirty="0"/>
          </a:p>
          <a:p>
            <a:pPr algn="just" eaLnBrk="1">
              <a:spcAft>
                <a:spcPts val="600"/>
              </a:spcAft>
              <a:buClr>
                <a:srgbClr val="EE2525"/>
              </a:buClr>
              <a:buNone/>
              <a:defRPr/>
            </a:pPr>
            <a:endParaRPr lang="fr-FR" altLang="fr-FR" sz="1400" dirty="0">
              <a:solidFill>
                <a:srgbClr val="505050"/>
              </a:solidFill>
            </a:endParaRPr>
          </a:p>
        </p:txBody>
      </p:sp>
      <p:sp>
        <p:nvSpPr>
          <p:cNvPr id="16" name="Rectangle 15"/>
          <p:cNvSpPr/>
          <p:nvPr/>
        </p:nvSpPr>
        <p:spPr>
          <a:xfrm>
            <a:off x="7018584" y="4252020"/>
            <a:ext cx="6732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p:cNvPicPr>
            <a:picLocks noChangeAspect="1"/>
          </p:cNvPicPr>
          <p:nvPr/>
        </p:nvPicPr>
        <p:blipFill rotWithShape="1">
          <a:blip r:embed="rId5"/>
          <a:srcRect l="12324" t="5758" r="13733" b="7487"/>
          <a:stretch/>
        </p:blipFill>
        <p:spPr>
          <a:xfrm>
            <a:off x="6876255" y="2708921"/>
            <a:ext cx="2160241" cy="2736304"/>
          </a:xfrm>
          <a:prstGeom prst="rect">
            <a:avLst/>
          </a:prstGeom>
        </p:spPr>
      </p:pic>
    </p:spTree>
    <p:extLst>
      <p:ext uri="{BB962C8B-B14F-4D97-AF65-F5344CB8AC3E}">
        <p14:creationId xmlns:p14="http://schemas.microsoft.com/office/powerpoint/2010/main" val="295120484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nSpc>
                <a:spcPct val="100000"/>
              </a:lnSpc>
              <a:spcBef>
                <a:spcPct val="0"/>
              </a:spcBef>
              <a:buSzTx/>
              <a:buFontTx/>
              <a:buNone/>
            </a:pPr>
            <a:fld id="{F9478FD0-CC3C-4B6A-AF1C-DDB4A2DD5F5F}" type="slidenum">
              <a:rPr lang="fr-FR" altLang="fr-FR" sz="1000" smtClean="0">
                <a:solidFill>
                  <a:srgbClr val="FFFFFF"/>
                </a:solidFill>
                <a:cs typeface="Segoe UI" panose="020B0502040204020203" pitchFamily="34" charset="0"/>
              </a:rPr>
              <a:pPr>
                <a:lnSpc>
                  <a:spcPct val="100000"/>
                </a:lnSpc>
                <a:spcBef>
                  <a:spcPct val="0"/>
                </a:spcBef>
                <a:buSzTx/>
                <a:buFontTx/>
                <a:buNone/>
              </a:pPr>
              <a:t>26</a:t>
            </a:fld>
            <a:endParaRPr lang="fr-FR" altLang="fr-FR" sz="1000">
              <a:solidFill>
                <a:srgbClr val="FFFFFF"/>
              </a:solidFill>
              <a:cs typeface="Segoe UI" panose="020B0502040204020203" pitchFamily="34" charset="0"/>
            </a:endParaRPr>
          </a:p>
        </p:txBody>
      </p:sp>
      <p:sp>
        <p:nvSpPr>
          <p:cNvPr id="146438" name="Rectangle 3"/>
          <p:cNvSpPr>
            <a:spLocks noChangeArrowheads="1"/>
          </p:cNvSpPr>
          <p:nvPr/>
        </p:nvSpPr>
        <p:spPr bwMode="auto">
          <a:xfrm>
            <a:off x="197645" y="1484784"/>
            <a:ext cx="8550820"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lvl="1" algn="just" eaLnBrk="1">
              <a:spcAft>
                <a:spcPts val="600"/>
              </a:spcAft>
              <a:buClr>
                <a:srgbClr val="EE2525"/>
              </a:buClr>
              <a:defRPr/>
            </a:pPr>
            <a:endParaRPr lang="fr-FR" altLang="fr-FR" sz="1600" dirty="0"/>
          </a:p>
          <a:p>
            <a:pPr lvl="1" algn="just" eaLnBrk="1">
              <a:spcAft>
                <a:spcPts val="600"/>
              </a:spcAft>
              <a:buClr>
                <a:srgbClr val="EE2525"/>
              </a:buClr>
              <a:defRPr/>
            </a:pPr>
            <a:endParaRPr lang="fr-FR" altLang="fr-FR" sz="1600" dirty="0"/>
          </a:p>
          <a:p>
            <a:pPr marL="457200" lvl="1" indent="0" algn="just" eaLnBrk="1">
              <a:spcAft>
                <a:spcPts val="600"/>
              </a:spcAft>
              <a:buClr>
                <a:srgbClr val="EE2525"/>
              </a:buClr>
              <a:buNone/>
              <a:defRPr/>
            </a:pPr>
            <a:endParaRPr lang="fr-FR" altLang="fr-FR" sz="1800" dirty="0"/>
          </a:p>
        </p:txBody>
      </p:sp>
      <p:sp>
        <p:nvSpPr>
          <p:cNvPr id="8" name="Titre 1"/>
          <p:cNvSpPr>
            <a:spLocks noGrp="1"/>
          </p:cNvSpPr>
          <p:nvPr>
            <p:ph type="title"/>
          </p:nvPr>
        </p:nvSpPr>
        <p:spPr>
          <a:xfrm>
            <a:off x="266701" y="-12497"/>
            <a:ext cx="7570787" cy="650875"/>
          </a:xfrm>
        </p:spPr>
        <p:txBody>
          <a:bodyPr/>
          <a:lstStyle/>
          <a:p>
            <a:r>
              <a:rPr lang="fr-FR" dirty="0"/>
              <a:t>3- Le bilan des opérations Pilote</a:t>
            </a:r>
            <a:br>
              <a:rPr lang="fr-FR" dirty="0"/>
            </a:br>
            <a:r>
              <a:rPr lang="fr-FR" sz="1800" kern="0" dirty="0" smtClean="0">
                <a:solidFill>
                  <a:srgbClr val="00B0F0"/>
                </a:solidFill>
                <a:latin typeface="Calibri" pitchFamily="34" charset="0"/>
                <a:ea typeface="+mn-ea"/>
                <a:cs typeface="Arial"/>
              </a:rPr>
              <a:t>Constat et points d’amélioration</a:t>
            </a:r>
            <a:endParaRPr lang="fr-FR" sz="1800" kern="0" dirty="0">
              <a:solidFill>
                <a:srgbClr val="00B0F0"/>
              </a:solidFill>
              <a:latin typeface="Calibri" pitchFamily="34" charset="0"/>
              <a:ea typeface="+mn-ea"/>
              <a:cs typeface="Arial"/>
            </a:endParaRPr>
          </a:p>
        </p:txBody>
      </p:sp>
      <p:sp>
        <p:nvSpPr>
          <p:cNvPr id="9"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B0B5D98-C34D-4DB1-BE83-7541DF2AF49D}" type="slidenum">
              <a:rPr lang="fr-FR" sz="800" b="1">
                <a:solidFill>
                  <a:srgbClr val="003882"/>
                </a:solidFill>
                <a:latin typeface="Arial Narrow" pitchFamily="34" charset="0"/>
              </a:rPr>
              <a:pPr algn="r">
                <a:defRPr/>
              </a:pPr>
              <a:t>26</a:t>
            </a:fld>
            <a:endParaRPr lang="fr-FR" sz="800" b="1" dirty="0">
              <a:solidFill>
                <a:srgbClr val="003882"/>
              </a:solidFill>
              <a:latin typeface="Arial Narrow" pitchFamily="34" charset="0"/>
            </a:endParaRPr>
          </a:p>
        </p:txBody>
      </p:sp>
      <p:sp>
        <p:nvSpPr>
          <p:cNvPr id="10" name="Rectangle 3"/>
          <p:cNvSpPr>
            <a:spLocks noChangeArrowheads="1"/>
          </p:cNvSpPr>
          <p:nvPr/>
        </p:nvSpPr>
        <p:spPr bwMode="auto">
          <a:xfrm>
            <a:off x="266701" y="1465759"/>
            <a:ext cx="8647112" cy="524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lvl="0" algn="just">
              <a:spcAft>
                <a:spcPts val="600"/>
              </a:spcAft>
              <a:buClr>
                <a:srgbClr val="EE2525"/>
              </a:buClr>
              <a:defRPr/>
            </a:pPr>
            <a:r>
              <a:rPr lang="fr-FR" altLang="fr-FR" sz="1800" dirty="0" smtClean="0"/>
              <a:t> La participation au pilote reste à renforcer et les tests doivent se poursuivre</a:t>
            </a:r>
          </a:p>
          <a:p>
            <a:pPr lvl="0" algn="just">
              <a:spcAft>
                <a:spcPts val="600"/>
              </a:spcAft>
              <a:buClr>
                <a:srgbClr val="EE2525"/>
              </a:buClr>
              <a:defRPr/>
            </a:pPr>
            <a:r>
              <a:rPr lang="fr-FR" altLang="fr-FR" sz="1800" dirty="0" smtClean="0"/>
              <a:t> La mise à disposition des évolutions DSN dédiées FP dans les logiciels</a:t>
            </a:r>
            <a:r>
              <a:rPr lang="fr-FR" sz="1800" dirty="0" smtClean="0"/>
              <a:t> est </a:t>
            </a:r>
            <a:r>
              <a:rPr lang="fr-FR" altLang="fr-FR" sz="1800" dirty="0" smtClean="0"/>
              <a:t>parfois tardive</a:t>
            </a:r>
          </a:p>
          <a:p>
            <a:pPr lvl="0" algn="just">
              <a:spcAft>
                <a:spcPts val="600"/>
              </a:spcAft>
              <a:buClr>
                <a:srgbClr val="EE2525"/>
              </a:buClr>
              <a:defRPr/>
            </a:pPr>
            <a:r>
              <a:rPr lang="fr-FR" sz="1800" dirty="0"/>
              <a:t> </a:t>
            </a:r>
            <a:r>
              <a:rPr lang="fr-FR" sz="1800" dirty="0" smtClean="0"/>
              <a:t>La bonne réactivité des éditeurs dans la prise en compte des corrections :</a:t>
            </a:r>
          </a:p>
          <a:p>
            <a:pPr lvl="1" algn="just">
              <a:spcAft>
                <a:spcPts val="600"/>
              </a:spcAft>
              <a:buClr>
                <a:srgbClr val="EE2525"/>
              </a:buClr>
              <a:defRPr/>
            </a:pPr>
            <a:r>
              <a:rPr lang="fr-FR" sz="1800" b="1" dirty="0"/>
              <a:t>Les éditeurs participants ont en grande majorité pris en compte, dans leurs </a:t>
            </a:r>
            <a:r>
              <a:rPr lang="fr-FR" sz="1800" b="1" dirty="0" smtClean="0"/>
              <a:t>secondes </a:t>
            </a:r>
            <a:r>
              <a:rPr lang="fr-FR" sz="1800" b="1" dirty="0"/>
              <a:t>déclarations, les retours effectués par la CDC au sein des fiches </a:t>
            </a:r>
            <a:r>
              <a:rPr lang="fr-FR" sz="1800" b="1" dirty="0" smtClean="0"/>
              <a:t>navettes. </a:t>
            </a:r>
            <a:r>
              <a:rPr lang="fr-FR" sz="1800" b="1" u="sng" dirty="0"/>
              <a:t>De nettes améliorations sont </a:t>
            </a:r>
            <a:r>
              <a:rPr lang="fr-FR" sz="1800" b="1" u="sng" dirty="0" smtClean="0"/>
              <a:t>constatées.</a:t>
            </a:r>
          </a:p>
          <a:p>
            <a:pPr algn="just">
              <a:spcAft>
                <a:spcPts val="600"/>
              </a:spcAft>
              <a:buClr>
                <a:srgbClr val="EE2525"/>
              </a:buClr>
              <a:defRPr/>
            </a:pPr>
            <a:r>
              <a:rPr lang="fr-FR" sz="1800" dirty="0"/>
              <a:t> Il n’y a pas d’anomalie majeure constatée à ce </a:t>
            </a:r>
            <a:r>
              <a:rPr lang="fr-FR" sz="1800" dirty="0" smtClean="0"/>
              <a:t>stade</a:t>
            </a:r>
            <a:endParaRPr lang="fr-FR" altLang="fr-FR" sz="1800" dirty="0" smtClean="0"/>
          </a:p>
          <a:p>
            <a:pPr algn="just">
              <a:spcAft>
                <a:spcPts val="600"/>
              </a:spcAft>
              <a:buClr>
                <a:srgbClr val="EE2525"/>
              </a:buClr>
              <a:defRPr/>
            </a:pPr>
            <a:r>
              <a:rPr lang="fr-FR" altLang="fr-FR" sz="1000" dirty="0" smtClean="0"/>
              <a:t> </a:t>
            </a:r>
            <a:r>
              <a:rPr lang="fr-FR" altLang="fr-FR" sz="1800" dirty="0"/>
              <a:t>Les OC ne sont pas dans le pilote mais ont souhaité recevoir les données :</a:t>
            </a:r>
            <a:endParaRPr lang="fr-FR" sz="1800" dirty="0"/>
          </a:p>
          <a:p>
            <a:pPr lvl="1" algn="just">
              <a:spcAft>
                <a:spcPts val="600"/>
              </a:spcAft>
              <a:buClr>
                <a:srgbClr val="EE2525"/>
              </a:buClr>
              <a:defRPr/>
            </a:pPr>
            <a:r>
              <a:rPr lang="fr-FR" altLang="fr-FR" sz="1400" dirty="0"/>
              <a:t>Trois mutuelles ont donc reçu des DSN au cours du pilote</a:t>
            </a:r>
          </a:p>
          <a:p>
            <a:pPr lvl="1" algn="just">
              <a:spcAft>
                <a:spcPts val="600"/>
              </a:spcAft>
              <a:buClr>
                <a:srgbClr val="EE2525"/>
              </a:buClr>
              <a:defRPr/>
            </a:pPr>
            <a:r>
              <a:rPr lang="fr-FR" altLang="fr-FR" sz="1400" dirty="0"/>
              <a:t>La qualité est globalement correcte (</a:t>
            </a:r>
            <a:r>
              <a:rPr lang="fr-FR" altLang="fr-FR" sz="1400" u="sng" dirty="0"/>
              <a:t>à noter que les cas concernés étaient des contrats simples</a:t>
            </a:r>
            <a:r>
              <a:rPr lang="fr-FR" altLang="fr-FR" sz="1400" dirty="0" smtClean="0"/>
              <a:t>)</a:t>
            </a:r>
          </a:p>
          <a:p>
            <a:pPr lvl="1" algn="just">
              <a:spcAft>
                <a:spcPts val="600"/>
              </a:spcAft>
              <a:buClr>
                <a:srgbClr val="EE2525"/>
              </a:buClr>
              <a:defRPr/>
            </a:pPr>
            <a:r>
              <a:rPr lang="fr-FR" altLang="fr-FR" sz="1400" dirty="0" smtClean="0"/>
              <a:t>Une attention doit être portée sur la qualité du paramétrage</a:t>
            </a:r>
            <a:endParaRPr lang="fr-FR" altLang="fr-FR" sz="1400" dirty="0"/>
          </a:p>
          <a:p>
            <a:pPr marL="0" marR="0" lvl="0" indent="0" algn="just" defTabSz="914400" rtl="0" eaLnBrk="1" fontAlgn="base" latinLnBrk="0" hangingPunct="0">
              <a:lnSpc>
                <a:spcPct val="90000"/>
              </a:lnSpc>
              <a:spcBef>
                <a:spcPts val="1800"/>
              </a:spcBef>
              <a:spcAft>
                <a:spcPts val="600"/>
              </a:spcAft>
              <a:buClr>
                <a:srgbClr val="EE2525"/>
              </a:buClr>
              <a:buSzPts val="2500"/>
              <a:buFontTx/>
              <a:buBlip>
                <a:blip r:embed="rId3"/>
              </a:buBlip>
              <a:tabLst/>
              <a:defRPr/>
            </a:pPr>
            <a:endParaRPr kumimoji="0" lang="fr-FR" altLang="fr-FR" sz="1300" b="0" i="0" u="none" strike="noStrike" kern="1200" cap="none" spc="0" normalizeH="0" baseline="0" noProof="0" dirty="0">
              <a:ln>
                <a:noFill/>
              </a:ln>
              <a:solidFill>
                <a:srgbClr val="004272"/>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8212345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nSpc>
                <a:spcPct val="100000"/>
              </a:lnSpc>
              <a:spcBef>
                <a:spcPct val="0"/>
              </a:spcBef>
              <a:buSzTx/>
              <a:buFontTx/>
              <a:buNone/>
            </a:pPr>
            <a:fld id="{F9478FD0-CC3C-4B6A-AF1C-DDB4A2DD5F5F}" type="slidenum">
              <a:rPr lang="fr-FR" altLang="fr-FR" sz="1000" smtClean="0">
                <a:solidFill>
                  <a:srgbClr val="FFFFFF"/>
                </a:solidFill>
                <a:cs typeface="Segoe UI" panose="020B0502040204020203" pitchFamily="34" charset="0"/>
              </a:rPr>
              <a:pPr>
                <a:lnSpc>
                  <a:spcPct val="100000"/>
                </a:lnSpc>
                <a:spcBef>
                  <a:spcPct val="0"/>
                </a:spcBef>
                <a:buSzTx/>
                <a:buFontTx/>
                <a:buNone/>
              </a:pPr>
              <a:t>27</a:t>
            </a:fld>
            <a:endParaRPr lang="fr-FR" altLang="fr-FR" sz="1000">
              <a:solidFill>
                <a:srgbClr val="FFFFFF"/>
              </a:solidFill>
              <a:cs typeface="Segoe UI" panose="020B0502040204020203" pitchFamily="34" charset="0"/>
            </a:endParaRPr>
          </a:p>
        </p:txBody>
      </p:sp>
      <p:sp>
        <p:nvSpPr>
          <p:cNvPr id="146438" name="Rectangle 3"/>
          <p:cNvSpPr>
            <a:spLocks noChangeArrowheads="1"/>
          </p:cNvSpPr>
          <p:nvPr/>
        </p:nvSpPr>
        <p:spPr bwMode="auto">
          <a:xfrm>
            <a:off x="106363" y="1254609"/>
            <a:ext cx="862647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buNone/>
              <a:defRPr/>
            </a:pPr>
            <a:endParaRPr lang="fr-FR" altLang="fr-FR" sz="1600" dirty="0">
              <a:solidFill>
                <a:srgbClr val="FF0000"/>
              </a:solidFill>
            </a:endParaRPr>
          </a:p>
          <a:p>
            <a:pPr lvl="1" algn="just" eaLnBrk="1">
              <a:spcAft>
                <a:spcPts val="600"/>
              </a:spcAft>
              <a:buClr>
                <a:srgbClr val="EE2525"/>
              </a:buClr>
              <a:defRPr/>
            </a:pPr>
            <a:endParaRPr lang="fr-FR" altLang="fr-FR" sz="1800" dirty="0"/>
          </a:p>
          <a:p>
            <a:pPr algn="just" eaLnBrk="1">
              <a:spcAft>
                <a:spcPts val="600"/>
              </a:spcAft>
              <a:buClr>
                <a:srgbClr val="EE2525"/>
              </a:buClr>
              <a:buNone/>
              <a:defRPr/>
            </a:pPr>
            <a:endParaRPr lang="fr-FR" altLang="fr-FR" sz="1400" dirty="0">
              <a:solidFill>
                <a:srgbClr val="505050"/>
              </a:solidFill>
            </a:endParaRPr>
          </a:p>
        </p:txBody>
      </p:sp>
      <p:sp>
        <p:nvSpPr>
          <p:cNvPr id="9" name="Rectangle 3"/>
          <p:cNvSpPr>
            <a:spLocks noChangeArrowheads="1"/>
          </p:cNvSpPr>
          <p:nvPr/>
        </p:nvSpPr>
        <p:spPr bwMode="auto">
          <a:xfrm>
            <a:off x="266701" y="1831946"/>
            <a:ext cx="8626475" cy="3712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fontAlgn="base" hangingPunct="0">
              <a:spcAft>
                <a:spcPts val="600"/>
              </a:spcAft>
              <a:buClr>
                <a:srgbClr val="EE2525"/>
              </a:buClr>
              <a:buNone/>
              <a:defRPr/>
            </a:pPr>
            <a:r>
              <a:rPr lang="fr-FR" altLang="fr-FR" dirty="0" smtClean="0">
                <a:solidFill>
                  <a:srgbClr val="00B0F0"/>
                </a:solidFill>
              </a:rPr>
              <a:t>Trois dimensions-clés maîtrisées par </a:t>
            </a:r>
            <a:r>
              <a:rPr lang="fr-FR" altLang="fr-FR" dirty="0">
                <a:solidFill>
                  <a:srgbClr val="00B0F0"/>
                </a:solidFill>
              </a:rPr>
              <a:t>les déclarants lors du pilote </a:t>
            </a:r>
            <a:endParaRPr lang="fr-FR" altLang="fr-FR" sz="2800" dirty="0" smtClean="0">
              <a:latin typeface="+mj-lt"/>
            </a:endParaRPr>
          </a:p>
          <a:p>
            <a:pPr algn="just" fontAlgn="base" hangingPunct="0">
              <a:spcAft>
                <a:spcPts val="600"/>
              </a:spcAft>
              <a:buClr>
                <a:srgbClr val="EE2525"/>
              </a:buClr>
              <a:defRPr/>
            </a:pPr>
            <a:r>
              <a:rPr lang="fr-FR" sz="2000" dirty="0" smtClean="0"/>
              <a:t> Cinématique des dépôts : </a:t>
            </a:r>
            <a:r>
              <a:rPr lang="fr-FR" sz="2000" b="0" dirty="0" smtClean="0"/>
              <a:t>utiliser le portail et respecter les échéances.</a:t>
            </a:r>
          </a:p>
          <a:p>
            <a:pPr algn="just" fontAlgn="base" hangingPunct="0">
              <a:spcAft>
                <a:spcPts val="600"/>
              </a:spcAft>
              <a:buClr>
                <a:srgbClr val="EE2525"/>
              </a:buClr>
              <a:defRPr/>
            </a:pPr>
            <a:r>
              <a:rPr lang="fr-FR" sz="2000" dirty="0" smtClean="0"/>
              <a:t> Données </a:t>
            </a:r>
            <a:r>
              <a:rPr lang="fr-FR" sz="2000" dirty="0" err="1" smtClean="0"/>
              <a:t>identifiantes</a:t>
            </a:r>
            <a:r>
              <a:rPr lang="fr-FR" dirty="0"/>
              <a:t> : </a:t>
            </a:r>
            <a:r>
              <a:rPr lang="fr-FR" b="0" dirty="0" smtClean="0"/>
              <a:t>bonne qualité des données reçues (SIRET, NIR, contrat).</a:t>
            </a:r>
          </a:p>
          <a:p>
            <a:pPr algn="just" fontAlgn="base" hangingPunct="0">
              <a:spcAft>
                <a:spcPts val="600"/>
              </a:spcAft>
              <a:buClr>
                <a:srgbClr val="EE2525"/>
              </a:buClr>
              <a:defRPr/>
            </a:pPr>
            <a:r>
              <a:rPr lang="fr-FR" sz="2000" dirty="0" smtClean="0"/>
              <a:t> Déclaration des éléments de salaire sur </a:t>
            </a:r>
            <a:r>
              <a:rPr lang="fr-FR" sz="2000" dirty="0"/>
              <a:t>les 3 </a:t>
            </a:r>
            <a:r>
              <a:rPr lang="fr-FR" sz="2000" dirty="0" smtClean="0"/>
              <a:t>fonds (CNRACL, IRCANTEC, RAFP) </a:t>
            </a:r>
            <a:r>
              <a:rPr lang="fr-FR" b="0" dirty="0" smtClean="0"/>
              <a:t>en vue d’un remplacement de la DADSU.</a:t>
            </a:r>
            <a:endParaRPr lang="fr-FR" b="0" dirty="0"/>
          </a:p>
          <a:p>
            <a:pPr algn="just" fontAlgn="base" hangingPunct="0">
              <a:spcAft>
                <a:spcPts val="600"/>
              </a:spcAft>
              <a:buClr>
                <a:srgbClr val="EE2525"/>
              </a:buClr>
              <a:buNone/>
              <a:defRPr/>
            </a:pPr>
            <a:endParaRPr lang="fr-FR" sz="2000" dirty="0"/>
          </a:p>
          <a:p>
            <a:pPr lvl="2" algn="just" fontAlgn="base" hangingPunct="0">
              <a:spcAft>
                <a:spcPts val="600"/>
              </a:spcAft>
              <a:buClr>
                <a:srgbClr val="EE2525"/>
              </a:buClr>
              <a:defRPr/>
            </a:pPr>
            <a:endParaRPr lang="fr-FR" sz="1400" dirty="0" smtClean="0"/>
          </a:p>
        </p:txBody>
      </p:sp>
      <p:sp>
        <p:nvSpPr>
          <p:cNvPr id="10" name="Titre 1"/>
          <p:cNvSpPr>
            <a:spLocks noGrp="1"/>
          </p:cNvSpPr>
          <p:nvPr>
            <p:ph type="title"/>
          </p:nvPr>
        </p:nvSpPr>
        <p:spPr>
          <a:xfrm>
            <a:off x="266701" y="-12497"/>
            <a:ext cx="7570787" cy="650875"/>
          </a:xfrm>
        </p:spPr>
        <p:txBody>
          <a:bodyPr/>
          <a:lstStyle/>
          <a:p>
            <a:r>
              <a:rPr lang="fr-FR" dirty="0"/>
              <a:t>3- Le bilan des opérations Pilote</a:t>
            </a:r>
            <a:br>
              <a:rPr lang="fr-FR" dirty="0"/>
            </a:br>
            <a:r>
              <a:rPr lang="fr-FR" sz="1800" kern="0" dirty="0">
                <a:solidFill>
                  <a:srgbClr val="00B0F0"/>
                </a:solidFill>
                <a:latin typeface="Calibri" pitchFamily="34" charset="0"/>
                <a:cs typeface="Arial"/>
              </a:rPr>
              <a:t>Constat et points d’amélioration </a:t>
            </a:r>
            <a:r>
              <a:rPr lang="fr-FR" sz="1800" kern="0" dirty="0" smtClean="0">
                <a:solidFill>
                  <a:srgbClr val="00B0F0"/>
                </a:solidFill>
                <a:latin typeface="Calibri" pitchFamily="34" charset="0"/>
                <a:cs typeface="Arial"/>
              </a:rPr>
              <a:t> </a:t>
            </a:r>
            <a:endParaRPr lang="fr-FR" sz="1800" kern="0" dirty="0">
              <a:solidFill>
                <a:srgbClr val="00B0F0"/>
              </a:solidFill>
              <a:latin typeface="Calibri" pitchFamily="34" charset="0"/>
              <a:ea typeface="+mn-ea"/>
              <a:cs typeface="Arial"/>
            </a:endParaRPr>
          </a:p>
        </p:txBody>
      </p:sp>
      <p:sp>
        <p:nvSpPr>
          <p:cNvPr id="12"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B0B5D98-C34D-4DB1-BE83-7541DF2AF49D}" type="slidenum">
              <a:rPr lang="fr-FR" sz="800" b="1">
                <a:solidFill>
                  <a:srgbClr val="003882"/>
                </a:solidFill>
                <a:latin typeface="Arial Narrow" pitchFamily="34" charset="0"/>
              </a:rPr>
              <a:pPr algn="r">
                <a:defRPr/>
              </a:pPr>
              <a:t>27</a:t>
            </a:fld>
            <a:endParaRPr lang="fr-FR" sz="800" b="1" dirty="0">
              <a:solidFill>
                <a:srgbClr val="003882"/>
              </a:solidFill>
              <a:latin typeface="Arial Narrow" pitchFamily="34" charset="0"/>
            </a:endParaRPr>
          </a:p>
        </p:txBody>
      </p:sp>
    </p:spTree>
    <p:extLst>
      <p:ext uri="{BB962C8B-B14F-4D97-AF65-F5344CB8AC3E}">
        <p14:creationId xmlns:p14="http://schemas.microsoft.com/office/powerpoint/2010/main" val="15171452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nSpc>
                <a:spcPct val="100000"/>
              </a:lnSpc>
              <a:spcBef>
                <a:spcPct val="0"/>
              </a:spcBef>
              <a:buSzTx/>
              <a:buFontTx/>
              <a:buNone/>
            </a:pPr>
            <a:fld id="{F9478FD0-CC3C-4B6A-AF1C-DDB4A2DD5F5F}" type="slidenum">
              <a:rPr lang="fr-FR" altLang="fr-FR" sz="1000" smtClean="0">
                <a:solidFill>
                  <a:srgbClr val="FFFFFF"/>
                </a:solidFill>
                <a:cs typeface="Segoe UI" panose="020B0502040204020203" pitchFamily="34" charset="0"/>
              </a:rPr>
              <a:pPr>
                <a:lnSpc>
                  <a:spcPct val="100000"/>
                </a:lnSpc>
                <a:spcBef>
                  <a:spcPct val="0"/>
                </a:spcBef>
                <a:buSzTx/>
                <a:buFontTx/>
                <a:buNone/>
              </a:pPr>
              <a:t>28</a:t>
            </a:fld>
            <a:endParaRPr lang="fr-FR" altLang="fr-FR" sz="1000">
              <a:solidFill>
                <a:srgbClr val="FFFFFF"/>
              </a:solidFill>
              <a:cs typeface="Segoe UI" panose="020B0502040204020203" pitchFamily="34" charset="0"/>
            </a:endParaRPr>
          </a:p>
        </p:txBody>
      </p:sp>
      <p:sp>
        <p:nvSpPr>
          <p:cNvPr id="146438" name="Rectangle 3"/>
          <p:cNvSpPr>
            <a:spLocks noChangeArrowheads="1"/>
          </p:cNvSpPr>
          <p:nvPr/>
        </p:nvSpPr>
        <p:spPr bwMode="auto">
          <a:xfrm>
            <a:off x="197645" y="1484784"/>
            <a:ext cx="8550820"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lvl="1" algn="just" eaLnBrk="1">
              <a:spcAft>
                <a:spcPts val="600"/>
              </a:spcAft>
              <a:buClr>
                <a:srgbClr val="EE2525"/>
              </a:buClr>
              <a:defRPr/>
            </a:pPr>
            <a:endParaRPr lang="fr-FR" altLang="fr-FR" sz="1600" dirty="0"/>
          </a:p>
          <a:p>
            <a:pPr lvl="1" algn="just" eaLnBrk="1">
              <a:spcAft>
                <a:spcPts val="600"/>
              </a:spcAft>
              <a:buClr>
                <a:srgbClr val="EE2525"/>
              </a:buClr>
              <a:defRPr/>
            </a:pPr>
            <a:endParaRPr lang="fr-FR" altLang="fr-FR" sz="1600" dirty="0"/>
          </a:p>
          <a:p>
            <a:pPr marL="457200" lvl="1" indent="0" algn="just" eaLnBrk="1">
              <a:spcAft>
                <a:spcPts val="600"/>
              </a:spcAft>
              <a:buClr>
                <a:srgbClr val="EE2525"/>
              </a:buClr>
              <a:buNone/>
              <a:defRPr/>
            </a:pPr>
            <a:endParaRPr lang="fr-FR" altLang="fr-FR" sz="1800" dirty="0"/>
          </a:p>
        </p:txBody>
      </p:sp>
      <p:sp>
        <p:nvSpPr>
          <p:cNvPr id="8" name="Titre 1"/>
          <p:cNvSpPr>
            <a:spLocks noGrp="1"/>
          </p:cNvSpPr>
          <p:nvPr>
            <p:ph type="title"/>
          </p:nvPr>
        </p:nvSpPr>
        <p:spPr>
          <a:xfrm>
            <a:off x="266701" y="-12497"/>
            <a:ext cx="9645035" cy="650875"/>
          </a:xfrm>
        </p:spPr>
        <p:txBody>
          <a:bodyPr/>
          <a:lstStyle/>
          <a:p>
            <a:r>
              <a:rPr lang="fr-FR" dirty="0"/>
              <a:t>3- Le bilan des opérations Pilote</a:t>
            </a:r>
            <a:br>
              <a:rPr lang="fr-FR" dirty="0"/>
            </a:br>
            <a:r>
              <a:rPr lang="fr-FR" sz="1800" kern="0" dirty="0" smtClean="0">
                <a:solidFill>
                  <a:srgbClr val="00B0F0"/>
                </a:solidFill>
                <a:latin typeface="Calibri" pitchFamily="34" charset="0"/>
                <a:ea typeface="+mn-ea"/>
                <a:cs typeface="Arial"/>
              </a:rPr>
              <a:t>Constat et points d’amélioration </a:t>
            </a:r>
            <a:endParaRPr lang="fr-FR" sz="1800" kern="0" dirty="0">
              <a:solidFill>
                <a:srgbClr val="00B0F0"/>
              </a:solidFill>
              <a:latin typeface="Calibri" pitchFamily="34" charset="0"/>
              <a:ea typeface="+mn-ea"/>
              <a:cs typeface="Arial"/>
            </a:endParaRPr>
          </a:p>
        </p:txBody>
      </p:sp>
      <p:sp>
        <p:nvSpPr>
          <p:cNvPr id="9"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B0B5D98-C34D-4DB1-BE83-7541DF2AF49D}" type="slidenum">
              <a:rPr lang="fr-FR" sz="800" b="1">
                <a:solidFill>
                  <a:srgbClr val="003882"/>
                </a:solidFill>
                <a:latin typeface="Arial Narrow" pitchFamily="34" charset="0"/>
              </a:rPr>
              <a:pPr algn="r">
                <a:defRPr/>
              </a:pPr>
              <a:t>28</a:t>
            </a:fld>
            <a:endParaRPr lang="fr-FR" sz="800" b="1" dirty="0">
              <a:solidFill>
                <a:srgbClr val="003882"/>
              </a:solidFill>
              <a:latin typeface="Arial Narrow" pitchFamily="34" charset="0"/>
            </a:endParaRPr>
          </a:p>
        </p:txBody>
      </p:sp>
      <p:sp>
        <p:nvSpPr>
          <p:cNvPr id="10" name="Rectangle 3"/>
          <p:cNvSpPr>
            <a:spLocks noChangeArrowheads="1"/>
          </p:cNvSpPr>
          <p:nvPr/>
        </p:nvSpPr>
        <p:spPr bwMode="auto">
          <a:xfrm>
            <a:off x="197645" y="1365640"/>
            <a:ext cx="8334796" cy="542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a:buNone/>
            </a:pPr>
            <a:r>
              <a:rPr lang="fr-FR" sz="2400" kern="0" dirty="0">
                <a:solidFill>
                  <a:srgbClr val="00B0F0"/>
                </a:solidFill>
                <a:latin typeface="Calibri" pitchFamily="34" charset="0"/>
                <a:cs typeface="Arial"/>
              </a:rPr>
              <a:t>Cas métiers non </a:t>
            </a:r>
            <a:r>
              <a:rPr lang="fr-FR" sz="2400" kern="0" dirty="0" smtClean="0">
                <a:solidFill>
                  <a:srgbClr val="00B0F0"/>
                </a:solidFill>
                <a:latin typeface="Calibri" pitchFamily="34" charset="0"/>
                <a:cs typeface="Arial"/>
              </a:rPr>
              <a:t>reçus ou peu testés lors du </a:t>
            </a:r>
            <a:r>
              <a:rPr lang="fr-FR" sz="2400" kern="0" dirty="0">
                <a:solidFill>
                  <a:srgbClr val="00B0F0"/>
                </a:solidFill>
                <a:latin typeface="Calibri" pitchFamily="34" charset="0"/>
                <a:cs typeface="Arial"/>
              </a:rPr>
              <a:t>pilote et souhaités par la CDC</a:t>
            </a:r>
            <a:r>
              <a:rPr lang="fr-FR" sz="2400" dirty="0" smtClean="0"/>
              <a:t> </a:t>
            </a:r>
          </a:p>
          <a:p>
            <a:r>
              <a:rPr lang="fr-FR" dirty="0" smtClean="0">
                <a:latin typeface="+mj-lt"/>
              </a:rPr>
              <a:t>Déclarations </a:t>
            </a:r>
            <a:r>
              <a:rPr lang="fr-FR" dirty="0">
                <a:latin typeface="+mj-lt"/>
              </a:rPr>
              <a:t>de cas métiers relatifs au personnel hospitalier </a:t>
            </a:r>
          </a:p>
          <a:p>
            <a:pPr lvl="1" algn="just"/>
            <a:r>
              <a:rPr lang="fr-FR" altLang="fr-FR" sz="2000" dirty="0">
                <a:latin typeface="+mj-lt"/>
              </a:rPr>
              <a:t>Deux déclarants seulement (pour un seul éditeur) ont déclaré une population de personnel hospitalier</a:t>
            </a:r>
          </a:p>
          <a:p>
            <a:pPr marL="457200" lvl="1" indent="0" algn="just">
              <a:buNone/>
            </a:pPr>
            <a:endParaRPr lang="fr-FR" sz="2000" dirty="0">
              <a:latin typeface="+mj-lt"/>
            </a:endParaRPr>
          </a:p>
          <a:p>
            <a:pPr algn="just">
              <a:spcAft>
                <a:spcPts val="600"/>
              </a:spcAft>
              <a:buClr>
                <a:srgbClr val="EE2525"/>
              </a:buClr>
              <a:defRPr/>
            </a:pPr>
            <a:r>
              <a:rPr lang="fr-FR" dirty="0">
                <a:latin typeface="+mj-lt"/>
              </a:rPr>
              <a:t> Déclarations de cas métiers relatifs aux sapeurs </a:t>
            </a:r>
            <a:r>
              <a:rPr lang="fr-FR" dirty="0" smtClean="0">
                <a:latin typeface="+mj-lt"/>
              </a:rPr>
              <a:t>pompiers</a:t>
            </a:r>
            <a:endParaRPr lang="fr-FR" dirty="0">
              <a:latin typeface="+mj-lt"/>
            </a:endParaRPr>
          </a:p>
          <a:p>
            <a:pPr lvl="1" algn="just">
              <a:spcAft>
                <a:spcPts val="600"/>
              </a:spcAft>
              <a:buClr>
                <a:srgbClr val="EE2525"/>
              </a:buClr>
              <a:defRPr/>
            </a:pPr>
            <a:r>
              <a:rPr lang="fr-FR" altLang="fr-FR" sz="2000" dirty="0">
                <a:latin typeface="+mj-lt"/>
              </a:rPr>
              <a:t>Aucun SDIS (service départemental d'incendie et de secours) n’a effectué de dépôt </a:t>
            </a:r>
          </a:p>
          <a:p>
            <a:pPr algn="just">
              <a:spcAft>
                <a:spcPts val="600"/>
              </a:spcAft>
              <a:buClr>
                <a:srgbClr val="EE2525"/>
              </a:buClr>
              <a:defRPr/>
            </a:pPr>
            <a:r>
              <a:rPr lang="fr-FR" altLang="fr-FR" dirty="0">
                <a:solidFill>
                  <a:srgbClr val="FF0000"/>
                </a:solidFill>
                <a:latin typeface="+mj-lt"/>
              </a:rPr>
              <a:t> </a:t>
            </a:r>
            <a:r>
              <a:rPr lang="fr-FR" altLang="fr-FR" dirty="0" smtClean="0">
                <a:latin typeface="+mj-lt"/>
              </a:rPr>
              <a:t>Régularisations des données dans les DSN suivantes</a:t>
            </a:r>
          </a:p>
          <a:p>
            <a:pPr lvl="1" algn="just">
              <a:spcAft>
                <a:spcPts val="600"/>
              </a:spcAft>
              <a:buClr>
                <a:srgbClr val="EE2525"/>
              </a:buClr>
              <a:defRPr/>
            </a:pPr>
            <a:r>
              <a:rPr lang="fr-FR" altLang="fr-FR" sz="2000" dirty="0" smtClean="0">
                <a:latin typeface="+mj-lt"/>
              </a:rPr>
              <a:t>Peu de cas d’envoi de deux déclarations successives contenant des régularisations</a:t>
            </a:r>
          </a:p>
          <a:p>
            <a:pPr lvl="1" algn="just">
              <a:spcAft>
                <a:spcPts val="600"/>
              </a:spcAft>
              <a:buClr>
                <a:srgbClr val="EE2525"/>
              </a:buClr>
              <a:defRPr/>
            </a:pPr>
            <a:r>
              <a:rPr lang="fr-FR" altLang="fr-FR" sz="2000" dirty="0" smtClean="0">
                <a:latin typeface="+mj-lt"/>
              </a:rPr>
              <a:t>Importance particulière de la maîtrise des régularisations, dont on sait qu’elles seront parfois structurelles </a:t>
            </a:r>
            <a:r>
              <a:rPr lang="fr-FR" altLang="fr-FR" sz="2000" dirty="0">
                <a:latin typeface="+mj-lt"/>
              </a:rPr>
              <a:t>du fait des spécificités de la fonction </a:t>
            </a:r>
            <a:r>
              <a:rPr lang="fr-FR" altLang="fr-FR" sz="2000" dirty="0" smtClean="0">
                <a:latin typeface="+mj-lt"/>
              </a:rPr>
              <a:t>publique</a:t>
            </a:r>
            <a:endParaRPr lang="fr-FR" altLang="fr-FR" sz="2000" dirty="0">
              <a:latin typeface="+mj-lt"/>
            </a:endParaRPr>
          </a:p>
        </p:txBody>
      </p:sp>
    </p:spTree>
    <p:extLst>
      <p:ext uri="{BB962C8B-B14F-4D97-AF65-F5344CB8AC3E}">
        <p14:creationId xmlns:p14="http://schemas.microsoft.com/office/powerpoint/2010/main" val="117573486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nSpc>
                <a:spcPct val="100000"/>
              </a:lnSpc>
              <a:spcBef>
                <a:spcPct val="0"/>
              </a:spcBef>
              <a:buSzTx/>
              <a:buFontTx/>
              <a:buNone/>
            </a:pPr>
            <a:fld id="{F9478FD0-CC3C-4B6A-AF1C-DDB4A2DD5F5F}" type="slidenum">
              <a:rPr lang="fr-FR" altLang="fr-FR" sz="1000" smtClean="0">
                <a:solidFill>
                  <a:srgbClr val="FFFFFF"/>
                </a:solidFill>
                <a:cs typeface="Segoe UI" panose="020B0502040204020203" pitchFamily="34" charset="0"/>
              </a:rPr>
              <a:pPr>
                <a:lnSpc>
                  <a:spcPct val="100000"/>
                </a:lnSpc>
                <a:spcBef>
                  <a:spcPct val="0"/>
                </a:spcBef>
                <a:buSzTx/>
                <a:buFontTx/>
                <a:buNone/>
              </a:pPr>
              <a:t>29</a:t>
            </a:fld>
            <a:endParaRPr lang="fr-FR" altLang="fr-FR" sz="1000">
              <a:solidFill>
                <a:srgbClr val="FFFFFF"/>
              </a:solidFill>
              <a:cs typeface="Segoe UI" panose="020B0502040204020203" pitchFamily="34" charset="0"/>
            </a:endParaRPr>
          </a:p>
        </p:txBody>
      </p:sp>
      <p:sp>
        <p:nvSpPr>
          <p:cNvPr id="146438" name="Rectangle 3"/>
          <p:cNvSpPr>
            <a:spLocks noChangeArrowheads="1"/>
          </p:cNvSpPr>
          <p:nvPr/>
        </p:nvSpPr>
        <p:spPr bwMode="auto">
          <a:xfrm>
            <a:off x="106363" y="1254609"/>
            <a:ext cx="862647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buNone/>
              <a:defRPr/>
            </a:pPr>
            <a:endParaRPr lang="fr-FR" altLang="fr-FR" sz="1600" dirty="0">
              <a:solidFill>
                <a:srgbClr val="FF0000"/>
              </a:solidFill>
            </a:endParaRPr>
          </a:p>
          <a:p>
            <a:pPr lvl="1" algn="just" eaLnBrk="1">
              <a:spcAft>
                <a:spcPts val="600"/>
              </a:spcAft>
              <a:buClr>
                <a:srgbClr val="EE2525"/>
              </a:buClr>
              <a:defRPr/>
            </a:pPr>
            <a:endParaRPr lang="fr-FR" altLang="fr-FR" sz="1800" dirty="0"/>
          </a:p>
          <a:p>
            <a:pPr algn="just" eaLnBrk="1">
              <a:spcAft>
                <a:spcPts val="600"/>
              </a:spcAft>
              <a:buClr>
                <a:srgbClr val="EE2525"/>
              </a:buClr>
              <a:buNone/>
              <a:defRPr/>
            </a:pPr>
            <a:endParaRPr lang="fr-FR" altLang="fr-FR" sz="1400" dirty="0">
              <a:solidFill>
                <a:srgbClr val="505050"/>
              </a:solidFill>
            </a:endParaRPr>
          </a:p>
        </p:txBody>
      </p:sp>
      <p:sp>
        <p:nvSpPr>
          <p:cNvPr id="9" name="Rectangle 3"/>
          <p:cNvSpPr>
            <a:spLocks noChangeArrowheads="1"/>
          </p:cNvSpPr>
          <p:nvPr/>
        </p:nvSpPr>
        <p:spPr bwMode="auto">
          <a:xfrm>
            <a:off x="96838" y="1518617"/>
            <a:ext cx="8626475" cy="480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fontAlgn="base" hangingPunct="0">
              <a:spcAft>
                <a:spcPts val="600"/>
              </a:spcAft>
              <a:buClr>
                <a:srgbClr val="EE2525"/>
              </a:buClr>
              <a:buNone/>
              <a:defRPr/>
            </a:pPr>
            <a:r>
              <a:rPr lang="fr-FR" sz="1800" kern="0" dirty="0">
                <a:solidFill>
                  <a:srgbClr val="00B0F0"/>
                </a:solidFill>
                <a:latin typeface="Calibri" pitchFamily="34" charset="0"/>
                <a:cs typeface="Arial"/>
              </a:rPr>
              <a:t>Quelques enseignements remontés suite au pilote : des points dont la compréhension et l’usage par les déclarants reste à sécuriser</a:t>
            </a:r>
            <a:r>
              <a:rPr lang="fr-FR" altLang="fr-FR" sz="1400" dirty="0"/>
              <a:t> </a:t>
            </a:r>
            <a:endParaRPr lang="fr-FR" altLang="fr-FR" sz="1800" dirty="0" smtClean="0"/>
          </a:p>
          <a:p>
            <a:pPr lvl="0" algn="just" fontAlgn="base" hangingPunct="0">
              <a:spcAft>
                <a:spcPts val="600"/>
              </a:spcAft>
              <a:buClr>
                <a:srgbClr val="EE2525"/>
              </a:buClr>
              <a:defRPr/>
            </a:pPr>
            <a:r>
              <a:rPr lang="fr-FR" altLang="fr-FR" sz="1800" dirty="0" smtClean="0"/>
              <a:t> </a:t>
            </a:r>
            <a:r>
              <a:rPr lang="fr-FR" altLang="fr-FR" sz="1600" dirty="0" smtClean="0"/>
              <a:t>Régularisations : des erreurs constatées (sans impact sur les droits des agents) </a:t>
            </a:r>
            <a:endParaRPr lang="fr-FR" altLang="fr-FR" sz="1600" dirty="0" smtClean="0">
              <a:solidFill>
                <a:srgbClr val="FF0000"/>
              </a:solidFill>
            </a:endParaRPr>
          </a:p>
          <a:p>
            <a:pPr lvl="1" algn="just" fontAlgn="base" hangingPunct="0">
              <a:spcAft>
                <a:spcPts val="600"/>
              </a:spcAft>
              <a:buClr>
                <a:srgbClr val="EE2525"/>
              </a:buClr>
              <a:defRPr/>
            </a:pPr>
            <a:r>
              <a:rPr lang="fr-FR" sz="1400" dirty="0" smtClean="0"/>
              <a:t>Fusion des cotisations du mois courant et des cotisations régularisées dans un seul bloc de cotisations sur le mois courant</a:t>
            </a:r>
          </a:p>
          <a:p>
            <a:pPr lvl="1" algn="just" fontAlgn="base" hangingPunct="0">
              <a:spcAft>
                <a:spcPts val="600"/>
              </a:spcAft>
              <a:buClr>
                <a:srgbClr val="EE2525"/>
              </a:buClr>
              <a:defRPr/>
            </a:pPr>
            <a:r>
              <a:rPr lang="fr-FR" sz="1400" dirty="0" smtClean="0"/>
              <a:t>Déclarations </a:t>
            </a:r>
            <a:r>
              <a:rPr lang="fr-FR" sz="1400" dirty="0"/>
              <a:t>de deux blocs de cotisations avec des montants justes mais des dates positionnées seulement sur le mois </a:t>
            </a:r>
            <a:r>
              <a:rPr lang="fr-FR" sz="1400" dirty="0" smtClean="0"/>
              <a:t>courant</a:t>
            </a:r>
            <a:endParaRPr lang="fr-FR" sz="1400" u="sng" dirty="0" smtClean="0"/>
          </a:p>
          <a:p>
            <a:pPr algn="just" fontAlgn="base" hangingPunct="0">
              <a:spcAft>
                <a:spcPts val="600"/>
              </a:spcAft>
              <a:buClr>
                <a:srgbClr val="EE2525"/>
              </a:buClr>
              <a:buNone/>
              <a:defRPr/>
            </a:pPr>
            <a:r>
              <a:rPr lang="fr-FR" sz="1800" dirty="0" smtClean="0">
                <a:latin typeface="+mj-lt"/>
                <a:sym typeface="Wingdings" panose="05000000000000000000" pitchFamily="2" charset="2"/>
              </a:rPr>
              <a:t> </a:t>
            </a:r>
            <a:r>
              <a:rPr lang="fr-FR" sz="1800" dirty="0" smtClean="0">
                <a:latin typeface="+mj-lt"/>
              </a:rPr>
              <a:t>Consignes </a:t>
            </a:r>
            <a:r>
              <a:rPr lang="fr-FR" sz="1800" dirty="0">
                <a:latin typeface="+mj-lt"/>
              </a:rPr>
              <a:t>à respecter : </a:t>
            </a:r>
            <a:endParaRPr lang="fr-FR" sz="1800" dirty="0" smtClean="0">
              <a:latin typeface="+mj-lt"/>
            </a:endParaRPr>
          </a:p>
          <a:p>
            <a:pPr lvl="1" algn="just" fontAlgn="base" hangingPunct="0">
              <a:spcAft>
                <a:spcPts val="600"/>
              </a:spcAft>
              <a:buClr>
                <a:srgbClr val="EE2525"/>
              </a:buClr>
              <a:defRPr/>
            </a:pPr>
            <a:r>
              <a:rPr lang="fr-FR" sz="1400" dirty="0" smtClean="0"/>
              <a:t>Toute erreur doit être corrigée dans la DSN du mois suivant</a:t>
            </a:r>
          </a:p>
          <a:p>
            <a:pPr lvl="1" algn="just" fontAlgn="base" hangingPunct="0">
              <a:spcAft>
                <a:spcPts val="600"/>
              </a:spcAft>
              <a:buClr>
                <a:srgbClr val="EE2525"/>
              </a:buClr>
              <a:defRPr/>
            </a:pPr>
            <a:r>
              <a:rPr lang="fr-FR" sz="1400" dirty="0"/>
              <a:t>En cas de fin de contrat (ou de rappel sur un agent sorti), la période doit être bornée à la date de fin de </a:t>
            </a:r>
            <a:r>
              <a:rPr lang="fr-FR" sz="1400" dirty="0" smtClean="0"/>
              <a:t>contrat</a:t>
            </a:r>
          </a:p>
          <a:p>
            <a:pPr lvl="1" algn="just" fontAlgn="base" hangingPunct="0">
              <a:spcAft>
                <a:spcPts val="600"/>
              </a:spcAft>
              <a:buClr>
                <a:srgbClr val="EE2525"/>
              </a:buClr>
              <a:defRPr/>
            </a:pPr>
            <a:r>
              <a:rPr lang="fr-FR" sz="1400" dirty="0" smtClean="0"/>
              <a:t>Trois documents pédagogiques sont disponibles sur dsn-info.fr :</a:t>
            </a:r>
          </a:p>
          <a:p>
            <a:pPr lvl="2" algn="just" fontAlgn="base" hangingPunct="0">
              <a:spcBef>
                <a:spcPts val="0"/>
              </a:spcBef>
              <a:buClr>
                <a:srgbClr val="EE2525"/>
              </a:buClr>
              <a:defRPr/>
            </a:pPr>
            <a:r>
              <a:rPr lang="fr-FR" sz="1400" dirty="0" smtClean="0"/>
              <a:t>Les </a:t>
            </a:r>
            <a:r>
              <a:rPr lang="fr-FR" sz="1400" dirty="0"/>
              <a:t>règles générales </a:t>
            </a:r>
            <a:r>
              <a:rPr lang="fr-FR" sz="1400" dirty="0" smtClean="0"/>
              <a:t>sont </a:t>
            </a:r>
            <a:r>
              <a:rPr lang="fr-FR" sz="1400" dirty="0"/>
              <a:t>exposées dans la </a:t>
            </a:r>
            <a:r>
              <a:rPr lang="fr-FR" sz="1400" dirty="0" smtClean="0">
                <a:solidFill>
                  <a:srgbClr val="00B050"/>
                </a:solidFill>
                <a:latin typeface="+mj-lt"/>
                <a:hlinkClick r:id="rId5"/>
              </a:rPr>
              <a:t>Note </a:t>
            </a:r>
            <a:r>
              <a:rPr lang="fr-FR" sz="1400" dirty="0">
                <a:solidFill>
                  <a:srgbClr val="00B050"/>
                </a:solidFill>
                <a:latin typeface="+mj-lt"/>
                <a:hlinkClick r:id="rId5"/>
              </a:rPr>
              <a:t>présentant les modalités appropriées de correction des données en DSN  </a:t>
            </a:r>
            <a:endParaRPr lang="fr-FR" sz="1400" dirty="0" smtClean="0">
              <a:solidFill>
                <a:srgbClr val="00B050"/>
              </a:solidFill>
              <a:latin typeface="+mj-lt"/>
            </a:endParaRPr>
          </a:p>
          <a:p>
            <a:pPr lvl="2" algn="just" fontAlgn="base" hangingPunct="0">
              <a:spcBef>
                <a:spcPts val="0"/>
              </a:spcBef>
              <a:buClr>
                <a:srgbClr val="EE2525"/>
              </a:buClr>
              <a:defRPr/>
            </a:pPr>
            <a:r>
              <a:rPr lang="fr-FR" sz="1400" dirty="0"/>
              <a:t>Les règles </a:t>
            </a:r>
            <a:r>
              <a:rPr lang="fr-FR" sz="1400" dirty="0" smtClean="0"/>
              <a:t>concernant les bloc changement sont exposées dans deux documents :</a:t>
            </a:r>
          </a:p>
          <a:p>
            <a:pPr lvl="3" algn="just" fontAlgn="base" hangingPunct="0">
              <a:spcBef>
                <a:spcPts val="0"/>
              </a:spcBef>
              <a:buClr>
                <a:srgbClr val="EE2525"/>
              </a:buClr>
              <a:defRPr/>
            </a:pPr>
            <a:r>
              <a:rPr lang="fr-FR" sz="1400" dirty="0" smtClean="0">
                <a:hlinkClick r:id="rId6"/>
              </a:rPr>
              <a:t>Note sur la déclaration </a:t>
            </a:r>
            <a:r>
              <a:rPr lang="fr-FR" sz="1400" dirty="0">
                <a:hlinkClick r:id="rId6"/>
              </a:rPr>
              <a:t>des changements de données </a:t>
            </a:r>
            <a:r>
              <a:rPr lang="fr-FR" sz="1400" dirty="0" err="1">
                <a:hlinkClick r:id="rId6"/>
              </a:rPr>
              <a:t>identifiantes</a:t>
            </a:r>
            <a:r>
              <a:rPr lang="fr-FR" sz="1400" dirty="0">
                <a:hlinkClick r:id="rId6"/>
              </a:rPr>
              <a:t> </a:t>
            </a:r>
            <a:endParaRPr lang="fr-FR" sz="1400" dirty="0"/>
          </a:p>
          <a:p>
            <a:pPr lvl="3" algn="just" fontAlgn="base" hangingPunct="0">
              <a:spcBef>
                <a:spcPts val="0"/>
              </a:spcBef>
              <a:buClr>
                <a:srgbClr val="EE2525"/>
              </a:buClr>
              <a:defRPr/>
            </a:pPr>
            <a:r>
              <a:rPr lang="fr-FR" sz="1400" dirty="0" smtClean="0">
                <a:hlinkClick r:id="rId7"/>
              </a:rPr>
              <a:t>Note sur les déclarations des changements des modalités du contrat</a:t>
            </a:r>
            <a:endParaRPr lang="fr-FR" sz="1400" dirty="0"/>
          </a:p>
        </p:txBody>
      </p:sp>
      <p:sp>
        <p:nvSpPr>
          <p:cNvPr id="10" name="Titre 1"/>
          <p:cNvSpPr>
            <a:spLocks noGrp="1"/>
          </p:cNvSpPr>
          <p:nvPr>
            <p:ph type="title"/>
          </p:nvPr>
        </p:nvSpPr>
        <p:spPr>
          <a:xfrm>
            <a:off x="266701" y="-12497"/>
            <a:ext cx="7570787" cy="650875"/>
          </a:xfrm>
        </p:spPr>
        <p:txBody>
          <a:bodyPr/>
          <a:lstStyle/>
          <a:p>
            <a:r>
              <a:rPr lang="fr-FR" dirty="0" smtClean="0"/>
              <a:t>3- Le bilan des opérations Pilote</a:t>
            </a:r>
            <a:br>
              <a:rPr lang="fr-FR" dirty="0" smtClean="0"/>
            </a:br>
            <a:r>
              <a:rPr lang="fr-FR" sz="1800" kern="0" dirty="0" smtClean="0">
                <a:solidFill>
                  <a:srgbClr val="00B0F0"/>
                </a:solidFill>
                <a:latin typeface="Calibri" pitchFamily="34" charset="0"/>
                <a:cs typeface="Arial"/>
              </a:rPr>
              <a:t>Constat et points </a:t>
            </a:r>
            <a:r>
              <a:rPr lang="fr-FR" sz="1800" kern="0" dirty="0">
                <a:solidFill>
                  <a:srgbClr val="00B0F0"/>
                </a:solidFill>
                <a:latin typeface="Calibri" pitchFamily="34" charset="0"/>
                <a:cs typeface="Arial"/>
              </a:rPr>
              <a:t>d’amélioration </a:t>
            </a:r>
            <a:endParaRPr lang="fr-FR" sz="1800" kern="0" dirty="0">
              <a:solidFill>
                <a:srgbClr val="00B0F0"/>
              </a:solidFill>
              <a:latin typeface="Calibri" pitchFamily="34" charset="0"/>
              <a:ea typeface="+mn-ea"/>
              <a:cs typeface="Arial"/>
            </a:endParaRPr>
          </a:p>
        </p:txBody>
      </p:sp>
      <p:sp>
        <p:nvSpPr>
          <p:cNvPr id="12"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B0B5D98-C34D-4DB1-BE83-7541DF2AF49D}" type="slidenum">
              <a:rPr lang="fr-FR" sz="800" b="1">
                <a:solidFill>
                  <a:srgbClr val="003882"/>
                </a:solidFill>
                <a:latin typeface="Arial Narrow" pitchFamily="34" charset="0"/>
              </a:rPr>
              <a:pPr algn="r">
                <a:defRPr/>
              </a:pPr>
              <a:t>29</a:t>
            </a:fld>
            <a:endParaRPr lang="fr-FR" sz="800" b="1" dirty="0">
              <a:solidFill>
                <a:srgbClr val="003882"/>
              </a:solidFill>
              <a:latin typeface="Arial Narrow" pitchFamily="34" charset="0"/>
            </a:endParaRPr>
          </a:p>
        </p:txBody>
      </p:sp>
    </p:spTree>
    <p:extLst>
      <p:ext uri="{BB962C8B-B14F-4D97-AF65-F5344CB8AC3E}">
        <p14:creationId xmlns:p14="http://schemas.microsoft.com/office/powerpoint/2010/main" val="2573709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1" y="41821"/>
            <a:ext cx="7570787" cy="650875"/>
          </a:xfrm>
        </p:spPr>
        <p:txBody>
          <a:bodyPr/>
          <a:lstStyle/>
          <a:p>
            <a:r>
              <a:rPr lang="fr-FR" dirty="0"/>
              <a:t>Introduction</a:t>
            </a: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3</a:t>
            </a:fld>
            <a:endParaRPr lang="fr-FR" dirty="0"/>
          </a:p>
        </p:txBody>
      </p:sp>
      <p:sp>
        <p:nvSpPr>
          <p:cNvPr id="5" name="Rectangle à coins arrondis 4"/>
          <p:cNvSpPr/>
          <p:nvPr/>
        </p:nvSpPr>
        <p:spPr bwMode="auto">
          <a:xfrm>
            <a:off x="2018160" y="2204864"/>
            <a:ext cx="4752528" cy="1859705"/>
          </a:xfrm>
          <a:prstGeom prst="roundRect">
            <a:avLst/>
          </a:prstGeom>
          <a:solidFill>
            <a:srgbClr val="0E486E"/>
          </a:solidFill>
          <a:ln>
            <a:noFill/>
            <a:prstDash val="sysDash"/>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chemeClr val="bg1"/>
                </a:solidFill>
                <a:effectLst>
                  <a:outerShdw blurRad="38100" dist="38100" dir="2700000" algn="tl">
                    <a:srgbClr val="000000">
                      <a:alpha val="43137"/>
                    </a:srgbClr>
                  </a:outerShdw>
                </a:effectLst>
                <a:latin typeface="Calibri" panose="020F0502020204030204" pitchFamily="34" charset="0"/>
              </a:rPr>
              <a:t>Mot d’accueil</a:t>
            </a:r>
          </a:p>
          <a:p>
            <a:pPr marL="0" marR="0" indent="0" algn="ctr"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a:ln>
                <a:noFill/>
              </a:ln>
              <a:solidFill>
                <a:schemeClr val="bg1"/>
              </a:solidFill>
              <a:effectLst/>
              <a:latin typeface="Calibri" panose="020F0502020204030204"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fr-FR" sz="2800" i="1" dirty="0">
                <a:solidFill>
                  <a:schemeClr val="bg1"/>
                </a:solidFill>
                <a:latin typeface="Calibri" panose="020F0502020204030204" pitchFamily="34" charset="0"/>
              </a:rPr>
              <a:t>DSS, DGAFP et CDC</a:t>
            </a:r>
            <a:endParaRPr kumimoji="0" lang="fr-FR" sz="2800" b="0" i="1" u="none" strike="noStrike" cap="none" normalizeH="0" baseline="0" dirty="0">
              <a:ln>
                <a:noFill/>
              </a:ln>
              <a:solidFill>
                <a:schemeClr val="bg1"/>
              </a:solidFill>
              <a:effectLst/>
              <a:latin typeface="Calibri" panose="020F0502020204030204" pitchFamily="34" charset="0"/>
            </a:endParaRPr>
          </a:p>
        </p:txBody>
      </p:sp>
      <p:pic>
        <p:nvPicPr>
          <p:cNvPr id="6" name="Image 5"/>
          <p:cNvPicPr>
            <a:picLocks noChangeAspect="1"/>
          </p:cNvPicPr>
          <p:nvPr/>
        </p:nvPicPr>
        <p:blipFill>
          <a:blip r:embed="rId3"/>
          <a:stretch>
            <a:fillRect/>
          </a:stretch>
        </p:blipFill>
        <p:spPr>
          <a:xfrm>
            <a:off x="3242296" y="4288430"/>
            <a:ext cx="2304256" cy="2317157"/>
          </a:xfrm>
          <a:prstGeom prst="rect">
            <a:avLst/>
          </a:prstGeom>
        </p:spPr>
      </p:pic>
    </p:spTree>
    <p:extLst>
      <p:ext uri="{BB962C8B-B14F-4D97-AF65-F5344CB8AC3E}">
        <p14:creationId xmlns:p14="http://schemas.microsoft.com/office/powerpoint/2010/main" val="9645243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nSpc>
                <a:spcPct val="100000"/>
              </a:lnSpc>
              <a:spcBef>
                <a:spcPct val="0"/>
              </a:spcBef>
              <a:buSzTx/>
              <a:buFontTx/>
              <a:buNone/>
            </a:pPr>
            <a:fld id="{F9478FD0-CC3C-4B6A-AF1C-DDB4A2DD5F5F}" type="slidenum">
              <a:rPr lang="fr-FR" altLang="fr-FR" sz="1000" smtClean="0">
                <a:solidFill>
                  <a:srgbClr val="FFFFFF"/>
                </a:solidFill>
                <a:cs typeface="Segoe UI" panose="020B0502040204020203" pitchFamily="34" charset="0"/>
              </a:rPr>
              <a:pPr>
                <a:lnSpc>
                  <a:spcPct val="100000"/>
                </a:lnSpc>
                <a:spcBef>
                  <a:spcPct val="0"/>
                </a:spcBef>
                <a:buSzTx/>
                <a:buFontTx/>
                <a:buNone/>
              </a:pPr>
              <a:t>30</a:t>
            </a:fld>
            <a:endParaRPr lang="fr-FR" altLang="fr-FR" sz="1000">
              <a:solidFill>
                <a:srgbClr val="FFFFFF"/>
              </a:solidFill>
              <a:cs typeface="Segoe UI" panose="020B0502040204020203" pitchFamily="34" charset="0"/>
            </a:endParaRPr>
          </a:p>
        </p:txBody>
      </p:sp>
      <p:sp>
        <p:nvSpPr>
          <p:cNvPr id="146438" name="Rectangle 3"/>
          <p:cNvSpPr>
            <a:spLocks noChangeArrowheads="1"/>
          </p:cNvSpPr>
          <p:nvPr/>
        </p:nvSpPr>
        <p:spPr bwMode="auto">
          <a:xfrm>
            <a:off x="106363" y="1254609"/>
            <a:ext cx="862647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buNone/>
              <a:defRPr/>
            </a:pPr>
            <a:endParaRPr lang="fr-FR" altLang="fr-FR" sz="1600" dirty="0">
              <a:solidFill>
                <a:srgbClr val="FF0000"/>
              </a:solidFill>
            </a:endParaRPr>
          </a:p>
          <a:p>
            <a:pPr lvl="1" algn="just" eaLnBrk="1">
              <a:spcAft>
                <a:spcPts val="600"/>
              </a:spcAft>
              <a:buClr>
                <a:srgbClr val="EE2525"/>
              </a:buClr>
              <a:defRPr/>
            </a:pPr>
            <a:endParaRPr lang="fr-FR" altLang="fr-FR" sz="1800" dirty="0"/>
          </a:p>
          <a:p>
            <a:pPr algn="just" eaLnBrk="1">
              <a:spcAft>
                <a:spcPts val="600"/>
              </a:spcAft>
              <a:buClr>
                <a:srgbClr val="EE2525"/>
              </a:buClr>
              <a:buNone/>
              <a:defRPr/>
            </a:pPr>
            <a:endParaRPr lang="fr-FR" altLang="fr-FR" sz="1400" dirty="0">
              <a:solidFill>
                <a:srgbClr val="505050"/>
              </a:solidFill>
            </a:endParaRPr>
          </a:p>
        </p:txBody>
      </p:sp>
      <p:sp>
        <p:nvSpPr>
          <p:cNvPr id="9" name="Rectangle 3"/>
          <p:cNvSpPr>
            <a:spLocks noChangeArrowheads="1"/>
          </p:cNvSpPr>
          <p:nvPr/>
        </p:nvSpPr>
        <p:spPr bwMode="auto">
          <a:xfrm>
            <a:off x="124075" y="1459285"/>
            <a:ext cx="8626475" cy="81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marL="0" lvl="1" indent="0" algn="just" fontAlgn="base" hangingPunct="0">
              <a:spcBef>
                <a:spcPts val="1800"/>
              </a:spcBef>
              <a:spcAft>
                <a:spcPts val="600"/>
              </a:spcAft>
              <a:buClr>
                <a:srgbClr val="EE2525"/>
              </a:buClr>
              <a:buSzPts val="2500"/>
              <a:buNone/>
              <a:defRPr/>
            </a:pPr>
            <a:endParaRPr lang="fr-FR" sz="2000" b="1" dirty="0">
              <a:solidFill>
                <a:srgbClr val="FF0000"/>
              </a:solidFill>
            </a:endParaRPr>
          </a:p>
          <a:p>
            <a:pPr lvl="2" algn="just" fontAlgn="base" hangingPunct="0">
              <a:spcAft>
                <a:spcPts val="600"/>
              </a:spcAft>
              <a:buClr>
                <a:srgbClr val="EE2525"/>
              </a:buClr>
              <a:defRPr/>
            </a:pPr>
            <a:endParaRPr lang="fr-FR" sz="1400" dirty="0" smtClean="0"/>
          </a:p>
        </p:txBody>
      </p:sp>
      <p:sp>
        <p:nvSpPr>
          <p:cNvPr id="10" name="Titre 1"/>
          <p:cNvSpPr>
            <a:spLocks noGrp="1"/>
          </p:cNvSpPr>
          <p:nvPr>
            <p:ph type="title"/>
          </p:nvPr>
        </p:nvSpPr>
        <p:spPr>
          <a:xfrm>
            <a:off x="266701" y="-12497"/>
            <a:ext cx="7570787" cy="650875"/>
          </a:xfrm>
        </p:spPr>
        <p:txBody>
          <a:bodyPr/>
          <a:lstStyle/>
          <a:p>
            <a:r>
              <a:rPr lang="fr-FR" dirty="0" smtClean="0"/>
              <a:t>3- Le bilan des opérations Pilote</a:t>
            </a:r>
            <a:br>
              <a:rPr lang="fr-FR" dirty="0" smtClean="0"/>
            </a:br>
            <a:r>
              <a:rPr lang="fr-FR" sz="1800" kern="0" dirty="0" smtClean="0">
                <a:solidFill>
                  <a:srgbClr val="00B0F0"/>
                </a:solidFill>
                <a:latin typeface="Calibri" pitchFamily="34" charset="0"/>
                <a:cs typeface="Arial"/>
              </a:rPr>
              <a:t>Constat et points </a:t>
            </a:r>
            <a:r>
              <a:rPr lang="fr-FR" sz="1800" kern="0" dirty="0">
                <a:solidFill>
                  <a:srgbClr val="00B0F0"/>
                </a:solidFill>
                <a:latin typeface="Calibri" pitchFamily="34" charset="0"/>
                <a:cs typeface="Arial"/>
              </a:rPr>
              <a:t>d’amélioration </a:t>
            </a:r>
            <a:endParaRPr lang="fr-FR" sz="1800" kern="0" dirty="0">
              <a:solidFill>
                <a:srgbClr val="00B0F0"/>
              </a:solidFill>
              <a:latin typeface="Calibri" pitchFamily="34" charset="0"/>
              <a:ea typeface="+mn-ea"/>
              <a:cs typeface="Arial"/>
            </a:endParaRPr>
          </a:p>
        </p:txBody>
      </p:sp>
      <p:sp>
        <p:nvSpPr>
          <p:cNvPr id="12"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B0B5D98-C34D-4DB1-BE83-7541DF2AF49D}" type="slidenum">
              <a:rPr lang="fr-FR" sz="800" b="1">
                <a:solidFill>
                  <a:srgbClr val="003882"/>
                </a:solidFill>
                <a:latin typeface="Arial Narrow" pitchFamily="34" charset="0"/>
              </a:rPr>
              <a:pPr algn="r">
                <a:defRPr/>
              </a:pPr>
              <a:t>30</a:t>
            </a:fld>
            <a:endParaRPr lang="fr-FR" sz="800" b="1" dirty="0">
              <a:solidFill>
                <a:srgbClr val="003882"/>
              </a:solidFill>
              <a:latin typeface="Arial Narrow" pitchFamily="34" charset="0"/>
            </a:endParaRPr>
          </a:p>
        </p:txBody>
      </p:sp>
      <p:sp>
        <p:nvSpPr>
          <p:cNvPr id="8" name="Rectangle 3"/>
          <p:cNvSpPr>
            <a:spLocks noChangeArrowheads="1"/>
          </p:cNvSpPr>
          <p:nvPr/>
        </p:nvSpPr>
        <p:spPr bwMode="auto">
          <a:xfrm>
            <a:off x="168010" y="1070694"/>
            <a:ext cx="8626475" cy="560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lvl="0" algn="just" fontAlgn="base" hangingPunct="0">
              <a:lnSpc>
                <a:spcPct val="100000"/>
              </a:lnSpc>
              <a:spcBef>
                <a:spcPts val="1000"/>
              </a:spcBef>
              <a:spcAft>
                <a:spcPts val="600"/>
              </a:spcAft>
              <a:buClr>
                <a:srgbClr val="EE2525"/>
              </a:buClr>
              <a:buNone/>
              <a:defRPr/>
            </a:pPr>
            <a:endParaRPr lang="fr-FR" sz="1800" dirty="0" smtClean="0">
              <a:latin typeface="+mj-lt"/>
            </a:endParaRPr>
          </a:p>
          <a:p>
            <a:pPr lvl="0" algn="just" fontAlgn="base" hangingPunct="0">
              <a:spcAft>
                <a:spcPts val="600"/>
              </a:spcAft>
              <a:buClr>
                <a:srgbClr val="EE2525"/>
              </a:buClr>
              <a:defRPr/>
            </a:pPr>
            <a:r>
              <a:rPr lang="fr-FR" altLang="fr-FR" sz="2400" dirty="0" smtClean="0">
                <a:latin typeface="+mj-lt"/>
              </a:rPr>
              <a:t> </a:t>
            </a:r>
            <a:r>
              <a:rPr lang="fr-FR" altLang="fr-FR" dirty="0">
                <a:latin typeface="+mj-lt"/>
              </a:rPr>
              <a:t>Taux de rémunération de la position statutaire</a:t>
            </a:r>
          </a:p>
          <a:p>
            <a:pPr lvl="1" algn="just" fontAlgn="base" hangingPunct="0">
              <a:spcAft>
                <a:spcPts val="600"/>
              </a:spcAft>
              <a:buClr>
                <a:srgbClr val="EE2525"/>
              </a:buClr>
              <a:defRPr/>
            </a:pPr>
            <a:r>
              <a:rPr lang="fr-FR" altLang="fr-FR" sz="2000" dirty="0" smtClean="0">
                <a:latin typeface="+mj-lt"/>
              </a:rPr>
              <a:t>La rubrique </a:t>
            </a:r>
            <a:r>
              <a:rPr lang="fr-FR" altLang="fr-FR" sz="2000" dirty="0">
                <a:latin typeface="+mj-lt"/>
              </a:rPr>
              <a:t>S21.G00.51.014 « [FP] Taux de rémunération de la position statutaire - S21.G00.51.014 </a:t>
            </a:r>
            <a:r>
              <a:rPr lang="fr-FR" altLang="fr-FR" sz="2000" dirty="0" smtClean="0">
                <a:latin typeface="+mj-lt"/>
              </a:rPr>
              <a:t>» n’est presque jamais déclarée.</a:t>
            </a:r>
          </a:p>
          <a:p>
            <a:pPr lvl="1" algn="just" fontAlgn="base" hangingPunct="0">
              <a:spcAft>
                <a:spcPts val="600"/>
              </a:spcAft>
              <a:buClr>
                <a:srgbClr val="EE2525"/>
              </a:buClr>
              <a:defRPr/>
            </a:pPr>
            <a:r>
              <a:rPr lang="fr-FR" sz="2000" dirty="0" smtClean="0">
                <a:latin typeface="+mj-lt"/>
              </a:rPr>
              <a:t>Impact important car elle permet de déterminer </a:t>
            </a:r>
            <a:r>
              <a:rPr lang="fr-FR" sz="2000" dirty="0">
                <a:latin typeface="+mj-lt"/>
              </a:rPr>
              <a:t>les droits dont bénéficie l’agent pendant son arrêt de </a:t>
            </a:r>
            <a:r>
              <a:rPr lang="fr-FR" sz="2000" dirty="0" smtClean="0">
                <a:latin typeface="+mj-lt"/>
              </a:rPr>
              <a:t>travail ou pendant la suspension de sa relation agent-employeur (ex. : congés).</a:t>
            </a:r>
            <a:endParaRPr lang="fr-FR" sz="2000" dirty="0">
              <a:latin typeface="+mj-lt"/>
            </a:endParaRPr>
          </a:p>
          <a:p>
            <a:pPr lvl="1" algn="just" fontAlgn="base" hangingPunct="0">
              <a:spcAft>
                <a:spcPts val="600"/>
              </a:spcAft>
              <a:buClr>
                <a:srgbClr val="EE2525"/>
              </a:buClr>
              <a:defRPr/>
            </a:pPr>
            <a:endParaRPr lang="fr-FR" sz="1800" u="sng" dirty="0"/>
          </a:p>
          <a:p>
            <a:pPr algn="just" fontAlgn="base" hangingPunct="0">
              <a:spcAft>
                <a:spcPts val="600"/>
              </a:spcAft>
              <a:buClr>
                <a:srgbClr val="EE2525"/>
              </a:buClr>
              <a:buNone/>
              <a:defRPr/>
            </a:pPr>
            <a:r>
              <a:rPr lang="fr-FR" dirty="0" smtClean="0">
                <a:latin typeface="+mj-lt"/>
                <a:sym typeface="Wingdings" panose="05000000000000000000" pitchFamily="2" charset="2"/>
              </a:rPr>
              <a:t> </a:t>
            </a:r>
            <a:r>
              <a:rPr lang="fr-FR" dirty="0" smtClean="0">
                <a:latin typeface="+mj-lt"/>
              </a:rPr>
              <a:t>Consigne </a:t>
            </a:r>
            <a:r>
              <a:rPr lang="fr-FR" dirty="0">
                <a:latin typeface="+mj-lt"/>
              </a:rPr>
              <a:t>à respecter : </a:t>
            </a:r>
            <a:endParaRPr lang="fr-FR" dirty="0" smtClean="0">
              <a:latin typeface="+mj-lt"/>
            </a:endParaRPr>
          </a:p>
          <a:p>
            <a:pPr lvl="1" algn="just" fontAlgn="base" hangingPunct="0">
              <a:spcAft>
                <a:spcPts val="600"/>
              </a:spcAft>
              <a:buClr>
                <a:srgbClr val="EE2525"/>
              </a:buClr>
              <a:defRPr/>
            </a:pPr>
            <a:r>
              <a:rPr lang="fr-FR" altLang="fr-FR" sz="2000" dirty="0">
                <a:latin typeface="+mj-lt"/>
              </a:rPr>
              <a:t>Suite aux travaux conjoints entre les éditeurs de logiciel, la CNRACL et le GIP-MDS, une solution simplifiée a été </a:t>
            </a:r>
            <a:r>
              <a:rPr lang="fr-FR" altLang="fr-FR" sz="2000" dirty="0" smtClean="0">
                <a:latin typeface="+mj-lt"/>
              </a:rPr>
              <a:t>définie, applicable dès 2020.</a:t>
            </a:r>
          </a:p>
          <a:p>
            <a:pPr lvl="1" algn="just" fontAlgn="base" hangingPunct="0">
              <a:spcAft>
                <a:spcPts val="600"/>
              </a:spcAft>
              <a:buClr>
                <a:srgbClr val="EE2525"/>
              </a:buClr>
              <a:defRPr/>
            </a:pPr>
            <a:r>
              <a:rPr lang="fr-FR" altLang="fr-FR" sz="2000" dirty="0" smtClean="0">
                <a:latin typeface="+mj-lt"/>
              </a:rPr>
              <a:t>La solution sera présentée lors du prochain SDDS FP.</a:t>
            </a:r>
            <a:endParaRPr lang="fr-FR" altLang="fr-FR" sz="2000" dirty="0">
              <a:latin typeface="+mj-lt"/>
            </a:endParaRPr>
          </a:p>
          <a:p>
            <a:pPr lvl="1" algn="just" fontAlgn="base" hangingPunct="0">
              <a:spcAft>
                <a:spcPts val="600"/>
              </a:spcAft>
              <a:buClr>
                <a:srgbClr val="EE2525"/>
              </a:buClr>
              <a:defRPr/>
            </a:pPr>
            <a:r>
              <a:rPr lang="fr-FR" altLang="fr-FR" sz="2000" dirty="0" smtClean="0">
                <a:latin typeface="+mj-lt"/>
              </a:rPr>
              <a:t>La fiche consigne existante (n°2114) va être modifiée.</a:t>
            </a:r>
          </a:p>
          <a:p>
            <a:pPr lvl="2" algn="just" fontAlgn="base" hangingPunct="0">
              <a:spcAft>
                <a:spcPts val="600"/>
              </a:spcAft>
              <a:buClr>
                <a:srgbClr val="EE2525"/>
              </a:buClr>
              <a:defRPr/>
            </a:pPr>
            <a:endParaRPr lang="fr-FR" altLang="fr-FR" sz="800" dirty="0" smtClean="0">
              <a:latin typeface="+mj-lt"/>
            </a:endParaRPr>
          </a:p>
          <a:p>
            <a:pPr marL="457200" lvl="1" indent="0" algn="just" fontAlgn="base" hangingPunct="0">
              <a:spcAft>
                <a:spcPts val="600"/>
              </a:spcAft>
              <a:buClr>
                <a:srgbClr val="EE2525"/>
              </a:buClr>
              <a:buNone/>
              <a:defRPr/>
            </a:pPr>
            <a:endParaRPr lang="fr-FR" altLang="fr-FR" sz="2000" dirty="0" smtClean="0">
              <a:latin typeface="+mj-lt"/>
            </a:endParaRPr>
          </a:p>
        </p:txBody>
      </p:sp>
    </p:spTree>
    <p:extLst>
      <p:ext uri="{BB962C8B-B14F-4D97-AF65-F5344CB8AC3E}">
        <p14:creationId xmlns:p14="http://schemas.microsoft.com/office/powerpoint/2010/main" val="356905106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nSpc>
                <a:spcPct val="100000"/>
              </a:lnSpc>
              <a:spcBef>
                <a:spcPct val="0"/>
              </a:spcBef>
              <a:buSzTx/>
              <a:buFontTx/>
              <a:buNone/>
            </a:pPr>
            <a:fld id="{F9478FD0-CC3C-4B6A-AF1C-DDB4A2DD5F5F}" type="slidenum">
              <a:rPr lang="fr-FR" altLang="fr-FR" sz="1000" smtClean="0">
                <a:solidFill>
                  <a:srgbClr val="FFFFFF"/>
                </a:solidFill>
                <a:cs typeface="Segoe UI" panose="020B0502040204020203" pitchFamily="34" charset="0"/>
              </a:rPr>
              <a:pPr>
                <a:lnSpc>
                  <a:spcPct val="100000"/>
                </a:lnSpc>
                <a:spcBef>
                  <a:spcPct val="0"/>
                </a:spcBef>
                <a:buSzTx/>
                <a:buFontTx/>
                <a:buNone/>
              </a:pPr>
              <a:t>31</a:t>
            </a:fld>
            <a:endParaRPr lang="fr-FR" altLang="fr-FR" sz="1000">
              <a:solidFill>
                <a:srgbClr val="FFFFFF"/>
              </a:solidFill>
              <a:cs typeface="Segoe UI" panose="020B0502040204020203" pitchFamily="34" charset="0"/>
            </a:endParaRPr>
          </a:p>
        </p:txBody>
      </p:sp>
      <p:sp>
        <p:nvSpPr>
          <p:cNvPr id="146438" name="Rectangle 3"/>
          <p:cNvSpPr>
            <a:spLocks noChangeArrowheads="1"/>
          </p:cNvSpPr>
          <p:nvPr/>
        </p:nvSpPr>
        <p:spPr bwMode="auto">
          <a:xfrm>
            <a:off x="106363" y="1254609"/>
            <a:ext cx="862647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buNone/>
              <a:defRPr/>
            </a:pPr>
            <a:endParaRPr lang="fr-FR" altLang="fr-FR" sz="1600" dirty="0">
              <a:solidFill>
                <a:srgbClr val="FF0000"/>
              </a:solidFill>
            </a:endParaRPr>
          </a:p>
          <a:p>
            <a:pPr lvl="1" algn="just" eaLnBrk="1">
              <a:spcAft>
                <a:spcPts val="600"/>
              </a:spcAft>
              <a:buClr>
                <a:srgbClr val="EE2525"/>
              </a:buClr>
              <a:defRPr/>
            </a:pPr>
            <a:endParaRPr lang="fr-FR" altLang="fr-FR" sz="1800" dirty="0"/>
          </a:p>
          <a:p>
            <a:pPr algn="just" eaLnBrk="1">
              <a:spcAft>
                <a:spcPts val="600"/>
              </a:spcAft>
              <a:buClr>
                <a:srgbClr val="EE2525"/>
              </a:buClr>
              <a:buNone/>
              <a:defRPr/>
            </a:pPr>
            <a:endParaRPr lang="fr-FR" altLang="fr-FR" sz="1400" dirty="0">
              <a:solidFill>
                <a:srgbClr val="505050"/>
              </a:solidFill>
            </a:endParaRPr>
          </a:p>
        </p:txBody>
      </p:sp>
      <p:sp>
        <p:nvSpPr>
          <p:cNvPr id="9" name="Rectangle 3"/>
          <p:cNvSpPr>
            <a:spLocks noChangeArrowheads="1"/>
          </p:cNvSpPr>
          <p:nvPr/>
        </p:nvSpPr>
        <p:spPr bwMode="auto">
          <a:xfrm>
            <a:off x="323528" y="937882"/>
            <a:ext cx="8626475" cy="475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lvl="0" algn="just" fontAlgn="base" hangingPunct="0">
              <a:lnSpc>
                <a:spcPct val="100000"/>
              </a:lnSpc>
              <a:spcBef>
                <a:spcPts val="1000"/>
              </a:spcBef>
              <a:spcAft>
                <a:spcPts val="600"/>
              </a:spcAft>
              <a:buClr>
                <a:srgbClr val="EE2525"/>
              </a:buClr>
              <a:buNone/>
              <a:defRPr/>
            </a:pPr>
            <a:endParaRPr lang="fr-FR" sz="1800" dirty="0"/>
          </a:p>
          <a:p>
            <a:pPr lvl="0" algn="just" fontAlgn="base" hangingPunct="0">
              <a:spcAft>
                <a:spcPts val="600"/>
              </a:spcAft>
              <a:buClr>
                <a:srgbClr val="EE2525"/>
              </a:buClr>
              <a:defRPr/>
            </a:pPr>
            <a:r>
              <a:rPr lang="fr-FR" altLang="fr-FR" sz="2400" dirty="0"/>
              <a:t> </a:t>
            </a:r>
            <a:r>
              <a:rPr lang="fr-FR" altLang="fr-FR" dirty="0" smtClean="0"/>
              <a:t>Déclaration des arrêts de travail</a:t>
            </a:r>
            <a:endParaRPr lang="fr-FR" altLang="fr-FR" dirty="0"/>
          </a:p>
          <a:p>
            <a:pPr lvl="1" algn="just" fontAlgn="base" hangingPunct="0">
              <a:spcAft>
                <a:spcPts val="600"/>
              </a:spcAft>
              <a:buClr>
                <a:srgbClr val="EE2525"/>
              </a:buClr>
              <a:defRPr/>
            </a:pPr>
            <a:r>
              <a:rPr lang="fr-FR" altLang="fr-FR" sz="2000" dirty="0">
                <a:latin typeface="+mj-lt"/>
              </a:rPr>
              <a:t>Le bloc « Arrêt de travail – S21.G00.60 » n’est presque jamais </a:t>
            </a:r>
            <a:r>
              <a:rPr lang="fr-FR" altLang="fr-FR" sz="2000" dirty="0" smtClean="0">
                <a:latin typeface="+mj-lt"/>
              </a:rPr>
              <a:t>déclaré dans les cas où la CDC identifie pourtant des </a:t>
            </a:r>
            <a:r>
              <a:rPr lang="fr-FR" altLang="fr-FR" sz="2000" dirty="0">
                <a:latin typeface="+mj-lt"/>
              </a:rPr>
              <a:t>arrêts (d</a:t>
            </a:r>
            <a:r>
              <a:rPr lang="fr-FR" sz="2000" dirty="0">
                <a:latin typeface="+mj-lt"/>
              </a:rPr>
              <a:t>iminution d’1/30ème des cotisations, indiquant très probablement l’existence d’un jour de carence). </a:t>
            </a:r>
            <a:endParaRPr lang="fr-FR" sz="2000" dirty="0" smtClean="0">
              <a:latin typeface="+mj-lt"/>
            </a:endParaRPr>
          </a:p>
          <a:p>
            <a:pPr lvl="1" algn="just" fontAlgn="base" hangingPunct="0">
              <a:spcAft>
                <a:spcPts val="600"/>
              </a:spcAft>
              <a:buClr>
                <a:srgbClr val="EE2525"/>
              </a:buClr>
              <a:defRPr/>
            </a:pPr>
            <a:r>
              <a:rPr lang="fr-FR" sz="2000" dirty="0">
                <a:latin typeface="+mj-lt"/>
              </a:rPr>
              <a:t>Pour certains cas, cette absence est due au fait que certains éditeurs n’ont pas encore intégré ces blocs dans leur version de logiciel. Pour les autres, il s’agit bien d’une erreur déclarative</a:t>
            </a:r>
            <a:r>
              <a:rPr lang="fr-FR" sz="2000" dirty="0" smtClean="0">
                <a:latin typeface="+mj-lt"/>
              </a:rPr>
              <a:t>.</a:t>
            </a:r>
          </a:p>
          <a:p>
            <a:pPr marL="457200" lvl="1" indent="0" algn="just" fontAlgn="base" hangingPunct="0">
              <a:spcAft>
                <a:spcPts val="600"/>
              </a:spcAft>
              <a:buClr>
                <a:srgbClr val="EE2525"/>
              </a:buClr>
              <a:buNone/>
              <a:defRPr/>
            </a:pPr>
            <a:endParaRPr lang="fr-FR" sz="1800" u="sng" dirty="0"/>
          </a:p>
          <a:p>
            <a:pPr algn="just" fontAlgn="base" hangingPunct="0">
              <a:spcAft>
                <a:spcPts val="600"/>
              </a:spcAft>
              <a:buClr>
                <a:srgbClr val="EE2525"/>
              </a:buClr>
              <a:buNone/>
              <a:defRPr/>
            </a:pPr>
            <a:r>
              <a:rPr lang="fr-FR" dirty="0" smtClean="0">
                <a:sym typeface="Wingdings" panose="05000000000000000000" pitchFamily="2" charset="2"/>
              </a:rPr>
              <a:t> </a:t>
            </a:r>
            <a:r>
              <a:rPr lang="fr-FR" dirty="0" smtClean="0"/>
              <a:t>Consigne </a:t>
            </a:r>
            <a:r>
              <a:rPr lang="fr-FR" dirty="0"/>
              <a:t>à respecter : en cas d’arrêt de travail, il est obligatoire de déclarer un bloc </a:t>
            </a:r>
            <a:r>
              <a:rPr lang="fr-FR" altLang="fr-FR" dirty="0"/>
              <a:t>« Arrêt de travail – S21.G00.60 »</a:t>
            </a:r>
          </a:p>
          <a:p>
            <a:pPr lvl="1" algn="just" fontAlgn="base" hangingPunct="0">
              <a:spcBef>
                <a:spcPts val="600"/>
              </a:spcBef>
              <a:buClr>
                <a:srgbClr val="EE2525"/>
              </a:buClr>
              <a:defRPr/>
            </a:pPr>
            <a:r>
              <a:rPr lang="fr-FR" altLang="fr-FR" sz="2000" dirty="0">
                <a:latin typeface="+mj-lt"/>
              </a:rPr>
              <a:t>Y compris lorsqu’il n’y a pas d’émission d’un « Signalement Arrêt de travail </a:t>
            </a:r>
            <a:r>
              <a:rPr lang="fr-FR" altLang="fr-FR" sz="2000" dirty="0" smtClean="0">
                <a:latin typeface="+mj-lt"/>
              </a:rPr>
              <a:t>»</a:t>
            </a:r>
            <a:endParaRPr lang="fr-FR" altLang="fr-FR" sz="2000" dirty="0">
              <a:latin typeface="+mj-lt"/>
            </a:endParaRPr>
          </a:p>
        </p:txBody>
      </p:sp>
      <p:sp>
        <p:nvSpPr>
          <p:cNvPr id="10" name="Titre 1"/>
          <p:cNvSpPr>
            <a:spLocks noGrp="1"/>
          </p:cNvSpPr>
          <p:nvPr>
            <p:ph type="title"/>
          </p:nvPr>
        </p:nvSpPr>
        <p:spPr>
          <a:xfrm>
            <a:off x="266701" y="-12497"/>
            <a:ext cx="7570787" cy="650875"/>
          </a:xfrm>
        </p:spPr>
        <p:txBody>
          <a:bodyPr/>
          <a:lstStyle/>
          <a:p>
            <a:r>
              <a:rPr lang="fr-FR" dirty="0"/>
              <a:t>3- Le bilan des opérations Pilote</a:t>
            </a:r>
            <a:br>
              <a:rPr lang="fr-FR" dirty="0"/>
            </a:br>
            <a:r>
              <a:rPr lang="fr-FR" sz="1800" kern="0" dirty="0">
                <a:solidFill>
                  <a:srgbClr val="00B0F0"/>
                </a:solidFill>
                <a:latin typeface="Calibri" pitchFamily="34" charset="0"/>
                <a:cs typeface="Arial"/>
              </a:rPr>
              <a:t>Constat et points </a:t>
            </a:r>
            <a:r>
              <a:rPr lang="fr-FR" sz="1800" kern="0" dirty="0" smtClean="0">
                <a:solidFill>
                  <a:srgbClr val="00B0F0"/>
                </a:solidFill>
                <a:latin typeface="Calibri" pitchFamily="34" charset="0"/>
                <a:cs typeface="Arial"/>
              </a:rPr>
              <a:t>d’amélioration</a:t>
            </a:r>
            <a:r>
              <a:rPr lang="fr-FR" sz="1800" kern="0" dirty="0">
                <a:solidFill>
                  <a:srgbClr val="00B0F0"/>
                </a:solidFill>
                <a:latin typeface="Calibri" pitchFamily="34" charset="0"/>
                <a:cs typeface="Arial"/>
              </a:rPr>
              <a:t/>
            </a:r>
            <a:br>
              <a:rPr lang="fr-FR" sz="1800" kern="0" dirty="0">
                <a:solidFill>
                  <a:srgbClr val="00B0F0"/>
                </a:solidFill>
                <a:latin typeface="Calibri" pitchFamily="34" charset="0"/>
                <a:cs typeface="Arial"/>
              </a:rPr>
            </a:br>
            <a:endParaRPr lang="fr-FR" sz="1800" kern="0" dirty="0">
              <a:solidFill>
                <a:srgbClr val="00B0F0"/>
              </a:solidFill>
              <a:latin typeface="Calibri" pitchFamily="34" charset="0"/>
              <a:ea typeface="+mn-ea"/>
              <a:cs typeface="Arial"/>
            </a:endParaRPr>
          </a:p>
        </p:txBody>
      </p:sp>
      <p:sp>
        <p:nvSpPr>
          <p:cNvPr id="12"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B0B5D98-C34D-4DB1-BE83-7541DF2AF49D}" type="slidenum">
              <a:rPr lang="fr-FR" sz="800" b="1">
                <a:solidFill>
                  <a:srgbClr val="003882"/>
                </a:solidFill>
                <a:latin typeface="Arial Narrow" pitchFamily="34" charset="0"/>
              </a:rPr>
              <a:pPr algn="r">
                <a:defRPr/>
              </a:pPr>
              <a:t>31</a:t>
            </a:fld>
            <a:endParaRPr lang="fr-FR" sz="800" b="1" dirty="0">
              <a:solidFill>
                <a:srgbClr val="003882"/>
              </a:solidFill>
              <a:latin typeface="Arial Narrow" pitchFamily="34" charset="0"/>
            </a:endParaRPr>
          </a:p>
        </p:txBody>
      </p:sp>
    </p:spTree>
    <p:extLst>
      <p:ext uri="{BB962C8B-B14F-4D97-AF65-F5344CB8AC3E}">
        <p14:creationId xmlns:p14="http://schemas.microsoft.com/office/powerpoint/2010/main" val="185597592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nSpc>
                <a:spcPct val="100000"/>
              </a:lnSpc>
              <a:spcBef>
                <a:spcPct val="0"/>
              </a:spcBef>
              <a:buSzTx/>
              <a:buFontTx/>
              <a:buNone/>
            </a:pPr>
            <a:fld id="{F9478FD0-CC3C-4B6A-AF1C-DDB4A2DD5F5F}" type="slidenum">
              <a:rPr lang="fr-FR" altLang="fr-FR" sz="1000" smtClean="0">
                <a:solidFill>
                  <a:srgbClr val="FFFFFF"/>
                </a:solidFill>
                <a:cs typeface="Segoe UI" panose="020B0502040204020203" pitchFamily="34" charset="0"/>
              </a:rPr>
              <a:pPr>
                <a:lnSpc>
                  <a:spcPct val="100000"/>
                </a:lnSpc>
                <a:spcBef>
                  <a:spcPct val="0"/>
                </a:spcBef>
                <a:buSzTx/>
                <a:buFontTx/>
                <a:buNone/>
              </a:pPr>
              <a:t>32</a:t>
            </a:fld>
            <a:endParaRPr lang="fr-FR" altLang="fr-FR" sz="1000">
              <a:solidFill>
                <a:srgbClr val="FFFFFF"/>
              </a:solidFill>
              <a:cs typeface="Segoe UI" panose="020B0502040204020203" pitchFamily="34" charset="0"/>
            </a:endParaRPr>
          </a:p>
        </p:txBody>
      </p:sp>
      <p:sp>
        <p:nvSpPr>
          <p:cNvPr id="146438" name="Rectangle 3"/>
          <p:cNvSpPr>
            <a:spLocks noChangeArrowheads="1"/>
          </p:cNvSpPr>
          <p:nvPr/>
        </p:nvSpPr>
        <p:spPr bwMode="auto">
          <a:xfrm>
            <a:off x="106363" y="1254609"/>
            <a:ext cx="862647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buNone/>
              <a:defRPr/>
            </a:pPr>
            <a:endParaRPr lang="fr-FR" altLang="fr-FR" sz="1600" dirty="0">
              <a:solidFill>
                <a:srgbClr val="FF0000"/>
              </a:solidFill>
            </a:endParaRPr>
          </a:p>
          <a:p>
            <a:pPr lvl="1" algn="just" eaLnBrk="1">
              <a:spcAft>
                <a:spcPts val="600"/>
              </a:spcAft>
              <a:buClr>
                <a:srgbClr val="EE2525"/>
              </a:buClr>
              <a:defRPr/>
            </a:pPr>
            <a:endParaRPr lang="fr-FR" altLang="fr-FR" sz="1800" dirty="0"/>
          </a:p>
          <a:p>
            <a:pPr algn="just" eaLnBrk="1">
              <a:spcAft>
                <a:spcPts val="600"/>
              </a:spcAft>
              <a:buClr>
                <a:srgbClr val="EE2525"/>
              </a:buClr>
              <a:buNone/>
              <a:defRPr/>
            </a:pPr>
            <a:endParaRPr lang="fr-FR" altLang="fr-FR" sz="1400" dirty="0">
              <a:solidFill>
                <a:srgbClr val="505050"/>
              </a:solidFill>
            </a:endParaRPr>
          </a:p>
        </p:txBody>
      </p:sp>
      <p:sp>
        <p:nvSpPr>
          <p:cNvPr id="9" name="Rectangle 3"/>
          <p:cNvSpPr>
            <a:spLocks noChangeArrowheads="1"/>
          </p:cNvSpPr>
          <p:nvPr/>
        </p:nvSpPr>
        <p:spPr bwMode="auto">
          <a:xfrm>
            <a:off x="236601" y="1831946"/>
            <a:ext cx="8626475" cy="42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lvl="0" algn="just" fontAlgn="base" hangingPunct="0">
              <a:spcAft>
                <a:spcPts val="600"/>
              </a:spcAft>
              <a:buClr>
                <a:srgbClr val="EE2525"/>
              </a:buClr>
              <a:defRPr/>
            </a:pPr>
            <a:r>
              <a:rPr lang="fr-FR" altLang="fr-FR" sz="2400" dirty="0" smtClean="0">
                <a:latin typeface="+mj-lt"/>
              </a:rPr>
              <a:t> Déclaration des vacataires (fiche consigne n°</a:t>
            </a:r>
            <a:r>
              <a:rPr lang="fr-FR" sz="2400" dirty="0">
                <a:latin typeface="+mj-lt"/>
                <a:hlinkClick r:id="rId5"/>
              </a:rPr>
              <a:t> </a:t>
            </a:r>
            <a:r>
              <a:rPr lang="fr-FR" sz="2400" dirty="0" smtClean="0">
                <a:latin typeface="+mj-lt"/>
                <a:hlinkClick r:id="rId5"/>
              </a:rPr>
              <a:t>2143</a:t>
            </a:r>
            <a:r>
              <a:rPr lang="fr-FR" sz="2400" dirty="0" smtClean="0">
                <a:latin typeface="+mj-lt"/>
              </a:rPr>
              <a:t>)</a:t>
            </a:r>
            <a:r>
              <a:rPr lang="fr-FR" altLang="fr-FR" sz="2400" dirty="0" smtClean="0">
                <a:latin typeface="+mj-lt"/>
              </a:rPr>
              <a:t>  </a:t>
            </a:r>
          </a:p>
          <a:p>
            <a:pPr lvl="1" algn="just" fontAlgn="base" hangingPunct="0">
              <a:spcAft>
                <a:spcPts val="600"/>
              </a:spcAft>
              <a:buClr>
                <a:srgbClr val="EE2525"/>
              </a:buClr>
              <a:defRPr/>
            </a:pPr>
            <a:r>
              <a:rPr lang="fr-FR" altLang="fr-FR" sz="2000" dirty="0" smtClean="0">
                <a:latin typeface="+mj-lt"/>
              </a:rPr>
              <a:t>Un </a:t>
            </a:r>
            <a:r>
              <a:rPr lang="fr-FR" altLang="fr-FR" sz="2000" dirty="0">
                <a:latin typeface="+mj-lt"/>
              </a:rPr>
              <a:t>problème d’identification de la population a été constaté lors du pilote. En effet, certains employeurs font un usage à tort du terme de vacataire pour des populations d’autres natures. </a:t>
            </a:r>
            <a:endParaRPr lang="fr-FR" altLang="fr-FR" sz="2000" dirty="0" smtClean="0">
              <a:latin typeface="+mj-lt"/>
            </a:endParaRPr>
          </a:p>
          <a:p>
            <a:pPr lvl="1" algn="just" fontAlgn="base" hangingPunct="0">
              <a:spcAft>
                <a:spcPts val="600"/>
              </a:spcAft>
              <a:buClr>
                <a:srgbClr val="EE2525"/>
              </a:buClr>
              <a:defRPr/>
            </a:pPr>
            <a:r>
              <a:rPr lang="fr-FR" altLang="fr-FR" sz="2000" dirty="0">
                <a:latin typeface="+mj-lt"/>
              </a:rPr>
              <a:t>La définition règlementaire de la notion de vacataire ne correspond pas toujours à ce que les employeurs définissent comme vacataires. </a:t>
            </a:r>
          </a:p>
          <a:p>
            <a:pPr marL="457200" lvl="1" indent="0" algn="just" fontAlgn="base" hangingPunct="0">
              <a:spcAft>
                <a:spcPts val="600"/>
              </a:spcAft>
              <a:buClr>
                <a:srgbClr val="EE2525"/>
              </a:buClr>
              <a:buNone/>
              <a:defRPr/>
            </a:pPr>
            <a:endParaRPr lang="fr-FR" sz="1800" u="sng" dirty="0">
              <a:latin typeface="+mj-lt"/>
            </a:endParaRPr>
          </a:p>
          <a:p>
            <a:pPr algn="just" fontAlgn="base" hangingPunct="0">
              <a:spcAft>
                <a:spcPts val="600"/>
              </a:spcAft>
              <a:buClr>
                <a:srgbClr val="EE2525"/>
              </a:buClr>
              <a:buNone/>
              <a:defRPr/>
            </a:pPr>
            <a:r>
              <a:rPr lang="fr-FR" dirty="0" smtClean="0">
                <a:latin typeface="+mj-lt"/>
                <a:sym typeface="Wingdings" panose="05000000000000000000" pitchFamily="2" charset="2"/>
              </a:rPr>
              <a:t> </a:t>
            </a:r>
            <a:r>
              <a:rPr lang="fr-FR" dirty="0" smtClean="0">
                <a:latin typeface="+mj-lt"/>
              </a:rPr>
              <a:t>Consigne </a:t>
            </a:r>
            <a:r>
              <a:rPr lang="fr-FR" dirty="0">
                <a:latin typeface="+mj-lt"/>
              </a:rPr>
              <a:t>à respecter : </a:t>
            </a:r>
            <a:r>
              <a:rPr lang="fr-FR" dirty="0" smtClean="0">
                <a:latin typeface="+mj-lt"/>
              </a:rPr>
              <a:t>vérifier l’adéquation des « vacataires » (vue employeur) avec la définition de la DGAFP</a:t>
            </a:r>
            <a:endParaRPr lang="fr-FR" sz="2000" dirty="0" smtClean="0">
              <a:latin typeface="+mj-lt"/>
            </a:endParaRPr>
          </a:p>
          <a:p>
            <a:pPr lvl="1" algn="just" fontAlgn="base" hangingPunct="0">
              <a:spcAft>
                <a:spcPts val="600"/>
              </a:spcAft>
              <a:buClr>
                <a:srgbClr val="EE2525"/>
              </a:buClr>
              <a:defRPr/>
            </a:pPr>
            <a:r>
              <a:rPr lang="fr-FR" sz="2000" dirty="0">
                <a:latin typeface="+mj-lt"/>
              </a:rPr>
              <a:t>Un vacataire est appelé par un employeur public pour exécuter une tâche précise, ponctuelle et limitée à l'exécution d'actes déterminés ; </a:t>
            </a:r>
          </a:p>
          <a:p>
            <a:pPr lvl="1" algn="just" fontAlgn="base" hangingPunct="0">
              <a:spcAft>
                <a:spcPts val="600"/>
              </a:spcAft>
              <a:buClr>
                <a:srgbClr val="EE2525"/>
              </a:buClr>
              <a:defRPr/>
            </a:pPr>
            <a:r>
              <a:rPr lang="fr-FR" sz="2000" dirty="0">
                <a:latin typeface="+mj-lt"/>
              </a:rPr>
              <a:t>Un vacataire est rémunéré à la tâche ou à l’acte</a:t>
            </a:r>
          </a:p>
        </p:txBody>
      </p:sp>
      <p:sp>
        <p:nvSpPr>
          <p:cNvPr id="10" name="Titre 1"/>
          <p:cNvSpPr>
            <a:spLocks noGrp="1"/>
          </p:cNvSpPr>
          <p:nvPr>
            <p:ph type="title"/>
          </p:nvPr>
        </p:nvSpPr>
        <p:spPr>
          <a:xfrm>
            <a:off x="266701" y="-12497"/>
            <a:ext cx="7570787" cy="650875"/>
          </a:xfrm>
        </p:spPr>
        <p:txBody>
          <a:bodyPr/>
          <a:lstStyle/>
          <a:p>
            <a:r>
              <a:rPr lang="fr-FR" dirty="0"/>
              <a:t>3- Le bilan des opérations Pilote</a:t>
            </a:r>
            <a:br>
              <a:rPr lang="fr-FR" dirty="0"/>
            </a:br>
            <a:r>
              <a:rPr lang="fr-FR" sz="1800" kern="0" dirty="0">
                <a:solidFill>
                  <a:srgbClr val="00B0F0"/>
                </a:solidFill>
                <a:latin typeface="Calibri" pitchFamily="34" charset="0"/>
                <a:cs typeface="Arial"/>
              </a:rPr>
              <a:t>Constat et points </a:t>
            </a:r>
            <a:r>
              <a:rPr lang="fr-FR" sz="1800" kern="0" dirty="0" smtClean="0">
                <a:solidFill>
                  <a:srgbClr val="00B0F0"/>
                </a:solidFill>
                <a:latin typeface="Calibri" pitchFamily="34" charset="0"/>
                <a:cs typeface="Arial"/>
              </a:rPr>
              <a:t>d’amélioration</a:t>
            </a:r>
            <a:endParaRPr lang="fr-FR" sz="1800" kern="0" dirty="0">
              <a:solidFill>
                <a:srgbClr val="00B0F0"/>
              </a:solidFill>
              <a:latin typeface="Calibri" pitchFamily="34" charset="0"/>
              <a:ea typeface="+mn-ea"/>
              <a:cs typeface="Arial"/>
            </a:endParaRPr>
          </a:p>
        </p:txBody>
      </p:sp>
      <p:sp>
        <p:nvSpPr>
          <p:cNvPr id="12"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B0B5D98-C34D-4DB1-BE83-7541DF2AF49D}" type="slidenum">
              <a:rPr lang="fr-FR" sz="800" b="1">
                <a:solidFill>
                  <a:srgbClr val="003882"/>
                </a:solidFill>
                <a:latin typeface="Arial Narrow" pitchFamily="34" charset="0"/>
              </a:rPr>
              <a:pPr algn="r">
                <a:defRPr/>
              </a:pPr>
              <a:t>32</a:t>
            </a:fld>
            <a:endParaRPr lang="fr-FR" sz="800" b="1" dirty="0">
              <a:solidFill>
                <a:srgbClr val="003882"/>
              </a:solidFill>
              <a:latin typeface="Arial Narrow" pitchFamily="34" charset="0"/>
            </a:endParaRPr>
          </a:p>
        </p:txBody>
      </p:sp>
    </p:spTree>
    <p:extLst>
      <p:ext uri="{BB962C8B-B14F-4D97-AF65-F5344CB8AC3E}">
        <p14:creationId xmlns:p14="http://schemas.microsoft.com/office/powerpoint/2010/main" val="134632941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nSpc>
                <a:spcPct val="100000"/>
              </a:lnSpc>
              <a:spcBef>
                <a:spcPct val="0"/>
              </a:spcBef>
              <a:buSzTx/>
              <a:buFontTx/>
              <a:buNone/>
            </a:pPr>
            <a:fld id="{F9478FD0-CC3C-4B6A-AF1C-DDB4A2DD5F5F}" type="slidenum">
              <a:rPr lang="fr-FR" altLang="fr-FR" sz="1000" smtClean="0">
                <a:solidFill>
                  <a:srgbClr val="FFFFFF"/>
                </a:solidFill>
                <a:cs typeface="Segoe UI" panose="020B0502040204020203" pitchFamily="34" charset="0"/>
              </a:rPr>
              <a:pPr>
                <a:lnSpc>
                  <a:spcPct val="100000"/>
                </a:lnSpc>
                <a:spcBef>
                  <a:spcPct val="0"/>
                </a:spcBef>
                <a:buSzTx/>
                <a:buFontTx/>
                <a:buNone/>
              </a:pPr>
              <a:t>33</a:t>
            </a:fld>
            <a:endParaRPr lang="fr-FR" altLang="fr-FR" sz="1000">
              <a:solidFill>
                <a:srgbClr val="FFFFFF"/>
              </a:solidFill>
              <a:cs typeface="Segoe UI" panose="020B0502040204020203" pitchFamily="34" charset="0"/>
            </a:endParaRPr>
          </a:p>
        </p:txBody>
      </p:sp>
      <p:sp>
        <p:nvSpPr>
          <p:cNvPr id="146438" name="Rectangle 3"/>
          <p:cNvSpPr>
            <a:spLocks noChangeArrowheads="1"/>
          </p:cNvSpPr>
          <p:nvPr/>
        </p:nvSpPr>
        <p:spPr bwMode="auto">
          <a:xfrm>
            <a:off x="106363" y="1254609"/>
            <a:ext cx="8626475"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algn="just" eaLnBrk="1">
              <a:spcAft>
                <a:spcPts val="600"/>
              </a:spcAft>
              <a:buClr>
                <a:srgbClr val="EE2525"/>
              </a:buClr>
              <a:buNone/>
              <a:defRPr/>
            </a:pPr>
            <a:endParaRPr lang="fr-FR" altLang="fr-FR" sz="1600" dirty="0">
              <a:solidFill>
                <a:srgbClr val="FF0000"/>
              </a:solidFill>
            </a:endParaRPr>
          </a:p>
          <a:p>
            <a:pPr lvl="1" algn="just" eaLnBrk="1">
              <a:spcAft>
                <a:spcPts val="600"/>
              </a:spcAft>
              <a:buClr>
                <a:srgbClr val="EE2525"/>
              </a:buClr>
              <a:defRPr/>
            </a:pPr>
            <a:endParaRPr lang="fr-FR" altLang="fr-FR" sz="1800" dirty="0"/>
          </a:p>
          <a:p>
            <a:pPr algn="just" eaLnBrk="1">
              <a:spcAft>
                <a:spcPts val="600"/>
              </a:spcAft>
              <a:buClr>
                <a:srgbClr val="EE2525"/>
              </a:buClr>
              <a:buNone/>
              <a:defRPr/>
            </a:pPr>
            <a:endParaRPr lang="fr-FR" altLang="fr-FR" sz="1400" dirty="0">
              <a:solidFill>
                <a:srgbClr val="505050"/>
              </a:solidFill>
            </a:endParaRPr>
          </a:p>
        </p:txBody>
      </p:sp>
      <p:sp>
        <p:nvSpPr>
          <p:cNvPr id="9" name="Rectangle 3"/>
          <p:cNvSpPr>
            <a:spLocks noChangeArrowheads="1"/>
          </p:cNvSpPr>
          <p:nvPr/>
        </p:nvSpPr>
        <p:spPr bwMode="auto">
          <a:xfrm>
            <a:off x="266701" y="1622159"/>
            <a:ext cx="8334796" cy="1078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marL="0" marR="0" lvl="0" indent="0" algn="just" defTabSz="914400" rtl="0" eaLnBrk="1" fontAlgn="base" latinLnBrk="0" hangingPunct="0">
              <a:lnSpc>
                <a:spcPct val="90000"/>
              </a:lnSpc>
              <a:spcBef>
                <a:spcPts val="1800"/>
              </a:spcBef>
              <a:spcAft>
                <a:spcPts val="600"/>
              </a:spcAft>
              <a:buClr>
                <a:srgbClr val="EE2525"/>
              </a:buClr>
              <a:buSzPts val="2500"/>
              <a:buFontTx/>
              <a:buBlip>
                <a:blip r:embed="rId3"/>
              </a:buBlip>
              <a:tabLst/>
              <a:defRPr/>
            </a:pPr>
            <a:r>
              <a:rPr lang="fr-FR" altLang="fr-FR" sz="1800" dirty="0" smtClean="0">
                <a:latin typeface="+mj-lt"/>
              </a:rPr>
              <a:t> Des </a:t>
            </a:r>
            <a:r>
              <a:rPr lang="fr-FR" altLang="fr-FR" sz="1800" dirty="0">
                <a:latin typeface="+mj-lt"/>
              </a:rPr>
              <a:t>dépôts peuvent être effectués après fin novembre car la plateforme de test reste ouverte. La CDC conservera le système des fiches navettes.</a:t>
            </a:r>
          </a:p>
          <a:p>
            <a:pPr marL="0" marR="0" lvl="0" indent="0" algn="just" defTabSz="914400" rtl="0" eaLnBrk="1" fontAlgn="base" latinLnBrk="0" hangingPunct="0">
              <a:lnSpc>
                <a:spcPct val="90000"/>
              </a:lnSpc>
              <a:spcBef>
                <a:spcPts val="1800"/>
              </a:spcBef>
              <a:spcAft>
                <a:spcPts val="600"/>
              </a:spcAft>
              <a:buClr>
                <a:srgbClr val="EE2525"/>
              </a:buClr>
              <a:buSzPts val="2500"/>
              <a:buFontTx/>
              <a:buBlip>
                <a:blip r:embed="rId3"/>
              </a:buBlip>
              <a:tabLst/>
              <a:defRPr/>
            </a:pPr>
            <a:endParaRPr kumimoji="0" lang="fr-FR" altLang="fr-FR" sz="1300" b="0" i="0" u="none" strike="noStrike" kern="1200" cap="none" spc="0" normalizeH="0" baseline="0" noProof="0" dirty="0">
              <a:ln>
                <a:noFill/>
              </a:ln>
              <a:solidFill>
                <a:srgbClr val="004272"/>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8" name="Titre 1"/>
          <p:cNvSpPr>
            <a:spLocks noGrp="1"/>
          </p:cNvSpPr>
          <p:nvPr>
            <p:ph type="title"/>
          </p:nvPr>
        </p:nvSpPr>
        <p:spPr>
          <a:xfrm>
            <a:off x="266701" y="-12497"/>
            <a:ext cx="7570787" cy="650875"/>
          </a:xfrm>
        </p:spPr>
        <p:txBody>
          <a:bodyPr/>
          <a:lstStyle/>
          <a:p>
            <a:r>
              <a:rPr lang="fr-FR" dirty="0"/>
              <a:t>3- Le bilan des opérations Pilote</a:t>
            </a:r>
            <a:br>
              <a:rPr lang="fr-FR" dirty="0"/>
            </a:br>
            <a:r>
              <a:rPr lang="fr-FR" sz="1800" kern="0" dirty="0">
                <a:solidFill>
                  <a:srgbClr val="00B0F0"/>
                </a:solidFill>
                <a:latin typeface="Calibri" pitchFamily="34" charset="0"/>
                <a:ea typeface="+mn-ea"/>
                <a:cs typeface="Arial"/>
              </a:rPr>
              <a:t>Conclusions pour la suite</a:t>
            </a:r>
          </a:p>
        </p:txBody>
      </p:sp>
      <p:sp>
        <p:nvSpPr>
          <p:cNvPr id="10"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B0B5D98-C34D-4DB1-BE83-7541DF2AF49D}" type="slidenum">
              <a:rPr lang="fr-FR" sz="800" b="1">
                <a:solidFill>
                  <a:srgbClr val="003882"/>
                </a:solidFill>
                <a:latin typeface="Arial Narrow" pitchFamily="34" charset="0"/>
              </a:rPr>
              <a:pPr algn="r">
                <a:defRPr/>
              </a:pPr>
              <a:t>33</a:t>
            </a:fld>
            <a:endParaRPr lang="fr-FR" sz="800" b="1" dirty="0">
              <a:solidFill>
                <a:srgbClr val="003882"/>
              </a:solidFill>
              <a:latin typeface="Arial Narrow" pitchFamily="34" charset="0"/>
            </a:endParaRPr>
          </a:p>
        </p:txBody>
      </p:sp>
      <p:pic>
        <p:nvPicPr>
          <p:cNvPr id="11" name="Image 10"/>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645024"/>
            <a:ext cx="3201190" cy="2489969"/>
          </a:xfrm>
          <a:prstGeom prst="rect">
            <a:avLst/>
          </a:prstGeom>
          <a:noFill/>
          <a:ln>
            <a:noFill/>
          </a:ln>
        </p:spPr>
      </p:pic>
      <p:sp>
        <p:nvSpPr>
          <p:cNvPr id="5" name="Rectangle 4"/>
          <p:cNvSpPr/>
          <p:nvPr/>
        </p:nvSpPr>
        <p:spPr>
          <a:xfrm>
            <a:off x="1547664" y="2924944"/>
            <a:ext cx="6048672" cy="4581128"/>
          </a:xfrm>
          <a:prstGeom prst="rect">
            <a:avLst/>
          </a:prstGeom>
          <a:noFill/>
        </p:spPr>
        <p:txBody>
          <a:bodyPr wrap="none" lIns="91440" tIns="45720" rIns="91440" bIns="45720">
            <a:prstTxWarp prst="textArchUp">
              <a:avLst>
                <a:gd name="adj" fmla="val 10800000"/>
              </a:avLst>
            </a:prstTxWarp>
            <a:spAutoFit/>
          </a:bodyPr>
          <a:lstStyle/>
          <a:p>
            <a:pPr algn="ctr"/>
            <a:r>
              <a:rPr lang="fr-FR" sz="4000" b="1" cap="none" spc="50" dirty="0" smtClean="0">
                <a:ln w="0"/>
                <a:solidFill>
                  <a:schemeClr val="bg2"/>
                </a:solidFill>
                <a:effectLst>
                  <a:innerShdw blurRad="63500" dist="50800" dir="13500000">
                    <a:srgbClr val="000000">
                      <a:alpha val="50000"/>
                    </a:srgbClr>
                  </a:innerShdw>
                </a:effectLst>
              </a:rPr>
              <a:t>Rendez-vous </a:t>
            </a:r>
            <a:r>
              <a:rPr lang="fr-FR" sz="4000" b="1" cap="none" spc="50" dirty="0">
                <a:ln w="0"/>
                <a:solidFill>
                  <a:schemeClr val="bg2"/>
                </a:solidFill>
                <a:effectLst>
                  <a:innerShdw blurRad="63500" dist="50800" dir="13500000">
                    <a:srgbClr val="000000">
                      <a:alpha val="50000"/>
                    </a:srgbClr>
                  </a:innerShdw>
                </a:effectLst>
              </a:rPr>
              <a:t>pour un pilote ? </a:t>
            </a:r>
          </a:p>
        </p:txBody>
      </p:sp>
    </p:spTree>
    <p:extLst>
      <p:ext uri="{BB962C8B-B14F-4D97-AF65-F5344CB8AC3E}">
        <p14:creationId xmlns:p14="http://schemas.microsoft.com/office/powerpoint/2010/main" val="174144710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8"/>
          <p:cNvGrpSpPr/>
          <p:nvPr/>
        </p:nvGrpSpPr>
        <p:grpSpPr>
          <a:xfrm>
            <a:off x="2267744" y="2420888"/>
            <a:ext cx="4776054" cy="900100"/>
            <a:chOff x="1043609" y="3029001"/>
            <a:chExt cx="4030314" cy="650000"/>
          </a:xfrm>
          <a:solidFill>
            <a:schemeClr val="tx2"/>
          </a:solidFill>
        </p:grpSpPr>
        <p:sp>
          <p:nvSpPr>
            <p:cNvPr id="7" name="Rectangle 6"/>
            <p:cNvSpPr/>
            <p:nvPr/>
          </p:nvSpPr>
          <p:spPr bwMode="auto">
            <a:xfrm>
              <a:off x="1043609" y="3029001"/>
              <a:ext cx="4030314" cy="650000"/>
            </a:xfrm>
            <a:prstGeom prst="rect">
              <a:avLst/>
            </a:prstGeom>
            <a:grp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Times New Roman" pitchFamily="18" charset="0"/>
              </a:endParaRPr>
            </a:p>
          </p:txBody>
        </p:sp>
        <p:sp>
          <p:nvSpPr>
            <p:cNvPr id="8" name="Rectangle 7"/>
            <p:cNvSpPr/>
            <p:nvPr/>
          </p:nvSpPr>
          <p:spPr>
            <a:xfrm>
              <a:off x="1985577" y="3204713"/>
              <a:ext cx="3088346" cy="333388"/>
            </a:xfrm>
            <a:prstGeom prst="rect">
              <a:avLst/>
            </a:prstGeom>
            <a:grpFill/>
            <a:ln>
              <a:noFill/>
            </a:ln>
          </p:spPr>
          <p:txBody>
            <a:bodyPr wrap="square">
              <a:spAutoFit/>
            </a:bodyPr>
            <a:lstStyle/>
            <a:p>
              <a:pPr marL="342900" lvl="1" indent="-342900" algn="just" defTabSz="1296988" eaLnBrk="0" hangingPunct="0">
                <a:spcAft>
                  <a:spcPts val="600"/>
                </a:spcAft>
                <a:buClr>
                  <a:srgbClr val="EE2525"/>
                </a:buClr>
                <a:buSzPct val="125000"/>
                <a:defRPr/>
              </a:pPr>
              <a:r>
                <a:rPr lang="fr-FR" altLang="fr-FR" sz="2400" b="1" i="1" kern="0" dirty="0">
                  <a:solidFill>
                    <a:schemeClr val="bg1"/>
                  </a:solidFill>
                  <a:latin typeface="Calibri" pitchFamily="34" charset="0"/>
                </a:rPr>
                <a:t>Avez-vous des questions ?</a:t>
              </a:r>
            </a:p>
          </p:txBody>
        </p:sp>
        <p:pic>
          <p:nvPicPr>
            <p:cNvPr id="9" name="Image 8" descr="businessman-behind-podium-giving-a-speech.png"/>
            <p:cNvPicPr>
              <a:picLocks noChangeAspect="1"/>
            </p:cNvPicPr>
            <p:nvPr/>
          </p:nvPicPr>
          <p:blipFill>
            <a:blip r:embed="rId3" cstate="print"/>
            <a:stretch>
              <a:fillRect/>
            </a:stretch>
          </p:blipFill>
          <p:spPr>
            <a:xfrm>
              <a:off x="1350728" y="3134453"/>
              <a:ext cx="588507" cy="439097"/>
            </a:xfrm>
            <a:prstGeom prst="rect">
              <a:avLst/>
            </a:prstGeom>
            <a:grpFill/>
          </p:spPr>
        </p:pic>
      </p:grpSp>
      <p:sp>
        <p:nvSpPr>
          <p:cNvPr id="10" name="Titre 1"/>
          <p:cNvSpPr>
            <a:spLocks noGrp="1"/>
          </p:cNvSpPr>
          <p:nvPr>
            <p:ph type="title"/>
          </p:nvPr>
        </p:nvSpPr>
        <p:spPr>
          <a:xfrm>
            <a:off x="266701" y="41821"/>
            <a:ext cx="7570787" cy="650875"/>
          </a:xfrm>
        </p:spPr>
        <p:txBody>
          <a:bodyPr/>
          <a:lstStyle/>
          <a:p>
            <a:r>
              <a:rPr lang="fr-FR" dirty="0"/>
              <a:t>5- Les questions / réponses</a:t>
            </a:r>
          </a:p>
        </p:txBody>
      </p:sp>
      <p:sp>
        <p:nvSpPr>
          <p:cNvPr id="11" name="Espace réservé du numéro de diapositive 3"/>
          <p:cNvSpPr>
            <a:spLocks noGrp="1"/>
          </p:cNvSpPr>
          <p:nvPr>
            <p:ph type="sldNum" sz="quarter" idx="12"/>
          </p:nvPr>
        </p:nvSpPr>
        <p:spPr>
          <a:xfrm>
            <a:off x="6770688" y="6423025"/>
            <a:ext cx="2133600" cy="365125"/>
          </a:xfrm>
        </p:spPr>
        <p:txBody>
          <a:bodyPr/>
          <a:lstStyle/>
          <a:p>
            <a:pPr>
              <a:defRPr/>
            </a:pPr>
            <a:fld id="{7B0B5D98-C34D-4DB1-BE83-7541DF2AF49D}" type="slidenum">
              <a:rPr lang="fr-FR" smtClean="0"/>
              <a:pPr>
                <a:defRPr/>
              </a:pPr>
              <a:t>34</a:t>
            </a:fld>
            <a:endParaRPr lang="fr-FR" dirty="0"/>
          </a:p>
        </p:txBody>
      </p:sp>
      <p:pic>
        <p:nvPicPr>
          <p:cNvPr id="12" name="Image 11"/>
          <p:cNvPicPr>
            <a:picLocks noChangeAspect="1"/>
          </p:cNvPicPr>
          <p:nvPr/>
        </p:nvPicPr>
        <p:blipFill>
          <a:blip r:embed="rId4">
            <a:extLst>
              <a:ext uri="{BEBA8EAE-BF5A-486C-A8C5-ECC9F3942E4B}">
                <a14:imgProps xmlns:a14="http://schemas.microsoft.com/office/drawing/2010/main">
                  <a14:imgLayer r:embed="rId5">
                    <a14:imgEffect>
                      <a14:backgroundRemoval t="7803" b="89884" l="9827" r="89884"/>
                    </a14:imgEffect>
                  </a14:imgLayer>
                </a14:imgProps>
              </a:ext>
            </a:extLst>
          </a:blip>
          <a:stretch>
            <a:fillRect/>
          </a:stretch>
        </p:blipFill>
        <p:spPr>
          <a:xfrm>
            <a:off x="2987824" y="3789040"/>
            <a:ext cx="2784071" cy="2784071"/>
          </a:xfrm>
          <a:prstGeom prst="rect">
            <a:avLst/>
          </a:prstGeom>
        </p:spPr>
      </p:pic>
    </p:spTree>
    <p:extLst>
      <p:ext uri="{BB962C8B-B14F-4D97-AF65-F5344CB8AC3E}">
        <p14:creationId xmlns:p14="http://schemas.microsoft.com/office/powerpoint/2010/main" val="43710026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3"/>
          <p:cNvSpPr>
            <a:spLocks noGrp="1"/>
          </p:cNvSpPr>
          <p:nvPr>
            <p:ph type="title"/>
          </p:nvPr>
        </p:nvSpPr>
        <p:spPr>
          <a:xfrm>
            <a:off x="1616730" y="3068960"/>
            <a:ext cx="6696744" cy="1008112"/>
          </a:xfrm>
          <a:prstGeom prst="roundRect">
            <a:avLst/>
          </a:prstGeom>
          <a:noFill/>
          <a:ln w="19050">
            <a:solidFill>
              <a:schemeClr val="accent1"/>
            </a:solidFill>
            <a:prstDash val="sysDash"/>
          </a:ln>
          <a:effectLst/>
        </p:spPr>
        <p:txBody>
          <a:bodyPr anchor="ctr"/>
          <a:lstStyle/>
          <a:p>
            <a:pPr algn="ctr">
              <a:tabLst>
                <a:tab pos="354013" algn="l"/>
              </a:tabLst>
            </a:pPr>
            <a:r>
              <a:rPr lang="fr-FR" sz="3200" dirty="0">
                <a:solidFill>
                  <a:schemeClr val="bg1"/>
                </a:solidFill>
              </a:rPr>
              <a:t>	</a:t>
            </a:r>
            <a:r>
              <a:rPr lang="fr-FR" sz="3200" dirty="0">
                <a:solidFill>
                  <a:schemeClr val="tx1">
                    <a:lumMod val="65000"/>
                    <a:lumOff val="35000"/>
                  </a:schemeClr>
                </a:solidFill>
              </a:rPr>
              <a:t>Pause </a:t>
            </a:r>
            <a:r>
              <a:rPr lang="mr-IN" sz="3200" dirty="0">
                <a:solidFill>
                  <a:schemeClr val="tx1">
                    <a:lumMod val="65000"/>
                    <a:lumOff val="35000"/>
                  </a:schemeClr>
                </a:solidFill>
              </a:rPr>
              <a:t>–</a:t>
            </a:r>
            <a:r>
              <a:rPr lang="fr-FR" sz="3200" dirty="0">
                <a:solidFill>
                  <a:schemeClr val="tx1">
                    <a:lumMod val="65000"/>
                    <a:lumOff val="35000"/>
                  </a:schemeClr>
                </a:solidFill>
              </a:rPr>
              <a:t> 10 minutes</a:t>
            </a:r>
            <a:endParaRPr lang="fr-FR" sz="3200" b="0" dirty="0">
              <a:solidFill>
                <a:schemeClr val="tx1">
                  <a:lumMod val="65000"/>
                  <a:lumOff val="35000"/>
                </a:schemeClr>
              </a:solidFill>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35</a:t>
            </a:fld>
            <a:endParaRPr lang="fr-FR" dirty="0"/>
          </a:p>
        </p:txBody>
      </p:sp>
    </p:spTree>
    <p:extLst>
      <p:ext uri="{BB962C8B-B14F-4D97-AF65-F5344CB8AC3E}">
        <p14:creationId xmlns:p14="http://schemas.microsoft.com/office/powerpoint/2010/main" val="214416020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660" y="79456"/>
            <a:ext cx="8800438" cy="720725"/>
          </a:xfrm>
          <a:prstGeom prst="rect">
            <a:avLst/>
          </a:prstGeom>
          <a:noFill/>
          <a:ln w="9525">
            <a:noFill/>
            <a:miter lim="800000"/>
            <a:headEnd/>
            <a:tailEnd/>
          </a:ln>
        </p:spPr>
        <p:txBody>
          <a:bodyPr lIns="91969" tIns="45984" rIns="91969" bIns="45984"/>
          <a:lstStyle/>
          <a:p>
            <a:pPr eaLnBrk="0" hangingPunct="0">
              <a:lnSpc>
                <a:spcPct val="85000"/>
              </a:lnSpc>
              <a:defRPr/>
            </a:pPr>
            <a:r>
              <a:rPr lang="fr-FR" sz="2600" b="1" dirty="0">
                <a:solidFill>
                  <a:schemeClr val="bg2"/>
                </a:solidFill>
                <a:latin typeface="+mj-lt"/>
                <a:ea typeface="+mj-ea"/>
                <a:cs typeface="+mj-cs"/>
              </a:rPr>
              <a:t>3 – Témoignages</a:t>
            </a:r>
            <a:r>
              <a:rPr lang="fr-FR" sz="2000" b="1" dirty="0">
                <a:solidFill>
                  <a:schemeClr val="bg1">
                    <a:lumMod val="50000"/>
                  </a:schemeClr>
                </a:solidFill>
                <a:latin typeface="+mj-lt"/>
                <a:ea typeface="+mj-ea"/>
                <a:cs typeface="+mj-cs"/>
              </a:rPr>
              <a:t> </a:t>
            </a:r>
          </a:p>
        </p:txBody>
      </p:sp>
      <p:sp>
        <p:nvSpPr>
          <p:cNvPr id="45" name="Rectangle 44"/>
          <p:cNvSpPr/>
          <p:nvPr/>
        </p:nvSpPr>
        <p:spPr bwMode="auto">
          <a:xfrm>
            <a:off x="2036130" y="4034948"/>
            <a:ext cx="6697087"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IV. Ateliers de travail</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6" name="Rectangle 45"/>
          <p:cNvSpPr/>
          <p:nvPr/>
        </p:nvSpPr>
        <p:spPr bwMode="auto">
          <a:xfrm>
            <a:off x="2039306" y="3168255"/>
            <a:ext cx="6702579"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III. Témoignages des pilotes et de leur éditeur</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7" name="Rectangle 46"/>
          <p:cNvSpPr/>
          <p:nvPr/>
        </p:nvSpPr>
        <p:spPr bwMode="auto">
          <a:xfrm>
            <a:off x="2030445" y="5325774"/>
            <a:ext cx="6679932"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VI. Synthèse de la journée et arbre de réussite</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8" name="Rectangle 47"/>
          <p:cNvSpPr/>
          <p:nvPr/>
        </p:nvSpPr>
        <p:spPr bwMode="auto">
          <a:xfrm>
            <a:off x="514461" y="363280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Cocktail déjeunatoire (12h10 – 14h)</a:t>
            </a:r>
            <a:endParaRPr lang="fr-FR" sz="1600" b="1" dirty="0">
              <a:solidFill>
                <a:schemeClr val="accent2"/>
              </a:solidFill>
              <a:cs typeface="Calibri" pitchFamily="34" charset="0"/>
            </a:endParaRPr>
          </a:p>
        </p:txBody>
      </p:sp>
      <p:sp>
        <p:nvSpPr>
          <p:cNvPr id="49" name="Rectangle 48"/>
          <p:cNvSpPr/>
          <p:nvPr/>
        </p:nvSpPr>
        <p:spPr bwMode="auto">
          <a:xfrm>
            <a:off x="539552" y="1902868"/>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9h30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0" name="Rectangle 49"/>
          <p:cNvSpPr/>
          <p:nvPr/>
        </p:nvSpPr>
        <p:spPr bwMode="auto">
          <a:xfrm>
            <a:off x="546950" y="2335425"/>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smtClean="0">
                <a:ln>
                  <a:noFill/>
                </a:ln>
                <a:solidFill>
                  <a:srgbClr val="FFFFFF"/>
                </a:solidFill>
                <a:effectLst/>
                <a:uLnTx/>
                <a:uFillTx/>
                <a:cs typeface="Calibri" pitchFamily="34" charset="0"/>
              </a:rPr>
              <a:t>10h00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1" name="Rectangle 50"/>
          <p:cNvSpPr/>
          <p:nvPr/>
        </p:nvSpPr>
        <p:spPr bwMode="auto">
          <a:xfrm>
            <a:off x="538510" y="4044709"/>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14h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2" name="Rectangle 51"/>
          <p:cNvSpPr/>
          <p:nvPr/>
        </p:nvSpPr>
        <p:spPr bwMode="auto">
          <a:xfrm>
            <a:off x="512001" y="532577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3" name="Rectangle 52"/>
          <p:cNvSpPr/>
          <p:nvPr/>
        </p:nvSpPr>
        <p:spPr bwMode="auto">
          <a:xfrm>
            <a:off x="499597" y="573624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Fin de la journée (17h)</a:t>
            </a:r>
            <a:endParaRPr lang="fr-FR" sz="1600" b="1" dirty="0">
              <a:solidFill>
                <a:schemeClr val="accent2"/>
              </a:solidFill>
              <a:cs typeface="Calibri" pitchFamily="34" charset="0"/>
            </a:endParaRPr>
          </a:p>
        </p:txBody>
      </p:sp>
      <p:sp>
        <p:nvSpPr>
          <p:cNvPr id="54" name="Rectangle 53"/>
          <p:cNvSpPr/>
          <p:nvPr/>
        </p:nvSpPr>
        <p:spPr bwMode="auto">
          <a:xfrm>
            <a:off x="541424" y="3168255"/>
            <a:ext cx="687600"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0" u="none" strike="noStrike" kern="0" cap="none" spc="0" normalizeH="0" baseline="0" noProof="0" dirty="0">
                <a:ln>
                  <a:noFill/>
                </a:ln>
                <a:solidFill>
                  <a:srgbClr val="FFFFFF"/>
                </a:solidFill>
                <a:effectLst/>
                <a:uLnTx/>
                <a:uFillTx/>
                <a:cs typeface="Calibri" pitchFamily="34" charset="0"/>
              </a:rPr>
              <a:t>11h10</a:t>
            </a:r>
          </a:p>
        </p:txBody>
      </p:sp>
      <p:sp>
        <p:nvSpPr>
          <p:cNvPr id="55" name="Rectangle 54"/>
          <p:cNvSpPr/>
          <p:nvPr/>
        </p:nvSpPr>
        <p:spPr bwMode="auto">
          <a:xfrm>
            <a:off x="539553" y="1484784"/>
            <a:ext cx="8215422"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Accueil (9h – 9h30)</a:t>
            </a:r>
            <a:endParaRPr lang="fr-FR" sz="1600" b="1" dirty="0">
              <a:solidFill>
                <a:schemeClr val="accent2"/>
              </a:solidFill>
              <a:cs typeface="Calibri" pitchFamily="34" charset="0"/>
            </a:endParaRPr>
          </a:p>
        </p:txBody>
      </p:sp>
      <p:sp>
        <p:nvSpPr>
          <p:cNvPr id="56" name="Rectangle 55"/>
          <p:cNvSpPr/>
          <p:nvPr/>
        </p:nvSpPr>
        <p:spPr bwMode="auto">
          <a:xfrm>
            <a:off x="539552" y="2740138"/>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(11h – 11h10)</a:t>
            </a:r>
            <a:endParaRPr lang="fr-FR" sz="1600" b="1" dirty="0">
              <a:solidFill>
                <a:schemeClr val="accent2"/>
              </a:solidFill>
              <a:cs typeface="Calibri" pitchFamily="34" charset="0"/>
            </a:endParaRPr>
          </a:p>
        </p:txBody>
      </p:sp>
      <p:sp>
        <p:nvSpPr>
          <p:cNvPr id="57" name="Rectangle 56"/>
          <p:cNvSpPr/>
          <p:nvPr/>
        </p:nvSpPr>
        <p:spPr bwMode="auto">
          <a:xfrm>
            <a:off x="2008797" y="4873551"/>
            <a:ext cx="6679933"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 Restitution des ateliers</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58" name="Rectangle 57"/>
          <p:cNvSpPr/>
          <p:nvPr/>
        </p:nvSpPr>
        <p:spPr bwMode="auto">
          <a:xfrm>
            <a:off x="514461" y="4871724"/>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9" name="Rectangle 58"/>
          <p:cNvSpPr/>
          <p:nvPr/>
        </p:nvSpPr>
        <p:spPr bwMode="auto">
          <a:xfrm>
            <a:off x="524109" y="4467733"/>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(15h40 – 16h)</a:t>
            </a:r>
            <a:endParaRPr lang="fr-FR" sz="1600" b="1" dirty="0">
              <a:solidFill>
                <a:schemeClr val="accent2"/>
              </a:solidFill>
              <a:cs typeface="Calibri" pitchFamily="34" charset="0"/>
            </a:endParaRPr>
          </a:p>
        </p:txBody>
      </p:sp>
      <p:sp>
        <p:nvSpPr>
          <p:cNvPr id="60" name="Rectangle à coins arrondis 59"/>
          <p:cNvSpPr/>
          <p:nvPr/>
        </p:nvSpPr>
        <p:spPr bwMode="auto">
          <a:xfrm>
            <a:off x="1260390" y="3182922"/>
            <a:ext cx="672775" cy="291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a:t>
            </a:r>
          </a:p>
        </p:txBody>
      </p:sp>
      <p:sp>
        <p:nvSpPr>
          <p:cNvPr id="61" name="Rectangle à coins arrondis 60"/>
          <p:cNvSpPr/>
          <p:nvPr/>
        </p:nvSpPr>
        <p:spPr bwMode="auto">
          <a:xfrm>
            <a:off x="1252438" y="4054295"/>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1h40</a:t>
            </a:r>
          </a:p>
        </p:txBody>
      </p:sp>
      <p:sp>
        <p:nvSpPr>
          <p:cNvPr id="62" name="Rectangle à coins arrondis 61"/>
          <p:cNvSpPr/>
          <p:nvPr/>
        </p:nvSpPr>
        <p:spPr bwMode="auto">
          <a:xfrm>
            <a:off x="1250499" y="4885064"/>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30 min</a:t>
            </a:r>
          </a:p>
        </p:txBody>
      </p:sp>
      <p:sp>
        <p:nvSpPr>
          <p:cNvPr id="63" name="Rectangle à coins arrondis 62"/>
          <p:cNvSpPr/>
          <p:nvPr/>
        </p:nvSpPr>
        <p:spPr bwMode="auto">
          <a:xfrm>
            <a:off x="1260390" y="534488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30 min</a:t>
            </a:r>
          </a:p>
        </p:txBody>
      </p:sp>
      <p:sp>
        <p:nvSpPr>
          <p:cNvPr id="64" name="Rectangle 63"/>
          <p:cNvSpPr/>
          <p:nvPr/>
        </p:nvSpPr>
        <p:spPr bwMode="auto">
          <a:xfrm>
            <a:off x="2011585" y="1910820"/>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 Introduction</a:t>
            </a:r>
          </a:p>
        </p:txBody>
      </p:sp>
      <p:sp>
        <p:nvSpPr>
          <p:cNvPr id="65" name="Rectangle à coins arrondis 64"/>
          <p:cNvSpPr/>
          <p:nvPr/>
        </p:nvSpPr>
        <p:spPr bwMode="auto">
          <a:xfrm>
            <a:off x="1250499" y="192116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200" b="1" kern="0" dirty="0">
                <a:solidFill>
                  <a:srgbClr val="004272"/>
                </a:solidFill>
                <a:latin typeface="Arial"/>
                <a:cs typeface="Arial" pitchFamily="34" charset="0"/>
              </a:rPr>
              <a:t>3</a:t>
            </a:r>
            <a:r>
              <a:rPr kumimoji="0" lang="fr-FR" sz="1200" b="1" i="0" u="none" strike="noStrike" kern="0" cap="none" spc="0" normalizeH="0" baseline="0" noProof="0" dirty="0">
                <a:ln>
                  <a:noFill/>
                </a:ln>
                <a:solidFill>
                  <a:srgbClr val="004272"/>
                </a:solidFill>
                <a:effectLst/>
                <a:uLnTx/>
                <a:uFillTx/>
                <a:latin typeface="Arial"/>
                <a:cs typeface="Arial" pitchFamily="34" charset="0"/>
              </a:rPr>
              <a:t>0 min</a:t>
            </a:r>
          </a:p>
        </p:txBody>
      </p:sp>
      <p:sp>
        <p:nvSpPr>
          <p:cNvPr id="66" name="Rectangle 65"/>
          <p:cNvSpPr/>
          <p:nvPr/>
        </p:nvSpPr>
        <p:spPr bwMode="auto">
          <a:xfrm>
            <a:off x="2011584" y="2318648"/>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II. Table ronde des organismes et temps questions-réponses</a:t>
            </a:r>
          </a:p>
        </p:txBody>
      </p:sp>
      <p:sp>
        <p:nvSpPr>
          <p:cNvPr id="67" name="Rectangle à coins arrondis 66"/>
          <p:cNvSpPr/>
          <p:nvPr/>
        </p:nvSpPr>
        <p:spPr bwMode="auto">
          <a:xfrm>
            <a:off x="1260389" y="2337960"/>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200" b="1" kern="0" dirty="0">
                <a:solidFill>
                  <a:srgbClr val="004272"/>
                </a:solidFill>
                <a:latin typeface="Arial"/>
                <a:cs typeface="Arial" pitchFamily="34" charset="0"/>
              </a:rPr>
              <a:t>1h</a:t>
            </a:r>
            <a:endParaRPr kumimoji="0" lang="fr-FR" sz="1200" b="1" i="0" u="none" strike="noStrike" kern="0" cap="none" spc="0" normalizeH="0" baseline="0" noProof="0" dirty="0">
              <a:ln>
                <a:noFill/>
              </a:ln>
              <a:solidFill>
                <a:srgbClr val="004272"/>
              </a:solidFill>
              <a:effectLst/>
              <a:uLnTx/>
              <a:uFillTx/>
              <a:latin typeface="Arial"/>
              <a:cs typeface="Arial" pitchFamily="34" charset="0"/>
            </a:endParaRPr>
          </a:p>
        </p:txBody>
      </p:sp>
    </p:spTree>
    <p:extLst>
      <p:ext uri="{BB962C8B-B14F-4D97-AF65-F5344CB8AC3E}">
        <p14:creationId xmlns:p14="http://schemas.microsoft.com/office/powerpoint/2010/main" val="156898055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3"/>
          <p:cNvSpPr>
            <a:spLocks noGrp="1"/>
          </p:cNvSpPr>
          <p:nvPr>
            <p:ph type="title"/>
          </p:nvPr>
        </p:nvSpPr>
        <p:spPr>
          <a:xfrm>
            <a:off x="755576" y="3068960"/>
            <a:ext cx="7920880" cy="1512168"/>
          </a:xfrm>
          <a:prstGeom prst="roundRect">
            <a:avLst/>
          </a:prstGeom>
          <a:noFill/>
          <a:ln w="19050">
            <a:solidFill>
              <a:schemeClr val="accent1"/>
            </a:solidFill>
            <a:prstDash val="sysDash"/>
          </a:ln>
          <a:effectLst/>
        </p:spPr>
        <p:txBody>
          <a:bodyPr anchor="ctr"/>
          <a:lstStyle/>
          <a:p>
            <a:pPr algn="ctr"/>
            <a:r>
              <a:rPr lang="fr-FR" sz="3200" dirty="0">
                <a:solidFill>
                  <a:schemeClr val="tx1">
                    <a:lumMod val="65000"/>
                    <a:lumOff val="35000"/>
                  </a:schemeClr>
                </a:solidFill>
              </a:rPr>
              <a:t>Ministère de la </a:t>
            </a:r>
            <a:r>
              <a:rPr lang="fr-FR" sz="3200" dirty="0" smtClean="0">
                <a:solidFill>
                  <a:schemeClr val="tx1">
                    <a:lumMod val="65000"/>
                    <a:lumOff val="35000"/>
                  </a:schemeClr>
                </a:solidFill>
              </a:rPr>
              <a:t>Culture</a:t>
            </a:r>
            <a:br>
              <a:rPr lang="fr-FR" sz="3200" dirty="0" smtClean="0">
                <a:solidFill>
                  <a:schemeClr val="tx1">
                    <a:lumMod val="65000"/>
                    <a:lumOff val="35000"/>
                  </a:schemeClr>
                </a:solidFill>
              </a:rPr>
            </a:br>
            <a:r>
              <a:rPr lang="fr-FR" sz="3200" dirty="0" smtClean="0">
                <a:solidFill>
                  <a:schemeClr val="tx1">
                    <a:lumMod val="65000"/>
                    <a:lumOff val="35000"/>
                  </a:schemeClr>
                </a:solidFill>
              </a:rPr>
              <a:t>&amp; CISIRH</a:t>
            </a:r>
            <a:endParaRPr lang="fr-FR" sz="3200" dirty="0">
              <a:solidFill>
                <a:schemeClr val="tx1">
                  <a:lumMod val="65000"/>
                  <a:lumOff val="35000"/>
                </a:schemeClr>
              </a:solidFill>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37</a:t>
            </a:fld>
            <a:endParaRPr lang="fr-FR" dirty="0"/>
          </a:p>
        </p:txBody>
      </p:sp>
      <p:pic>
        <p:nvPicPr>
          <p:cNvPr id="5" name="Picture 2" descr="http://ep.yimg.com/ay/focusedtechnology/microphones-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3284984"/>
            <a:ext cx="1045549" cy="1041781"/>
          </a:xfrm>
          <a:prstGeom prst="rect">
            <a:avLst/>
          </a:prstGeom>
          <a:noFill/>
        </p:spPr>
      </p:pic>
    </p:spTree>
    <p:extLst>
      <p:ext uri="{BB962C8B-B14F-4D97-AF65-F5344CB8AC3E}">
        <p14:creationId xmlns:p14="http://schemas.microsoft.com/office/powerpoint/2010/main" val="412987381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custDataLst>
              <p:tags r:id="rId1"/>
            </p:custDataLst>
          </p:nvPr>
        </p:nvSpPr>
        <p:spPr>
          <a:xfrm>
            <a:off x="3647718" y="1095127"/>
            <a:ext cx="5460785" cy="408623"/>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Retour Ministère de la Culture/CISIRH </a:t>
            </a:r>
            <a:endParaRPr lang="fr-FR" dirty="0">
              <a:solidFill>
                <a:schemeClr val="tx1">
                  <a:lumMod val="65000"/>
                  <a:lumOff val="35000"/>
                </a:schemeClr>
              </a:solidFill>
            </a:endParaRPr>
          </a:p>
        </p:txBody>
      </p:sp>
      <p:sp>
        <p:nvSpPr>
          <p:cNvPr id="4" name="Espace réservé du numéro de diapositive 3"/>
          <p:cNvSpPr>
            <a:spLocks noGrp="1"/>
          </p:cNvSpPr>
          <p:nvPr>
            <p:ph type="sldNum" sz="quarter" idx="12"/>
            <p:custDataLst>
              <p:tags r:id="rId2"/>
            </p:custDataLst>
          </p:nvPr>
        </p:nvSpPr>
        <p:spPr/>
        <p:txBody>
          <a:bodyPr/>
          <a:lstStyle/>
          <a:p>
            <a:pPr>
              <a:defRPr/>
            </a:pPr>
            <a:fld id="{7B0B5D98-C34D-4DB1-BE83-7541DF2AF49D}" type="slidenum">
              <a:rPr lang="fr-FR" smtClean="0"/>
              <a:pPr>
                <a:defRPr/>
              </a:pPr>
              <a:t>38</a:t>
            </a:fld>
            <a:endParaRPr lang="fr-FR" dirty="0"/>
          </a:p>
        </p:txBody>
      </p:sp>
      <p:sp>
        <p:nvSpPr>
          <p:cNvPr id="9" name="ZoneTexte 8"/>
          <p:cNvSpPr txBox="1"/>
          <p:nvPr>
            <p:custDataLst>
              <p:tags r:id="rId3"/>
            </p:custDataLst>
          </p:nvPr>
        </p:nvSpPr>
        <p:spPr>
          <a:xfrm>
            <a:off x="252480" y="1715311"/>
            <a:ext cx="8640000" cy="4821853"/>
          </a:xfrm>
          <a:prstGeom prst="roundRect">
            <a:avLst>
              <a:gd name="adj" fmla="val 5388"/>
            </a:avLst>
          </a:prstGeom>
          <a:solidFill>
            <a:schemeClr val="bg1"/>
          </a:solidFill>
          <a:ln>
            <a:solidFill>
              <a:schemeClr val="bg2"/>
            </a:solidFill>
            <a:prstDash val="sysDash"/>
          </a:ln>
        </p:spPr>
        <p:txBody>
          <a:bodyPr wrap="square" rtlCol="0">
            <a:spAutoFit/>
          </a:bodyPr>
          <a:lstStyle/>
          <a:p>
            <a:pPr marL="631825" lvl="1" indent="-273050" eaLnBrk="0" fontAlgn="base" hangingPunct="0">
              <a:lnSpc>
                <a:spcPts val="1800"/>
              </a:lnSpc>
              <a:spcBef>
                <a:spcPts val="600"/>
              </a:spcBef>
              <a:spcAft>
                <a:spcPct val="0"/>
              </a:spcAft>
              <a:buClr>
                <a:schemeClr val="bg2"/>
              </a:buClr>
              <a:buSzPct val="125000"/>
              <a:buBlip>
                <a:blip r:embed="rId7"/>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Présentation du Ministère de la Culture</a:t>
            </a:r>
          </a:p>
          <a:p>
            <a:pPr marL="358775" lvl="1" eaLnBrk="0" fontAlgn="base" hangingPunct="0">
              <a:lnSpc>
                <a:spcPts val="1800"/>
              </a:lnSpc>
              <a:spcBef>
                <a:spcPts val="600"/>
              </a:spcBef>
              <a:spcAft>
                <a:spcPct val="0"/>
              </a:spcAft>
              <a:buClr>
                <a:schemeClr val="bg2"/>
              </a:buClr>
              <a:buSzPct val="125000"/>
              <a:tabLst>
                <a:tab pos="8435975" algn="r"/>
              </a:tabLst>
              <a:defRPr/>
            </a:pPr>
            <a:endParaRPr lang="fr-FR" altLang="fr-FR" sz="2000" b="1" dirty="0" smtClean="0">
              <a:solidFill>
                <a:schemeClr val="bg1">
                  <a:lumMod val="65000"/>
                </a:schemeClr>
              </a:solidFill>
              <a:latin typeface="Calibri" pitchFamily="34" charset="0"/>
              <a:cs typeface="Arial" charset="0"/>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Effectifs : 11.000</a:t>
            </a: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20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Nombre d’établissements en DSN : 1</a:t>
            </a: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20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Date d’entrée en DSN : Janvier 2020</a:t>
            </a: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20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Editeur en DSN : CISIRH / SHRS</a:t>
            </a: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20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Recours à </a:t>
            </a:r>
            <a:r>
              <a:rPr lang="fr-FR" altLang="fr-FR" sz="2000" dirty="0">
                <a:solidFill>
                  <a:srgbClr val="004272"/>
                </a:solidFill>
                <a:sym typeface="Wingdings" pitchFamily="2" charset="2"/>
              </a:rPr>
              <a:t>des tiers-déclarants (oui/non) </a:t>
            </a:r>
            <a:r>
              <a:rPr lang="fr-FR" altLang="fr-FR" sz="2000" dirty="0" smtClean="0">
                <a:solidFill>
                  <a:srgbClr val="004272"/>
                </a:solidFill>
                <a:sym typeface="Wingdings" pitchFamily="2" charset="2"/>
              </a:rPr>
              <a:t>: Oui</a:t>
            </a: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2000" dirty="0">
              <a:solidFill>
                <a:srgbClr val="004272"/>
              </a:solidFill>
              <a:sym typeface="Wingdings" pitchFamily="2" charset="2"/>
            </a:endParaRPr>
          </a:p>
          <a:p>
            <a:pPr lvl="1" algn="just" eaLnBrk="0" fontAlgn="base" hangingPunct="0">
              <a:spcBef>
                <a:spcPts val="300"/>
              </a:spcBef>
              <a:spcAft>
                <a:spcPts val="300"/>
              </a:spcAft>
              <a:buClr>
                <a:schemeClr val="tx1">
                  <a:lumMod val="65000"/>
                  <a:lumOff val="35000"/>
                </a:schemeClr>
              </a:buClr>
              <a:buSzPct val="200000"/>
              <a:tabLst>
                <a:tab pos="6457950" algn="l"/>
              </a:tabLst>
              <a:defRPr/>
            </a:pPr>
            <a:endParaRPr lang="fr-FR" altLang="fr-FR" sz="1100" dirty="0" smtClean="0">
              <a:solidFill>
                <a:srgbClr val="004272"/>
              </a:solidFill>
              <a:sym typeface="Wingdings" pitchFamily="2" charset="2"/>
            </a:endParaRPr>
          </a:p>
        </p:txBody>
      </p:sp>
      <p:pic>
        <p:nvPicPr>
          <p:cNvPr id="117" name="Picture 12" descr="comment dessiner une loupe"/>
          <p:cNvPicPr>
            <a:picLocks noChangeAspect="1" noChangeArrowheads="1"/>
          </p:cNvPicPr>
          <p:nvPr>
            <p:custDataLst>
              <p:tags r:id="rId4"/>
            </p:custDataLst>
          </p:nvPr>
        </p:nvPicPr>
        <p:blipFill>
          <a:blip r:embed="rId8" cstate="print"/>
          <a:srcRect/>
          <a:stretch>
            <a:fillRect/>
          </a:stretch>
        </p:blipFill>
        <p:spPr bwMode="auto">
          <a:xfrm flipH="1">
            <a:off x="8388424" y="362443"/>
            <a:ext cx="683568" cy="690293"/>
          </a:xfrm>
          <a:prstGeom prst="rect">
            <a:avLst/>
          </a:prstGeom>
          <a:noFill/>
        </p:spPr>
      </p:pic>
      <p:pic>
        <p:nvPicPr>
          <p:cNvPr id="14" name="Picture 2" descr="http://ep.yimg.com/ay/focusedtechnology/microphones-4.jpg"/>
          <p:cNvPicPr>
            <a:picLocks noChangeAspect="1" noChangeArrowheads="1"/>
          </p:cNvPicPr>
          <p:nvPr>
            <p:custDataLst>
              <p:tags r:id="rId5"/>
            </p:custDataLst>
          </p:nvPr>
        </p:nvPicPr>
        <p:blipFill>
          <a:blip r:embed="rId9" cstate="print">
            <a:clrChange>
              <a:clrFrom>
                <a:srgbClr val="FFFFFF"/>
              </a:clrFrom>
              <a:clrTo>
                <a:srgbClr val="FFFFFF">
                  <a:alpha val="0"/>
                </a:srgbClr>
              </a:clrTo>
            </a:clrChange>
          </a:blip>
          <a:srcRect/>
          <a:stretch>
            <a:fillRect/>
          </a:stretch>
        </p:blipFill>
        <p:spPr bwMode="auto">
          <a:xfrm>
            <a:off x="3779912" y="1159460"/>
            <a:ext cx="299855" cy="298774"/>
          </a:xfrm>
          <a:prstGeom prst="rect">
            <a:avLst/>
          </a:prstGeom>
          <a:noFill/>
        </p:spPr>
      </p:pic>
    </p:spTree>
    <p:extLst>
      <p:ext uri="{BB962C8B-B14F-4D97-AF65-F5344CB8AC3E}">
        <p14:creationId xmlns:p14="http://schemas.microsoft.com/office/powerpoint/2010/main" val="317069268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7B0B5D98-C34D-4DB1-BE83-7541DF2AF49D}" type="slidenum">
              <a:rPr lang="fr-FR" smtClean="0"/>
              <a:pPr>
                <a:defRPr/>
              </a:pPr>
              <a:t>39</a:t>
            </a:fld>
            <a:endParaRPr lang="fr-FR" dirty="0"/>
          </a:p>
        </p:txBody>
      </p:sp>
      <p:sp>
        <p:nvSpPr>
          <p:cNvPr id="9" name="ZoneTexte 8"/>
          <p:cNvSpPr txBox="1"/>
          <p:nvPr>
            <p:custDataLst>
              <p:tags r:id="rId2"/>
            </p:custDataLst>
          </p:nvPr>
        </p:nvSpPr>
        <p:spPr>
          <a:xfrm>
            <a:off x="114360" y="1556792"/>
            <a:ext cx="8820472" cy="5230934"/>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7"/>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Comment vous êtes-vous préparés au pilote ?</a:t>
            </a:r>
            <a:endParaRPr lang="fr-FR" altLang="fr-FR" sz="2000" i="1" dirty="0" smtClean="0">
              <a:solidFill>
                <a:schemeClr val="bg1">
                  <a:lumMod val="65000"/>
                </a:schemeClr>
              </a:solidFill>
              <a:latin typeface="Calibri" pitchFamily="34" charset="0"/>
              <a:cs typeface="Arial" charset="0"/>
              <a:sym typeface="Wingdings" pitchFamily="2" charset="2"/>
            </a:endParaRP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Communication sur les modalités d’entrée en le pilote aux différents acteurs concernés.</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Stabilisation de la maille déclarative.</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Données déclarées basées sur la cible 2020 ; recensement </a:t>
            </a:r>
            <a:r>
              <a:rPr lang="fr-FR" altLang="fr-FR" sz="1600" dirty="0">
                <a:solidFill>
                  <a:srgbClr val="004272"/>
                </a:solidFill>
                <a:sym typeface="Wingdings" pitchFamily="2" charset="2"/>
              </a:rPr>
              <a:t>des typologies de population à </a:t>
            </a:r>
            <a:r>
              <a:rPr lang="fr-FR" altLang="fr-FR" sz="1600" dirty="0" smtClean="0">
                <a:solidFill>
                  <a:srgbClr val="004272"/>
                </a:solidFill>
                <a:sym typeface="Wingdings" pitchFamily="2" charset="2"/>
              </a:rPr>
              <a:t>déclarer.</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Mise en fonction du M2M.</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Mutualisation avec la phase de recette du CTDSN. </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Récupération d’états PAY pou effectuer des contrôles qualitatifs sur les montants déclarés par organisme.</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Mobilisation de  ressources dédiées.</a:t>
            </a:r>
          </a:p>
          <a:p>
            <a:pPr lvl="1" algn="just" eaLnBrk="0" fontAlgn="base" hangingPunct="0">
              <a:lnSpc>
                <a:spcPct val="90000"/>
              </a:lnSpc>
              <a:spcBef>
                <a:spcPts val="300"/>
              </a:spcBef>
              <a:spcAft>
                <a:spcPts val="300"/>
              </a:spcAft>
              <a:buClr>
                <a:schemeClr val="tx1">
                  <a:lumMod val="65000"/>
                  <a:lumOff val="35000"/>
                </a:schemeClr>
              </a:buClr>
              <a:buSzPct val="200000"/>
              <a:tabLst>
                <a:tab pos="6457950" algn="l"/>
              </a:tabLst>
              <a:defRPr/>
            </a:pPr>
            <a:endParaRPr lang="fr-FR" altLang="fr-FR" sz="1400" dirty="0" smtClean="0">
              <a:solidFill>
                <a:srgbClr val="004272"/>
              </a:solidFill>
              <a:sym typeface="Wingdings" pitchFamily="2" charset="2"/>
            </a:endParaRPr>
          </a:p>
          <a:p>
            <a:pPr marL="631825" lvl="1" indent="-273050" algn="just" eaLnBrk="0" fontAlgn="base" hangingPunct="0">
              <a:lnSpc>
                <a:spcPts val="1800"/>
              </a:lnSpc>
              <a:spcBef>
                <a:spcPts val="600"/>
              </a:spcBef>
              <a:spcAft>
                <a:spcPct val="0"/>
              </a:spcAft>
              <a:buClr>
                <a:schemeClr val="bg2"/>
              </a:buClr>
              <a:buSzPct val="125000"/>
              <a:buBlip>
                <a:blip r:embed="rId7"/>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Quelle est votre situation à ce jour ?</a:t>
            </a:r>
            <a:endParaRPr lang="fr-FR" altLang="fr-FR" sz="2400" i="1" dirty="0" smtClean="0">
              <a:solidFill>
                <a:schemeClr val="bg1">
                  <a:lumMod val="65000"/>
                </a:schemeClr>
              </a:solidFill>
              <a:latin typeface="Calibri" pitchFamily="34" charset="0"/>
              <a:cs typeface="Arial" charset="0"/>
              <a:sym typeface="Wingdings" pitchFamily="2" charset="2"/>
            </a:endParaRP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Mise en conformité des données : Identification </a:t>
            </a:r>
            <a:r>
              <a:rPr lang="fr-FR" altLang="fr-FR" sz="1600" dirty="0">
                <a:solidFill>
                  <a:srgbClr val="004272"/>
                </a:solidFill>
                <a:sym typeface="Wingdings" pitchFamily="2" charset="2"/>
              </a:rPr>
              <a:t>de données </a:t>
            </a:r>
            <a:r>
              <a:rPr lang="fr-FR" altLang="fr-FR" sz="1600" dirty="0" smtClean="0">
                <a:solidFill>
                  <a:srgbClr val="004272"/>
                </a:solidFill>
                <a:sym typeface="Wingdings" pitchFamily="2" charset="2"/>
              </a:rPr>
              <a:t>à </a:t>
            </a:r>
            <a:r>
              <a:rPr lang="fr-FR" altLang="fr-FR" sz="1600" dirty="0">
                <a:solidFill>
                  <a:srgbClr val="004272"/>
                </a:solidFill>
                <a:sym typeface="Wingdings" pitchFamily="2" charset="2"/>
              </a:rPr>
              <a:t>mettre en qualité en avance de phase (</a:t>
            </a:r>
            <a:r>
              <a:rPr lang="fr-FR" altLang="fr-FR" sz="1600" dirty="0" smtClean="0">
                <a:solidFill>
                  <a:srgbClr val="004272"/>
                </a:solidFill>
                <a:sym typeface="Wingdings" pitchFamily="2" charset="2"/>
              </a:rPr>
              <a:t>adresse agents, date </a:t>
            </a:r>
            <a:r>
              <a:rPr lang="fr-FR" altLang="fr-FR" sz="1600" dirty="0">
                <a:solidFill>
                  <a:srgbClr val="004272"/>
                </a:solidFill>
                <a:sym typeface="Wingdings" pitchFamily="2" charset="2"/>
              </a:rPr>
              <a:t>de fin prévisionnelle pour un </a:t>
            </a:r>
            <a:r>
              <a:rPr lang="fr-FR" altLang="fr-FR" sz="1600" dirty="0" smtClean="0">
                <a:solidFill>
                  <a:srgbClr val="004272"/>
                </a:solidFill>
                <a:sym typeface="Wingdings" pitchFamily="2" charset="2"/>
              </a:rPr>
              <a:t>CDD…).</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Points de contact et </a:t>
            </a:r>
            <a:r>
              <a:rPr lang="fr-FR" altLang="fr-FR" sz="1600" dirty="0">
                <a:solidFill>
                  <a:srgbClr val="004272"/>
                </a:solidFill>
                <a:sym typeface="Wingdings" pitchFamily="2" charset="2"/>
              </a:rPr>
              <a:t>é</a:t>
            </a:r>
            <a:r>
              <a:rPr lang="fr-FR" altLang="fr-FR" sz="1600" dirty="0" smtClean="0">
                <a:solidFill>
                  <a:srgbClr val="004272"/>
                </a:solidFill>
                <a:sym typeface="Wingdings" pitchFamily="2" charset="2"/>
              </a:rPr>
              <a:t>changes avec les OPS via les fiches navette.</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Mise à l’épreuve du CTDSN et de la chaine de bout en bout depuis PAY/PAYSAGE jusqu’aux OPS.</a:t>
            </a:r>
          </a:p>
          <a:p>
            <a:pPr marL="171450" indent="-1714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Mise sous tension des acteurs.</a:t>
            </a:r>
            <a:endParaRPr lang="fr-FR" altLang="fr-FR" sz="1600" dirty="0">
              <a:solidFill>
                <a:srgbClr val="004272"/>
              </a:solidFill>
              <a:sym typeface="Wingdings" pitchFamily="2" charset="2"/>
            </a:endParaRPr>
          </a:p>
        </p:txBody>
      </p:sp>
      <p:pic>
        <p:nvPicPr>
          <p:cNvPr id="14" name="Picture 12" descr="comment dessiner une loupe"/>
          <p:cNvPicPr>
            <a:picLocks noChangeAspect="1" noChangeArrowheads="1"/>
          </p:cNvPicPr>
          <p:nvPr>
            <p:custDataLst>
              <p:tags r:id="rId3"/>
            </p:custDataLst>
          </p:nvPr>
        </p:nvPicPr>
        <p:blipFill>
          <a:blip r:embed="rId8" cstate="print"/>
          <a:srcRect/>
          <a:stretch>
            <a:fillRect/>
          </a:stretch>
        </p:blipFill>
        <p:spPr bwMode="auto">
          <a:xfrm flipH="1">
            <a:off x="8388424" y="362443"/>
            <a:ext cx="683568" cy="690293"/>
          </a:xfrm>
          <a:prstGeom prst="rect">
            <a:avLst/>
          </a:prstGeom>
          <a:noFill/>
        </p:spPr>
      </p:pic>
      <p:sp>
        <p:nvSpPr>
          <p:cNvPr id="10" name="ZoneTexte 9"/>
          <p:cNvSpPr txBox="1"/>
          <p:nvPr>
            <p:custDataLst>
              <p:tags r:id="rId4"/>
            </p:custDataLst>
          </p:nvPr>
        </p:nvSpPr>
        <p:spPr>
          <a:xfrm>
            <a:off x="3647718" y="1095127"/>
            <a:ext cx="5460785" cy="408623"/>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Retour Ministère de la Culture/CISIRH </a:t>
            </a:r>
            <a:endParaRPr lang="fr-FR" dirty="0">
              <a:solidFill>
                <a:schemeClr val="tx1">
                  <a:lumMod val="65000"/>
                  <a:lumOff val="35000"/>
                </a:schemeClr>
              </a:solidFill>
            </a:endParaRPr>
          </a:p>
        </p:txBody>
      </p:sp>
      <p:pic>
        <p:nvPicPr>
          <p:cNvPr id="11" name="Picture 2" descr="http://ep.yimg.com/ay/focusedtechnology/microphones-4.jpg"/>
          <p:cNvPicPr>
            <a:picLocks noChangeAspect="1" noChangeArrowheads="1"/>
          </p:cNvPicPr>
          <p:nvPr>
            <p:custDataLst>
              <p:tags r:id="rId5"/>
            </p:custDataLst>
          </p:nvPr>
        </p:nvPicPr>
        <p:blipFill>
          <a:blip r:embed="rId9" cstate="print">
            <a:clrChange>
              <a:clrFrom>
                <a:srgbClr val="FFFFFF"/>
              </a:clrFrom>
              <a:clrTo>
                <a:srgbClr val="FFFFFF">
                  <a:alpha val="0"/>
                </a:srgbClr>
              </a:clrTo>
            </a:clrChange>
          </a:blip>
          <a:srcRect/>
          <a:stretch>
            <a:fillRect/>
          </a:stretch>
        </p:blipFill>
        <p:spPr bwMode="auto">
          <a:xfrm>
            <a:off x="3779912" y="1159460"/>
            <a:ext cx="299855" cy="298774"/>
          </a:xfrm>
          <a:prstGeom prst="rect">
            <a:avLst/>
          </a:prstGeom>
          <a:noFill/>
        </p:spPr>
      </p:pic>
    </p:spTree>
    <p:extLst>
      <p:ext uri="{BB962C8B-B14F-4D97-AF65-F5344CB8AC3E}">
        <p14:creationId xmlns:p14="http://schemas.microsoft.com/office/powerpoint/2010/main" val="349985769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a:t>
            </a:fld>
            <a:endParaRPr lang="fr-FR" dirty="0"/>
          </a:p>
        </p:txBody>
      </p:sp>
      <p:sp>
        <p:nvSpPr>
          <p:cNvPr id="7" name="Titre 1"/>
          <p:cNvSpPr>
            <a:spLocks noGrp="1"/>
          </p:cNvSpPr>
          <p:nvPr>
            <p:ph type="title"/>
          </p:nvPr>
        </p:nvSpPr>
        <p:spPr>
          <a:xfrm>
            <a:off x="611560" y="-27384"/>
            <a:ext cx="7570787" cy="504056"/>
          </a:xfrm>
        </p:spPr>
        <p:txBody>
          <a:bodyPr/>
          <a:lstStyle/>
          <a:p>
            <a:r>
              <a:rPr lang="fr-FR" sz="2600" dirty="0"/>
              <a:t>Introduction de la journée</a:t>
            </a:r>
            <a:br>
              <a:rPr lang="fr-FR" sz="2600" dirty="0"/>
            </a:br>
            <a:r>
              <a:rPr lang="fr-FR" dirty="0"/>
              <a:t>	</a:t>
            </a:r>
            <a:endParaRPr lang="fr-FR" sz="1600" dirty="0">
              <a:solidFill>
                <a:schemeClr val="bg1">
                  <a:lumMod val="50000"/>
                </a:schemeClr>
              </a:solidFill>
            </a:endParaRPr>
          </a:p>
        </p:txBody>
      </p:sp>
      <p:pic>
        <p:nvPicPr>
          <p:cNvPr id="15" name="Picture 2" descr="http://www.tsa-quotidien.fr/_Include/ActuelSiteTSA/Documents/194374/fotolia-montee-en-charge-175175.jpg"/>
          <p:cNvPicPr>
            <a:picLocks noChangeAspect="1" noChangeArrowheads="1"/>
          </p:cNvPicPr>
          <p:nvPr/>
        </p:nvPicPr>
        <p:blipFill>
          <a:blip r:embed="rId2" cstate="print">
            <a:duotone>
              <a:schemeClr val="accent1">
                <a:shade val="45000"/>
                <a:satMod val="135000"/>
              </a:schemeClr>
              <a:prstClr val="white"/>
            </a:duotone>
            <a:lum contrast="20000"/>
          </a:blip>
          <a:srcRect/>
          <a:stretch>
            <a:fillRect/>
          </a:stretch>
        </p:blipFill>
        <p:spPr bwMode="auto">
          <a:xfrm>
            <a:off x="72008" y="3274293"/>
            <a:ext cx="1306835" cy="1306835"/>
          </a:xfrm>
          <a:prstGeom prst="rect">
            <a:avLst/>
          </a:prstGeom>
          <a:noFill/>
          <a:ln>
            <a:noFill/>
          </a:ln>
        </p:spPr>
      </p:pic>
      <p:sp>
        <p:nvSpPr>
          <p:cNvPr id="16" name="Espace réservé du contenu 2"/>
          <p:cNvSpPr>
            <a:spLocks noGrp="1"/>
          </p:cNvSpPr>
          <p:nvPr>
            <p:ph idx="1"/>
          </p:nvPr>
        </p:nvSpPr>
        <p:spPr>
          <a:xfrm>
            <a:off x="1475656" y="1484784"/>
            <a:ext cx="7128792" cy="4824536"/>
          </a:xfrm>
        </p:spPr>
        <p:txBody>
          <a:bodyPr/>
          <a:lstStyle/>
          <a:p>
            <a:pPr marL="265113" lvl="1" indent="-265113" algn="just" eaLnBrk="1" hangingPunct="1">
              <a:lnSpc>
                <a:spcPct val="100000"/>
              </a:lnSpc>
              <a:spcAft>
                <a:spcPts val="300"/>
              </a:spcAft>
              <a:buSzPct val="125000"/>
              <a:buFontTx/>
              <a:buNone/>
              <a:defRPr/>
            </a:pPr>
            <a:r>
              <a:rPr lang="fr-FR" sz="2000" kern="0" dirty="0">
                <a:solidFill>
                  <a:srgbClr val="00B0F0"/>
                </a:solidFill>
                <a:cs typeface="Arial"/>
              </a:rPr>
              <a:t>Objectifs de ce 1</a:t>
            </a:r>
            <a:r>
              <a:rPr lang="fr-FR" sz="2000" kern="0" baseline="30000" dirty="0">
                <a:solidFill>
                  <a:srgbClr val="00B0F0"/>
                </a:solidFill>
                <a:cs typeface="Arial"/>
              </a:rPr>
              <a:t>er</a:t>
            </a:r>
            <a:r>
              <a:rPr lang="fr-FR" sz="2000" kern="0" dirty="0">
                <a:solidFill>
                  <a:srgbClr val="00B0F0"/>
                </a:solidFill>
                <a:cs typeface="Arial"/>
              </a:rPr>
              <a:t> Club des pilotes :</a:t>
            </a:r>
          </a:p>
          <a:p>
            <a:pPr marL="265113" lvl="1" indent="-265113" algn="just" eaLnBrk="1" hangingPunct="1">
              <a:lnSpc>
                <a:spcPct val="100000"/>
              </a:lnSpc>
              <a:spcAft>
                <a:spcPts val="300"/>
              </a:spcAft>
              <a:buSzPct val="125000"/>
              <a:buFontTx/>
              <a:buNone/>
              <a:defRPr/>
            </a:pPr>
            <a:endParaRPr lang="fr-FR" sz="1800" kern="0" dirty="0">
              <a:solidFill>
                <a:srgbClr val="002060"/>
              </a:solidFill>
              <a:cs typeface="Arial"/>
            </a:endParaRPr>
          </a:p>
          <a:p>
            <a:pPr marL="265113" lvl="1" indent="-265113" algn="just">
              <a:spcBef>
                <a:spcPts val="1200"/>
              </a:spcBef>
              <a:spcAft>
                <a:spcPts val="300"/>
              </a:spcAft>
              <a:buClr>
                <a:schemeClr val="bg2"/>
              </a:buClr>
              <a:buSzPct val="125000"/>
              <a:buBlip>
                <a:blip r:embed="rId3"/>
              </a:buBlip>
              <a:defRPr/>
            </a:pPr>
            <a:r>
              <a:rPr lang="fr-FR" sz="1800" kern="0" dirty="0">
                <a:solidFill>
                  <a:srgbClr val="002060"/>
                </a:solidFill>
                <a:cs typeface="Arial"/>
              </a:rPr>
              <a:t>Partager sur les conditions de réussite du démarrage de la DSN pour la fonction publique en janvier 2020</a:t>
            </a:r>
          </a:p>
          <a:p>
            <a:pPr marL="265113" lvl="1" indent="-265113" algn="just">
              <a:spcBef>
                <a:spcPts val="1200"/>
              </a:spcBef>
              <a:spcAft>
                <a:spcPts val="300"/>
              </a:spcAft>
              <a:buClr>
                <a:schemeClr val="bg2"/>
              </a:buClr>
              <a:buSzPct val="125000"/>
              <a:buBlip>
                <a:blip r:embed="rId3"/>
              </a:buBlip>
              <a:defRPr/>
            </a:pPr>
            <a:endParaRPr lang="fr-FR" sz="1800" kern="0" dirty="0">
              <a:solidFill>
                <a:srgbClr val="002060"/>
              </a:solidFill>
              <a:cs typeface="Arial"/>
            </a:endParaRPr>
          </a:p>
          <a:p>
            <a:pPr marL="265113" lvl="1" indent="-265113" algn="just">
              <a:spcBef>
                <a:spcPts val="1200"/>
              </a:spcBef>
              <a:spcAft>
                <a:spcPts val="300"/>
              </a:spcAft>
              <a:buClr>
                <a:schemeClr val="bg2"/>
              </a:buClr>
              <a:buSzPct val="125000"/>
              <a:buBlip>
                <a:blip r:embed="rId3"/>
              </a:buBlip>
              <a:defRPr/>
            </a:pPr>
            <a:r>
              <a:rPr lang="fr-FR" sz="1800" kern="0" dirty="0">
                <a:solidFill>
                  <a:srgbClr val="002060"/>
                </a:solidFill>
                <a:cs typeface="Arial"/>
              </a:rPr>
              <a:t>Echanger sur les premiers retours d’expérience des pilotes DSN FP et les bonnes pratiques à circulariser</a:t>
            </a:r>
          </a:p>
          <a:p>
            <a:pPr marL="265113" lvl="1" indent="-265113" algn="just">
              <a:spcBef>
                <a:spcPts val="1200"/>
              </a:spcBef>
              <a:spcAft>
                <a:spcPts val="300"/>
              </a:spcAft>
              <a:buClr>
                <a:schemeClr val="bg2"/>
              </a:buClr>
              <a:buSzPct val="125000"/>
              <a:buBlip>
                <a:blip r:embed="rId3"/>
              </a:buBlip>
              <a:defRPr/>
            </a:pPr>
            <a:endParaRPr lang="fr-FR" sz="1800" kern="0" dirty="0">
              <a:solidFill>
                <a:srgbClr val="002060"/>
              </a:solidFill>
              <a:cs typeface="Arial"/>
            </a:endParaRPr>
          </a:p>
          <a:p>
            <a:pPr marL="265113" lvl="1" indent="-265113" algn="just">
              <a:spcBef>
                <a:spcPts val="1200"/>
              </a:spcBef>
              <a:spcAft>
                <a:spcPts val="300"/>
              </a:spcAft>
              <a:buClr>
                <a:schemeClr val="bg2"/>
              </a:buClr>
              <a:buSzPct val="125000"/>
              <a:buBlip>
                <a:blip r:embed="rId3"/>
              </a:buBlip>
              <a:defRPr/>
            </a:pPr>
            <a:r>
              <a:rPr lang="fr-FR" sz="1800" kern="0" dirty="0">
                <a:solidFill>
                  <a:srgbClr val="002060"/>
                </a:solidFill>
                <a:cs typeface="Arial"/>
              </a:rPr>
              <a:t>Construire collectivement un plan d’actions pour assurer la montée en charge de la fonction publique en DSN d’ici à 2022</a:t>
            </a:r>
          </a:p>
          <a:p>
            <a:pPr marL="0" lvl="1" indent="0" algn="just">
              <a:spcBef>
                <a:spcPts val="1200"/>
              </a:spcBef>
              <a:spcAft>
                <a:spcPts val="300"/>
              </a:spcAft>
              <a:buClr>
                <a:schemeClr val="bg2"/>
              </a:buClr>
              <a:buSzPct val="125000"/>
              <a:buNone/>
              <a:defRPr/>
            </a:pPr>
            <a:endParaRPr lang="fr-FR" sz="1800" kern="0" dirty="0">
              <a:solidFill>
                <a:srgbClr val="002060"/>
              </a:solidFill>
              <a:cs typeface="Arial"/>
            </a:endParaRPr>
          </a:p>
          <a:p>
            <a:pPr marL="265113" lvl="1" indent="-265113" algn="just" eaLnBrk="1" hangingPunct="1">
              <a:lnSpc>
                <a:spcPct val="100000"/>
              </a:lnSpc>
              <a:spcAft>
                <a:spcPts val="300"/>
              </a:spcAft>
              <a:buSzPct val="125000"/>
              <a:buFontTx/>
              <a:buNone/>
              <a:defRPr/>
            </a:pPr>
            <a:endParaRPr lang="fr-FR" sz="2000" kern="0" dirty="0">
              <a:solidFill>
                <a:srgbClr val="00B0F0"/>
              </a:solidFill>
              <a:cs typeface="Arial"/>
            </a:endParaRPr>
          </a:p>
        </p:txBody>
      </p:sp>
    </p:spTree>
    <p:extLst>
      <p:ext uri="{BB962C8B-B14F-4D97-AF65-F5344CB8AC3E}">
        <p14:creationId xmlns:p14="http://schemas.microsoft.com/office/powerpoint/2010/main" val="254666580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pPr>
              <a:defRPr/>
            </a:pPr>
            <a:fld id="{7B0B5D98-C34D-4DB1-BE83-7541DF2AF49D}" type="slidenum">
              <a:rPr lang="fr-FR" smtClean="0"/>
              <a:pPr>
                <a:defRPr/>
              </a:pPr>
              <a:t>40</a:t>
            </a:fld>
            <a:endParaRPr lang="fr-FR" dirty="0"/>
          </a:p>
        </p:txBody>
      </p:sp>
      <p:sp>
        <p:nvSpPr>
          <p:cNvPr id="9" name="ZoneTexte 8"/>
          <p:cNvSpPr txBox="1"/>
          <p:nvPr>
            <p:custDataLst>
              <p:tags r:id="rId2"/>
            </p:custDataLst>
          </p:nvPr>
        </p:nvSpPr>
        <p:spPr>
          <a:xfrm>
            <a:off x="252480" y="1634522"/>
            <a:ext cx="8640000" cy="4906405"/>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8"/>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Sujets à sécuriser</a:t>
            </a:r>
          </a:p>
          <a:p>
            <a:pPr indent="-98425" algn="just" eaLnBrk="0" fontAlgn="base" hangingPunct="0">
              <a:lnSpc>
                <a:spcPts val="1800"/>
              </a:lnSpc>
              <a:spcBef>
                <a:spcPts val="600"/>
              </a:spcBef>
              <a:spcAft>
                <a:spcPct val="0"/>
              </a:spcAft>
              <a:buClr>
                <a:schemeClr val="bg2"/>
              </a:buClr>
              <a:buSzPct val="125000"/>
              <a:tabLst>
                <a:tab pos="8435975" algn="r"/>
              </a:tabLst>
              <a:defRPr/>
            </a:pPr>
            <a:endParaRPr lang="fr-FR" altLang="fr-FR" sz="2400" i="1" dirty="0" smtClean="0">
              <a:solidFill>
                <a:schemeClr val="bg1">
                  <a:lumMod val="65000"/>
                </a:schemeClr>
              </a:solidFill>
              <a:latin typeface="Calibri" pitchFamily="34" charset="0"/>
              <a:cs typeface="Arial" charset="0"/>
              <a:sym typeface="Wingdings" pitchFamily="2" charset="2"/>
            </a:endParaRP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Conformité des </a:t>
            </a:r>
            <a:r>
              <a:rPr lang="fr-FR" altLang="fr-FR" dirty="0" err="1" smtClean="0">
                <a:solidFill>
                  <a:srgbClr val="004272"/>
                </a:solidFill>
                <a:sym typeface="Wingdings" pitchFamily="2" charset="2"/>
              </a:rPr>
              <a:t>SIRETs</a:t>
            </a:r>
            <a:r>
              <a:rPr lang="fr-FR" altLang="fr-FR" dirty="0" smtClean="0">
                <a:solidFill>
                  <a:srgbClr val="004272"/>
                </a:solidFill>
                <a:sym typeface="Wingdings" pitchFamily="2" charset="2"/>
              </a:rPr>
              <a:t> lieux de travail (BAN pour la DSN d’aout 2019). </a:t>
            </a: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Traduction entre les données présentes dans PAY et le contrat DSN.</a:t>
            </a: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Déphasage avec la nomenclature NNE</a:t>
            </a: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Réception et contenu des CRM</a:t>
            </a:r>
          </a:p>
          <a:p>
            <a:pPr algn="just" eaLnBrk="0" fontAlgn="base" hangingPunct="0">
              <a:lnSpc>
                <a:spcPct val="90000"/>
              </a:lnSpc>
              <a:spcBef>
                <a:spcPts val="300"/>
              </a:spcBef>
              <a:spcAft>
                <a:spcPts val="300"/>
              </a:spcAft>
              <a:buClr>
                <a:schemeClr val="tx1">
                  <a:lumMod val="65000"/>
                  <a:lumOff val="35000"/>
                </a:schemeClr>
              </a:buClr>
              <a:buSzPct val="200000"/>
              <a:tabLst>
                <a:tab pos="6457950" algn="l"/>
              </a:tabLst>
              <a:defRPr/>
            </a:pPr>
            <a:endParaRPr lang="fr-FR" altLang="fr-FR" sz="1400" dirty="0" smtClean="0">
              <a:solidFill>
                <a:srgbClr val="004272"/>
              </a:solidFill>
              <a:sym typeface="Wingdings" pitchFamily="2" charset="2"/>
            </a:endParaRPr>
          </a:p>
          <a:p>
            <a:pPr marL="631825" lvl="1" indent="-273050" algn="just" eaLnBrk="0" fontAlgn="base" hangingPunct="0">
              <a:lnSpc>
                <a:spcPts val="1800"/>
              </a:lnSpc>
              <a:spcBef>
                <a:spcPts val="600"/>
              </a:spcBef>
              <a:spcAft>
                <a:spcPct val="0"/>
              </a:spcAft>
              <a:buClr>
                <a:schemeClr val="bg2"/>
              </a:buClr>
              <a:buSzPct val="125000"/>
              <a:buBlip>
                <a:blip r:embed="rId8"/>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Conseils et bonnes pratiques à communiquer aux participants</a:t>
            </a:r>
          </a:p>
          <a:p>
            <a:pPr indent="-98425" algn="just" eaLnBrk="0" fontAlgn="base" hangingPunct="0">
              <a:lnSpc>
                <a:spcPts val="1800"/>
              </a:lnSpc>
              <a:spcBef>
                <a:spcPts val="600"/>
              </a:spcBef>
              <a:spcAft>
                <a:spcPct val="0"/>
              </a:spcAft>
              <a:buClr>
                <a:schemeClr val="bg2"/>
              </a:buClr>
              <a:buSzPct val="125000"/>
              <a:tabLst>
                <a:tab pos="8435975" algn="r"/>
              </a:tabLst>
              <a:defRPr/>
            </a:pPr>
            <a:endParaRPr lang="fr-FR" altLang="fr-FR" sz="2400" b="1" dirty="0" smtClean="0">
              <a:solidFill>
                <a:schemeClr val="bg1">
                  <a:lumMod val="65000"/>
                </a:schemeClr>
              </a:solidFill>
              <a:latin typeface="Calibri" pitchFamily="34" charset="0"/>
              <a:cs typeface="Arial" charset="0"/>
              <a:sym typeface="Wingdings" pitchFamily="2" charset="2"/>
            </a:endParaRP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Entrée progressive dans le pilote fixant des objectifs différents par mois</a:t>
            </a: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Développer des rapports privilégiés avec tous les acteurs (les OPS, GIP MDS, l’éditeur/intégrateur)</a:t>
            </a: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Validation de la maille déclarative avec les OPS en amont</a:t>
            </a:r>
            <a:endParaRPr lang="fr-FR" altLang="fr-FR" sz="1400" dirty="0" smtClean="0">
              <a:solidFill>
                <a:srgbClr val="004272"/>
              </a:solidFill>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endParaRPr lang="fr-FR" altLang="fr-FR" sz="1400" dirty="0" smtClean="0">
              <a:solidFill>
                <a:srgbClr val="004272"/>
              </a:solidFill>
              <a:sym typeface="Wingdings" pitchFamily="2" charset="2"/>
            </a:endParaRPr>
          </a:p>
        </p:txBody>
      </p:sp>
      <p:pic>
        <p:nvPicPr>
          <p:cNvPr id="14" name="Picture 12" descr="comment dessiner une loupe"/>
          <p:cNvPicPr>
            <a:picLocks noChangeAspect="1" noChangeArrowheads="1"/>
          </p:cNvPicPr>
          <p:nvPr>
            <p:custDataLst>
              <p:tags r:id="rId3"/>
            </p:custDataLst>
          </p:nvPr>
        </p:nvPicPr>
        <p:blipFill>
          <a:blip r:embed="rId9" cstate="print"/>
          <a:srcRect/>
          <a:stretch>
            <a:fillRect/>
          </a:stretch>
        </p:blipFill>
        <p:spPr bwMode="auto">
          <a:xfrm flipH="1">
            <a:off x="8388424" y="362443"/>
            <a:ext cx="683568" cy="690293"/>
          </a:xfrm>
          <a:prstGeom prst="rect">
            <a:avLst/>
          </a:prstGeom>
          <a:noFill/>
        </p:spPr>
      </p:pic>
      <p:sp>
        <p:nvSpPr>
          <p:cNvPr id="10" name="ZoneTexte 9"/>
          <p:cNvSpPr txBox="1"/>
          <p:nvPr>
            <p:custDataLst>
              <p:tags r:id="rId4"/>
            </p:custDataLst>
          </p:nvPr>
        </p:nvSpPr>
        <p:spPr>
          <a:xfrm>
            <a:off x="3647718" y="1095127"/>
            <a:ext cx="5460785" cy="408623"/>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Retour Ministère de la Culture/CISIRH </a:t>
            </a:r>
            <a:endParaRPr lang="fr-FR" dirty="0">
              <a:solidFill>
                <a:schemeClr val="tx1">
                  <a:lumMod val="65000"/>
                  <a:lumOff val="35000"/>
                </a:schemeClr>
              </a:solidFill>
            </a:endParaRPr>
          </a:p>
        </p:txBody>
      </p:sp>
      <p:pic>
        <p:nvPicPr>
          <p:cNvPr id="11" name="Picture 2" descr="http://ep.yimg.com/ay/focusedtechnology/microphones-4.jpg"/>
          <p:cNvPicPr>
            <a:picLocks noChangeAspect="1" noChangeArrowheads="1"/>
          </p:cNvPicPr>
          <p:nvPr>
            <p:custDataLst>
              <p:tags r:id="rId5"/>
            </p:custDataLst>
          </p:nvPr>
        </p:nvPicPr>
        <p:blipFill>
          <a:blip r:embed="rId10" cstate="print">
            <a:clrChange>
              <a:clrFrom>
                <a:srgbClr val="FFFFFF"/>
              </a:clrFrom>
              <a:clrTo>
                <a:srgbClr val="FFFFFF">
                  <a:alpha val="0"/>
                </a:srgbClr>
              </a:clrTo>
            </a:clrChange>
          </a:blip>
          <a:srcRect/>
          <a:stretch>
            <a:fillRect/>
          </a:stretch>
        </p:blipFill>
        <p:spPr bwMode="auto">
          <a:xfrm>
            <a:off x="3779912" y="1159460"/>
            <a:ext cx="299855" cy="298774"/>
          </a:xfrm>
          <a:prstGeom prst="rect">
            <a:avLst/>
          </a:prstGeom>
          <a:noFill/>
        </p:spPr>
      </p:pic>
    </p:spTree>
    <p:extLst>
      <p:ext uri="{BB962C8B-B14F-4D97-AF65-F5344CB8AC3E}">
        <p14:creationId xmlns:p14="http://schemas.microsoft.com/office/powerpoint/2010/main" val="175938054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3"/>
          <p:cNvSpPr>
            <a:spLocks noGrp="1"/>
          </p:cNvSpPr>
          <p:nvPr>
            <p:ph type="title"/>
          </p:nvPr>
        </p:nvSpPr>
        <p:spPr>
          <a:xfrm>
            <a:off x="755576" y="3068960"/>
            <a:ext cx="7920880" cy="1512168"/>
          </a:xfrm>
          <a:prstGeom prst="roundRect">
            <a:avLst/>
          </a:prstGeom>
          <a:noFill/>
          <a:ln w="19050">
            <a:solidFill>
              <a:schemeClr val="accent1"/>
            </a:solidFill>
            <a:prstDash val="sysDash"/>
          </a:ln>
          <a:effectLst/>
        </p:spPr>
        <p:txBody>
          <a:bodyPr anchor="ctr"/>
          <a:lstStyle/>
          <a:p>
            <a:pPr algn="ctr"/>
            <a:r>
              <a:rPr lang="fr-FR" sz="3200" dirty="0" smtClean="0">
                <a:solidFill>
                  <a:schemeClr val="tx1">
                    <a:lumMod val="65000"/>
                    <a:lumOff val="35000"/>
                  </a:schemeClr>
                </a:solidFill>
              </a:rPr>
              <a:t>Grand </a:t>
            </a:r>
            <a:r>
              <a:rPr lang="fr-FR" sz="3200" dirty="0">
                <a:solidFill>
                  <a:schemeClr val="tx1">
                    <a:lumMod val="65000"/>
                    <a:lumOff val="35000"/>
                  </a:schemeClr>
                </a:solidFill>
              </a:rPr>
              <a:t>Poitiers </a:t>
            </a:r>
            <a:r>
              <a:rPr lang="fr-FR" sz="3200" dirty="0" smtClean="0">
                <a:solidFill>
                  <a:schemeClr val="tx1">
                    <a:lumMod val="65000"/>
                    <a:lumOff val="35000"/>
                  </a:schemeClr>
                </a:solidFill>
              </a:rPr>
              <a:t/>
            </a:r>
            <a:br>
              <a:rPr lang="fr-FR" sz="3200" dirty="0" smtClean="0">
                <a:solidFill>
                  <a:schemeClr val="tx1">
                    <a:lumMod val="65000"/>
                    <a:lumOff val="35000"/>
                  </a:schemeClr>
                </a:solidFill>
              </a:rPr>
            </a:br>
            <a:r>
              <a:rPr lang="fr-FR" sz="3200" dirty="0" smtClean="0">
                <a:solidFill>
                  <a:schemeClr val="tx1">
                    <a:lumMod val="65000"/>
                    <a:lumOff val="35000"/>
                  </a:schemeClr>
                </a:solidFill>
              </a:rPr>
              <a:t>&amp; </a:t>
            </a:r>
            <a:r>
              <a:rPr lang="fr-FR" sz="3200" dirty="0" err="1">
                <a:solidFill>
                  <a:schemeClr val="tx1">
                    <a:lumMod val="65000"/>
                    <a:lumOff val="35000"/>
                  </a:schemeClr>
                </a:solidFill>
              </a:rPr>
              <a:t>Ciril</a:t>
            </a:r>
            <a:r>
              <a:rPr lang="fr-FR" sz="3200" dirty="0">
                <a:solidFill>
                  <a:schemeClr val="tx1">
                    <a:lumMod val="65000"/>
                    <a:lumOff val="35000"/>
                  </a:schemeClr>
                </a:solidFill>
              </a:rPr>
              <a:t> GROUP</a:t>
            </a: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41</a:t>
            </a:fld>
            <a:endParaRPr lang="fr-FR" dirty="0"/>
          </a:p>
        </p:txBody>
      </p:sp>
      <p:pic>
        <p:nvPicPr>
          <p:cNvPr id="5" name="Picture 2" descr="http://ep.yimg.com/ay/focusedtechnology/microphones-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3284984"/>
            <a:ext cx="1045549" cy="1041781"/>
          </a:xfrm>
          <a:prstGeom prst="rect">
            <a:avLst/>
          </a:prstGeom>
          <a:noFill/>
        </p:spPr>
      </p:pic>
    </p:spTree>
    <p:extLst>
      <p:ext uri="{BB962C8B-B14F-4D97-AF65-F5344CB8AC3E}">
        <p14:creationId xmlns:p14="http://schemas.microsoft.com/office/powerpoint/2010/main" val="1118688492"/>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42</a:t>
            </a:fld>
            <a:endParaRPr lang="fr-FR" dirty="0"/>
          </a:p>
        </p:txBody>
      </p:sp>
      <p:sp>
        <p:nvSpPr>
          <p:cNvPr id="12" name="ZoneTexte 11"/>
          <p:cNvSpPr txBox="1"/>
          <p:nvPr/>
        </p:nvSpPr>
        <p:spPr>
          <a:xfrm>
            <a:off x="3995936" y="1124744"/>
            <a:ext cx="5112568" cy="715089"/>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a:t>
            </a:r>
            <a:r>
              <a:rPr lang="fr-FR" i="1" dirty="0" smtClean="0">
                <a:solidFill>
                  <a:schemeClr val="tx1">
                    <a:lumMod val="65000"/>
                    <a:lumOff val="35000"/>
                  </a:schemeClr>
                </a:solidFill>
              </a:rPr>
              <a:t>Retours de : </a:t>
            </a:r>
            <a:r>
              <a:rPr lang="fr-FR" b="1" dirty="0" smtClean="0">
                <a:solidFill>
                  <a:schemeClr val="tx1">
                    <a:lumMod val="65000"/>
                    <a:lumOff val="35000"/>
                  </a:schemeClr>
                </a:solidFill>
              </a:rPr>
              <a:t>Grand Poitiers</a:t>
            </a:r>
          </a:p>
          <a:p>
            <a:r>
              <a:rPr lang="fr-FR" b="1" dirty="0" smtClean="0">
                <a:solidFill>
                  <a:schemeClr val="tx1">
                    <a:lumMod val="65000"/>
                    <a:lumOff val="35000"/>
                  </a:schemeClr>
                </a:solidFill>
              </a:rPr>
              <a:t>		</a:t>
            </a:r>
            <a:r>
              <a:rPr lang="fr-FR" dirty="0" smtClean="0">
                <a:solidFill>
                  <a:schemeClr val="tx1">
                    <a:lumMod val="65000"/>
                    <a:lumOff val="35000"/>
                  </a:schemeClr>
                </a:solidFill>
              </a:rPr>
              <a:t>	</a:t>
            </a:r>
            <a:r>
              <a:rPr lang="fr-FR" i="1" dirty="0" smtClean="0">
                <a:solidFill>
                  <a:schemeClr val="tx1">
                    <a:lumMod val="65000"/>
                    <a:lumOff val="35000"/>
                  </a:schemeClr>
                </a:solidFill>
              </a:rPr>
              <a:t>Editeur : </a:t>
            </a:r>
            <a:r>
              <a:rPr lang="fr-FR" b="1" dirty="0" smtClean="0">
                <a:solidFill>
                  <a:schemeClr val="tx1">
                    <a:lumMod val="65000"/>
                    <a:lumOff val="35000"/>
                  </a:schemeClr>
                </a:solidFill>
              </a:rPr>
              <a:t>Ciril GROUP</a:t>
            </a:r>
            <a:endParaRPr lang="fr-FR" b="1" dirty="0">
              <a:solidFill>
                <a:schemeClr val="tx1">
                  <a:lumMod val="65000"/>
                  <a:lumOff val="35000"/>
                </a:schemeClr>
              </a:solidFill>
            </a:endParaRPr>
          </a:p>
        </p:txBody>
      </p:sp>
      <p:pic>
        <p:nvPicPr>
          <p:cNvPr id="13" name="Picture 2" descr="http://ep.yimg.com/ay/focusedtechnology/microphones-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6161" y="1222059"/>
            <a:ext cx="299855" cy="298774"/>
          </a:xfrm>
          <a:prstGeom prst="rect">
            <a:avLst/>
          </a:prstGeom>
          <a:noFill/>
        </p:spPr>
      </p:pic>
      <p:sp>
        <p:nvSpPr>
          <p:cNvPr id="9" name="ZoneTexte 8"/>
          <p:cNvSpPr txBox="1"/>
          <p:nvPr/>
        </p:nvSpPr>
        <p:spPr>
          <a:xfrm>
            <a:off x="252480" y="1903889"/>
            <a:ext cx="8640000" cy="4663500"/>
          </a:xfrm>
          <a:prstGeom prst="roundRect">
            <a:avLst>
              <a:gd name="adj" fmla="val 5388"/>
            </a:avLst>
          </a:prstGeom>
          <a:solidFill>
            <a:schemeClr val="bg1"/>
          </a:solidFill>
          <a:ln>
            <a:solidFill>
              <a:schemeClr val="bg2"/>
            </a:solidFill>
            <a:prstDash val="sysDash"/>
          </a:ln>
        </p:spPr>
        <p:txBody>
          <a:bodyPr wrap="square" rtlCol="0">
            <a:spAutoFit/>
          </a:bodyPr>
          <a:lstStyle/>
          <a:p>
            <a:pPr marL="631825" lvl="1" indent="-273050"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000" b="1" dirty="0" smtClean="0">
                <a:solidFill>
                  <a:schemeClr val="bg1">
                    <a:lumMod val="65000"/>
                  </a:schemeClr>
                </a:solidFill>
                <a:latin typeface="Calibri" pitchFamily="34" charset="0"/>
                <a:cs typeface="Arial" charset="0"/>
                <a:sym typeface="Wingdings" pitchFamily="2" charset="2"/>
              </a:rPr>
              <a:t>Présentation de la structure</a:t>
            </a:r>
          </a:p>
          <a:p>
            <a:pPr marL="358775" lvl="1" eaLnBrk="0" fontAlgn="base" hangingPunct="0">
              <a:lnSpc>
                <a:spcPts val="1800"/>
              </a:lnSpc>
              <a:spcBef>
                <a:spcPts val="600"/>
              </a:spcBef>
              <a:spcAft>
                <a:spcPct val="0"/>
              </a:spcAft>
              <a:buClr>
                <a:schemeClr val="bg2"/>
              </a:buClr>
              <a:buSzPct val="125000"/>
              <a:tabLst>
                <a:tab pos="8435975" algn="r"/>
              </a:tabLst>
              <a:defRPr/>
            </a:pPr>
            <a:r>
              <a:rPr lang="fr-FR" altLang="fr-FR" sz="2000" b="1" dirty="0" smtClean="0">
                <a:solidFill>
                  <a:schemeClr val="bg1">
                    <a:lumMod val="65000"/>
                  </a:schemeClr>
                </a:solidFill>
                <a:latin typeface="Calibri" pitchFamily="34" charset="0"/>
                <a:cs typeface="Arial" charset="0"/>
                <a:sym typeface="Wingdings" pitchFamily="2" charset="2"/>
              </a:rPr>
              <a:t> </a:t>
            </a:r>
            <a:endParaRPr lang="fr-FR" altLang="fr-FR" sz="1200" b="1"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a:solidFill>
                <a:srgbClr val="004272"/>
              </a:solidFill>
              <a:sym typeface="Wingdings" pitchFamily="2" charset="2"/>
            </a:endParaRPr>
          </a:p>
          <a:p>
            <a:pPr lvl="1" algn="just" eaLnBrk="0" fontAlgn="base" hangingPunct="0">
              <a:spcBef>
                <a:spcPts val="300"/>
              </a:spcBef>
              <a:spcAft>
                <a:spcPts val="300"/>
              </a:spcAft>
              <a:buClr>
                <a:schemeClr val="tx1">
                  <a:lumMod val="65000"/>
                  <a:lumOff val="35000"/>
                </a:schemeClr>
              </a:buClr>
              <a:buSzPct val="200000"/>
              <a:tabLst>
                <a:tab pos="6457950" algn="l"/>
              </a:tabLst>
              <a:defRPr/>
            </a:pPr>
            <a:endParaRPr lang="fr-FR" altLang="fr-FR" sz="1100" dirty="0">
              <a:solidFill>
                <a:srgbClr val="004272"/>
              </a:solidFill>
              <a:sym typeface="Wingdings" pitchFamily="2" charset="2"/>
            </a:endParaRPr>
          </a:p>
          <a:p>
            <a:pPr lvl="1" algn="just" eaLnBrk="0" fontAlgn="base" hangingPunct="0">
              <a:spcBef>
                <a:spcPts val="300"/>
              </a:spcBef>
              <a:spcAft>
                <a:spcPts val="300"/>
              </a:spcAft>
              <a:buClr>
                <a:schemeClr val="tx1">
                  <a:lumMod val="65000"/>
                  <a:lumOff val="35000"/>
                </a:schemeClr>
              </a:buClr>
              <a:buSzPct val="200000"/>
              <a:tabLst>
                <a:tab pos="6457950" algn="l"/>
              </a:tabLst>
              <a:defRPr/>
            </a:pPr>
            <a:endParaRPr lang="fr-FR" altLang="fr-FR" sz="1100" dirty="0" smtClean="0">
              <a:solidFill>
                <a:srgbClr val="004272"/>
              </a:solidFill>
              <a:sym typeface="Wingdings" pitchFamily="2" charset="2"/>
            </a:endParaRPr>
          </a:p>
        </p:txBody>
      </p:sp>
      <p:pic>
        <p:nvPicPr>
          <p:cNvPr id="117" name="Picture 12" descr="comment dessiner une loupe"/>
          <p:cNvPicPr>
            <a:picLocks noChangeAspect="1" noChangeArrowheads="1"/>
          </p:cNvPicPr>
          <p:nvPr/>
        </p:nvPicPr>
        <p:blipFill>
          <a:blip r:embed="rId4" cstate="print"/>
          <a:srcRect/>
          <a:stretch>
            <a:fillRect/>
          </a:stretch>
        </p:blipFill>
        <p:spPr bwMode="auto">
          <a:xfrm flipH="1">
            <a:off x="8388424" y="362443"/>
            <a:ext cx="683568" cy="690293"/>
          </a:xfrm>
          <a:prstGeom prst="rect">
            <a:avLst/>
          </a:prstGeom>
          <a:noFill/>
        </p:spPr>
      </p:pic>
      <p:pic>
        <p:nvPicPr>
          <p:cNvPr id="1026" name="Image 1" descr="th-320x240-logo_gp_cu_adminiistratif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0"/>
            <a:ext cx="2476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8411"/>
            <a:ext cx="19716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val="1009662228"/>
              </p:ext>
            </p:extLst>
          </p:nvPr>
        </p:nvGraphicFramePr>
        <p:xfrm>
          <a:off x="899592" y="2348881"/>
          <a:ext cx="7488832" cy="3892673"/>
        </p:xfrm>
        <a:graphic>
          <a:graphicData uri="http://schemas.openxmlformats.org/drawingml/2006/table">
            <a:tbl>
              <a:tblPr firstRow="1" bandRow="1">
                <a:tableStyleId>{5C22544A-7EE6-4342-B048-85BDC9FD1C3A}</a:tableStyleId>
              </a:tblPr>
              <a:tblGrid>
                <a:gridCol w="2242467">
                  <a:extLst>
                    <a:ext uri="{9D8B030D-6E8A-4147-A177-3AD203B41FA5}">
                      <a16:colId xmlns:a16="http://schemas.microsoft.com/office/drawing/2014/main" val="20000"/>
                    </a:ext>
                  </a:extLst>
                </a:gridCol>
                <a:gridCol w="2357063">
                  <a:extLst>
                    <a:ext uri="{9D8B030D-6E8A-4147-A177-3AD203B41FA5}">
                      <a16:colId xmlns:a16="http://schemas.microsoft.com/office/drawing/2014/main" val="20001"/>
                    </a:ext>
                  </a:extLst>
                </a:gridCol>
                <a:gridCol w="1520686">
                  <a:extLst>
                    <a:ext uri="{9D8B030D-6E8A-4147-A177-3AD203B41FA5}">
                      <a16:colId xmlns:a16="http://schemas.microsoft.com/office/drawing/2014/main" val="20002"/>
                    </a:ext>
                  </a:extLst>
                </a:gridCol>
                <a:gridCol w="1368616">
                  <a:extLst>
                    <a:ext uri="{9D8B030D-6E8A-4147-A177-3AD203B41FA5}">
                      <a16:colId xmlns:a16="http://schemas.microsoft.com/office/drawing/2014/main" val="20003"/>
                    </a:ext>
                  </a:extLst>
                </a:gridCol>
              </a:tblGrid>
              <a:tr h="555936">
                <a:tc>
                  <a:txBody>
                    <a:bodyPr/>
                    <a:lstStyle/>
                    <a:p>
                      <a:pPr algn="ctr"/>
                      <a:r>
                        <a:rPr lang="fr-FR" dirty="0" smtClean="0"/>
                        <a:t>Collectivités</a:t>
                      </a:r>
                      <a:r>
                        <a:rPr lang="fr-FR" baseline="0" dirty="0" smtClean="0"/>
                        <a:t> :</a:t>
                      </a:r>
                    </a:p>
                  </a:txBody>
                  <a:tcPr anchor="ctr"/>
                </a:tc>
                <a:tc>
                  <a:txBody>
                    <a:bodyPr/>
                    <a:lstStyle/>
                    <a:p>
                      <a:pPr algn="ctr"/>
                      <a:r>
                        <a:rPr lang="fr-FR" dirty="0" smtClean="0"/>
                        <a:t>GRAND</a:t>
                      </a:r>
                      <a:r>
                        <a:rPr lang="fr-FR" baseline="0" dirty="0" smtClean="0"/>
                        <a:t> POITIERS</a:t>
                      </a:r>
                      <a:endParaRPr lang="fr-FR" dirty="0"/>
                    </a:p>
                  </a:txBody>
                  <a:tcPr anchor="ctr"/>
                </a:tc>
                <a:tc>
                  <a:txBody>
                    <a:bodyPr/>
                    <a:lstStyle/>
                    <a:p>
                      <a:pPr algn="ctr"/>
                      <a:r>
                        <a:rPr lang="fr-FR" dirty="0" smtClean="0"/>
                        <a:t>COMMUNE</a:t>
                      </a:r>
                      <a:endParaRPr lang="fr-FR" dirty="0"/>
                    </a:p>
                  </a:txBody>
                  <a:tcPr anchor="ctr"/>
                </a:tc>
                <a:tc>
                  <a:txBody>
                    <a:bodyPr/>
                    <a:lstStyle/>
                    <a:p>
                      <a:pPr algn="ctr"/>
                      <a:r>
                        <a:rPr lang="fr-FR" dirty="0" smtClean="0"/>
                        <a:t>CCAS</a:t>
                      </a:r>
                      <a:endParaRPr lang="fr-FR" dirty="0"/>
                    </a:p>
                  </a:txBody>
                  <a:tcPr anchor="ctr"/>
                </a:tc>
                <a:extLst>
                  <a:ext uri="{0D108BD9-81ED-4DB2-BD59-A6C34878D82A}">
                    <a16:rowId xmlns:a16="http://schemas.microsoft.com/office/drawing/2014/main" val="10000"/>
                  </a:ext>
                </a:extLst>
              </a:tr>
              <a:tr h="386676">
                <a:tc>
                  <a:txBody>
                    <a:bodyPr/>
                    <a:lstStyle/>
                    <a:p>
                      <a:r>
                        <a:rPr lang="fr-FR" dirty="0" smtClean="0"/>
                        <a:t>Etablissements :</a:t>
                      </a:r>
                      <a:endParaRPr lang="fr-FR" dirty="0"/>
                    </a:p>
                  </a:txBody>
                  <a:tcPr anchor="ctr"/>
                </a:tc>
                <a:tc>
                  <a:txBody>
                    <a:bodyPr/>
                    <a:lstStyle/>
                    <a:p>
                      <a:pPr algn="ctr"/>
                      <a:r>
                        <a:rPr lang="fr-FR" dirty="0" smtClean="0"/>
                        <a:t>12 SIRET</a:t>
                      </a:r>
                      <a:endParaRPr lang="fr-FR" dirty="0"/>
                    </a:p>
                  </a:txBody>
                  <a:tcPr/>
                </a:tc>
                <a:tc>
                  <a:txBody>
                    <a:bodyPr/>
                    <a:lstStyle/>
                    <a:p>
                      <a:pPr algn="ctr"/>
                      <a:r>
                        <a:rPr lang="fr-FR" dirty="0" smtClean="0"/>
                        <a:t>2 SIRET</a:t>
                      </a:r>
                      <a:endParaRPr lang="fr-FR" dirty="0"/>
                    </a:p>
                  </a:txBody>
                  <a:tcPr/>
                </a:tc>
                <a:tc>
                  <a:txBody>
                    <a:bodyPr/>
                    <a:lstStyle/>
                    <a:p>
                      <a:pPr algn="ctr"/>
                      <a:r>
                        <a:rPr lang="fr-FR" dirty="0" smtClean="0"/>
                        <a:t>1 SIRET</a:t>
                      </a:r>
                      <a:endParaRPr lang="fr-FR" dirty="0"/>
                    </a:p>
                  </a:txBody>
                  <a:tcPr/>
                </a:tc>
                <a:extLst>
                  <a:ext uri="{0D108BD9-81ED-4DB2-BD59-A6C34878D82A}">
                    <a16:rowId xmlns:a16="http://schemas.microsoft.com/office/drawing/2014/main" val="10001"/>
                  </a:ext>
                </a:extLst>
              </a:tr>
              <a:tr h="386676">
                <a:tc>
                  <a:txBody>
                    <a:bodyPr/>
                    <a:lstStyle/>
                    <a:p>
                      <a:r>
                        <a:rPr lang="fr-FR" dirty="0" smtClean="0"/>
                        <a:t>Paies : </a:t>
                      </a:r>
                      <a:endParaRPr lang="fr-FR" dirty="0"/>
                    </a:p>
                  </a:txBody>
                  <a:tcPr anchor="ctr"/>
                </a:tc>
                <a:tc>
                  <a:txBody>
                    <a:bodyPr/>
                    <a:lstStyle/>
                    <a:p>
                      <a:pPr algn="ctr"/>
                      <a:r>
                        <a:rPr lang="fr-FR" dirty="0" smtClean="0"/>
                        <a:t>1 800</a:t>
                      </a:r>
                      <a:endParaRPr lang="fr-FR" dirty="0"/>
                    </a:p>
                  </a:txBody>
                  <a:tcPr/>
                </a:tc>
                <a:tc>
                  <a:txBody>
                    <a:bodyPr/>
                    <a:lstStyle/>
                    <a:p>
                      <a:pPr algn="ctr"/>
                      <a:r>
                        <a:rPr lang="fr-FR" dirty="0" smtClean="0"/>
                        <a:t>1</a:t>
                      </a:r>
                      <a:r>
                        <a:rPr lang="fr-FR" baseline="0" dirty="0" smtClean="0"/>
                        <a:t> 300</a:t>
                      </a:r>
                      <a:endParaRPr lang="fr-FR" dirty="0"/>
                    </a:p>
                  </a:txBody>
                  <a:tcPr/>
                </a:tc>
                <a:tc>
                  <a:txBody>
                    <a:bodyPr/>
                    <a:lstStyle/>
                    <a:p>
                      <a:pPr algn="ctr"/>
                      <a:r>
                        <a:rPr lang="fr-FR" dirty="0" smtClean="0"/>
                        <a:t>750</a:t>
                      </a:r>
                      <a:endParaRPr lang="fr-FR" dirty="0"/>
                    </a:p>
                  </a:txBody>
                  <a:tcPr/>
                </a:tc>
                <a:extLst>
                  <a:ext uri="{0D108BD9-81ED-4DB2-BD59-A6C34878D82A}">
                    <a16:rowId xmlns:a16="http://schemas.microsoft.com/office/drawing/2014/main" val="10002"/>
                  </a:ext>
                </a:extLst>
              </a:tr>
              <a:tr h="386676">
                <a:tc>
                  <a:txBody>
                    <a:bodyPr/>
                    <a:lstStyle/>
                    <a:p>
                      <a:r>
                        <a:rPr lang="fr-FR" dirty="0" smtClean="0"/>
                        <a:t>Date entrée</a:t>
                      </a:r>
                      <a:r>
                        <a:rPr lang="fr-FR" baseline="0" dirty="0" smtClean="0"/>
                        <a:t> DSN :</a:t>
                      </a:r>
                      <a:endParaRPr lang="fr-FR" dirty="0"/>
                    </a:p>
                  </a:txBody>
                  <a:tcPr anchor="ctr"/>
                </a:tc>
                <a:tc>
                  <a:txBody>
                    <a:bodyPr/>
                    <a:lstStyle/>
                    <a:p>
                      <a:pPr algn="ctr"/>
                      <a:r>
                        <a:rPr lang="fr-FR" dirty="0" smtClean="0"/>
                        <a:t>01/01/2020</a:t>
                      </a:r>
                      <a:endParaRPr lang="fr-FR" dirty="0"/>
                    </a:p>
                  </a:txBody>
                  <a:tcPr/>
                </a:tc>
                <a:tc>
                  <a:txBody>
                    <a:bodyPr/>
                    <a:lstStyle/>
                    <a:p>
                      <a:pPr algn="ctr"/>
                      <a:r>
                        <a:rPr lang="fr-FR" dirty="0" smtClean="0"/>
                        <a:t>01/01/2021</a:t>
                      </a:r>
                      <a:endParaRPr lang="fr-FR" dirty="0"/>
                    </a:p>
                  </a:txBody>
                  <a:tcPr/>
                </a:tc>
                <a:tc>
                  <a:txBody>
                    <a:bodyPr/>
                    <a:lstStyle/>
                    <a:p>
                      <a:pPr algn="ctr"/>
                      <a:r>
                        <a:rPr lang="fr-FR" dirty="0" smtClean="0"/>
                        <a:t>01/01/2021</a:t>
                      </a:r>
                      <a:endParaRPr lang="fr-FR" dirty="0"/>
                    </a:p>
                  </a:txBody>
                  <a:tcPr/>
                </a:tc>
                <a:extLst>
                  <a:ext uri="{0D108BD9-81ED-4DB2-BD59-A6C34878D82A}">
                    <a16:rowId xmlns:a16="http://schemas.microsoft.com/office/drawing/2014/main" val="10003"/>
                  </a:ext>
                </a:extLst>
              </a:tr>
              <a:tr h="2176709">
                <a:tc>
                  <a:txBody>
                    <a:bodyPr/>
                    <a:lstStyle/>
                    <a:p>
                      <a:r>
                        <a:rPr lang="fr-FR" dirty="0" smtClean="0"/>
                        <a:t>Statuts</a:t>
                      </a:r>
                      <a:r>
                        <a:rPr lang="fr-FR" baseline="0" dirty="0" smtClean="0"/>
                        <a:t>, structures paies : </a:t>
                      </a:r>
                      <a:endParaRPr lang="fr-FR" dirty="0"/>
                    </a:p>
                  </a:txBody>
                  <a:tcPr anchor="ctr"/>
                </a:tc>
                <a:tc gridSpan="3">
                  <a:txBody>
                    <a:bodyPr/>
                    <a:lstStyle/>
                    <a:p>
                      <a:r>
                        <a:rPr lang="fr-FR" dirty="0" smtClean="0"/>
                        <a:t>Fonctionnaires</a:t>
                      </a:r>
                      <a:r>
                        <a:rPr lang="fr-FR" baseline="0" dirty="0" smtClean="0"/>
                        <a:t> (CNRACL, IRCANTEC) </a:t>
                      </a:r>
                    </a:p>
                    <a:p>
                      <a:pPr lvl="1"/>
                      <a:r>
                        <a:rPr lang="fr-FR" sz="1600" baseline="0" dirty="0" smtClean="0"/>
                        <a:t>Temps complet, partiel et temps non complet</a:t>
                      </a:r>
                    </a:p>
                    <a:p>
                      <a:pPr lvl="1"/>
                      <a:r>
                        <a:rPr lang="fr-FR" sz="1600" baseline="0" dirty="0" smtClean="0"/>
                        <a:t>Détachés FPE, FPH et FPT…</a:t>
                      </a:r>
                    </a:p>
                    <a:p>
                      <a:r>
                        <a:rPr lang="fr-FR" baseline="0" dirty="0" smtClean="0"/>
                        <a:t>Contractuels « mensualisés »</a:t>
                      </a:r>
                    </a:p>
                    <a:p>
                      <a:r>
                        <a:rPr lang="fr-FR" baseline="0" dirty="0" smtClean="0"/>
                        <a:t>Contractuels « paie décalée »</a:t>
                      </a:r>
                    </a:p>
                    <a:p>
                      <a:r>
                        <a:rPr lang="fr-FR" baseline="0" dirty="0" smtClean="0"/>
                        <a:t>Vacataires</a:t>
                      </a:r>
                    </a:p>
                    <a:p>
                      <a:r>
                        <a:rPr lang="fr-FR" baseline="0" dirty="0" smtClean="0"/>
                        <a:t>Apprentis, stagiaires écoles, indemnitaires</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999323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43</a:t>
            </a:fld>
            <a:endParaRPr lang="fr-FR" dirty="0"/>
          </a:p>
        </p:txBody>
      </p:sp>
      <p:pic>
        <p:nvPicPr>
          <p:cNvPr id="14" name="Picture 12" descr="comment dessiner une loupe"/>
          <p:cNvPicPr>
            <a:picLocks noChangeAspect="1" noChangeArrowheads="1"/>
          </p:cNvPicPr>
          <p:nvPr/>
        </p:nvPicPr>
        <p:blipFill>
          <a:blip r:embed="rId2" cstate="print"/>
          <a:srcRect/>
          <a:stretch>
            <a:fillRect/>
          </a:stretch>
        </p:blipFill>
        <p:spPr bwMode="auto">
          <a:xfrm flipH="1">
            <a:off x="8388424" y="362443"/>
            <a:ext cx="683568" cy="690293"/>
          </a:xfrm>
          <a:prstGeom prst="rect">
            <a:avLst/>
          </a:prstGeom>
          <a:noFill/>
        </p:spPr>
      </p:pic>
      <p:sp>
        <p:nvSpPr>
          <p:cNvPr id="11" name="ZoneTexte 10"/>
          <p:cNvSpPr txBox="1"/>
          <p:nvPr/>
        </p:nvSpPr>
        <p:spPr>
          <a:xfrm>
            <a:off x="252480" y="1913128"/>
            <a:ext cx="8640000" cy="4635407"/>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Comment vous êtes-vous préparés au pilote ? </a:t>
            </a:r>
          </a:p>
          <a:p>
            <a:pPr marL="358775" lvl="1" algn="just" eaLnBrk="0" fontAlgn="base" hangingPunct="0">
              <a:lnSpc>
                <a:spcPts val="1800"/>
              </a:lnSpc>
              <a:spcBef>
                <a:spcPts val="600"/>
              </a:spcBef>
              <a:spcAft>
                <a:spcPct val="0"/>
              </a:spcAft>
              <a:buClr>
                <a:schemeClr val="bg2"/>
              </a:buClr>
              <a:buSzPct val="125000"/>
              <a:tabLst>
                <a:tab pos="8435975" algn="r"/>
              </a:tabLst>
              <a:defRPr/>
            </a:pPr>
            <a:endParaRPr lang="fr-FR" altLang="fr-FR" i="1" dirty="0" smtClean="0">
              <a:solidFill>
                <a:schemeClr val="bg1">
                  <a:lumMod val="65000"/>
                </a:schemeClr>
              </a:solidFill>
              <a:latin typeface="Calibri" pitchFamily="34" charset="0"/>
              <a:cs typeface="Arial" charset="0"/>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Formation des agents susceptibles de concourir à l’élaboration du fichier DSN</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endParaRPr lang="fr-FR" altLang="fr-FR" sz="2000" dirty="0" smtClean="0">
              <a:solidFill>
                <a:srgbClr val="004272"/>
              </a:solidFill>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Paramétrage de Civil Net RH</a:t>
            </a:r>
          </a:p>
          <a:p>
            <a:pPr marL="1200150" lvl="2"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Aide au paramétrage, guide des paramètres, </a:t>
            </a:r>
          </a:p>
          <a:p>
            <a:pPr marL="1200150" lvl="2"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Personnalisation des paramètres aux particularités Poitiers</a:t>
            </a:r>
          </a:p>
          <a:p>
            <a:pPr marL="1200150" lvl="2"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Lecture du cahier technique, du lexique de la fonction publique</a:t>
            </a:r>
          </a:p>
          <a:p>
            <a:pPr marL="1200150" lvl="2"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Utilisation – lecture des fiches DSN-INFO</a:t>
            </a:r>
          </a:p>
          <a:p>
            <a:pPr marL="1200150" lvl="2"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 Traduction » en [FP] des rubriques DSN orientées privé </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endParaRPr lang="fr-FR" altLang="fr-FR" sz="1200" dirty="0" smtClean="0">
              <a:solidFill>
                <a:srgbClr val="004272"/>
              </a:solidFill>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endParaRPr lang="fr-FR" altLang="fr-FR" sz="1100" dirty="0" smtClean="0">
              <a:solidFill>
                <a:srgbClr val="004272"/>
              </a:solidFill>
              <a:sym typeface="Wingdings" pitchFamily="2" charset="2"/>
            </a:endParaRPr>
          </a:p>
        </p:txBody>
      </p:sp>
      <p:pic>
        <p:nvPicPr>
          <p:cNvPr id="9" name="Image 1" descr="th-320x240-logo_gp_cu_adminiistratif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0"/>
            <a:ext cx="2476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8411"/>
            <a:ext cx="19716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3995936" y="1124744"/>
            <a:ext cx="5112568" cy="715089"/>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a:t>
            </a:r>
            <a:r>
              <a:rPr lang="fr-FR" i="1" dirty="0" smtClean="0">
                <a:solidFill>
                  <a:schemeClr val="tx1">
                    <a:lumMod val="65000"/>
                    <a:lumOff val="35000"/>
                  </a:schemeClr>
                </a:solidFill>
              </a:rPr>
              <a:t>Retours de : </a:t>
            </a:r>
            <a:r>
              <a:rPr lang="fr-FR" b="1" dirty="0" smtClean="0">
                <a:solidFill>
                  <a:schemeClr val="tx1">
                    <a:lumMod val="65000"/>
                    <a:lumOff val="35000"/>
                  </a:schemeClr>
                </a:solidFill>
              </a:rPr>
              <a:t>Grand Poitiers</a:t>
            </a:r>
          </a:p>
          <a:p>
            <a:r>
              <a:rPr lang="fr-FR" b="1" dirty="0" smtClean="0">
                <a:solidFill>
                  <a:schemeClr val="tx1">
                    <a:lumMod val="65000"/>
                    <a:lumOff val="35000"/>
                  </a:schemeClr>
                </a:solidFill>
              </a:rPr>
              <a:t>		</a:t>
            </a:r>
            <a:r>
              <a:rPr lang="fr-FR" dirty="0" smtClean="0">
                <a:solidFill>
                  <a:schemeClr val="tx1">
                    <a:lumMod val="65000"/>
                    <a:lumOff val="35000"/>
                  </a:schemeClr>
                </a:solidFill>
              </a:rPr>
              <a:t>	</a:t>
            </a:r>
            <a:r>
              <a:rPr lang="fr-FR" i="1" dirty="0" smtClean="0">
                <a:solidFill>
                  <a:schemeClr val="tx1">
                    <a:lumMod val="65000"/>
                    <a:lumOff val="35000"/>
                  </a:schemeClr>
                </a:solidFill>
              </a:rPr>
              <a:t>Editeur : </a:t>
            </a:r>
            <a:r>
              <a:rPr lang="fr-FR" b="1" dirty="0" smtClean="0">
                <a:solidFill>
                  <a:schemeClr val="tx1">
                    <a:lumMod val="65000"/>
                    <a:lumOff val="35000"/>
                  </a:schemeClr>
                </a:solidFill>
              </a:rPr>
              <a:t>Ciril GROUP</a:t>
            </a:r>
            <a:endParaRPr lang="fr-FR" b="1" dirty="0">
              <a:solidFill>
                <a:schemeClr val="tx1">
                  <a:lumMod val="65000"/>
                  <a:lumOff val="35000"/>
                </a:schemeClr>
              </a:solidFill>
            </a:endParaRPr>
          </a:p>
        </p:txBody>
      </p:sp>
      <p:pic>
        <p:nvPicPr>
          <p:cNvPr id="16" name="Picture 2" descr="http://ep.yimg.com/ay/focusedtechnology/microphones-4.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16161" y="1222059"/>
            <a:ext cx="299855" cy="298774"/>
          </a:xfrm>
          <a:prstGeom prst="rect">
            <a:avLst/>
          </a:prstGeom>
          <a:noFill/>
        </p:spPr>
      </p:pic>
    </p:spTree>
    <p:extLst>
      <p:ext uri="{BB962C8B-B14F-4D97-AF65-F5344CB8AC3E}">
        <p14:creationId xmlns:p14="http://schemas.microsoft.com/office/powerpoint/2010/main" val="78117515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44</a:t>
            </a:fld>
            <a:endParaRPr lang="fr-FR" dirty="0"/>
          </a:p>
        </p:txBody>
      </p:sp>
      <p:pic>
        <p:nvPicPr>
          <p:cNvPr id="14" name="Picture 12" descr="comment dessiner une loupe"/>
          <p:cNvPicPr>
            <a:picLocks noChangeAspect="1" noChangeArrowheads="1"/>
          </p:cNvPicPr>
          <p:nvPr/>
        </p:nvPicPr>
        <p:blipFill>
          <a:blip r:embed="rId2" cstate="print"/>
          <a:srcRect/>
          <a:stretch>
            <a:fillRect/>
          </a:stretch>
        </p:blipFill>
        <p:spPr bwMode="auto">
          <a:xfrm flipH="1">
            <a:off x="8388424" y="362443"/>
            <a:ext cx="683568" cy="690293"/>
          </a:xfrm>
          <a:prstGeom prst="rect">
            <a:avLst/>
          </a:prstGeom>
          <a:noFill/>
        </p:spPr>
      </p:pic>
      <p:sp>
        <p:nvSpPr>
          <p:cNvPr id="11" name="ZoneTexte 10"/>
          <p:cNvSpPr txBox="1"/>
          <p:nvPr/>
        </p:nvSpPr>
        <p:spPr>
          <a:xfrm>
            <a:off x="252480" y="1913128"/>
            <a:ext cx="8640000" cy="4832800"/>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Quelle est votre situation à ce jour ?</a:t>
            </a:r>
            <a:endParaRPr lang="fr-FR" altLang="fr-FR" sz="1600" i="1" dirty="0" smtClean="0">
              <a:solidFill>
                <a:schemeClr val="bg1">
                  <a:lumMod val="65000"/>
                </a:schemeClr>
              </a:solidFill>
              <a:cs typeface="Arial" charset="0"/>
              <a:sym typeface="Wingdings" pitchFamily="2" charset="2"/>
            </a:endParaRPr>
          </a:p>
          <a:p>
            <a:pPr marL="260350" indent="-2603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A ce jour 15/10 : un test sur l’ensemble des paies réalisés sur 072019. Fiches CDC adressées avec signalement d’anomalies.</a:t>
            </a:r>
          </a:p>
          <a:p>
            <a:pPr marL="260350" indent="-2603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CIRIL a fait évoluer l’outil et vient de diffuser une nouvelle version logicielle que nous testons ;</a:t>
            </a:r>
          </a:p>
          <a:p>
            <a:pPr marL="441325" lvl="1" indent="-180975" algn="just" eaLnBrk="0" fontAlgn="base" hangingPunct="0">
              <a:lnSpc>
                <a:spcPct val="90000"/>
              </a:lnSpc>
              <a:spcBef>
                <a:spcPts val="300"/>
              </a:spcBef>
              <a:spcAft>
                <a:spcPts val="300"/>
              </a:spcAft>
              <a:buClr>
                <a:schemeClr val="tx1">
                  <a:lumMod val="65000"/>
                  <a:lumOff val="35000"/>
                </a:schemeClr>
              </a:buClr>
              <a:buSzPct val="200000"/>
              <a:tabLst>
                <a:tab pos="6457950" algn="l"/>
              </a:tabLst>
              <a:defRPr/>
            </a:pPr>
            <a:r>
              <a:rPr lang="fr-FR" altLang="fr-FR" sz="1600" dirty="0" smtClean="0">
                <a:solidFill>
                  <a:srgbClr val="004272"/>
                </a:solidFill>
                <a:sym typeface="Wingdings" pitchFamily="2" charset="2"/>
              </a:rPr>
              <a:t> Il aurait été souhaitable que les analyses de nos fiches métiers par les fonds de la CDC soient transmises directement à notre éditeur. </a:t>
            </a:r>
          </a:p>
          <a:p>
            <a:pPr marL="260350" indent="-2603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a:solidFill>
                  <a:srgbClr val="004272"/>
                </a:solidFill>
                <a:sym typeface="Wingdings" pitchFamily="2" charset="2"/>
              </a:rPr>
              <a:t>Gains : gain de temps prévisible à court terme pour la génération automatique des attestations « Pôle emploi » et de salaires « CPAM ». </a:t>
            </a:r>
            <a:r>
              <a:rPr lang="fr-FR" altLang="fr-FR" sz="1600" dirty="0" smtClean="0">
                <a:solidFill>
                  <a:srgbClr val="004272"/>
                </a:solidFill>
                <a:sym typeface="Wingdings" pitchFamily="2" charset="2"/>
              </a:rPr>
              <a:t>Mais</a:t>
            </a:r>
            <a:r>
              <a:rPr lang="fr-FR" altLang="fr-FR" sz="1600" dirty="0">
                <a:solidFill>
                  <a:srgbClr val="004272"/>
                </a:solidFill>
                <a:sym typeface="Wingdings" pitchFamily="2" charset="2"/>
              </a:rPr>
              <a:t>, en fonction des organisations, le service bénéficiaire de ces simplifications pourrait ne pas être le service qui élabore les DSN, en fonction du transfert des tâches induit par cette nouvelle organisation</a:t>
            </a:r>
          </a:p>
          <a:p>
            <a:pPr marL="260350" indent="-2603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La DSN nécessite une réorganisation complète du travail autour de la production de la paye (procédure et qualification du personnel) : </a:t>
            </a:r>
          </a:p>
          <a:p>
            <a:pPr marL="685800" lvl="1" indent="-228600" algn="just" eaLnBrk="0" fontAlgn="base" hangingPunct="0">
              <a:lnSpc>
                <a:spcPct val="90000"/>
              </a:lnSpc>
              <a:spcBef>
                <a:spcPts val="300"/>
              </a:spcBef>
              <a:spcAft>
                <a:spcPts val="300"/>
              </a:spcAft>
              <a:buClr>
                <a:schemeClr val="tx1">
                  <a:lumMod val="65000"/>
                  <a:lumOff val="35000"/>
                </a:schemeClr>
              </a:buClr>
              <a:buSzPct val="100000"/>
              <a:buFont typeface="Arial" panose="020B0604020202020204" pitchFamily="34" charset="0"/>
              <a:buChar char="•"/>
              <a:tabLst>
                <a:tab pos="6457950" algn="l"/>
              </a:tabLst>
              <a:defRPr/>
            </a:pPr>
            <a:r>
              <a:rPr lang="fr-FR" altLang="fr-FR" sz="1600" dirty="0" smtClean="0">
                <a:solidFill>
                  <a:srgbClr val="004272"/>
                </a:solidFill>
                <a:sym typeface="Wingdings" pitchFamily="2" charset="2"/>
              </a:rPr>
              <a:t>Contrôle continu de 1</a:t>
            </a:r>
            <a:r>
              <a:rPr lang="fr-FR" altLang="fr-FR" sz="1600" baseline="30000" dirty="0" smtClean="0">
                <a:solidFill>
                  <a:srgbClr val="004272"/>
                </a:solidFill>
                <a:sym typeface="Wingdings" pitchFamily="2" charset="2"/>
              </a:rPr>
              <a:t>er</a:t>
            </a:r>
            <a:r>
              <a:rPr lang="fr-FR" altLang="fr-FR" sz="1600" dirty="0" smtClean="0">
                <a:solidFill>
                  <a:srgbClr val="004272"/>
                </a:solidFill>
                <a:sym typeface="Wingdings" pitchFamily="2" charset="2"/>
              </a:rPr>
              <a:t> niveau : le DSN VAL pour les situations individuelles pendant l’élaboration de la paye (deux calculs généraux) : corrections simples ou révision de procédures</a:t>
            </a:r>
          </a:p>
          <a:p>
            <a:pPr marL="685800" lvl="1" indent="-228600" algn="just" eaLnBrk="0" fontAlgn="base" hangingPunct="0">
              <a:lnSpc>
                <a:spcPct val="90000"/>
              </a:lnSpc>
              <a:spcBef>
                <a:spcPts val="300"/>
              </a:spcBef>
              <a:spcAft>
                <a:spcPts val="300"/>
              </a:spcAft>
              <a:buClr>
                <a:schemeClr val="tx1">
                  <a:lumMod val="65000"/>
                  <a:lumOff val="35000"/>
                </a:schemeClr>
              </a:buClr>
              <a:buSzPct val="100000"/>
              <a:buFont typeface="Arial" panose="020B0604020202020204" pitchFamily="34" charset="0"/>
              <a:buChar char="•"/>
              <a:tabLst>
                <a:tab pos="6457950" algn="l"/>
              </a:tabLst>
              <a:defRPr/>
            </a:pPr>
            <a:r>
              <a:rPr lang="fr-FR" altLang="fr-FR" sz="1600" dirty="0" smtClean="0">
                <a:solidFill>
                  <a:srgbClr val="004272"/>
                </a:solidFill>
                <a:sym typeface="Wingdings" pitchFamily="2" charset="2"/>
              </a:rPr>
              <a:t>Contrôle de 2</a:t>
            </a:r>
            <a:r>
              <a:rPr lang="fr-FR" altLang="fr-FR" sz="1600" baseline="30000" dirty="0" smtClean="0">
                <a:solidFill>
                  <a:srgbClr val="004272"/>
                </a:solidFill>
                <a:sym typeface="Wingdings" pitchFamily="2" charset="2"/>
              </a:rPr>
              <a:t>nd</a:t>
            </a:r>
            <a:r>
              <a:rPr lang="fr-FR" altLang="fr-FR" sz="1600" dirty="0" smtClean="0">
                <a:solidFill>
                  <a:srgbClr val="004272"/>
                </a:solidFill>
                <a:sym typeface="Wingdings" pitchFamily="2" charset="2"/>
              </a:rPr>
              <a:t> niveau : les montants agrégés – URSSAF principalement</a:t>
            </a:r>
          </a:p>
          <a:p>
            <a:pPr marL="260350" indent="-2603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Appropriation du progiciel, du DSN VAL, de l’arborescence DSN…</a:t>
            </a:r>
          </a:p>
        </p:txBody>
      </p:sp>
      <p:pic>
        <p:nvPicPr>
          <p:cNvPr id="9" name="Image 1" descr="th-320x240-logo_gp_cu_adminiistratif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0"/>
            <a:ext cx="2476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8411"/>
            <a:ext cx="19716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3995936" y="1124744"/>
            <a:ext cx="5112568" cy="715089"/>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a:t>
            </a:r>
            <a:r>
              <a:rPr lang="fr-FR" i="1" dirty="0" smtClean="0">
                <a:solidFill>
                  <a:schemeClr val="tx1">
                    <a:lumMod val="65000"/>
                    <a:lumOff val="35000"/>
                  </a:schemeClr>
                </a:solidFill>
              </a:rPr>
              <a:t>Retours de : </a:t>
            </a:r>
            <a:r>
              <a:rPr lang="fr-FR" b="1" dirty="0" smtClean="0">
                <a:solidFill>
                  <a:schemeClr val="tx1">
                    <a:lumMod val="65000"/>
                    <a:lumOff val="35000"/>
                  </a:schemeClr>
                </a:solidFill>
              </a:rPr>
              <a:t>Grand Poitiers</a:t>
            </a:r>
          </a:p>
          <a:p>
            <a:r>
              <a:rPr lang="fr-FR" b="1" dirty="0" smtClean="0">
                <a:solidFill>
                  <a:schemeClr val="tx1">
                    <a:lumMod val="65000"/>
                    <a:lumOff val="35000"/>
                  </a:schemeClr>
                </a:solidFill>
              </a:rPr>
              <a:t>		</a:t>
            </a:r>
            <a:r>
              <a:rPr lang="fr-FR" dirty="0" smtClean="0">
                <a:solidFill>
                  <a:schemeClr val="tx1">
                    <a:lumMod val="65000"/>
                    <a:lumOff val="35000"/>
                  </a:schemeClr>
                </a:solidFill>
              </a:rPr>
              <a:t>	</a:t>
            </a:r>
            <a:r>
              <a:rPr lang="fr-FR" i="1" dirty="0" smtClean="0">
                <a:solidFill>
                  <a:schemeClr val="tx1">
                    <a:lumMod val="65000"/>
                    <a:lumOff val="35000"/>
                  </a:schemeClr>
                </a:solidFill>
              </a:rPr>
              <a:t>Editeur : </a:t>
            </a:r>
            <a:r>
              <a:rPr lang="fr-FR" b="1" dirty="0" smtClean="0">
                <a:solidFill>
                  <a:schemeClr val="tx1">
                    <a:lumMod val="65000"/>
                    <a:lumOff val="35000"/>
                  </a:schemeClr>
                </a:solidFill>
              </a:rPr>
              <a:t>Ciril GROUP</a:t>
            </a:r>
            <a:endParaRPr lang="fr-FR" b="1" dirty="0">
              <a:solidFill>
                <a:schemeClr val="tx1">
                  <a:lumMod val="65000"/>
                  <a:lumOff val="35000"/>
                </a:schemeClr>
              </a:solidFill>
            </a:endParaRPr>
          </a:p>
        </p:txBody>
      </p:sp>
      <p:pic>
        <p:nvPicPr>
          <p:cNvPr id="16" name="Picture 2" descr="http://ep.yimg.com/ay/focusedtechnology/microphones-4.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16161" y="1222059"/>
            <a:ext cx="299855" cy="298774"/>
          </a:xfrm>
          <a:prstGeom prst="rect">
            <a:avLst/>
          </a:prstGeom>
          <a:noFill/>
        </p:spPr>
      </p:pic>
    </p:spTree>
    <p:extLst>
      <p:ext uri="{BB962C8B-B14F-4D97-AF65-F5344CB8AC3E}">
        <p14:creationId xmlns:p14="http://schemas.microsoft.com/office/powerpoint/2010/main" val="23293502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45</a:t>
            </a:fld>
            <a:endParaRPr lang="fr-FR" dirty="0"/>
          </a:p>
        </p:txBody>
      </p:sp>
      <p:pic>
        <p:nvPicPr>
          <p:cNvPr id="14" name="Picture 12" descr="comment dessiner une loupe"/>
          <p:cNvPicPr>
            <a:picLocks noChangeAspect="1" noChangeArrowheads="1"/>
          </p:cNvPicPr>
          <p:nvPr/>
        </p:nvPicPr>
        <p:blipFill>
          <a:blip r:embed="rId2" cstate="print"/>
          <a:srcRect/>
          <a:stretch>
            <a:fillRect/>
          </a:stretch>
        </p:blipFill>
        <p:spPr bwMode="auto">
          <a:xfrm flipH="1">
            <a:off x="8388424" y="362443"/>
            <a:ext cx="683568" cy="690293"/>
          </a:xfrm>
          <a:prstGeom prst="rect">
            <a:avLst/>
          </a:prstGeom>
          <a:noFill/>
        </p:spPr>
      </p:pic>
      <p:sp>
        <p:nvSpPr>
          <p:cNvPr id="11" name="ZoneTexte 10"/>
          <p:cNvSpPr txBox="1"/>
          <p:nvPr/>
        </p:nvSpPr>
        <p:spPr>
          <a:xfrm>
            <a:off x="260985" y="1913128"/>
            <a:ext cx="8640000" cy="4826109"/>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Sujets </a:t>
            </a:r>
            <a:r>
              <a:rPr lang="fr-FR" altLang="fr-FR" sz="2800" b="1" dirty="0">
                <a:solidFill>
                  <a:schemeClr val="bg1">
                    <a:lumMod val="65000"/>
                  </a:schemeClr>
                </a:solidFill>
                <a:latin typeface="Calibri" pitchFamily="34" charset="0"/>
                <a:cs typeface="Arial" charset="0"/>
                <a:sym typeface="Wingdings" pitchFamily="2" charset="2"/>
              </a:rPr>
              <a:t>à </a:t>
            </a:r>
            <a:r>
              <a:rPr lang="fr-FR" altLang="fr-FR" sz="2800" b="1" dirty="0" smtClean="0">
                <a:solidFill>
                  <a:schemeClr val="bg1">
                    <a:lumMod val="65000"/>
                  </a:schemeClr>
                </a:solidFill>
                <a:latin typeface="Calibri" pitchFamily="34" charset="0"/>
                <a:cs typeface="Arial" charset="0"/>
                <a:sym typeface="Wingdings" pitchFamily="2" charset="2"/>
              </a:rPr>
              <a:t>sécuriser</a:t>
            </a:r>
          </a:p>
          <a:p>
            <a:pPr marL="358775" lvl="1" algn="just" eaLnBrk="0" fontAlgn="base" hangingPunct="0">
              <a:lnSpc>
                <a:spcPts val="1800"/>
              </a:lnSpc>
              <a:spcBef>
                <a:spcPts val="600"/>
              </a:spcBef>
              <a:spcAft>
                <a:spcPct val="0"/>
              </a:spcAft>
              <a:buClr>
                <a:schemeClr val="bg2"/>
              </a:buClr>
              <a:buSzPct val="125000"/>
              <a:tabLst>
                <a:tab pos="8435975" algn="r"/>
              </a:tabLst>
              <a:defRPr/>
            </a:pPr>
            <a:endParaRPr lang="fr-FR" altLang="fr-FR" sz="2000" i="1" dirty="0" smtClean="0">
              <a:solidFill>
                <a:schemeClr val="bg1">
                  <a:lumMod val="65000"/>
                </a:schemeClr>
              </a:solidFill>
              <a:cs typeface="Arial" charset="0"/>
              <a:sym typeface="Wingdings" pitchFamily="2" charset="2"/>
            </a:endParaRPr>
          </a:p>
          <a:p>
            <a:pPr marL="631825" lvl="1" indent="-285750" algn="just" eaLnBrk="0" fontAlgn="base" hangingPunct="0">
              <a:lnSpc>
                <a:spcPts val="1800"/>
              </a:lnSpc>
              <a:spcBef>
                <a:spcPts val="600"/>
              </a:spcBef>
              <a:spcAft>
                <a:spcPct val="0"/>
              </a:spcAft>
              <a:buSzPct val="100000"/>
              <a:buFont typeface="Arial" panose="020B0604020202020204" pitchFamily="34" charset="0"/>
              <a:buChar char="•"/>
              <a:tabLst>
                <a:tab pos="8435975" algn="r"/>
              </a:tabLst>
              <a:defRPr/>
            </a:pPr>
            <a:r>
              <a:rPr lang="fr-FR" altLang="fr-FR" sz="2000" dirty="0" smtClean="0">
                <a:solidFill>
                  <a:srgbClr val="004272"/>
                </a:solidFill>
                <a:sym typeface="Wingdings" pitchFamily="2" charset="2"/>
              </a:rPr>
              <a:t>La gestion des indemnités journalières subrogées</a:t>
            </a:r>
          </a:p>
          <a:p>
            <a:pPr marL="631825" lvl="1" indent="-285750" algn="just" eaLnBrk="0" fontAlgn="base" hangingPunct="0">
              <a:lnSpc>
                <a:spcPts val="1800"/>
              </a:lnSpc>
              <a:spcBef>
                <a:spcPts val="600"/>
              </a:spcBef>
              <a:spcAft>
                <a:spcPct val="0"/>
              </a:spcAft>
              <a:buSzPct val="100000"/>
              <a:buFont typeface="Arial" panose="020B0604020202020204" pitchFamily="34" charset="0"/>
              <a:buChar char="•"/>
              <a:tabLst>
                <a:tab pos="8435975" algn="r"/>
              </a:tabLst>
              <a:defRPr/>
            </a:pPr>
            <a:endParaRPr lang="fr-FR" altLang="fr-FR" sz="2000" dirty="0" smtClean="0">
              <a:solidFill>
                <a:srgbClr val="004272"/>
              </a:solidFill>
              <a:sym typeface="Wingdings" pitchFamily="2" charset="2"/>
            </a:endParaRPr>
          </a:p>
          <a:p>
            <a:pPr marL="631825" lvl="1" indent="-285750" algn="just" eaLnBrk="0" fontAlgn="base" hangingPunct="0">
              <a:lnSpc>
                <a:spcPct val="90000"/>
              </a:lnSpc>
              <a:spcBef>
                <a:spcPts val="300"/>
              </a:spcBef>
              <a:spcAft>
                <a:spcPts val="300"/>
              </a:spcAft>
              <a:buClr>
                <a:schemeClr val="tx1">
                  <a:lumMod val="65000"/>
                  <a:lumOff val="35000"/>
                </a:schemeClr>
              </a:buClr>
              <a:buSzPct val="100000"/>
              <a:buFont typeface="Arial" panose="020B0604020202020204" pitchFamily="34" charset="0"/>
              <a:buChar char="•"/>
              <a:tabLst>
                <a:tab pos="6457950" algn="l"/>
              </a:tabLst>
              <a:defRPr/>
            </a:pPr>
            <a:r>
              <a:rPr lang="fr-FR" altLang="fr-FR" sz="2000" dirty="0">
                <a:solidFill>
                  <a:srgbClr val="004272"/>
                </a:solidFill>
                <a:sym typeface="Wingdings" pitchFamily="2" charset="2"/>
              </a:rPr>
              <a:t>La gestion des accès à Net-Entreprises : dépôt et CRM. Il est impératif que le dépôt du fichier ou la récupération des CRM puissent être réalisés par des personnes différentes (gestion des absences). Ce n’est pas le cas pour le PASRAU</a:t>
            </a:r>
            <a:r>
              <a:rPr lang="fr-FR" altLang="fr-FR" sz="2000" dirty="0" smtClean="0">
                <a:solidFill>
                  <a:srgbClr val="004272"/>
                </a:solidFill>
                <a:sym typeface="Wingdings" pitchFamily="2" charset="2"/>
              </a:rPr>
              <a:t>.</a:t>
            </a:r>
          </a:p>
          <a:p>
            <a:pPr marL="631825" lvl="1" indent="-285750" algn="just" eaLnBrk="0" fontAlgn="base" hangingPunct="0">
              <a:lnSpc>
                <a:spcPct val="90000"/>
              </a:lnSpc>
              <a:spcBef>
                <a:spcPts val="300"/>
              </a:spcBef>
              <a:spcAft>
                <a:spcPts val="300"/>
              </a:spcAft>
              <a:buClr>
                <a:schemeClr val="tx1">
                  <a:lumMod val="65000"/>
                  <a:lumOff val="35000"/>
                </a:schemeClr>
              </a:buClr>
              <a:buSzPct val="100000"/>
              <a:buFont typeface="Arial" panose="020B0604020202020204" pitchFamily="34" charset="0"/>
              <a:buChar char="•"/>
              <a:tabLst>
                <a:tab pos="6457950" algn="l"/>
              </a:tabLst>
              <a:defRPr/>
            </a:pPr>
            <a:endParaRPr lang="fr-FR" altLang="fr-FR" sz="2000" dirty="0">
              <a:solidFill>
                <a:srgbClr val="004272"/>
              </a:solidFill>
              <a:sym typeface="Wingdings" pitchFamily="2" charset="2"/>
            </a:endParaRPr>
          </a:p>
          <a:p>
            <a:pPr marL="631825" lvl="1" indent="-285750" algn="just" eaLnBrk="0" fontAlgn="base" hangingPunct="0">
              <a:lnSpc>
                <a:spcPct val="90000"/>
              </a:lnSpc>
              <a:spcBef>
                <a:spcPts val="300"/>
              </a:spcBef>
              <a:spcAft>
                <a:spcPts val="300"/>
              </a:spcAft>
              <a:buClr>
                <a:schemeClr val="tx1">
                  <a:lumMod val="65000"/>
                  <a:lumOff val="35000"/>
                </a:schemeClr>
              </a:buClr>
              <a:buSzPct val="100000"/>
              <a:buFont typeface="Arial" panose="020B0604020202020204" pitchFamily="34" charset="0"/>
              <a:buChar char="•"/>
              <a:tabLst>
                <a:tab pos="6457950" algn="l"/>
              </a:tabLst>
              <a:defRPr/>
            </a:pPr>
            <a:r>
              <a:rPr lang="fr-FR" altLang="fr-FR" sz="2000" dirty="0" smtClean="0">
                <a:solidFill>
                  <a:srgbClr val="004272"/>
                </a:solidFill>
                <a:sym typeface="Wingdings" pitchFamily="2" charset="2"/>
              </a:rPr>
              <a:t>La </a:t>
            </a:r>
            <a:r>
              <a:rPr lang="fr-FR" altLang="fr-FR" sz="2000" dirty="0">
                <a:solidFill>
                  <a:srgbClr val="004272"/>
                </a:solidFill>
                <a:sym typeface="Wingdings" pitchFamily="2" charset="2"/>
              </a:rPr>
              <a:t>communication DGFiP – </a:t>
            </a:r>
            <a:r>
              <a:rPr lang="fr-FR" altLang="fr-FR" sz="2000" dirty="0" smtClean="0">
                <a:solidFill>
                  <a:srgbClr val="004272"/>
                </a:solidFill>
                <a:sym typeface="Wingdings" pitchFamily="2" charset="2"/>
              </a:rPr>
              <a:t>Collectivités</a:t>
            </a:r>
          </a:p>
          <a:p>
            <a:pPr marL="631825" lvl="1" indent="-285750" algn="just" eaLnBrk="0" fontAlgn="base" hangingPunct="0">
              <a:lnSpc>
                <a:spcPct val="90000"/>
              </a:lnSpc>
              <a:spcBef>
                <a:spcPts val="300"/>
              </a:spcBef>
              <a:spcAft>
                <a:spcPts val="300"/>
              </a:spcAft>
              <a:buClr>
                <a:schemeClr val="tx1">
                  <a:lumMod val="65000"/>
                  <a:lumOff val="35000"/>
                </a:schemeClr>
              </a:buClr>
              <a:buSzPct val="100000"/>
              <a:buFont typeface="Arial" panose="020B0604020202020204" pitchFamily="34" charset="0"/>
              <a:buChar char="•"/>
              <a:tabLst>
                <a:tab pos="6457950" algn="l"/>
              </a:tabLst>
              <a:defRPr/>
            </a:pPr>
            <a:endParaRPr lang="fr-FR" altLang="fr-FR" sz="2000" dirty="0">
              <a:solidFill>
                <a:srgbClr val="004272"/>
              </a:solidFill>
              <a:sym typeface="Wingdings" pitchFamily="2" charset="2"/>
            </a:endParaRPr>
          </a:p>
          <a:p>
            <a:pPr marL="631825" lvl="1" indent="-285750" algn="just" eaLnBrk="0" fontAlgn="base" hangingPunct="0">
              <a:lnSpc>
                <a:spcPct val="90000"/>
              </a:lnSpc>
              <a:spcBef>
                <a:spcPts val="300"/>
              </a:spcBef>
              <a:spcAft>
                <a:spcPts val="300"/>
              </a:spcAft>
              <a:buClr>
                <a:schemeClr val="tx1">
                  <a:lumMod val="65000"/>
                  <a:lumOff val="35000"/>
                </a:schemeClr>
              </a:buClr>
              <a:buSzPct val="100000"/>
              <a:buFont typeface="Arial" panose="020B0604020202020204" pitchFamily="34" charset="0"/>
              <a:buChar char="•"/>
              <a:tabLst>
                <a:tab pos="6457950" algn="l"/>
              </a:tabLst>
              <a:defRPr/>
            </a:pPr>
            <a:r>
              <a:rPr lang="fr-FR" altLang="fr-FR" sz="2000" dirty="0">
                <a:solidFill>
                  <a:srgbClr val="004272"/>
                </a:solidFill>
                <a:sym typeface="Wingdings" pitchFamily="2" charset="2"/>
              </a:rPr>
              <a:t>Nous ne sommes pas informés des « crédits », mais recevons bien les avis de mise en recouvrement</a:t>
            </a:r>
          </a:p>
          <a:p>
            <a:pPr marL="631825" lvl="1" indent="-285750" algn="just" eaLnBrk="0" fontAlgn="base" hangingPunct="0">
              <a:lnSpc>
                <a:spcPct val="90000"/>
              </a:lnSpc>
              <a:spcBef>
                <a:spcPts val="300"/>
              </a:spcBef>
              <a:spcAft>
                <a:spcPts val="300"/>
              </a:spcAft>
              <a:buClr>
                <a:schemeClr val="tx1">
                  <a:lumMod val="65000"/>
                  <a:lumOff val="35000"/>
                </a:schemeClr>
              </a:buClr>
              <a:buSzPct val="100000"/>
              <a:buFont typeface="Arial" panose="020B0604020202020204" pitchFamily="34" charset="0"/>
              <a:buChar char="•"/>
              <a:tabLst>
                <a:tab pos="6457950" algn="l"/>
              </a:tabLst>
              <a:defRPr/>
            </a:pPr>
            <a:endParaRPr lang="fr-FR" altLang="fr-FR" sz="2000" dirty="0">
              <a:solidFill>
                <a:srgbClr val="004272"/>
              </a:solidFill>
              <a:sym typeface="Wingdings" pitchFamily="2" charset="2"/>
            </a:endParaRPr>
          </a:p>
        </p:txBody>
      </p:sp>
      <p:pic>
        <p:nvPicPr>
          <p:cNvPr id="9" name="Image 1" descr="th-320x240-logo_gp_cu_adminiistratif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0"/>
            <a:ext cx="2476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8411"/>
            <a:ext cx="19716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3995936" y="1124744"/>
            <a:ext cx="5112568" cy="715089"/>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a:t>
            </a:r>
            <a:r>
              <a:rPr lang="fr-FR" i="1" dirty="0" smtClean="0">
                <a:solidFill>
                  <a:schemeClr val="tx1">
                    <a:lumMod val="65000"/>
                    <a:lumOff val="35000"/>
                  </a:schemeClr>
                </a:solidFill>
              </a:rPr>
              <a:t>Retours de : </a:t>
            </a:r>
            <a:r>
              <a:rPr lang="fr-FR" b="1" dirty="0" smtClean="0">
                <a:solidFill>
                  <a:schemeClr val="tx1">
                    <a:lumMod val="65000"/>
                    <a:lumOff val="35000"/>
                  </a:schemeClr>
                </a:solidFill>
              </a:rPr>
              <a:t>Grand Poitiers</a:t>
            </a:r>
          </a:p>
          <a:p>
            <a:r>
              <a:rPr lang="fr-FR" b="1" dirty="0" smtClean="0">
                <a:solidFill>
                  <a:schemeClr val="tx1">
                    <a:lumMod val="65000"/>
                    <a:lumOff val="35000"/>
                  </a:schemeClr>
                </a:solidFill>
              </a:rPr>
              <a:t>		</a:t>
            </a:r>
            <a:r>
              <a:rPr lang="fr-FR" dirty="0" smtClean="0">
                <a:solidFill>
                  <a:schemeClr val="tx1">
                    <a:lumMod val="65000"/>
                    <a:lumOff val="35000"/>
                  </a:schemeClr>
                </a:solidFill>
              </a:rPr>
              <a:t>	</a:t>
            </a:r>
            <a:r>
              <a:rPr lang="fr-FR" i="1" dirty="0" smtClean="0">
                <a:solidFill>
                  <a:schemeClr val="tx1">
                    <a:lumMod val="65000"/>
                    <a:lumOff val="35000"/>
                  </a:schemeClr>
                </a:solidFill>
              </a:rPr>
              <a:t>Editeur : </a:t>
            </a:r>
            <a:r>
              <a:rPr lang="fr-FR" b="1" dirty="0" smtClean="0">
                <a:solidFill>
                  <a:schemeClr val="tx1">
                    <a:lumMod val="65000"/>
                    <a:lumOff val="35000"/>
                  </a:schemeClr>
                </a:solidFill>
              </a:rPr>
              <a:t>Ciril GROUP</a:t>
            </a:r>
            <a:endParaRPr lang="fr-FR" b="1" dirty="0">
              <a:solidFill>
                <a:schemeClr val="tx1">
                  <a:lumMod val="65000"/>
                  <a:lumOff val="35000"/>
                </a:schemeClr>
              </a:solidFill>
            </a:endParaRPr>
          </a:p>
        </p:txBody>
      </p:sp>
      <p:pic>
        <p:nvPicPr>
          <p:cNvPr id="16" name="Picture 2" descr="http://ep.yimg.com/ay/focusedtechnology/microphones-4.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16161" y="1222059"/>
            <a:ext cx="299855" cy="298774"/>
          </a:xfrm>
          <a:prstGeom prst="rect">
            <a:avLst/>
          </a:prstGeom>
          <a:noFill/>
        </p:spPr>
      </p:pic>
    </p:spTree>
    <p:extLst>
      <p:ext uri="{BB962C8B-B14F-4D97-AF65-F5344CB8AC3E}">
        <p14:creationId xmlns:p14="http://schemas.microsoft.com/office/powerpoint/2010/main" val="144989653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46</a:t>
            </a:fld>
            <a:endParaRPr lang="fr-FR" dirty="0"/>
          </a:p>
        </p:txBody>
      </p:sp>
      <p:pic>
        <p:nvPicPr>
          <p:cNvPr id="14" name="Picture 12" descr="comment dessiner une loupe"/>
          <p:cNvPicPr>
            <a:picLocks noChangeAspect="1" noChangeArrowheads="1"/>
          </p:cNvPicPr>
          <p:nvPr/>
        </p:nvPicPr>
        <p:blipFill>
          <a:blip r:embed="rId2" cstate="print"/>
          <a:srcRect/>
          <a:stretch>
            <a:fillRect/>
          </a:stretch>
        </p:blipFill>
        <p:spPr bwMode="auto">
          <a:xfrm flipH="1">
            <a:off x="8388424" y="362443"/>
            <a:ext cx="683568" cy="690293"/>
          </a:xfrm>
          <a:prstGeom prst="rect">
            <a:avLst/>
          </a:prstGeom>
          <a:noFill/>
        </p:spPr>
      </p:pic>
      <p:sp>
        <p:nvSpPr>
          <p:cNvPr id="11" name="ZoneTexte 10"/>
          <p:cNvSpPr txBox="1"/>
          <p:nvPr/>
        </p:nvSpPr>
        <p:spPr>
          <a:xfrm>
            <a:off x="252480" y="1913128"/>
            <a:ext cx="8640000" cy="4801017"/>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Conseils et bonnes pratiques à communiquer aux participants</a:t>
            </a:r>
          </a:p>
          <a:p>
            <a:pPr marL="358775" lvl="1" algn="just" eaLnBrk="0" fontAlgn="base" hangingPunct="0">
              <a:lnSpc>
                <a:spcPts val="1800"/>
              </a:lnSpc>
              <a:spcBef>
                <a:spcPts val="600"/>
              </a:spcBef>
              <a:spcAft>
                <a:spcPct val="0"/>
              </a:spcAft>
              <a:buClr>
                <a:schemeClr val="bg2"/>
              </a:buClr>
              <a:buSzPct val="125000"/>
              <a:tabLst>
                <a:tab pos="8435975" algn="r"/>
              </a:tabLst>
              <a:defRPr/>
            </a:pPr>
            <a:endParaRPr lang="fr-FR" altLang="fr-FR" sz="2000" b="1" dirty="0" smtClean="0">
              <a:solidFill>
                <a:schemeClr val="bg1">
                  <a:lumMod val="65000"/>
                </a:schemeClr>
              </a:solidFill>
              <a:cs typeface="Arial" charset="0"/>
              <a:sym typeface="Wingdings" pitchFamily="2" charset="2"/>
            </a:endParaRPr>
          </a:p>
          <a:p>
            <a:pPr marL="1081088" lvl="0" indent="-285750">
              <a:buFont typeface="Arial" panose="020B0604020202020204" pitchFamily="34" charset="0"/>
              <a:buChar char="•"/>
            </a:pPr>
            <a:r>
              <a:rPr lang="fr-FR" sz="2000" dirty="0">
                <a:solidFill>
                  <a:srgbClr val="004272"/>
                </a:solidFill>
              </a:rPr>
              <a:t>S’approprier le cahier technique pour l’aspect technique de la </a:t>
            </a:r>
            <a:r>
              <a:rPr lang="fr-FR" sz="2000" dirty="0" smtClean="0">
                <a:solidFill>
                  <a:srgbClr val="004272"/>
                </a:solidFill>
              </a:rPr>
              <a:t>DSN</a:t>
            </a:r>
          </a:p>
          <a:p>
            <a:pPr marL="1081088" lvl="0" indent="-285750">
              <a:buFont typeface="Arial" panose="020B0604020202020204" pitchFamily="34" charset="0"/>
              <a:buChar char="•"/>
            </a:pPr>
            <a:endParaRPr lang="fr-FR" sz="2000" dirty="0">
              <a:solidFill>
                <a:srgbClr val="004272"/>
              </a:solidFill>
            </a:endParaRPr>
          </a:p>
          <a:p>
            <a:pPr marL="1081088" lvl="0" indent="-285750">
              <a:buFont typeface="Arial" panose="020B0604020202020204" pitchFamily="34" charset="0"/>
              <a:buChar char="•"/>
            </a:pPr>
            <a:r>
              <a:rPr lang="fr-FR" sz="2000" dirty="0">
                <a:solidFill>
                  <a:srgbClr val="004272"/>
                </a:solidFill>
              </a:rPr>
              <a:t>Prendre l’habitude de consulter les fiches du site net-entreprises pour l‘aspect métier de la </a:t>
            </a:r>
            <a:r>
              <a:rPr lang="fr-FR" sz="2000" dirty="0" smtClean="0">
                <a:solidFill>
                  <a:srgbClr val="004272"/>
                </a:solidFill>
              </a:rPr>
              <a:t>DSN</a:t>
            </a:r>
          </a:p>
          <a:p>
            <a:pPr marL="1081088" lvl="0" indent="-285750">
              <a:buFont typeface="Arial" panose="020B0604020202020204" pitchFamily="34" charset="0"/>
              <a:buChar char="•"/>
            </a:pPr>
            <a:endParaRPr lang="fr-FR" sz="2000" dirty="0">
              <a:solidFill>
                <a:srgbClr val="004272"/>
              </a:solidFill>
            </a:endParaRPr>
          </a:p>
          <a:p>
            <a:pPr marL="1081088" lvl="0" indent="-285750">
              <a:buFont typeface="Arial" panose="020B0604020202020204" pitchFamily="34" charset="0"/>
              <a:buChar char="•"/>
            </a:pPr>
            <a:r>
              <a:rPr lang="fr-FR" sz="2000" dirty="0">
                <a:solidFill>
                  <a:srgbClr val="004272"/>
                </a:solidFill>
              </a:rPr>
              <a:t>Mettre en œuvre une nouvelle organisation pour le </a:t>
            </a:r>
            <a:r>
              <a:rPr lang="fr-FR" sz="2000" dirty="0" smtClean="0">
                <a:solidFill>
                  <a:srgbClr val="004272"/>
                </a:solidFill>
              </a:rPr>
              <a:t>contrôle </a:t>
            </a:r>
            <a:r>
              <a:rPr lang="fr-FR" sz="2000" dirty="0">
                <a:solidFill>
                  <a:srgbClr val="004272"/>
                </a:solidFill>
              </a:rPr>
              <a:t>des déclarations (notamment URSSAF</a:t>
            </a:r>
            <a:r>
              <a:rPr lang="fr-FR" sz="2000" dirty="0" smtClean="0">
                <a:solidFill>
                  <a:srgbClr val="004272"/>
                </a:solidFill>
              </a:rPr>
              <a:t>)</a:t>
            </a:r>
          </a:p>
          <a:p>
            <a:pPr marL="1081088" lvl="0" indent="-285750">
              <a:buFont typeface="Arial" panose="020B0604020202020204" pitchFamily="34" charset="0"/>
              <a:buChar char="•"/>
            </a:pPr>
            <a:endParaRPr lang="fr-FR" sz="2000" dirty="0">
              <a:solidFill>
                <a:srgbClr val="004272"/>
              </a:solidFill>
            </a:endParaRPr>
          </a:p>
          <a:p>
            <a:pPr marL="1081088" lvl="0" indent="-285750">
              <a:buFont typeface="Arial" panose="020B0604020202020204" pitchFamily="34" charset="0"/>
              <a:buChar char="•"/>
            </a:pPr>
            <a:r>
              <a:rPr lang="fr-FR" sz="2000" dirty="0">
                <a:solidFill>
                  <a:srgbClr val="004272"/>
                </a:solidFill>
              </a:rPr>
              <a:t>Prévoir une charge de travail supplémentaire les premiers mois, le temps que le processus soit intégré à </a:t>
            </a:r>
            <a:r>
              <a:rPr lang="fr-FR" sz="2000" dirty="0" smtClean="0">
                <a:solidFill>
                  <a:srgbClr val="004272"/>
                </a:solidFill>
              </a:rPr>
              <a:t>l’organisation</a:t>
            </a:r>
          </a:p>
          <a:p>
            <a:pPr marL="1081088" lvl="0" indent="-285750">
              <a:buFont typeface="Arial" panose="020B0604020202020204" pitchFamily="34" charset="0"/>
              <a:buChar char="•"/>
            </a:pPr>
            <a:endParaRPr lang="fr-FR" altLang="fr-FR" sz="2000" dirty="0">
              <a:solidFill>
                <a:srgbClr val="004272"/>
              </a:solidFill>
              <a:sym typeface="Wingdings" pitchFamily="2" charset="2"/>
            </a:endParaRPr>
          </a:p>
          <a:p>
            <a:pPr marL="1081088" lvl="0" indent="-285750">
              <a:buFont typeface="Arial" panose="020B0604020202020204" pitchFamily="34" charset="0"/>
              <a:buChar char="•"/>
            </a:pPr>
            <a:endParaRPr lang="fr-FR" altLang="fr-FR" sz="1100" dirty="0" smtClean="0">
              <a:solidFill>
                <a:srgbClr val="004272"/>
              </a:solidFill>
              <a:sym typeface="Wingdings" pitchFamily="2" charset="2"/>
            </a:endParaRPr>
          </a:p>
        </p:txBody>
      </p:sp>
      <p:pic>
        <p:nvPicPr>
          <p:cNvPr id="9" name="Image 1" descr="th-320x240-logo_gp_cu_adminiistratif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0"/>
            <a:ext cx="24765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8411"/>
            <a:ext cx="19716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nvSpPr>
        <p:spPr>
          <a:xfrm>
            <a:off x="3995936" y="1124744"/>
            <a:ext cx="5112568" cy="715089"/>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a:t>
            </a:r>
            <a:r>
              <a:rPr lang="fr-FR" i="1" dirty="0" smtClean="0">
                <a:solidFill>
                  <a:schemeClr val="tx1">
                    <a:lumMod val="65000"/>
                    <a:lumOff val="35000"/>
                  </a:schemeClr>
                </a:solidFill>
              </a:rPr>
              <a:t>Retours de : </a:t>
            </a:r>
            <a:r>
              <a:rPr lang="fr-FR" b="1" dirty="0" smtClean="0">
                <a:solidFill>
                  <a:schemeClr val="tx1">
                    <a:lumMod val="65000"/>
                    <a:lumOff val="35000"/>
                  </a:schemeClr>
                </a:solidFill>
              </a:rPr>
              <a:t>Grand Poitiers</a:t>
            </a:r>
          </a:p>
          <a:p>
            <a:r>
              <a:rPr lang="fr-FR" b="1" dirty="0" smtClean="0">
                <a:solidFill>
                  <a:schemeClr val="tx1">
                    <a:lumMod val="65000"/>
                    <a:lumOff val="35000"/>
                  </a:schemeClr>
                </a:solidFill>
              </a:rPr>
              <a:t>		</a:t>
            </a:r>
            <a:r>
              <a:rPr lang="fr-FR" dirty="0" smtClean="0">
                <a:solidFill>
                  <a:schemeClr val="tx1">
                    <a:lumMod val="65000"/>
                    <a:lumOff val="35000"/>
                  </a:schemeClr>
                </a:solidFill>
              </a:rPr>
              <a:t>	</a:t>
            </a:r>
            <a:r>
              <a:rPr lang="fr-FR" i="1" dirty="0" smtClean="0">
                <a:solidFill>
                  <a:schemeClr val="tx1">
                    <a:lumMod val="65000"/>
                    <a:lumOff val="35000"/>
                  </a:schemeClr>
                </a:solidFill>
              </a:rPr>
              <a:t>Editeur : </a:t>
            </a:r>
            <a:r>
              <a:rPr lang="fr-FR" b="1" dirty="0" smtClean="0">
                <a:solidFill>
                  <a:schemeClr val="tx1">
                    <a:lumMod val="65000"/>
                    <a:lumOff val="35000"/>
                  </a:schemeClr>
                </a:solidFill>
              </a:rPr>
              <a:t>Ciril GROUP</a:t>
            </a:r>
            <a:endParaRPr lang="fr-FR" b="1" dirty="0">
              <a:solidFill>
                <a:schemeClr val="tx1">
                  <a:lumMod val="65000"/>
                  <a:lumOff val="35000"/>
                </a:schemeClr>
              </a:solidFill>
            </a:endParaRPr>
          </a:p>
        </p:txBody>
      </p:sp>
      <p:pic>
        <p:nvPicPr>
          <p:cNvPr id="16" name="Picture 2" descr="http://ep.yimg.com/ay/focusedtechnology/microphones-4.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416161" y="1222059"/>
            <a:ext cx="299855" cy="298774"/>
          </a:xfrm>
          <a:prstGeom prst="rect">
            <a:avLst/>
          </a:prstGeom>
          <a:noFill/>
        </p:spPr>
      </p:pic>
    </p:spTree>
    <p:extLst>
      <p:ext uri="{BB962C8B-B14F-4D97-AF65-F5344CB8AC3E}">
        <p14:creationId xmlns:p14="http://schemas.microsoft.com/office/powerpoint/2010/main" val="320167954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3"/>
          <p:cNvSpPr>
            <a:spLocks noGrp="1"/>
          </p:cNvSpPr>
          <p:nvPr>
            <p:ph type="title"/>
          </p:nvPr>
        </p:nvSpPr>
        <p:spPr>
          <a:xfrm>
            <a:off x="755576" y="3068960"/>
            <a:ext cx="7920880" cy="1512168"/>
          </a:xfrm>
          <a:prstGeom prst="roundRect">
            <a:avLst/>
          </a:prstGeom>
          <a:noFill/>
          <a:ln w="19050">
            <a:solidFill>
              <a:schemeClr val="accent1"/>
            </a:solidFill>
            <a:prstDash val="sysDash"/>
          </a:ln>
          <a:effectLst/>
        </p:spPr>
        <p:txBody>
          <a:bodyPr anchor="ctr"/>
          <a:lstStyle/>
          <a:p>
            <a:pPr algn="ctr"/>
            <a:r>
              <a:rPr lang="fr-FR" sz="3200" dirty="0">
                <a:solidFill>
                  <a:schemeClr val="tx1">
                    <a:lumMod val="65000"/>
                    <a:lumOff val="35000"/>
                  </a:schemeClr>
                </a:solidFill>
              </a:rPr>
              <a:t>Hospices Civils de Lyon </a:t>
            </a:r>
            <a:r>
              <a:rPr lang="fr-FR" sz="3200" dirty="0" smtClean="0">
                <a:solidFill>
                  <a:schemeClr val="tx1">
                    <a:lumMod val="65000"/>
                    <a:lumOff val="35000"/>
                  </a:schemeClr>
                </a:solidFill>
              </a:rPr>
              <a:t/>
            </a:r>
            <a:br>
              <a:rPr lang="fr-FR" sz="3200" dirty="0" smtClean="0">
                <a:solidFill>
                  <a:schemeClr val="tx1">
                    <a:lumMod val="65000"/>
                    <a:lumOff val="35000"/>
                  </a:schemeClr>
                </a:solidFill>
              </a:rPr>
            </a:br>
            <a:r>
              <a:rPr lang="fr-FR" sz="3200" dirty="0" smtClean="0">
                <a:solidFill>
                  <a:schemeClr val="tx1">
                    <a:lumMod val="65000"/>
                    <a:lumOff val="35000"/>
                  </a:schemeClr>
                </a:solidFill>
              </a:rPr>
              <a:t>&amp; </a:t>
            </a:r>
            <a:r>
              <a:rPr lang="fr-FR" sz="3200" dirty="0" err="1">
                <a:solidFill>
                  <a:schemeClr val="tx1">
                    <a:lumMod val="65000"/>
                    <a:lumOff val="35000"/>
                  </a:schemeClr>
                </a:solidFill>
              </a:rPr>
              <a:t>Sopra</a:t>
            </a:r>
            <a:r>
              <a:rPr lang="fr-FR" sz="3200" dirty="0">
                <a:solidFill>
                  <a:schemeClr val="tx1">
                    <a:lumMod val="65000"/>
                    <a:lumOff val="35000"/>
                  </a:schemeClr>
                </a:solidFill>
              </a:rPr>
              <a:t> HR Software</a:t>
            </a: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47</a:t>
            </a:fld>
            <a:endParaRPr lang="fr-FR" dirty="0"/>
          </a:p>
        </p:txBody>
      </p:sp>
      <p:pic>
        <p:nvPicPr>
          <p:cNvPr id="5" name="Picture 2" descr="http://ep.yimg.com/ay/focusedtechnology/microphones-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15616" y="3284984"/>
            <a:ext cx="1045549" cy="1041781"/>
          </a:xfrm>
          <a:prstGeom prst="rect">
            <a:avLst/>
          </a:prstGeom>
          <a:noFill/>
        </p:spPr>
      </p:pic>
    </p:spTree>
    <p:extLst>
      <p:ext uri="{BB962C8B-B14F-4D97-AF65-F5344CB8AC3E}">
        <p14:creationId xmlns:p14="http://schemas.microsoft.com/office/powerpoint/2010/main" val="2472445994"/>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48</a:t>
            </a:fld>
            <a:endParaRPr lang="fr-FR" dirty="0"/>
          </a:p>
        </p:txBody>
      </p:sp>
      <p:sp>
        <p:nvSpPr>
          <p:cNvPr id="9" name="ZoneTexte 8"/>
          <p:cNvSpPr txBox="1"/>
          <p:nvPr/>
        </p:nvSpPr>
        <p:spPr>
          <a:xfrm>
            <a:off x="264288" y="1933714"/>
            <a:ext cx="8640000" cy="4489311"/>
          </a:xfrm>
          <a:prstGeom prst="roundRect">
            <a:avLst>
              <a:gd name="adj" fmla="val 5388"/>
            </a:avLst>
          </a:prstGeom>
          <a:solidFill>
            <a:schemeClr val="bg1"/>
          </a:solidFill>
          <a:ln>
            <a:solidFill>
              <a:schemeClr val="bg2"/>
            </a:solidFill>
            <a:prstDash val="sysDash"/>
          </a:ln>
        </p:spPr>
        <p:txBody>
          <a:bodyPr wrap="square" rtlCol="0">
            <a:spAutoFit/>
          </a:bodyPr>
          <a:lstStyle/>
          <a:p>
            <a:pPr marL="631825" lvl="1" indent="-273050" eaLnBrk="0" fontAlgn="base" hangingPunct="0">
              <a:lnSpc>
                <a:spcPts val="1800"/>
              </a:lnSpc>
              <a:spcBef>
                <a:spcPts val="600"/>
              </a:spcBef>
              <a:spcAft>
                <a:spcPct val="0"/>
              </a:spcAft>
              <a:buClr>
                <a:schemeClr val="bg2"/>
              </a:buClr>
              <a:buSzPct val="125000"/>
              <a:buBlip>
                <a:blip r:embed="rId2"/>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Présentation de la structure </a:t>
            </a:r>
          </a:p>
          <a:p>
            <a:pPr indent="-98425" eaLnBrk="0" fontAlgn="base" hangingPunct="0">
              <a:lnSpc>
                <a:spcPts val="1800"/>
              </a:lnSpc>
              <a:spcBef>
                <a:spcPts val="600"/>
              </a:spcBef>
              <a:spcAft>
                <a:spcPct val="0"/>
              </a:spcAft>
              <a:buClr>
                <a:schemeClr val="bg2"/>
              </a:buClr>
              <a:buSzPct val="125000"/>
              <a:tabLst>
                <a:tab pos="8435975" algn="r"/>
              </a:tabLst>
              <a:defRPr/>
            </a:pPr>
            <a:endParaRPr lang="fr-FR" altLang="fr-FR" sz="2000" b="1" dirty="0" smtClean="0">
              <a:solidFill>
                <a:schemeClr val="bg1">
                  <a:lumMod val="65000"/>
                </a:schemeClr>
              </a:solidFill>
              <a:cs typeface="Arial" charset="0"/>
              <a:sym typeface="Wingdings" pitchFamily="2" charset="2"/>
            </a:endParaRPr>
          </a:p>
          <a:p>
            <a:pPr marL="285750"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Effectif : 25 000</a:t>
            </a:r>
          </a:p>
          <a:p>
            <a:pPr marL="285750"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Nombre d’établissements en DSN : 27</a:t>
            </a:r>
          </a:p>
          <a:p>
            <a:pPr marL="285750"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Date d’entrée en DSN : 01/01/2020 pour les HCL (hors adhérents)</a:t>
            </a:r>
          </a:p>
          <a:p>
            <a:pPr marL="285750"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Editeur en DSN : Sopra HR Software</a:t>
            </a:r>
          </a:p>
          <a:p>
            <a:pPr marL="285750"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Recours à des tiers-déclarants (oui/non) : non</a:t>
            </a:r>
          </a:p>
          <a:p>
            <a:pPr marL="285750"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Organisation : </a:t>
            </a: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Les adhérents entreront en DSN en 2021</a:t>
            </a: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Les HCL sont tiers déclarants pour d’autres hôpitaux : objectif 2021 également (effectifs &lt; 9 000)</a:t>
            </a:r>
          </a:p>
          <a:p>
            <a:pPr marL="742950" lvl="1" indent="-285750" algn="just" eaLnBrk="0" fontAlgn="base" hangingPunct="0">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De fait : maintien du dispositif PASRAU en parallèle de la DSN sur 2020</a:t>
            </a:r>
          </a:p>
        </p:txBody>
      </p:sp>
      <p:pic>
        <p:nvPicPr>
          <p:cNvPr id="117" name="Picture 12" descr="comment dessiner une loupe"/>
          <p:cNvPicPr>
            <a:picLocks noChangeAspect="1" noChangeArrowheads="1"/>
          </p:cNvPicPr>
          <p:nvPr/>
        </p:nvPicPr>
        <p:blipFill>
          <a:blip r:embed="rId3" cstate="print"/>
          <a:srcRect/>
          <a:stretch>
            <a:fillRect/>
          </a:stretch>
        </p:blipFill>
        <p:spPr bwMode="auto">
          <a:xfrm flipH="1">
            <a:off x="8388424" y="362443"/>
            <a:ext cx="683568" cy="690293"/>
          </a:xfrm>
          <a:prstGeom prst="rect">
            <a:avLst/>
          </a:prstGeom>
          <a:noFill/>
        </p:spPr>
      </p:pic>
      <p:sp>
        <p:nvSpPr>
          <p:cNvPr id="11" name="ZoneTexte 10"/>
          <p:cNvSpPr txBox="1"/>
          <p:nvPr/>
        </p:nvSpPr>
        <p:spPr>
          <a:xfrm>
            <a:off x="2915816" y="1095127"/>
            <a:ext cx="6192688" cy="408623"/>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Retour : </a:t>
            </a:r>
            <a:r>
              <a:rPr lang="fr-FR" dirty="0" smtClean="0">
                <a:solidFill>
                  <a:schemeClr val="tx1">
                    <a:lumMod val="65000"/>
                    <a:lumOff val="35000"/>
                  </a:schemeClr>
                </a:solidFill>
              </a:rPr>
              <a:t>Hospices Civils de Lyon / Sopra HR Software</a:t>
            </a:r>
            <a:endParaRPr lang="fr-FR" dirty="0">
              <a:solidFill>
                <a:schemeClr val="tx1">
                  <a:lumMod val="65000"/>
                  <a:lumOff val="35000"/>
                </a:schemeClr>
              </a:solidFill>
            </a:endParaRPr>
          </a:p>
        </p:txBody>
      </p:sp>
      <p:pic>
        <p:nvPicPr>
          <p:cNvPr id="14" name="Picture 2" descr="http://ep.yimg.com/ay/focusedtechnology/microphones-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91880" y="1150051"/>
            <a:ext cx="299855" cy="298774"/>
          </a:xfrm>
          <a:prstGeom prst="rect">
            <a:avLst/>
          </a:prstGeom>
          <a:noFill/>
        </p:spPr>
      </p:pic>
    </p:spTree>
    <p:extLst>
      <p:ext uri="{BB962C8B-B14F-4D97-AF65-F5344CB8AC3E}">
        <p14:creationId xmlns:p14="http://schemas.microsoft.com/office/powerpoint/2010/main" val="427024407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49</a:t>
            </a:fld>
            <a:endParaRPr lang="fr-FR" dirty="0"/>
          </a:p>
        </p:txBody>
      </p:sp>
      <p:pic>
        <p:nvPicPr>
          <p:cNvPr id="14" name="Picture 12" descr="comment dessiner une loupe"/>
          <p:cNvPicPr>
            <a:picLocks noChangeAspect="1" noChangeArrowheads="1"/>
          </p:cNvPicPr>
          <p:nvPr/>
        </p:nvPicPr>
        <p:blipFill>
          <a:blip r:embed="rId2" cstate="print"/>
          <a:srcRect/>
          <a:stretch>
            <a:fillRect/>
          </a:stretch>
        </p:blipFill>
        <p:spPr bwMode="auto">
          <a:xfrm flipH="1">
            <a:off x="8388424" y="362443"/>
            <a:ext cx="683568" cy="690293"/>
          </a:xfrm>
          <a:prstGeom prst="rect">
            <a:avLst/>
          </a:prstGeom>
          <a:noFill/>
        </p:spPr>
      </p:pic>
      <p:sp>
        <p:nvSpPr>
          <p:cNvPr id="11" name="ZoneTexte 10"/>
          <p:cNvSpPr txBox="1"/>
          <p:nvPr/>
        </p:nvSpPr>
        <p:spPr>
          <a:xfrm>
            <a:off x="259724" y="1789515"/>
            <a:ext cx="8640000" cy="4816072"/>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Comment vous êtes-vous préparés au pilote ?</a:t>
            </a:r>
            <a:endParaRPr lang="fr-FR" altLang="fr-FR" sz="2000" i="1" dirty="0" smtClean="0">
              <a:solidFill>
                <a:schemeClr val="bg1">
                  <a:lumMod val="65000"/>
                </a:schemeClr>
              </a:solidFill>
              <a:latin typeface="Calibri" pitchFamily="34" charset="0"/>
              <a:cs typeface="Arial" charset="0"/>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Information depuis plusieurs années sur les futures dispositions</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Projet démarré fin octobre 2018, via les ateliers de </a:t>
            </a:r>
            <a:r>
              <a:rPr lang="fr-FR" altLang="fr-FR" dirty="0" err="1" smtClean="0">
                <a:solidFill>
                  <a:srgbClr val="004272"/>
                </a:solidFill>
                <a:sym typeface="Wingdings" pitchFamily="2" charset="2"/>
              </a:rPr>
              <a:t>co</a:t>
            </a:r>
            <a:r>
              <a:rPr lang="fr-FR" altLang="fr-FR" dirty="0" smtClean="0">
                <a:solidFill>
                  <a:srgbClr val="004272"/>
                </a:solidFill>
                <a:sym typeface="Wingdings" pitchFamily="2" charset="2"/>
              </a:rPr>
              <a:t>-construction éditeur/clients : études de cas sur les diverses populations des trois fonctions publiques. Ces ateliers ont permis à l’éditeur de maîtriser ses spécifications techniques et aux clients de s’approprier la norme DSN</a:t>
            </a:r>
          </a:p>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endParaRPr lang="fr-FR" altLang="fr-FR" b="1" dirty="0" smtClean="0">
              <a:solidFill>
                <a:schemeClr val="bg1">
                  <a:lumMod val="65000"/>
                </a:schemeClr>
              </a:solidFill>
              <a:latin typeface="Calibri" pitchFamily="34" charset="0"/>
              <a:cs typeface="Arial" charset="0"/>
              <a:sym typeface="Wingdings" pitchFamily="2" charset="2"/>
            </a:endParaRPr>
          </a:p>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Quelle est votre situation à ce jour ?</a:t>
            </a:r>
            <a:endParaRPr lang="fr-FR" altLang="fr-FR" sz="2000" b="1" i="1" dirty="0">
              <a:solidFill>
                <a:schemeClr val="bg1">
                  <a:lumMod val="65000"/>
                </a:schemeClr>
              </a:solidFill>
              <a:latin typeface="Calibri" pitchFamily="34" charset="0"/>
              <a:cs typeface="Arial" charset="0"/>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Un flux testé sur un établissement de 2 800 agents : traitement en cours des retours (fiches navettes)</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Avantage : anticiper les difficultés</a:t>
            </a:r>
          </a:p>
          <a:p>
            <a:pPr marL="1200150" lvl="2"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Fiabilisation des données et calculs</a:t>
            </a:r>
          </a:p>
          <a:p>
            <a:pPr marL="1200150" lvl="2"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Appropriation du futur cycle mensuel : contrôle et correction, envoi du flux, traitements des retours des organismes</a:t>
            </a:r>
          </a:p>
          <a:p>
            <a:pPr marL="1200150" lvl="2"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dirty="0" smtClean="0">
                <a:solidFill>
                  <a:srgbClr val="004272"/>
                </a:solidFill>
                <a:sym typeface="Wingdings" pitchFamily="2" charset="2"/>
              </a:rPr>
              <a:t>Définition de l’organisation future en fonction des contraintes nouvelles</a:t>
            </a:r>
          </a:p>
        </p:txBody>
      </p:sp>
      <p:sp>
        <p:nvSpPr>
          <p:cNvPr id="9" name="ZoneTexte 8"/>
          <p:cNvSpPr txBox="1"/>
          <p:nvPr/>
        </p:nvSpPr>
        <p:spPr>
          <a:xfrm>
            <a:off x="2915816" y="1095127"/>
            <a:ext cx="6192688" cy="408623"/>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Retour : </a:t>
            </a:r>
            <a:r>
              <a:rPr lang="fr-FR" dirty="0" smtClean="0">
                <a:solidFill>
                  <a:schemeClr val="tx1">
                    <a:lumMod val="65000"/>
                    <a:lumOff val="35000"/>
                  </a:schemeClr>
                </a:solidFill>
              </a:rPr>
              <a:t>Hospices Civils de Lyon / Sopra HR Software</a:t>
            </a:r>
            <a:endParaRPr lang="fr-FR" dirty="0">
              <a:solidFill>
                <a:schemeClr val="tx1">
                  <a:lumMod val="65000"/>
                  <a:lumOff val="35000"/>
                </a:schemeClr>
              </a:solidFill>
            </a:endParaRPr>
          </a:p>
        </p:txBody>
      </p:sp>
      <p:pic>
        <p:nvPicPr>
          <p:cNvPr id="13" name="Picture 2" descr="http://ep.yimg.com/ay/focusedtechnology/microphones-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91880" y="1150051"/>
            <a:ext cx="299855" cy="298774"/>
          </a:xfrm>
          <a:prstGeom prst="rect">
            <a:avLst/>
          </a:prstGeom>
          <a:noFill/>
        </p:spPr>
      </p:pic>
    </p:spTree>
    <p:extLst>
      <p:ext uri="{BB962C8B-B14F-4D97-AF65-F5344CB8AC3E}">
        <p14:creationId xmlns:p14="http://schemas.microsoft.com/office/powerpoint/2010/main" val="195769190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660" y="79456"/>
            <a:ext cx="8964340" cy="720725"/>
          </a:xfrm>
          <a:prstGeom prst="rect">
            <a:avLst/>
          </a:prstGeom>
          <a:noFill/>
          <a:ln w="9525">
            <a:noFill/>
            <a:miter lim="800000"/>
            <a:headEnd/>
            <a:tailEnd/>
          </a:ln>
        </p:spPr>
        <p:txBody>
          <a:bodyPr lIns="91969" tIns="45984" rIns="91969" bIns="45984"/>
          <a:lstStyle/>
          <a:p>
            <a:pPr eaLnBrk="0" hangingPunct="0">
              <a:lnSpc>
                <a:spcPct val="85000"/>
              </a:lnSpc>
              <a:defRPr/>
            </a:pPr>
            <a:r>
              <a:rPr lang="fr-FR" sz="2600" b="1" dirty="0">
                <a:solidFill>
                  <a:schemeClr val="bg2"/>
                </a:solidFill>
                <a:latin typeface="+mj-lt"/>
                <a:ea typeface="+mj-ea"/>
                <a:cs typeface="+mj-cs"/>
              </a:rPr>
              <a:t>2 – Table ronde des organismes et temps de questions-réponses</a:t>
            </a:r>
            <a:endParaRPr lang="fr-FR" sz="2000" b="1" dirty="0">
              <a:solidFill>
                <a:schemeClr val="bg1">
                  <a:lumMod val="50000"/>
                </a:schemeClr>
              </a:solidFill>
              <a:latin typeface="+mj-lt"/>
              <a:ea typeface="+mj-ea"/>
              <a:cs typeface="+mj-cs"/>
            </a:endParaRPr>
          </a:p>
        </p:txBody>
      </p:sp>
      <p:sp>
        <p:nvSpPr>
          <p:cNvPr id="45" name="Rectangle 44"/>
          <p:cNvSpPr/>
          <p:nvPr/>
        </p:nvSpPr>
        <p:spPr bwMode="auto">
          <a:xfrm>
            <a:off x="2036130" y="4034948"/>
            <a:ext cx="6697087"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IV. Ateliers de travail</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6" name="Rectangle 45"/>
          <p:cNvSpPr/>
          <p:nvPr/>
        </p:nvSpPr>
        <p:spPr bwMode="auto">
          <a:xfrm>
            <a:off x="2039306" y="3168255"/>
            <a:ext cx="6702579" cy="318281"/>
          </a:xfrm>
          <a:prstGeom prst="rect">
            <a:avLst/>
          </a:prstGeom>
          <a:solidFill>
            <a:srgbClr val="FFFFFF">
              <a:lumMod val="85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III. Témoignages des pilotes et de leur éditeur</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7" name="Rectangle 46"/>
          <p:cNvSpPr/>
          <p:nvPr/>
        </p:nvSpPr>
        <p:spPr bwMode="auto">
          <a:xfrm>
            <a:off x="2030445" y="5325774"/>
            <a:ext cx="6679932"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VI. Synthèse de la journée et arbre de réussite</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8" name="Rectangle 47"/>
          <p:cNvSpPr/>
          <p:nvPr/>
        </p:nvSpPr>
        <p:spPr bwMode="auto">
          <a:xfrm>
            <a:off x="514461" y="363280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Cocktail déjeunatoire (12h10 – 14h)</a:t>
            </a:r>
            <a:endParaRPr lang="fr-FR" sz="1600" b="1" dirty="0">
              <a:solidFill>
                <a:schemeClr val="accent2"/>
              </a:solidFill>
              <a:cs typeface="Calibri" pitchFamily="34" charset="0"/>
            </a:endParaRPr>
          </a:p>
        </p:txBody>
      </p:sp>
      <p:sp>
        <p:nvSpPr>
          <p:cNvPr id="49" name="Rectangle 48"/>
          <p:cNvSpPr/>
          <p:nvPr/>
        </p:nvSpPr>
        <p:spPr bwMode="auto">
          <a:xfrm>
            <a:off x="539552" y="1902868"/>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9h30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0" name="Rectangle 49"/>
          <p:cNvSpPr/>
          <p:nvPr/>
        </p:nvSpPr>
        <p:spPr bwMode="auto">
          <a:xfrm>
            <a:off x="546950" y="2335425"/>
            <a:ext cx="686891"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smtClean="0">
                <a:ln>
                  <a:noFill/>
                </a:ln>
                <a:solidFill>
                  <a:srgbClr val="FFFFFF"/>
                </a:solidFill>
                <a:effectLst/>
                <a:uLnTx/>
                <a:uFillTx/>
                <a:cs typeface="Calibri" pitchFamily="34" charset="0"/>
              </a:rPr>
              <a:t>10h00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1" name="Rectangle 50"/>
          <p:cNvSpPr/>
          <p:nvPr/>
        </p:nvSpPr>
        <p:spPr bwMode="auto">
          <a:xfrm>
            <a:off x="538510" y="4044709"/>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14h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2" name="Rectangle 51"/>
          <p:cNvSpPr/>
          <p:nvPr/>
        </p:nvSpPr>
        <p:spPr bwMode="auto">
          <a:xfrm>
            <a:off x="512001" y="532577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3" name="Rectangle 52"/>
          <p:cNvSpPr/>
          <p:nvPr/>
        </p:nvSpPr>
        <p:spPr bwMode="auto">
          <a:xfrm>
            <a:off x="499597" y="573624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Fin de la journée (17h)</a:t>
            </a:r>
            <a:endParaRPr lang="fr-FR" sz="1600" b="1" dirty="0">
              <a:solidFill>
                <a:schemeClr val="accent2"/>
              </a:solidFill>
              <a:cs typeface="Calibri" pitchFamily="34" charset="0"/>
            </a:endParaRPr>
          </a:p>
        </p:txBody>
      </p:sp>
      <p:sp>
        <p:nvSpPr>
          <p:cNvPr id="54" name="Rectangle 53"/>
          <p:cNvSpPr/>
          <p:nvPr/>
        </p:nvSpPr>
        <p:spPr bwMode="auto">
          <a:xfrm>
            <a:off x="541424" y="316825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0" u="none" strike="noStrike" kern="0" cap="none" spc="0" normalizeH="0" baseline="0" noProof="0" dirty="0">
                <a:ln>
                  <a:noFill/>
                </a:ln>
                <a:solidFill>
                  <a:srgbClr val="FFFFFF"/>
                </a:solidFill>
                <a:effectLst/>
                <a:uLnTx/>
                <a:uFillTx/>
                <a:cs typeface="Calibri" pitchFamily="34" charset="0"/>
              </a:rPr>
              <a:t>11h10</a:t>
            </a:r>
          </a:p>
        </p:txBody>
      </p:sp>
      <p:sp>
        <p:nvSpPr>
          <p:cNvPr id="55" name="Rectangle 54"/>
          <p:cNvSpPr/>
          <p:nvPr/>
        </p:nvSpPr>
        <p:spPr bwMode="auto">
          <a:xfrm>
            <a:off x="539553" y="1484784"/>
            <a:ext cx="8215422"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Accueil (9h – 9h30)</a:t>
            </a:r>
            <a:endParaRPr lang="fr-FR" sz="1600" b="1" dirty="0">
              <a:solidFill>
                <a:schemeClr val="accent2"/>
              </a:solidFill>
              <a:cs typeface="Calibri" pitchFamily="34" charset="0"/>
            </a:endParaRPr>
          </a:p>
        </p:txBody>
      </p:sp>
      <p:sp>
        <p:nvSpPr>
          <p:cNvPr id="56" name="Rectangle 55"/>
          <p:cNvSpPr/>
          <p:nvPr/>
        </p:nvSpPr>
        <p:spPr bwMode="auto">
          <a:xfrm>
            <a:off x="539552" y="2740138"/>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(11h – 11h10)</a:t>
            </a:r>
            <a:endParaRPr lang="fr-FR" sz="1600" b="1" dirty="0">
              <a:solidFill>
                <a:schemeClr val="accent2"/>
              </a:solidFill>
              <a:cs typeface="Calibri" pitchFamily="34" charset="0"/>
            </a:endParaRPr>
          </a:p>
        </p:txBody>
      </p:sp>
      <p:sp>
        <p:nvSpPr>
          <p:cNvPr id="57" name="Rectangle 56"/>
          <p:cNvSpPr/>
          <p:nvPr/>
        </p:nvSpPr>
        <p:spPr bwMode="auto">
          <a:xfrm>
            <a:off x="2008797" y="4873551"/>
            <a:ext cx="6679933"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 Restitution des ateliers</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58" name="Rectangle 57"/>
          <p:cNvSpPr/>
          <p:nvPr/>
        </p:nvSpPr>
        <p:spPr bwMode="auto">
          <a:xfrm>
            <a:off x="514461" y="4871724"/>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9" name="Rectangle 58"/>
          <p:cNvSpPr/>
          <p:nvPr/>
        </p:nvSpPr>
        <p:spPr bwMode="auto">
          <a:xfrm>
            <a:off x="524109" y="4467733"/>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(15h40 – 16h)</a:t>
            </a:r>
            <a:endParaRPr lang="fr-FR" sz="1600" b="1" dirty="0">
              <a:solidFill>
                <a:schemeClr val="accent2"/>
              </a:solidFill>
              <a:cs typeface="Calibri" pitchFamily="34" charset="0"/>
            </a:endParaRPr>
          </a:p>
        </p:txBody>
      </p:sp>
      <p:sp>
        <p:nvSpPr>
          <p:cNvPr id="60" name="Rectangle à coins arrondis 59"/>
          <p:cNvSpPr/>
          <p:nvPr/>
        </p:nvSpPr>
        <p:spPr bwMode="auto">
          <a:xfrm>
            <a:off x="1260390" y="3182922"/>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a:t>
            </a:r>
          </a:p>
        </p:txBody>
      </p:sp>
      <p:sp>
        <p:nvSpPr>
          <p:cNvPr id="61" name="Rectangle à coins arrondis 60"/>
          <p:cNvSpPr/>
          <p:nvPr/>
        </p:nvSpPr>
        <p:spPr bwMode="auto">
          <a:xfrm>
            <a:off x="1252438" y="4054295"/>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1h40</a:t>
            </a:r>
          </a:p>
        </p:txBody>
      </p:sp>
      <p:sp>
        <p:nvSpPr>
          <p:cNvPr id="62" name="Rectangle à coins arrondis 61"/>
          <p:cNvSpPr/>
          <p:nvPr/>
        </p:nvSpPr>
        <p:spPr bwMode="auto">
          <a:xfrm>
            <a:off x="1250499" y="4885064"/>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30 min</a:t>
            </a:r>
          </a:p>
        </p:txBody>
      </p:sp>
      <p:sp>
        <p:nvSpPr>
          <p:cNvPr id="63" name="Rectangle à coins arrondis 62"/>
          <p:cNvSpPr/>
          <p:nvPr/>
        </p:nvSpPr>
        <p:spPr bwMode="auto">
          <a:xfrm>
            <a:off x="1260390" y="534488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30 min</a:t>
            </a:r>
          </a:p>
        </p:txBody>
      </p:sp>
      <p:sp>
        <p:nvSpPr>
          <p:cNvPr id="64" name="Rectangle 63"/>
          <p:cNvSpPr/>
          <p:nvPr/>
        </p:nvSpPr>
        <p:spPr bwMode="auto">
          <a:xfrm>
            <a:off x="2011585" y="1910820"/>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 Introduction</a:t>
            </a:r>
          </a:p>
        </p:txBody>
      </p:sp>
      <p:sp>
        <p:nvSpPr>
          <p:cNvPr id="65" name="Rectangle à coins arrondis 64"/>
          <p:cNvSpPr/>
          <p:nvPr/>
        </p:nvSpPr>
        <p:spPr bwMode="auto">
          <a:xfrm>
            <a:off x="1250499" y="192116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200" b="1" kern="0" dirty="0">
                <a:solidFill>
                  <a:srgbClr val="004272"/>
                </a:solidFill>
                <a:latin typeface="Arial"/>
                <a:cs typeface="Arial" pitchFamily="34" charset="0"/>
              </a:rPr>
              <a:t>3</a:t>
            </a:r>
            <a:r>
              <a:rPr kumimoji="0" lang="fr-FR" sz="1200" b="1" i="0" u="none" strike="noStrike" kern="0" cap="none" spc="0" normalizeH="0" baseline="0" noProof="0" dirty="0">
                <a:ln>
                  <a:noFill/>
                </a:ln>
                <a:solidFill>
                  <a:srgbClr val="004272"/>
                </a:solidFill>
                <a:effectLst/>
                <a:uLnTx/>
                <a:uFillTx/>
                <a:latin typeface="Arial"/>
                <a:cs typeface="Arial" pitchFamily="34" charset="0"/>
              </a:rPr>
              <a:t>0 min</a:t>
            </a:r>
          </a:p>
        </p:txBody>
      </p:sp>
      <p:sp>
        <p:nvSpPr>
          <p:cNvPr id="66" name="Rectangle 65"/>
          <p:cNvSpPr/>
          <p:nvPr/>
        </p:nvSpPr>
        <p:spPr bwMode="auto">
          <a:xfrm>
            <a:off x="2011584" y="2318648"/>
            <a:ext cx="6746175"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II. Table ronde des organismes et temps questions-réponses</a:t>
            </a:r>
          </a:p>
        </p:txBody>
      </p:sp>
      <p:sp>
        <p:nvSpPr>
          <p:cNvPr id="67" name="Rectangle à coins arrondis 66"/>
          <p:cNvSpPr/>
          <p:nvPr/>
        </p:nvSpPr>
        <p:spPr bwMode="auto">
          <a:xfrm>
            <a:off x="1260389" y="2337960"/>
            <a:ext cx="672775" cy="291961"/>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200" b="1" kern="0" noProof="0" dirty="0">
                <a:solidFill>
                  <a:srgbClr val="004272"/>
                </a:solidFill>
                <a:latin typeface="Arial"/>
                <a:cs typeface="Arial" pitchFamily="34" charset="0"/>
              </a:rPr>
              <a:t>1h</a:t>
            </a:r>
            <a:endParaRPr kumimoji="0" lang="fr-FR" sz="1200" b="1" i="0" u="none" strike="noStrike" kern="0" cap="none" spc="0" normalizeH="0" baseline="0" noProof="0" dirty="0">
              <a:ln>
                <a:noFill/>
              </a:ln>
              <a:solidFill>
                <a:srgbClr val="004272"/>
              </a:solidFill>
              <a:effectLst/>
              <a:uLnTx/>
              <a:uFillTx/>
              <a:latin typeface="Arial"/>
              <a:cs typeface="Arial" pitchFamily="34" charset="0"/>
            </a:endParaRPr>
          </a:p>
        </p:txBody>
      </p:sp>
    </p:spTree>
    <p:extLst>
      <p:ext uri="{BB962C8B-B14F-4D97-AF65-F5344CB8AC3E}">
        <p14:creationId xmlns:p14="http://schemas.microsoft.com/office/powerpoint/2010/main" val="3812176876"/>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50</a:t>
            </a:fld>
            <a:endParaRPr lang="fr-FR" dirty="0"/>
          </a:p>
        </p:txBody>
      </p:sp>
      <p:pic>
        <p:nvPicPr>
          <p:cNvPr id="14" name="Picture 12" descr="comment dessiner une loupe"/>
          <p:cNvPicPr>
            <a:picLocks noChangeAspect="1" noChangeArrowheads="1"/>
          </p:cNvPicPr>
          <p:nvPr/>
        </p:nvPicPr>
        <p:blipFill>
          <a:blip r:embed="rId2" cstate="print"/>
          <a:srcRect/>
          <a:stretch>
            <a:fillRect/>
          </a:stretch>
        </p:blipFill>
        <p:spPr bwMode="auto">
          <a:xfrm flipH="1">
            <a:off x="8388424" y="362443"/>
            <a:ext cx="683568" cy="690293"/>
          </a:xfrm>
          <a:prstGeom prst="rect">
            <a:avLst/>
          </a:prstGeom>
          <a:noFill/>
        </p:spPr>
      </p:pic>
      <p:sp>
        <p:nvSpPr>
          <p:cNvPr id="11" name="ZoneTexte 10"/>
          <p:cNvSpPr txBox="1"/>
          <p:nvPr/>
        </p:nvSpPr>
        <p:spPr>
          <a:xfrm>
            <a:off x="252480" y="1571022"/>
            <a:ext cx="8640000" cy="5301192"/>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Sujets à sécuriser</a:t>
            </a:r>
            <a:endParaRPr lang="fr-FR" altLang="fr-FR" i="1" dirty="0" smtClean="0">
              <a:solidFill>
                <a:schemeClr val="bg1">
                  <a:lumMod val="65000"/>
                </a:schemeClr>
              </a:solidFill>
              <a:latin typeface="Calibri" pitchFamily="34" charset="0"/>
              <a:cs typeface="Arial" charset="0"/>
              <a:sym typeface="Wingdings" pitchFamily="2" charset="2"/>
            </a:endParaRP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b="1" dirty="0" smtClean="0">
                <a:solidFill>
                  <a:srgbClr val="004272"/>
                </a:solidFill>
                <a:sym typeface="Wingdings" pitchFamily="2" charset="2"/>
              </a:rPr>
              <a:t>Complexité </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Diversité des cas et statuts : personnel médical, chômeurs, militaires, …</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Absence de réponse sur </a:t>
            </a:r>
            <a:r>
              <a:rPr lang="fr-FR" altLang="fr-FR" sz="1600" dirty="0" err="1" smtClean="0">
                <a:solidFill>
                  <a:srgbClr val="004272"/>
                </a:solidFill>
                <a:sym typeface="Wingdings" pitchFamily="2" charset="2"/>
              </a:rPr>
              <a:t>dsn</a:t>
            </a:r>
            <a:r>
              <a:rPr lang="fr-FR" altLang="fr-FR" sz="1600" dirty="0" smtClean="0">
                <a:solidFill>
                  <a:srgbClr val="004272"/>
                </a:solidFill>
                <a:sym typeface="Wingdings" pitchFamily="2" charset="2"/>
              </a:rPr>
              <a:t>-info </a:t>
            </a:r>
            <a:r>
              <a:rPr lang="fr-FR" altLang="fr-FR" sz="1600" dirty="0">
                <a:solidFill>
                  <a:srgbClr val="004272"/>
                </a:solidFill>
                <a:sym typeface="Wingdings" pitchFamily="2" charset="2"/>
              </a:rPr>
              <a:t>sur le Personnel Médical (instruction du sujet en cours) et absence de la DGOS dans le dispositif </a:t>
            </a:r>
            <a:r>
              <a:rPr lang="fr-FR" altLang="fr-FR" sz="1600" dirty="0" smtClean="0">
                <a:solidFill>
                  <a:srgbClr val="004272"/>
                </a:solidFill>
                <a:sym typeface="Wingdings" pitchFamily="2" charset="2"/>
              </a:rPr>
              <a:t>à ce jour (mais réunion prévue le 15/11)</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Entrée tardive de l’URSSAF dans le dispositif</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a:solidFill>
                  <a:srgbClr val="004272"/>
                </a:solidFill>
                <a:sym typeface="Wingdings" pitchFamily="2" charset="2"/>
              </a:rPr>
              <a:t>Gestion de la rétroactivité en DSN : Le secteur public effectue régulièrement de la rétroactivité sur plusieurs mois voire plusieurs années. Dans le cadre de la phase pilote qui a débuté en juin, nous n’avons pas encore eu le temps de tester cette rétroactivité importante de bout en bout notamment avec la CDC. Ce point nous semble indispensable. </a:t>
            </a: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b="1" dirty="0" smtClean="0">
                <a:solidFill>
                  <a:srgbClr val="004272"/>
                </a:solidFill>
                <a:sym typeface="Wingdings" pitchFamily="2" charset="2"/>
              </a:rPr>
              <a:t>Charges, ressources et compétences</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Charge projet DSN qui se cumule à la production de la DADS-U et un contexte réglementaire lourd (PAS, HS, …)</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C</a:t>
            </a:r>
            <a:r>
              <a:rPr lang="fr-FR" sz="1600" dirty="0" smtClean="0">
                <a:solidFill>
                  <a:srgbClr val="004272"/>
                </a:solidFill>
              </a:rPr>
              <a:t>harge </a:t>
            </a:r>
            <a:r>
              <a:rPr lang="fr-FR" sz="1600" dirty="0">
                <a:solidFill>
                  <a:srgbClr val="004272"/>
                </a:solidFill>
              </a:rPr>
              <a:t>issue de la nécessité de contrôler la DSN lors de chaque paie </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Nécessité de montée en compétences sur la paie et les déclarations sociales</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1600" dirty="0" smtClean="0">
                <a:solidFill>
                  <a:srgbClr val="004272"/>
                </a:solidFill>
                <a:sym typeface="Wingdings" pitchFamily="2" charset="2"/>
              </a:rPr>
              <a:t>Maintien certainement quelques années de la DADS-U en plus du nouveau processus déclaratif DSN</a:t>
            </a:r>
            <a:endParaRPr lang="fr-FR" altLang="fr-FR" sz="1600" dirty="0">
              <a:solidFill>
                <a:srgbClr val="004272"/>
              </a:solidFill>
              <a:sym typeface="Wingdings" pitchFamily="2" charset="2"/>
            </a:endParaRPr>
          </a:p>
        </p:txBody>
      </p:sp>
      <p:sp>
        <p:nvSpPr>
          <p:cNvPr id="9" name="ZoneTexte 8"/>
          <p:cNvSpPr txBox="1"/>
          <p:nvPr/>
        </p:nvSpPr>
        <p:spPr>
          <a:xfrm>
            <a:off x="2915816" y="1095127"/>
            <a:ext cx="6192688" cy="408623"/>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Retour : </a:t>
            </a:r>
            <a:r>
              <a:rPr lang="fr-FR" dirty="0" smtClean="0">
                <a:solidFill>
                  <a:schemeClr val="tx1">
                    <a:lumMod val="65000"/>
                    <a:lumOff val="35000"/>
                  </a:schemeClr>
                </a:solidFill>
              </a:rPr>
              <a:t>Hospices Civils de Lyon / Sopra HR Software</a:t>
            </a:r>
            <a:endParaRPr lang="fr-FR" dirty="0">
              <a:solidFill>
                <a:schemeClr val="tx1">
                  <a:lumMod val="65000"/>
                  <a:lumOff val="35000"/>
                </a:schemeClr>
              </a:solidFill>
            </a:endParaRPr>
          </a:p>
        </p:txBody>
      </p:sp>
      <p:pic>
        <p:nvPicPr>
          <p:cNvPr id="13" name="Picture 2" descr="http://ep.yimg.com/ay/focusedtechnology/microphones-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91880" y="1150051"/>
            <a:ext cx="299855" cy="298774"/>
          </a:xfrm>
          <a:prstGeom prst="rect">
            <a:avLst/>
          </a:prstGeom>
          <a:noFill/>
        </p:spPr>
      </p:pic>
    </p:spTree>
    <p:extLst>
      <p:ext uri="{BB962C8B-B14F-4D97-AF65-F5344CB8AC3E}">
        <p14:creationId xmlns:p14="http://schemas.microsoft.com/office/powerpoint/2010/main" val="661500296"/>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51</a:t>
            </a:fld>
            <a:endParaRPr lang="fr-FR" dirty="0"/>
          </a:p>
        </p:txBody>
      </p:sp>
      <p:pic>
        <p:nvPicPr>
          <p:cNvPr id="14" name="Picture 12" descr="comment dessiner une loupe"/>
          <p:cNvPicPr>
            <a:picLocks noChangeAspect="1" noChangeArrowheads="1"/>
          </p:cNvPicPr>
          <p:nvPr/>
        </p:nvPicPr>
        <p:blipFill>
          <a:blip r:embed="rId2" cstate="print"/>
          <a:srcRect/>
          <a:stretch>
            <a:fillRect/>
          </a:stretch>
        </p:blipFill>
        <p:spPr bwMode="auto">
          <a:xfrm flipH="1">
            <a:off x="8388424" y="362443"/>
            <a:ext cx="683568" cy="690293"/>
          </a:xfrm>
          <a:prstGeom prst="rect">
            <a:avLst/>
          </a:prstGeom>
          <a:noFill/>
        </p:spPr>
      </p:pic>
      <p:sp>
        <p:nvSpPr>
          <p:cNvPr id="11" name="ZoneTexte 10"/>
          <p:cNvSpPr txBox="1"/>
          <p:nvPr/>
        </p:nvSpPr>
        <p:spPr>
          <a:xfrm>
            <a:off x="252480" y="1583722"/>
            <a:ext cx="8640000" cy="5261044"/>
          </a:xfrm>
          <a:prstGeom prst="roundRect">
            <a:avLst>
              <a:gd name="adj" fmla="val 14187"/>
            </a:avLst>
          </a:prstGeom>
          <a:solidFill>
            <a:schemeClr val="bg1"/>
          </a:solidFill>
          <a:ln>
            <a:solidFill>
              <a:schemeClr val="bg2"/>
            </a:solidFill>
            <a:prstDash val="sysDash"/>
          </a:ln>
        </p:spPr>
        <p:txBody>
          <a:bodyPr wrap="square" rtlCol="0">
            <a:spAutoFit/>
          </a:bodyPr>
          <a:lstStyle/>
          <a:p>
            <a:pPr marL="631825" lvl="1" indent="-273050" algn="just" eaLnBrk="0" fontAlgn="base" hangingPunct="0">
              <a:lnSpc>
                <a:spcPts val="1800"/>
              </a:lnSpc>
              <a:spcBef>
                <a:spcPts val="600"/>
              </a:spcBef>
              <a:spcAft>
                <a:spcPct val="0"/>
              </a:spcAft>
              <a:buClr>
                <a:schemeClr val="bg2"/>
              </a:buClr>
              <a:buSzPct val="125000"/>
              <a:buBlip>
                <a:blip r:embed="rId3"/>
              </a:buBlip>
              <a:tabLst>
                <a:tab pos="8435975" algn="r"/>
              </a:tabLst>
              <a:defRPr/>
            </a:pPr>
            <a:r>
              <a:rPr lang="fr-FR" altLang="fr-FR" sz="2800" b="1" dirty="0" smtClean="0">
                <a:solidFill>
                  <a:schemeClr val="bg1">
                    <a:lumMod val="65000"/>
                  </a:schemeClr>
                </a:solidFill>
                <a:latin typeface="Calibri" pitchFamily="34" charset="0"/>
                <a:cs typeface="Arial" charset="0"/>
                <a:sym typeface="Wingdings" pitchFamily="2" charset="2"/>
              </a:rPr>
              <a:t> Conseils et bonnes pratiques à communiquer aux participants</a:t>
            </a:r>
          </a:p>
          <a:p>
            <a:pPr indent="-98425" algn="just" eaLnBrk="0" fontAlgn="base" hangingPunct="0">
              <a:lnSpc>
                <a:spcPts val="1800"/>
              </a:lnSpc>
              <a:spcBef>
                <a:spcPts val="600"/>
              </a:spcBef>
              <a:spcAft>
                <a:spcPct val="0"/>
              </a:spcAft>
              <a:buClr>
                <a:schemeClr val="bg2"/>
              </a:buClr>
              <a:buSzPct val="125000"/>
              <a:tabLst>
                <a:tab pos="8435975" algn="r"/>
              </a:tabLst>
              <a:defRPr/>
            </a:pPr>
            <a:endParaRPr lang="fr-FR" altLang="fr-FR" sz="2000" b="1" dirty="0" smtClean="0">
              <a:solidFill>
                <a:schemeClr val="bg1">
                  <a:lumMod val="65000"/>
                </a:schemeClr>
              </a:solidFill>
              <a:latin typeface="Calibri" pitchFamily="34" charset="0"/>
              <a:cs typeface="Arial" charset="0"/>
              <a:sym typeface="Wingdings" pitchFamily="2" charset="2"/>
            </a:endParaRP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b="1" dirty="0" smtClean="0">
                <a:solidFill>
                  <a:srgbClr val="004272"/>
                </a:solidFill>
                <a:sym typeface="Wingdings" pitchFamily="2" charset="2"/>
              </a:rPr>
              <a:t>Anticiper !</a:t>
            </a:r>
            <a:endParaRPr lang="fr-FR" altLang="fr-FR" sz="2000" b="1" dirty="0">
              <a:solidFill>
                <a:srgbClr val="004272"/>
              </a:solidFill>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Appropriation de la norme et du processus déclaratif</a:t>
            </a:r>
            <a:endParaRPr lang="fr-FR" altLang="fr-FR" sz="2000" dirty="0">
              <a:solidFill>
                <a:srgbClr val="004272"/>
              </a:solidFill>
              <a:sym typeface="Wingdings" pitchFamily="2" charset="2"/>
            </a:endParaRP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Les activités du projet</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L’organisation future</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endParaRPr lang="fr-FR" altLang="fr-FR" sz="2000" dirty="0">
              <a:solidFill>
                <a:srgbClr val="004272"/>
              </a:solidFill>
              <a:sym typeface="Wingdings" pitchFamily="2" charset="2"/>
            </a:endParaRPr>
          </a:p>
          <a:p>
            <a:pPr marL="285750"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b="1" dirty="0" smtClean="0">
                <a:solidFill>
                  <a:srgbClr val="004272"/>
                </a:solidFill>
                <a:sym typeface="Wingdings" pitchFamily="2" charset="2"/>
              </a:rPr>
              <a:t>Prioriser ?</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Nous avons donné la priorité au PAS et à la DUCS</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De nombreuses questions sans réponse </a:t>
            </a:r>
            <a:r>
              <a:rPr lang="fr-FR" altLang="fr-FR" sz="2000" dirty="0">
                <a:solidFill>
                  <a:srgbClr val="004272"/>
                </a:solidFill>
                <a:sym typeface="Wingdings" pitchFamily="2" charset="2"/>
              </a:rPr>
              <a:t>à ce jour pour le bloc </a:t>
            </a:r>
            <a:r>
              <a:rPr lang="fr-FR" altLang="fr-FR" sz="2000" dirty="0" smtClean="0">
                <a:solidFill>
                  <a:srgbClr val="004272"/>
                </a:solidFill>
                <a:sym typeface="Wingdings" pitchFamily="2" charset="2"/>
              </a:rPr>
              <a:t>40 – « contrat » </a:t>
            </a:r>
            <a:r>
              <a:rPr lang="fr-FR" altLang="fr-FR" sz="2000" dirty="0">
                <a:solidFill>
                  <a:srgbClr val="004272"/>
                </a:solidFill>
                <a:sym typeface="Wingdings" pitchFamily="2" charset="2"/>
              </a:rPr>
              <a:t>selon le statut</a:t>
            </a:r>
          </a:p>
          <a:p>
            <a:pPr marL="742950" lvl="1" indent="-285750" algn="just" eaLnBrk="0" fontAlgn="base" hangingPunct="0">
              <a:lnSpc>
                <a:spcPct val="90000"/>
              </a:lnSpc>
              <a:spcBef>
                <a:spcPts val="300"/>
              </a:spcBef>
              <a:spcAft>
                <a:spcPts val="300"/>
              </a:spcAft>
              <a:buClr>
                <a:schemeClr val="tx1">
                  <a:lumMod val="65000"/>
                  <a:lumOff val="35000"/>
                </a:schemeClr>
              </a:buClr>
              <a:buSzPct val="200000"/>
              <a:buFontTx/>
              <a:buChar char="-"/>
              <a:tabLst>
                <a:tab pos="6457950" algn="l"/>
              </a:tabLst>
              <a:defRPr/>
            </a:pPr>
            <a:r>
              <a:rPr lang="fr-FR" altLang="fr-FR" sz="2000" dirty="0" smtClean="0">
                <a:solidFill>
                  <a:srgbClr val="004272"/>
                </a:solidFill>
                <a:sym typeface="Wingdings" pitchFamily="2" charset="2"/>
              </a:rPr>
              <a:t>Paramétrage de paie à compléter fortement pour calculer les rétablissements, maintiens et abattements de salaires (absences indemnisées, temps-partiel thérapeutique)</a:t>
            </a:r>
          </a:p>
        </p:txBody>
      </p:sp>
      <p:sp>
        <p:nvSpPr>
          <p:cNvPr id="9" name="ZoneTexte 8"/>
          <p:cNvSpPr txBox="1"/>
          <p:nvPr/>
        </p:nvSpPr>
        <p:spPr>
          <a:xfrm>
            <a:off x="2915816" y="1095127"/>
            <a:ext cx="6192688" cy="408623"/>
          </a:xfrm>
          <a:prstGeom prst="roundRect">
            <a:avLst/>
          </a:prstGeom>
          <a:solidFill>
            <a:schemeClr val="bg1"/>
          </a:solidFill>
          <a:ln>
            <a:solidFill>
              <a:schemeClr val="bg2"/>
            </a:solidFill>
          </a:ln>
        </p:spPr>
        <p:txBody>
          <a:bodyPr wrap="square" rtlCol="0">
            <a:spAutoFit/>
          </a:bodyPr>
          <a:lstStyle/>
          <a:p>
            <a:r>
              <a:rPr lang="fr-FR" b="1" dirty="0" smtClean="0">
                <a:solidFill>
                  <a:schemeClr val="tx1">
                    <a:lumMod val="65000"/>
                    <a:lumOff val="35000"/>
                  </a:schemeClr>
                </a:solidFill>
              </a:rPr>
              <a:t>	Retour : </a:t>
            </a:r>
            <a:r>
              <a:rPr lang="fr-FR" dirty="0" smtClean="0">
                <a:solidFill>
                  <a:schemeClr val="tx1">
                    <a:lumMod val="65000"/>
                    <a:lumOff val="35000"/>
                  </a:schemeClr>
                </a:solidFill>
              </a:rPr>
              <a:t>Hospices Civils de Lyon / Sopra HR Software</a:t>
            </a:r>
            <a:endParaRPr lang="fr-FR" dirty="0">
              <a:solidFill>
                <a:schemeClr val="tx1">
                  <a:lumMod val="65000"/>
                  <a:lumOff val="35000"/>
                </a:schemeClr>
              </a:solidFill>
            </a:endParaRPr>
          </a:p>
        </p:txBody>
      </p:sp>
      <p:pic>
        <p:nvPicPr>
          <p:cNvPr id="13" name="Picture 2" descr="http://ep.yimg.com/ay/focusedtechnology/microphones-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491880" y="1150051"/>
            <a:ext cx="299855" cy="298774"/>
          </a:xfrm>
          <a:prstGeom prst="rect">
            <a:avLst/>
          </a:prstGeom>
          <a:noFill/>
        </p:spPr>
      </p:pic>
    </p:spTree>
    <p:extLst>
      <p:ext uri="{BB962C8B-B14F-4D97-AF65-F5344CB8AC3E}">
        <p14:creationId xmlns:p14="http://schemas.microsoft.com/office/powerpoint/2010/main" val="3376028384"/>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3"/>
          <p:cNvSpPr>
            <a:spLocks noGrp="1"/>
          </p:cNvSpPr>
          <p:nvPr>
            <p:ph type="title"/>
          </p:nvPr>
        </p:nvSpPr>
        <p:spPr>
          <a:xfrm>
            <a:off x="1547664" y="2996952"/>
            <a:ext cx="6336704" cy="1008112"/>
          </a:xfrm>
          <a:prstGeom prst="roundRect">
            <a:avLst/>
          </a:prstGeom>
          <a:noFill/>
          <a:ln w="19050">
            <a:solidFill>
              <a:schemeClr val="accent1"/>
            </a:solidFill>
            <a:prstDash val="sysDash"/>
          </a:ln>
          <a:effectLst/>
        </p:spPr>
        <p:txBody>
          <a:bodyPr anchor="ctr"/>
          <a:lstStyle/>
          <a:p>
            <a:pPr algn="ctr">
              <a:tabLst>
                <a:tab pos="354013" algn="l"/>
              </a:tabLst>
            </a:pPr>
            <a:r>
              <a:rPr lang="fr-FR" sz="3200" dirty="0">
                <a:solidFill>
                  <a:schemeClr val="bg1"/>
                </a:solidFill>
              </a:rPr>
              <a:t>	</a:t>
            </a:r>
            <a:r>
              <a:rPr lang="fr-FR" sz="3200" dirty="0">
                <a:solidFill>
                  <a:schemeClr val="tx1">
                    <a:lumMod val="65000"/>
                    <a:lumOff val="35000"/>
                  </a:schemeClr>
                </a:solidFill>
              </a:rPr>
              <a:t>Présentation des ateliers de l’après-midi</a:t>
            </a:r>
            <a:endParaRPr lang="fr-FR" sz="3200" b="0" dirty="0">
              <a:solidFill>
                <a:schemeClr val="tx1">
                  <a:lumMod val="65000"/>
                  <a:lumOff val="35000"/>
                </a:schemeClr>
              </a:solidFill>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52</a:t>
            </a:fld>
            <a:endParaRPr lang="fr-FR" dirty="0"/>
          </a:p>
        </p:txBody>
      </p:sp>
    </p:spTree>
    <p:extLst>
      <p:ext uri="{BB962C8B-B14F-4D97-AF65-F5344CB8AC3E}">
        <p14:creationId xmlns:p14="http://schemas.microsoft.com/office/powerpoint/2010/main" val="548322619"/>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196752"/>
            <a:ext cx="8496944" cy="5591398"/>
          </a:xfrm>
        </p:spPr>
        <p:txBody>
          <a:bodyPr/>
          <a:lstStyle/>
          <a:p>
            <a:pPr marL="273050" lvl="1" eaLnBrk="1" hangingPunct="1">
              <a:lnSpc>
                <a:spcPct val="100000"/>
              </a:lnSpc>
              <a:spcAft>
                <a:spcPts val="600"/>
              </a:spcAft>
              <a:buClr>
                <a:schemeClr val="bg2"/>
              </a:buClr>
              <a:buSzPct val="125000"/>
              <a:defRPr/>
            </a:pPr>
            <a:r>
              <a:rPr lang="fr-FR" altLang="fr-FR" sz="1800" kern="0" dirty="0" smtClean="0">
                <a:solidFill>
                  <a:sysClr val="windowText" lastClr="000000"/>
                </a:solidFill>
                <a:latin typeface="Calibri"/>
                <a:cs typeface="Arial" charset="0"/>
                <a:sym typeface="Wingdings" pitchFamily="2" charset="2"/>
              </a:rPr>
              <a:t>Trois ateliers menés en sous</a:t>
            </a:r>
            <a:r>
              <a:rPr lang="fr-FR" altLang="fr-FR" sz="1800" kern="0" dirty="0">
                <a:solidFill>
                  <a:sysClr val="windowText" lastClr="000000"/>
                </a:solidFill>
                <a:latin typeface="Calibri"/>
                <a:cs typeface="Arial" charset="0"/>
                <a:sym typeface="Wingdings" pitchFamily="2" charset="2"/>
              </a:rPr>
              <a:t> groupes </a:t>
            </a:r>
            <a:r>
              <a:rPr lang="fr-FR" altLang="fr-FR" sz="1600" b="0" kern="0" dirty="0">
                <a:solidFill>
                  <a:sysClr val="windowText" lastClr="000000"/>
                </a:solidFill>
                <a:latin typeface="Calibri"/>
                <a:cs typeface="Arial" charset="0"/>
                <a:sym typeface="Wingdings" pitchFamily="2" charset="2"/>
              </a:rPr>
              <a:t>(6 sous groupes d’une quinzaine </a:t>
            </a:r>
            <a:r>
              <a:rPr lang="fr-FR" altLang="fr-FR" sz="1600" b="0" kern="0" dirty="0" smtClean="0">
                <a:solidFill>
                  <a:sysClr val="windowText" lastClr="000000"/>
                </a:solidFill>
                <a:latin typeface="Calibri"/>
                <a:cs typeface="Arial" charset="0"/>
                <a:sym typeface="Wingdings" pitchFamily="2" charset="2"/>
              </a:rPr>
              <a:t>de personnes)</a:t>
            </a:r>
            <a:endParaRPr lang="fr-FR" altLang="fr-FR" sz="1800" b="0" kern="0" dirty="0" smtClean="0">
              <a:solidFill>
                <a:sysClr val="windowText" lastClr="000000"/>
              </a:solidFill>
              <a:latin typeface="Calibri"/>
              <a:cs typeface="Arial" charset="0"/>
              <a:sym typeface="Wingdings" pitchFamily="2" charset="2"/>
            </a:endParaRPr>
          </a:p>
          <a:p>
            <a:pPr marL="174625" lvl="1" indent="0" algn="just">
              <a:lnSpc>
                <a:spcPts val="1920"/>
              </a:lnSpc>
              <a:spcBef>
                <a:spcPts val="300"/>
              </a:spcBef>
              <a:spcAft>
                <a:spcPts val="300"/>
              </a:spcAft>
              <a:buClr>
                <a:schemeClr val="accent1"/>
              </a:buClr>
              <a:buSzPct val="100000"/>
              <a:buNone/>
              <a:tabLst>
                <a:tab pos="8435975" algn="r"/>
              </a:tabLst>
              <a:defRPr/>
            </a:pPr>
            <a:r>
              <a:rPr lang="fr-FR" altLang="fr-FR" sz="1600" kern="0" dirty="0" smtClean="0">
                <a:solidFill>
                  <a:schemeClr val="accent1"/>
                </a:solidFill>
                <a:latin typeface="Calibri"/>
                <a:cs typeface="Arial" charset="0"/>
                <a:sym typeface="Wingdings" pitchFamily="2" charset="2"/>
              </a:rPr>
              <a:t>Thème 1 : </a:t>
            </a:r>
            <a:r>
              <a:rPr lang="fr-FR" altLang="fr-FR" sz="1600" kern="0" dirty="0" smtClean="0">
                <a:solidFill>
                  <a:srgbClr val="003882"/>
                </a:solidFill>
                <a:latin typeface="Calibri"/>
                <a:cs typeface="Arial" charset="0"/>
                <a:sym typeface="Wingdings" pitchFamily="2" charset="2"/>
              </a:rPr>
              <a:t>Comment réussir et sécuriser la montée en charge de la Fonction Publique ?</a:t>
            </a:r>
          </a:p>
          <a:p>
            <a:pPr marL="438150" lvl="2">
              <a:lnSpc>
                <a:spcPts val="1920"/>
              </a:lnSpc>
              <a:spcBef>
                <a:spcPts val="300"/>
              </a:spcBef>
              <a:spcAft>
                <a:spcPts val="300"/>
              </a:spcAft>
              <a:buClr>
                <a:srgbClr val="E47E14"/>
              </a:buClr>
              <a:buSzPct val="100000"/>
              <a:tabLst>
                <a:tab pos="8435975" algn="r"/>
              </a:tabLst>
              <a:defRPr/>
            </a:pPr>
            <a:r>
              <a:rPr lang="fr-FR" altLang="fr-FR" sz="1200" kern="0" dirty="0" smtClean="0">
                <a:solidFill>
                  <a:srgbClr val="003882"/>
                </a:solidFill>
                <a:latin typeface="Calibri"/>
                <a:cs typeface="Arial" charset="0"/>
                <a:sym typeface="Wingdings" pitchFamily="2" charset="2"/>
              </a:rPr>
              <a:t>Table A : Sécuriser </a:t>
            </a:r>
            <a:r>
              <a:rPr lang="fr-FR" altLang="fr-FR" sz="1200" kern="0" dirty="0">
                <a:solidFill>
                  <a:srgbClr val="003882"/>
                </a:solidFill>
                <a:latin typeface="Calibri"/>
                <a:cs typeface="Arial" charset="0"/>
                <a:sym typeface="Wingdings" pitchFamily="2" charset="2"/>
              </a:rPr>
              <a:t>l’entrée en janvier </a:t>
            </a:r>
            <a:r>
              <a:rPr lang="fr-FR" altLang="fr-FR" sz="1200" kern="0" dirty="0" smtClean="0">
                <a:solidFill>
                  <a:srgbClr val="003882"/>
                </a:solidFill>
                <a:latin typeface="Calibri"/>
                <a:cs typeface="Arial" charset="0"/>
                <a:sym typeface="Wingdings" pitchFamily="2" charset="2"/>
              </a:rPr>
              <a:t>2020</a:t>
            </a:r>
          </a:p>
          <a:p>
            <a:pPr marL="438150" lvl="2">
              <a:lnSpc>
                <a:spcPts val="1920"/>
              </a:lnSpc>
              <a:spcBef>
                <a:spcPts val="300"/>
              </a:spcBef>
              <a:spcAft>
                <a:spcPts val="300"/>
              </a:spcAft>
              <a:buClr>
                <a:srgbClr val="E47E14"/>
              </a:buClr>
              <a:buSzPct val="100000"/>
              <a:tabLst>
                <a:tab pos="8435975" algn="r"/>
              </a:tabLst>
              <a:defRPr/>
            </a:pPr>
            <a:r>
              <a:rPr lang="fr-FR" altLang="fr-FR" sz="1200" kern="0" dirty="0" smtClean="0">
                <a:solidFill>
                  <a:srgbClr val="003882"/>
                </a:solidFill>
                <a:cs typeface="Arial" charset="0"/>
                <a:sym typeface="Wingdings" pitchFamily="2" charset="2"/>
              </a:rPr>
              <a:t>Table B : Quel </a:t>
            </a:r>
            <a:r>
              <a:rPr lang="fr-FR" altLang="fr-FR" sz="1200" kern="0" dirty="0">
                <a:solidFill>
                  <a:srgbClr val="003882"/>
                </a:solidFill>
                <a:cs typeface="Arial" charset="0"/>
                <a:sym typeface="Wingdings" pitchFamily="2" charset="2"/>
              </a:rPr>
              <a:t>retro planning pour la montée en charge d’ici 2022 ?</a:t>
            </a:r>
          </a:p>
          <a:p>
            <a:pPr marL="174625" lvl="1" indent="0" algn="just">
              <a:lnSpc>
                <a:spcPts val="1920"/>
              </a:lnSpc>
              <a:spcBef>
                <a:spcPts val="300"/>
              </a:spcBef>
              <a:spcAft>
                <a:spcPts val="300"/>
              </a:spcAft>
              <a:buClr>
                <a:schemeClr val="accent1"/>
              </a:buClr>
              <a:buSzPct val="100000"/>
              <a:buNone/>
              <a:tabLst>
                <a:tab pos="8435975" algn="r"/>
              </a:tabLst>
              <a:defRPr/>
            </a:pPr>
            <a:r>
              <a:rPr lang="fr-FR" altLang="fr-FR" sz="1600" kern="0" dirty="0" smtClean="0">
                <a:solidFill>
                  <a:schemeClr val="accent1"/>
                </a:solidFill>
                <a:latin typeface="Calibri"/>
                <a:cs typeface="Arial" charset="0"/>
                <a:sym typeface="Wingdings" pitchFamily="2" charset="2"/>
              </a:rPr>
              <a:t>Thème 2 : </a:t>
            </a:r>
            <a:r>
              <a:rPr lang="fr-FR" altLang="fr-FR" sz="1600" kern="0" dirty="0">
                <a:solidFill>
                  <a:srgbClr val="003882"/>
                </a:solidFill>
                <a:cs typeface="Arial" charset="0"/>
                <a:sym typeface="Wingdings" pitchFamily="2" charset="2"/>
              </a:rPr>
              <a:t>Comment motiver les acteurs et mobiliser autour de la DSN ? </a:t>
            </a:r>
            <a:endParaRPr lang="fr-FR" altLang="fr-FR" sz="1600" kern="0" dirty="0" smtClean="0">
              <a:solidFill>
                <a:srgbClr val="003882"/>
              </a:solidFill>
              <a:latin typeface="Calibri"/>
              <a:cs typeface="Arial" charset="0"/>
              <a:sym typeface="Wingdings" pitchFamily="2" charset="2"/>
            </a:endParaRPr>
          </a:p>
          <a:p>
            <a:pPr marL="438150" lvl="2">
              <a:lnSpc>
                <a:spcPts val="1920"/>
              </a:lnSpc>
              <a:spcBef>
                <a:spcPts val="300"/>
              </a:spcBef>
              <a:spcAft>
                <a:spcPts val="300"/>
              </a:spcAft>
              <a:buClr>
                <a:srgbClr val="E47E14"/>
              </a:buClr>
              <a:buSzPct val="100000"/>
              <a:tabLst>
                <a:tab pos="8435975" algn="r"/>
              </a:tabLst>
              <a:defRPr/>
            </a:pPr>
            <a:r>
              <a:rPr lang="fr-FR" altLang="fr-FR" sz="1200" kern="0" dirty="0" smtClean="0">
                <a:solidFill>
                  <a:srgbClr val="003882"/>
                </a:solidFill>
                <a:latin typeface="Calibri"/>
                <a:cs typeface="Arial" charset="0"/>
                <a:sym typeface="Wingdings" pitchFamily="2" charset="2"/>
              </a:rPr>
              <a:t>Table A : Comment motiver les acteurs et mobiliser autour de la DSN </a:t>
            </a:r>
            <a:r>
              <a:rPr lang="fr-FR" altLang="fr-FR" sz="1200" kern="0" dirty="0">
                <a:solidFill>
                  <a:srgbClr val="003882"/>
                </a:solidFill>
                <a:latin typeface="Calibri"/>
                <a:cs typeface="Arial" charset="0"/>
                <a:sym typeface="Wingdings" pitchFamily="2" charset="2"/>
              </a:rPr>
              <a:t>pour la fonction publique territoriale ? </a:t>
            </a:r>
          </a:p>
          <a:p>
            <a:pPr marL="438150" lvl="2">
              <a:lnSpc>
                <a:spcPts val="1920"/>
              </a:lnSpc>
              <a:spcBef>
                <a:spcPts val="300"/>
              </a:spcBef>
              <a:spcAft>
                <a:spcPts val="300"/>
              </a:spcAft>
              <a:buClr>
                <a:srgbClr val="E47E14"/>
              </a:buClr>
              <a:buSzPct val="100000"/>
              <a:tabLst>
                <a:tab pos="8435975" algn="r"/>
              </a:tabLst>
              <a:defRPr/>
            </a:pPr>
            <a:r>
              <a:rPr lang="fr-FR" altLang="fr-FR" sz="1200" kern="0" dirty="0" smtClean="0">
                <a:solidFill>
                  <a:srgbClr val="003882"/>
                </a:solidFill>
                <a:latin typeface="Calibri"/>
                <a:cs typeface="Arial" charset="0"/>
                <a:sym typeface="Wingdings" pitchFamily="2" charset="2"/>
              </a:rPr>
              <a:t>Table B : </a:t>
            </a:r>
            <a:r>
              <a:rPr lang="fr-FR" altLang="fr-FR" sz="1200" kern="0" dirty="0">
                <a:solidFill>
                  <a:srgbClr val="003882"/>
                </a:solidFill>
                <a:cs typeface="Arial" charset="0"/>
                <a:sym typeface="Wingdings" pitchFamily="2" charset="2"/>
              </a:rPr>
              <a:t>Comment motiver les acteurs et mobiliser autour de la DSN </a:t>
            </a:r>
            <a:r>
              <a:rPr lang="fr-FR" altLang="fr-FR" sz="1200" kern="0" dirty="0" smtClean="0">
                <a:solidFill>
                  <a:srgbClr val="003882"/>
                </a:solidFill>
                <a:cs typeface="Arial" charset="0"/>
                <a:sym typeface="Wingdings" pitchFamily="2" charset="2"/>
              </a:rPr>
              <a:t> pour la fonction </a:t>
            </a:r>
            <a:r>
              <a:rPr lang="fr-FR" altLang="fr-FR" sz="1200" kern="0" dirty="0">
                <a:solidFill>
                  <a:srgbClr val="003882"/>
                </a:solidFill>
                <a:latin typeface="Calibri"/>
                <a:cs typeface="Arial" charset="0"/>
                <a:sym typeface="Wingdings" pitchFamily="2" charset="2"/>
              </a:rPr>
              <a:t>publique hospitalière et la fonction publique d’Etat </a:t>
            </a:r>
            <a:r>
              <a:rPr lang="fr-FR" altLang="fr-FR" sz="1200" kern="0" dirty="0" smtClean="0">
                <a:solidFill>
                  <a:srgbClr val="003882"/>
                </a:solidFill>
                <a:latin typeface="Calibri"/>
                <a:cs typeface="Arial" charset="0"/>
                <a:sym typeface="Wingdings" pitchFamily="2" charset="2"/>
              </a:rPr>
              <a:t>?</a:t>
            </a:r>
          </a:p>
          <a:p>
            <a:pPr marL="174625" lvl="1" indent="0" algn="just">
              <a:lnSpc>
                <a:spcPts val="1920"/>
              </a:lnSpc>
              <a:spcBef>
                <a:spcPts val="300"/>
              </a:spcBef>
              <a:spcAft>
                <a:spcPts val="300"/>
              </a:spcAft>
              <a:buClr>
                <a:schemeClr val="accent1"/>
              </a:buClr>
              <a:buSzPct val="100000"/>
              <a:buNone/>
              <a:tabLst>
                <a:tab pos="8435975" algn="r"/>
              </a:tabLst>
              <a:defRPr/>
            </a:pPr>
            <a:r>
              <a:rPr lang="fr-FR" sz="1600" kern="0" dirty="0" smtClean="0">
                <a:solidFill>
                  <a:schemeClr val="accent1"/>
                </a:solidFill>
                <a:latin typeface="Calibri"/>
                <a:cs typeface="Arial" charset="0"/>
                <a:sym typeface="Wingdings" pitchFamily="2" charset="2"/>
              </a:rPr>
              <a:t>Thème 3 : </a:t>
            </a:r>
            <a:r>
              <a:rPr lang="fr-FR" sz="1600" kern="0" dirty="0" smtClean="0">
                <a:solidFill>
                  <a:srgbClr val="003882"/>
                </a:solidFill>
                <a:latin typeface="Calibri"/>
                <a:cs typeface="Arial" charset="0"/>
                <a:sym typeface="Wingdings" pitchFamily="2" charset="2"/>
              </a:rPr>
              <a:t>Comment garantir la qualité déclarative ?</a:t>
            </a:r>
          </a:p>
          <a:p>
            <a:pPr marL="438150" lvl="2">
              <a:lnSpc>
                <a:spcPts val="1920"/>
              </a:lnSpc>
              <a:spcBef>
                <a:spcPts val="300"/>
              </a:spcBef>
              <a:spcAft>
                <a:spcPts val="300"/>
              </a:spcAft>
              <a:buClr>
                <a:srgbClr val="E47E14"/>
              </a:buClr>
              <a:buSzPct val="100000"/>
              <a:tabLst>
                <a:tab pos="8435975" algn="r"/>
              </a:tabLst>
              <a:defRPr/>
            </a:pPr>
            <a:r>
              <a:rPr lang="fr-FR" altLang="fr-FR" sz="1200" kern="0" dirty="0" smtClean="0">
                <a:solidFill>
                  <a:srgbClr val="003882"/>
                </a:solidFill>
                <a:cs typeface="Arial" charset="0"/>
                <a:sym typeface="Wingdings" pitchFamily="2" charset="2"/>
              </a:rPr>
              <a:t>Table </a:t>
            </a:r>
            <a:r>
              <a:rPr lang="fr-FR" altLang="fr-FR" sz="1200" kern="0" dirty="0">
                <a:solidFill>
                  <a:srgbClr val="003882"/>
                </a:solidFill>
                <a:cs typeface="Arial" charset="0"/>
                <a:sym typeface="Wingdings" pitchFamily="2" charset="2"/>
              </a:rPr>
              <a:t>A : Comment </a:t>
            </a:r>
            <a:r>
              <a:rPr lang="fr-FR" altLang="fr-FR" sz="1200" kern="0" dirty="0" smtClean="0">
                <a:solidFill>
                  <a:srgbClr val="003882"/>
                </a:solidFill>
                <a:cs typeface="Arial" charset="0"/>
                <a:sym typeface="Wingdings" pitchFamily="2" charset="2"/>
              </a:rPr>
              <a:t>garantir </a:t>
            </a:r>
            <a:r>
              <a:rPr lang="fr-FR" altLang="fr-FR" sz="1200" kern="0" dirty="0">
                <a:solidFill>
                  <a:srgbClr val="003882"/>
                </a:solidFill>
                <a:cs typeface="Arial" charset="0"/>
                <a:sym typeface="Wingdings" pitchFamily="2" charset="2"/>
              </a:rPr>
              <a:t>la qualité déclarative ?</a:t>
            </a:r>
          </a:p>
          <a:p>
            <a:pPr marL="438150" lvl="2">
              <a:lnSpc>
                <a:spcPts val="1920"/>
              </a:lnSpc>
              <a:spcBef>
                <a:spcPts val="300"/>
              </a:spcBef>
              <a:spcAft>
                <a:spcPts val="300"/>
              </a:spcAft>
              <a:buClr>
                <a:srgbClr val="E47E14"/>
              </a:buClr>
              <a:buSzPct val="100000"/>
              <a:tabLst>
                <a:tab pos="8435975" algn="r"/>
              </a:tabLst>
              <a:defRPr/>
            </a:pPr>
            <a:r>
              <a:rPr lang="fr-FR" altLang="fr-FR" sz="1200" kern="0" dirty="0" smtClean="0">
                <a:solidFill>
                  <a:srgbClr val="003882"/>
                </a:solidFill>
                <a:cs typeface="Arial" charset="0"/>
                <a:sym typeface="Wingdings" pitchFamily="2" charset="2"/>
              </a:rPr>
              <a:t>Table </a:t>
            </a:r>
            <a:r>
              <a:rPr lang="fr-FR" altLang="fr-FR" sz="1200" kern="0" dirty="0">
                <a:solidFill>
                  <a:srgbClr val="003882"/>
                </a:solidFill>
                <a:cs typeface="Arial" charset="0"/>
                <a:sym typeface="Wingdings" pitchFamily="2" charset="2"/>
              </a:rPr>
              <a:t>B : Comment </a:t>
            </a:r>
            <a:r>
              <a:rPr lang="fr-FR" altLang="fr-FR" sz="1200" kern="0" dirty="0" smtClean="0">
                <a:solidFill>
                  <a:srgbClr val="003882"/>
                </a:solidFill>
                <a:cs typeface="Arial" charset="0"/>
                <a:sym typeface="Wingdings" pitchFamily="2" charset="2"/>
              </a:rPr>
              <a:t>garantir </a:t>
            </a:r>
            <a:r>
              <a:rPr lang="fr-FR" altLang="fr-FR" sz="1200" kern="0" dirty="0">
                <a:solidFill>
                  <a:srgbClr val="003882"/>
                </a:solidFill>
                <a:cs typeface="Arial" charset="0"/>
                <a:sym typeface="Wingdings" pitchFamily="2" charset="2"/>
              </a:rPr>
              <a:t>la qualité déclarative ?</a:t>
            </a:r>
          </a:p>
          <a:p>
            <a:pPr marL="273050" lvl="1" eaLnBrk="1" hangingPunct="1">
              <a:lnSpc>
                <a:spcPct val="100000"/>
              </a:lnSpc>
              <a:spcBef>
                <a:spcPts val="1800"/>
              </a:spcBef>
              <a:spcAft>
                <a:spcPts val="600"/>
              </a:spcAft>
              <a:buClr>
                <a:schemeClr val="bg2"/>
              </a:buClr>
              <a:buSzPct val="125000"/>
              <a:defRPr/>
            </a:pPr>
            <a:r>
              <a:rPr lang="fr-FR" altLang="fr-FR" sz="1800" kern="0" dirty="0" smtClean="0">
                <a:solidFill>
                  <a:sysClr val="windowText" lastClr="000000"/>
                </a:solidFill>
                <a:latin typeface="Calibri"/>
                <a:cs typeface="Arial" charset="0"/>
                <a:sym typeface="Wingdings" pitchFamily="2" charset="2"/>
              </a:rPr>
              <a:t>Chaque table sera composée de plusieurs catégories de participants : </a:t>
            </a:r>
          </a:p>
          <a:p>
            <a:pPr marL="438150" lvl="1" indent="-263525" algn="just">
              <a:lnSpc>
                <a:spcPts val="1920"/>
              </a:lnSpc>
              <a:spcBef>
                <a:spcPts val="300"/>
              </a:spcBef>
              <a:spcAft>
                <a:spcPts val="300"/>
              </a:spcAft>
              <a:buClr>
                <a:prstClr val="black">
                  <a:lumMod val="65000"/>
                  <a:lumOff val="35000"/>
                </a:prstClr>
              </a:buClr>
              <a:buSzPct val="68000"/>
              <a:buBlip>
                <a:blip r:embed="rId3"/>
              </a:buBlip>
              <a:tabLst>
                <a:tab pos="8435975" algn="r"/>
              </a:tabLst>
              <a:defRPr/>
            </a:pPr>
            <a:r>
              <a:rPr lang="fr-FR" altLang="fr-FR" sz="1600" kern="0" dirty="0" smtClean="0">
                <a:solidFill>
                  <a:srgbClr val="003882"/>
                </a:solidFill>
                <a:latin typeface="Calibri"/>
                <a:cs typeface="Arial" charset="0"/>
                <a:sym typeface="Wingdings" pitchFamily="2" charset="2"/>
              </a:rPr>
              <a:t>OPS</a:t>
            </a:r>
          </a:p>
          <a:p>
            <a:pPr marL="438150" lvl="1" indent="-263525" algn="just">
              <a:lnSpc>
                <a:spcPts val="1920"/>
              </a:lnSpc>
              <a:spcBef>
                <a:spcPts val="300"/>
              </a:spcBef>
              <a:spcAft>
                <a:spcPts val="300"/>
              </a:spcAft>
              <a:buClr>
                <a:prstClr val="black">
                  <a:lumMod val="65000"/>
                  <a:lumOff val="35000"/>
                </a:prstClr>
              </a:buClr>
              <a:buSzPct val="68000"/>
              <a:buBlip>
                <a:blip r:embed="rId3"/>
              </a:buBlip>
              <a:tabLst>
                <a:tab pos="8435975" algn="r"/>
              </a:tabLst>
              <a:defRPr/>
            </a:pPr>
            <a:r>
              <a:rPr lang="fr-FR" altLang="fr-FR" sz="1600" kern="0" dirty="0" smtClean="0">
                <a:solidFill>
                  <a:srgbClr val="003882"/>
                </a:solidFill>
                <a:latin typeface="Calibri"/>
                <a:cs typeface="Arial" charset="0"/>
                <a:sym typeface="Wingdings" pitchFamily="2" charset="2"/>
              </a:rPr>
              <a:t>Déclarants FPT / FPE / FPH (participant au pilote 2020 ou non)</a:t>
            </a:r>
          </a:p>
          <a:p>
            <a:pPr marL="438150" lvl="1" indent="-263525" algn="just">
              <a:lnSpc>
                <a:spcPts val="1920"/>
              </a:lnSpc>
              <a:spcBef>
                <a:spcPts val="300"/>
              </a:spcBef>
              <a:spcAft>
                <a:spcPts val="300"/>
              </a:spcAft>
              <a:buClr>
                <a:prstClr val="black">
                  <a:lumMod val="65000"/>
                  <a:lumOff val="35000"/>
                </a:prstClr>
              </a:buClr>
              <a:buSzPct val="68000"/>
              <a:buBlip>
                <a:blip r:embed="rId3"/>
              </a:buBlip>
              <a:tabLst>
                <a:tab pos="8435975" algn="r"/>
              </a:tabLst>
              <a:defRPr/>
            </a:pPr>
            <a:r>
              <a:rPr lang="fr-FR" altLang="fr-FR" sz="1600" kern="0" dirty="0" smtClean="0">
                <a:solidFill>
                  <a:srgbClr val="003882"/>
                </a:solidFill>
                <a:latin typeface="Calibri"/>
                <a:cs typeface="Arial" charset="0"/>
                <a:sym typeface="Wingdings" pitchFamily="2" charset="2"/>
              </a:rPr>
              <a:t>Éditeurs</a:t>
            </a:r>
            <a:endParaRPr lang="fr-FR" sz="1800" b="0" kern="0" dirty="0" smtClean="0">
              <a:cs typeface="Arial"/>
            </a:endParaRPr>
          </a:p>
          <a:p>
            <a:pPr marL="273050" lvl="1" eaLnBrk="1" hangingPunct="1">
              <a:lnSpc>
                <a:spcPct val="100000"/>
              </a:lnSpc>
              <a:spcBef>
                <a:spcPts val="1800"/>
              </a:spcBef>
              <a:spcAft>
                <a:spcPts val="600"/>
              </a:spcAft>
              <a:buClr>
                <a:schemeClr val="bg2"/>
              </a:buClr>
              <a:buSzPct val="125000"/>
              <a:defRPr/>
            </a:pPr>
            <a:r>
              <a:rPr lang="fr-FR" altLang="fr-FR" sz="1800" kern="0" dirty="0" smtClean="0">
                <a:solidFill>
                  <a:sysClr val="windowText" lastClr="000000"/>
                </a:solidFill>
                <a:latin typeface="Calibri"/>
                <a:cs typeface="Arial" charset="0"/>
                <a:sym typeface="Wingdings" pitchFamily="2" charset="2"/>
              </a:rPr>
              <a:t>Une seule restitution sera réalisée en plénière par thème d’atelier, à partir de 16h</a:t>
            </a: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53</a:t>
            </a:fld>
            <a:endParaRPr lang="fr-FR" dirty="0"/>
          </a:p>
        </p:txBody>
      </p:sp>
      <p:sp>
        <p:nvSpPr>
          <p:cNvPr id="5" name="Titre 1"/>
          <p:cNvSpPr>
            <a:spLocks noGrp="1"/>
          </p:cNvSpPr>
          <p:nvPr>
            <p:ph type="title"/>
          </p:nvPr>
        </p:nvSpPr>
        <p:spPr>
          <a:xfrm>
            <a:off x="251520" y="0"/>
            <a:ext cx="7570787" cy="764704"/>
          </a:xfrm>
        </p:spPr>
        <p:txBody>
          <a:bodyPr/>
          <a:lstStyle/>
          <a:p>
            <a:r>
              <a:rPr lang="fr-FR" dirty="0"/>
              <a:t>Les </a:t>
            </a:r>
            <a:r>
              <a:rPr lang="fr-FR" dirty="0" smtClean="0"/>
              <a:t>ateliers</a:t>
            </a:r>
            <a:br>
              <a:rPr lang="fr-FR" dirty="0" smtClean="0"/>
            </a:br>
            <a:r>
              <a:rPr lang="fr-FR" sz="1800" kern="0" dirty="0">
                <a:solidFill>
                  <a:srgbClr val="00B0F0"/>
                </a:solidFill>
                <a:latin typeface="Calibri" pitchFamily="34" charset="0"/>
                <a:ea typeface="+mn-ea"/>
                <a:cs typeface="Arial"/>
              </a:rPr>
              <a:t>Présentation des ateliers</a:t>
            </a:r>
          </a:p>
        </p:txBody>
      </p:sp>
    </p:spTree>
    <p:extLst>
      <p:ext uri="{BB962C8B-B14F-4D97-AF65-F5344CB8AC3E}">
        <p14:creationId xmlns:p14="http://schemas.microsoft.com/office/powerpoint/2010/main" val="236622231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3"/>
          <p:cNvSpPr>
            <a:spLocks noGrp="1"/>
          </p:cNvSpPr>
          <p:nvPr>
            <p:ph type="title"/>
          </p:nvPr>
        </p:nvSpPr>
        <p:spPr>
          <a:xfrm>
            <a:off x="1616730" y="3068960"/>
            <a:ext cx="6696744" cy="1008112"/>
          </a:xfrm>
          <a:prstGeom prst="roundRect">
            <a:avLst/>
          </a:prstGeom>
          <a:noFill/>
          <a:ln w="19050">
            <a:solidFill>
              <a:schemeClr val="accent1"/>
            </a:solidFill>
            <a:prstDash val="sysDash"/>
          </a:ln>
          <a:effectLst/>
        </p:spPr>
        <p:txBody>
          <a:bodyPr anchor="ctr"/>
          <a:lstStyle/>
          <a:p>
            <a:pPr algn="ctr">
              <a:tabLst>
                <a:tab pos="354013" algn="l"/>
              </a:tabLst>
            </a:pPr>
            <a:r>
              <a:rPr lang="fr-FR" sz="3200" dirty="0" smtClean="0">
                <a:solidFill>
                  <a:schemeClr val="tx1">
                    <a:lumMod val="65000"/>
                    <a:lumOff val="35000"/>
                  </a:schemeClr>
                </a:solidFill>
              </a:rPr>
              <a:t>Déjeuner</a:t>
            </a:r>
            <a:endParaRPr lang="fr-FR" sz="3200" b="0" dirty="0">
              <a:solidFill>
                <a:schemeClr val="tx1">
                  <a:lumMod val="65000"/>
                  <a:lumOff val="35000"/>
                </a:schemeClr>
              </a:solidFill>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54</a:t>
            </a:fld>
            <a:endParaRPr lang="fr-FR" dirty="0"/>
          </a:p>
        </p:txBody>
      </p:sp>
    </p:spTree>
    <p:extLst>
      <p:ext uri="{BB962C8B-B14F-4D97-AF65-F5344CB8AC3E}">
        <p14:creationId xmlns:p14="http://schemas.microsoft.com/office/powerpoint/2010/main" val="23459268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660" y="79456"/>
            <a:ext cx="8800438" cy="720725"/>
          </a:xfrm>
          <a:prstGeom prst="rect">
            <a:avLst/>
          </a:prstGeom>
          <a:noFill/>
          <a:ln w="9525">
            <a:noFill/>
            <a:miter lim="800000"/>
            <a:headEnd/>
            <a:tailEnd/>
          </a:ln>
        </p:spPr>
        <p:txBody>
          <a:bodyPr lIns="91969" tIns="45984" rIns="91969" bIns="45984"/>
          <a:lstStyle/>
          <a:p>
            <a:pPr eaLnBrk="0" hangingPunct="0">
              <a:lnSpc>
                <a:spcPct val="85000"/>
              </a:lnSpc>
              <a:defRPr/>
            </a:pPr>
            <a:r>
              <a:rPr lang="fr-FR" sz="2600" b="1" dirty="0">
                <a:solidFill>
                  <a:schemeClr val="bg2"/>
                </a:solidFill>
                <a:latin typeface="+mj-lt"/>
                <a:ea typeface="+mj-ea"/>
                <a:cs typeface="+mj-cs"/>
              </a:rPr>
              <a:t>4 – Ateliers de travail</a:t>
            </a:r>
          </a:p>
        </p:txBody>
      </p:sp>
      <p:sp>
        <p:nvSpPr>
          <p:cNvPr id="45" name="Rectangle 44"/>
          <p:cNvSpPr/>
          <p:nvPr/>
        </p:nvSpPr>
        <p:spPr bwMode="auto">
          <a:xfrm>
            <a:off x="2036130" y="4034948"/>
            <a:ext cx="6697087"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IV. Ateliers de travail</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6" name="Rectangle 45"/>
          <p:cNvSpPr/>
          <p:nvPr/>
        </p:nvSpPr>
        <p:spPr bwMode="auto">
          <a:xfrm>
            <a:off x="2039306" y="3168255"/>
            <a:ext cx="6702579" cy="318281"/>
          </a:xfrm>
          <a:prstGeom prst="rect">
            <a:avLst/>
          </a:prstGeom>
          <a:solidFill>
            <a:srgbClr val="FFFFFF">
              <a:lumMod val="85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III. Témoignages des pilotes et de leur éditeur</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7" name="Rectangle 46"/>
          <p:cNvSpPr/>
          <p:nvPr/>
        </p:nvSpPr>
        <p:spPr bwMode="auto">
          <a:xfrm>
            <a:off x="2030445" y="5325774"/>
            <a:ext cx="6679932"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VI. Synthèse de la journée et arbre de réussite</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8" name="Rectangle 47"/>
          <p:cNvSpPr/>
          <p:nvPr/>
        </p:nvSpPr>
        <p:spPr bwMode="auto">
          <a:xfrm>
            <a:off x="514461" y="363280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Cocktail déjeunatoire (12h10 – 14h)</a:t>
            </a:r>
            <a:endParaRPr lang="fr-FR" sz="1600" b="1" dirty="0">
              <a:solidFill>
                <a:schemeClr val="accent2"/>
              </a:solidFill>
              <a:cs typeface="Calibri" pitchFamily="34" charset="0"/>
            </a:endParaRPr>
          </a:p>
        </p:txBody>
      </p:sp>
      <p:sp>
        <p:nvSpPr>
          <p:cNvPr id="49" name="Rectangle 48"/>
          <p:cNvSpPr/>
          <p:nvPr/>
        </p:nvSpPr>
        <p:spPr bwMode="auto">
          <a:xfrm>
            <a:off x="539552" y="1902868"/>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9h30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0" name="Rectangle 49"/>
          <p:cNvSpPr/>
          <p:nvPr/>
        </p:nvSpPr>
        <p:spPr bwMode="auto">
          <a:xfrm>
            <a:off x="546950" y="2335425"/>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smtClean="0">
                <a:ln>
                  <a:noFill/>
                </a:ln>
                <a:solidFill>
                  <a:srgbClr val="FFFFFF"/>
                </a:solidFill>
                <a:effectLst/>
                <a:uLnTx/>
                <a:uFillTx/>
                <a:cs typeface="Calibri" pitchFamily="34" charset="0"/>
              </a:rPr>
              <a:t>10h00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1" name="Rectangle 50"/>
          <p:cNvSpPr/>
          <p:nvPr/>
        </p:nvSpPr>
        <p:spPr bwMode="auto">
          <a:xfrm>
            <a:off x="538510" y="4044709"/>
            <a:ext cx="687600"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14h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2" name="Rectangle 51"/>
          <p:cNvSpPr/>
          <p:nvPr/>
        </p:nvSpPr>
        <p:spPr bwMode="auto">
          <a:xfrm>
            <a:off x="512001" y="532577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3" name="Rectangle 52"/>
          <p:cNvSpPr/>
          <p:nvPr/>
        </p:nvSpPr>
        <p:spPr bwMode="auto">
          <a:xfrm>
            <a:off x="499597" y="573624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Fin de la journée (17h)</a:t>
            </a:r>
            <a:endParaRPr lang="fr-FR" sz="1600" b="1" dirty="0">
              <a:solidFill>
                <a:schemeClr val="accent2"/>
              </a:solidFill>
              <a:cs typeface="Calibri" pitchFamily="34" charset="0"/>
            </a:endParaRPr>
          </a:p>
        </p:txBody>
      </p:sp>
      <p:sp>
        <p:nvSpPr>
          <p:cNvPr id="54" name="Rectangle 53"/>
          <p:cNvSpPr/>
          <p:nvPr/>
        </p:nvSpPr>
        <p:spPr bwMode="auto">
          <a:xfrm>
            <a:off x="541424" y="316825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0" u="none" strike="noStrike" kern="0" cap="none" spc="0" normalizeH="0" baseline="0" noProof="0" dirty="0">
                <a:ln>
                  <a:noFill/>
                </a:ln>
                <a:solidFill>
                  <a:srgbClr val="FFFFFF"/>
                </a:solidFill>
                <a:effectLst/>
                <a:uLnTx/>
                <a:uFillTx/>
                <a:cs typeface="Calibri" pitchFamily="34" charset="0"/>
              </a:rPr>
              <a:t>11h10</a:t>
            </a:r>
          </a:p>
        </p:txBody>
      </p:sp>
      <p:sp>
        <p:nvSpPr>
          <p:cNvPr id="55" name="Rectangle 54"/>
          <p:cNvSpPr/>
          <p:nvPr/>
        </p:nvSpPr>
        <p:spPr bwMode="auto">
          <a:xfrm>
            <a:off x="539553" y="1484784"/>
            <a:ext cx="8215422"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Accueil (9h – 9h30)</a:t>
            </a:r>
            <a:endParaRPr lang="fr-FR" sz="1600" b="1" dirty="0">
              <a:solidFill>
                <a:schemeClr val="accent2"/>
              </a:solidFill>
              <a:cs typeface="Calibri" pitchFamily="34" charset="0"/>
            </a:endParaRPr>
          </a:p>
        </p:txBody>
      </p:sp>
      <p:sp>
        <p:nvSpPr>
          <p:cNvPr id="56" name="Rectangle 55"/>
          <p:cNvSpPr/>
          <p:nvPr/>
        </p:nvSpPr>
        <p:spPr bwMode="auto">
          <a:xfrm>
            <a:off x="539552" y="2740138"/>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(11h – 11h10)</a:t>
            </a:r>
            <a:endParaRPr lang="fr-FR" sz="1600" b="1" dirty="0">
              <a:solidFill>
                <a:schemeClr val="accent2"/>
              </a:solidFill>
              <a:cs typeface="Calibri" pitchFamily="34" charset="0"/>
            </a:endParaRPr>
          </a:p>
        </p:txBody>
      </p:sp>
      <p:sp>
        <p:nvSpPr>
          <p:cNvPr id="57" name="Rectangle 56"/>
          <p:cNvSpPr/>
          <p:nvPr/>
        </p:nvSpPr>
        <p:spPr bwMode="auto">
          <a:xfrm>
            <a:off x="2008797" y="4873551"/>
            <a:ext cx="6679933"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 Restitution des ateliers</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58" name="Rectangle 57"/>
          <p:cNvSpPr/>
          <p:nvPr/>
        </p:nvSpPr>
        <p:spPr bwMode="auto">
          <a:xfrm>
            <a:off x="514461" y="4871724"/>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9" name="Rectangle 58"/>
          <p:cNvSpPr/>
          <p:nvPr/>
        </p:nvSpPr>
        <p:spPr bwMode="auto">
          <a:xfrm>
            <a:off x="524109" y="4467733"/>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(15h40 – 16h)</a:t>
            </a:r>
            <a:endParaRPr lang="fr-FR" sz="1600" b="1" dirty="0">
              <a:solidFill>
                <a:schemeClr val="accent2"/>
              </a:solidFill>
              <a:cs typeface="Calibri" pitchFamily="34" charset="0"/>
            </a:endParaRPr>
          </a:p>
        </p:txBody>
      </p:sp>
      <p:sp>
        <p:nvSpPr>
          <p:cNvPr id="60" name="Rectangle à coins arrondis 59"/>
          <p:cNvSpPr/>
          <p:nvPr/>
        </p:nvSpPr>
        <p:spPr bwMode="auto">
          <a:xfrm>
            <a:off x="1260390" y="3182922"/>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a:t>
            </a:r>
          </a:p>
        </p:txBody>
      </p:sp>
      <p:sp>
        <p:nvSpPr>
          <p:cNvPr id="61" name="Rectangle à coins arrondis 60"/>
          <p:cNvSpPr/>
          <p:nvPr/>
        </p:nvSpPr>
        <p:spPr bwMode="auto">
          <a:xfrm>
            <a:off x="1252438" y="4054295"/>
            <a:ext cx="672775" cy="291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1h40</a:t>
            </a:r>
          </a:p>
        </p:txBody>
      </p:sp>
      <p:sp>
        <p:nvSpPr>
          <p:cNvPr id="62" name="Rectangle à coins arrondis 61"/>
          <p:cNvSpPr/>
          <p:nvPr/>
        </p:nvSpPr>
        <p:spPr bwMode="auto">
          <a:xfrm>
            <a:off x="1250499" y="4885064"/>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30 min</a:t>
            </a:r>
          </a:p>
        </p:txBody>
      </p:sp>
      <p:sp>
        <p:nvSpPr>
          <p:cNvPr id="63" name="Rectangle à coins arrondis 62"/>
          <p:cNvSpPr/>
          <p:nvPr/>
        </p:nvSpPr>
        <p:spPr bwMode="auto">
          <a:xfrm>
            <a:off x="1260390" y="534488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30 min</a:t>
            </a:r>
          </a:p>
        </p:txBody>
      </p:sp>
      <p:sp>
        <p:nvSpPr>
          <p:cNvPr id="64" name="Rectangle 63"/>
          <p:cNvSpPr/>
          <p:nvPr/>
        </p:nvSpPr>
        <p:spPr bwMode="auto">
          <a:xfrm>
            <a:off x="2011585" y="1910820"/>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 Introduction</a:t>
            </a:r>
          </a:p>
        </p:txBody>
      </p:sp>
      <p:sp>
        <p:nvSpPr>
          <p:cNvPr id="65" name="Rectangle à coins arrondis 64"/>
          <p:cNvSpPr/>
          <p:nvPr/>
        </p:nvSpPr>
        <p:spPr bwMode="auto">
          <a:xfrm>
            <a:off x="1250499" y="192116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200" b="1" kern="0" dirty="0">
                <a:solidFill>
                  <a:srgbClr val="004272"/>
                </a:solidFill>
                <a:latin typeface="Arial"/>
                <a:cs typeface="Arial" pitchFamily="34" charset="0"/>
              </a:rPr>
              <a:t>30</a:t>
            </a:r>
            <a:r>
              <a:rPr kumimoji="0" lang="fr-FR" sz="1200" b="1" i="0" u="none" strike="noStrike" kern="0" cap="none" spc="0" normalizeH="0" baseline="0" noProof="0" dirty="0">
                <a:ln>
                  <a:noFill/>
                </a:ln>
                <a:solidFill>
                  <a:srgbClr val="004272"/>
                </a:solidFill>
                <a:effectLst/>
                <a:uLnTx/>
                <a:uFillTx/>
                <a:latin typeface="Arial"/>
                <a:cs typeface="Arial" pitchFamily="34" charset="0"/>
              </a:rPr>
              <a:t> min</a:t>
            </a:r>
          </a:p>
        </p:txBody>
      </p:sp>
      <p:sp>
        <p:nvSpPr>
          <p:cNvPr id="66" name="Rectangle 65"/>
          <p:cNvSpPr/>
          <p:nvPr/>
        </p:nvSpPr>
        <p:spPr bwMode="auto">
          <a:xfrm>
            <a:off x="2011584" y="2318648"/>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II. Table ronde des organismes et temps questions-réponses</a:t>
            </a:r>
          </a:p>
        </p:txBody>
      </p:sp>
      <p:sp>
        <p:nvSpPr>
          <p:cNvPr id="67" name="Rectangle à coins arrondis 66"/>
          <p:cNvSpPr/>
          <p:nvPr/>
        </p:nvSpPr>
        <p:spPr bwMode="auto">
          <a:xfrm>
            <a:off x="1260389" y="2337960"/>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1h</a:t>
            </a:r>
          </a:p>
        </p:txBody>
      </p:sp>
    </p:spTree>
    <p:extLst>
      <p:ext uri="{BB962C8B-B14F-4D97-AF65-F5344CB8AC3E}">
        <p14:creationId xmlns:p14="http://schemas.microsoft.com/office/powerpoint/2010/main" val="345537855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3"/>
          <p:cNvSpPr>
            <a:spLocks noGrp="1"/>
          </p:cNvSpPr>
          <p:nvPr>
            <p:ph type="title"/>
          </p:nvPr>
        </p:nvSpPr>
        <p:spPr>
          <a:xfrm>
            <a:off x="1616730" y="3068960"/>
            <a:ext cx="6696744" cy="1008112"/>
          </a:xfrm>
          <a:prstGeom prst="roundRect">
            <a:avLst/>
          </a:prstGeom>
          <a:noFill/>
          <a:ln w="19050">
            <a:solidFill>
              <a:schemeClr val="accent1"/>
            </a:solidFill>
            <a:prstDash val="sysDash"/>
          </a:ln>
          <a:effectLst/>
        </p:spPr>
        <p:txBody>
          <a:bodyPr anchor="ctr"/>
          <a:lstStyle/>
          <a:p>
            <a:pPr algn="ctr">
              <a:tabLst>
                <a:tab pos="354013" algn="l"/>
              </a:tabLst>
            </a:pPr>
            <a:r>
              <a:rPr lang="fr-FR" sz="3200" dirty="0">
                <a:solidFill>
                  <a:schemeClr val="tx1">
                    <a:lumMod val="65000"/>
                    <a:lumOff val="35000"/>
                  </a:schemeClr>
                </a:solidFill>
              </a:rPr>
              <a:t>Pause </a:t>
            </a:r>
            <a:r>
              <a:rPr lang="mr-IN" sz="3200" dirty="0">
                <a:solidFill>
                  <a:schemeClr val="tx1">
                    <a:lumMod val="65000"/>
                    <a:lumOff val="35000"/>
                  </a:schemeClr>
                </a:solidFill>
              </a:rPr>
              <a:t>–</a:t>
            </a:r>
            <a:r>
              <a:rPr lang="fr-FR" sz="3200" dirty="0">
                <a:solidFill>
                  <a:schemeClr val="tx1">
                    <a:lumMod val="65000"/>
                    <a:lumOff val="35000"/>
                  </a:schemeClr>
                </a:solidFill>
              </a:rPr>
              <a:t> 20 minutes</a:t>
            </a:r>
            <a:endParaRPr lang="fr-FR" sz="3200" b="0" dirty="0">
              <a:solidFill>
                <a:schemeClr val="tx1">
                  <a:lumMod val="65000"/>
                  <a:lumOff val="35000"/>
                </a:schemeClr>
              </a:solidFill>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56</a:t>
            </a:fld>
            <a:endParaRPr lang="fr-FR" dirty="0"/>
          </a:p>
        </p:txBody>
      </p:sp>
    </p:spTree>
    <p:extLst>
      <p:ext uri="{BB962C8B-B14F-4D97-AF65-F5344CB8AC3E}">
        <p14:creationId xmlns:p14="http://schemas.microsoft.com/office/powerpoint/2010/main" val="1025026516"/>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a:off x="2036130" y="4034948"/>
            <a:ext cx="6697087"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IV. Ateliers de travail</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6" name="Rectangle 45"/>
          <p:cNvSpPr/>
          <p:nvPr/>
        </p:nvSpPr>
        <p:spPr bwMode="auto">
          <a:xfrm>
            <a:off x="2039306" y="3168255"/>
            <a:ext cx="6702579" cy="318281"/>
          </a:xfrm>
          <a:prstGeom prst="rect">
            <a:avLst/>
          </a:prstGeom>
          <a:solidFill>
            <a:srgbClr val="FFFFFF">
              <a:lumMod val="85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III. Témoignages des pilotes et de leur éditeur</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7" name="Rectangle 46"/>
          <p:cNvSpPr/>
          <p:nvPr/>
        </p:nvSpPr>
        <p:spPr bwMode="auto">
          <a:xfrm>
            <a:off x="2030445" y="5325774"/>
            <a:ext cx="6679932"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VI. Synthèse de la journée et arbre de réussite</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8" name="Rectangle 47"/>
          <p:cNvSpPr/>
          <p:nvPr/>
        </p:nvSpPr>
        <p:spPr bwMode="auto">
          <a:xfrm>
            <a:off x="514461" y="363280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Cocktail déjeunatoire (12h10 – 14h)</a:t>
            </a:r>
            <a:endParaRPr lang="fr-FR" sz="1600" b="1" dirty="0">
              <a:solidFill>
                <a:schemeClr val="accent2"/>
              </a:solidFill>
              <a:cs typeface="Calibri" pitchFamily="34" charset="0"/>
            </a:endParaRPr>
          </a:p>
        </p:txBody>
      </p:sp>
      <p:sp>
        <p:nvSpPr>
          <p:cNvPr id="49" name="Rectangle 48"/>
          <p:cNvSpPr/>
          <p:nvPr/>
        </p:nvSpPr>
        <p:spPr bwMode="auto">
          <a:xfrm>
            <a:off x="539552" y="1902868"/>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9h30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0" name="Rectangle 49"/>
          <p:cNvSpPr/>
          <p:nvPr/>
        </p:nvSpPr>
        <p:spPr bwMode="auto">
          <a:xfrm>
            <a:off x="546950" y="2335425"/>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smtClean="0">
                <a:ln>
                  <a:noFill/>
                </a:ln>
                <a:solidFill>
                  <a:srgbClr val="FFFFFF"/>
                </a:solidFill>
                <a:effectLst/>
                <a:uLnTx/>
                <a:uFillTx/>
                <a:cs typeface="Calibri" pitchFamily="34" charset="0"/>
              </a:rPr>
              <a:t>10h00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1" name="Rectangle 50"/>
          <p:cNvSpPr/>
          <p:nvPr/>
        </p:nvSpPr>
        <p:spPr bwMode="auto">
          <a:xfrm>
            <a:off x="538510" y="4044709"/>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14h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2" name="Rectangle 51"/>
          <p:cNvSpPr/>
          <p:nvPr/>
        </p:nvSpPr>
        <p:spPr bwMode="auto">
          <a:xfrm>
            <a:off x="512001" y="532577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3" name="Rectangle 52"/>
          <p:cNvSpPr/>
          <p:nvPr/>
        </p:nvSpPr>
        <p:spPr bwMode="auto">
          <a:xfrm>
            <a:off x="499597" y="573624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Fin de la journée (17h)</a:t>
            </a:r>
            <a:endParaRPr lang="fr-FR" sz="1600" b="1" dirty="0">
              <a:solidFill>
                <a:schemeClr val="accent2"/>
              </a:solidFill>
              <a:cs typeface="Calibri" pitchFamily="34" charset="0"/>
            </a:endParaRPr>
          </a:p>
        </p:txBody>
      </p:sp>
      <p:sp>
        <p:nvSpPr>
          <p:cNvPr id="54" name="Rectangle 53"/>
          <p:cNvSpPr/>
          <p:nvPr/>
        </p:nvSpPr>
        <p:spPr bwMode="auto">
          <a:xfrm>
            <a:off x="541424" y="316825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0" u="none" strike="noStrike" kern="0" cap="none" spc="0" normalizeH="0" baseline="0" noProof="0" dirty="0">
                <a:ln>
                  <a:noFill/>
                </a:ln>
                <a:solidFill>
                  <a:srgbClr val="FFFFFF"/>
                </a:solidFill>
                <a:effectLst/>
                <a:uLnTx/>
                <a:uFillTx/>
                <a:cs typeface="Calibri" pitchFamily="34" charset="0"/>
              </a:rPr>
              <a:t>11h10</a:t>
            </a:r>
          </a:p>
        </p:txBody>
      </p:sp>
      <p:sp>
        <p:nvSpPr>
          <p:cNvPr id="55" name="Rectangle 54"/>
          <p:cNvSpPr/>
          <p:nvPr/>
        </p:nvSpPr>
        <p:spPr bwMode="auto">
          <a:xfrm>
            <a:off x="539553" y="1484784"/>
            <a:ext cx="8215422"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Accueil (9h – 9h30)</a:t>
            </a:r>
            <a:endParaRPr lang="fr-FR" sz="1600" b="1" dirty="0">
              <a:solidFill>
                <a:schemeClr val="accent2"/>
              </a:solidFill>
              <a:cs typeface="Calibri" pitchFamily="34" charset="0"/>
            </a:endParaRPr>
          </a:p>
        </p:txBody>
      </p:sp>
      <p:sp>
        <p:nvSpPr>
          <p:cNvPr id="56" name="Rectangle 55"/>
          <p:cNvSpPr/>
          <p:nvPr/>
        </p:nvSpPr>
        <p:spPr bwMode="auto">
          <a:xfrm>
            <a:off x="539552" y="2740138"/>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(11h – 11h10)</a:t>
            </a:r>
            <a:endParaRPr lang="fr-FR" sz="1600" b="1" dirty="0">
              <a:solidFill>
                <a:schemeClr val="accent2"/>
              </a:solidFill>
              <a:cs typeface="Calibri" pitchFamily="34" charset="0"/>
            </a:endParaRPr>
          </a:p>
        </p:txBody>
      </p:sp>
      <p:sp>
        <p:nvSpPr>
          <p:cNvPr id="57" name="Rectangle 56"/>
          <p:cNvSpPr/>
          <p:nvPr/>
        </p:nvSpPr>
        <p:spPr bwMode="auto">
          <a:xfrm>
            <a:off x="2008797" y="4873551"/>
            <a:ext cx="6679933"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 Restitution des ateliers</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58" name="Rectangle 57"/>
          <p:cNvSpPr/>
          <p:nvPr/>
        </p:nvSpPr>
        <p:spPr bwMode="auto">
          <a:xfrm>
            <a:off x="514461" y="4871724"/>
            <a:ext cx="687600"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9" name="Rectangle 58"/>
          <p:cNvSpPr/>
          <p:nvPr/>
        </p:nvSpPr>
        <p:spPr bwMode="auto">
          <a:xfrm>
            <a:off x="524109" y="4467733"/>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(15h40 – 16h)</a:t>
            </a:r>
            <a:endParaRPr lang="fr-FR" sz="1600" b="1" dirty="0">
              <a:solidFill>
                <a:schemeClr val="accent2"/>
              </a:solidFill>
              <a:cs typeface="Calibri" pitchFamily="34" charset="0"/>
            </a:endParaRPr>
          </a:p>
        </p:txBody>
      </p:sp>
      <p:sp>
        <p:nvSpPr>
          <p:cNvPr id="60" name="Rectangle à coins arrondis 59"/>
          <p:cNvSpPr/>
          <p:nvPr/>
        </p:nvSpPr>
        <p:spPr bwMode="auto">
          <a:xfrm>
            <a:off x="1260390" y="3182922"/>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a:t>
            </a:r>
          </a:p>
        </p:txBody>
      </p:sp>
      <p:sp>
        <p:nvSpPr>
          <p:cNvPr id="61" name="Rectangle à coins arrondis 60"/>
          <p:cNvSpPr/>
          <p:nvPr/>
        </p:nvSpPr>
        <p:spPr bwMode="auto">
          <a:xfrm>
            <a:off x="1252438" y="4054295"/>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1h40</a:t>
            </a:r>
          </a:p>
        </p:txBody>
      </p:sp>
      <p:sp>
        <p:nvSpPr>
          <p:cNvPr id="62" name="Rectangle à coins arrondis 61"/>
          <p:cNvSpPr/>
          <p:nvPr/>
        </p:nvSpPr>
        <p:spPr bwMode="auto">
          <a:xfrm>
            <a:off x="1250499" y="4885064"/>
            <a:ext cx="672775" cy="291600"/>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30 min</a:t>
            </a:r>
          </a:p>
        </p:txBody>
      </p:sp>
      <p:sp>
        <p:nvSpPr>
          <p:cNvPr id="63" name="Rectangle à coins arrondis 62"/>
          <p:cNvSpPr/>
          <p:nvPr/>
        </p:nvSpPr>
        <p:spPr bwMode="auto">
          <a:xfrm>
            <a:off x="1260390" y="534488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30 min</a:t>
            </a:r>
          </a:p>
        </p:txBody>
      </p:sp>
      <p:sp>
        <p:nvSpPr>
          <p:cNvPr id="64" name="Rectangle 63"/>
          <p:cNvSpPr/>
          <p:nvPr/>
        </p:nvSpPr>
        <p:spPr bwMode="auto">
          <a:xfrm>
            <a:off x="2011585" y="1910820"/>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 Introduction</a:t>
            </a:r>
          </a:p>
        </p:txBody>
      </p:sp>
      <p:sp>
        <p:nvSpPr>
          <p:cNvPr id="65" name="Rectangle à coins arrondis 64"/>
          <p:cNvSpPr/>
          <p:nvPr/>
        </p:nvSpPr>
        <p:spPr bwMode="auto">
          <a:xfrm>
            <a:off x="1250499" y="192116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200" b="1" kern="0" dirty="0">
                <a:solidFill>
                  <a:srgbClr val="004272"/>
                </a:solidFill>
                <a:latin typeface="Arial"/>
                <a:cs typeface="Arial" pitchFamily="34" charset="0"/>
              </a:rPr>
              <a:t>30</a:t>
            </a:r>
            <a:r>
              <a:rPr kumimoji="0" lang="fr-FR" sz="1200" b="1" i="0" u="none" strike="noStrike" kern="0" cap="none" spc="0" normalizeH="0" baseline="0" noProof="0" dirty="0">
                <a:ln>
                  <a:noFill/>
                </a:ln>
                <a:solidFill>
                  <a:srgbClr val="004272"/>
                </a:solidFill>
                <a:effectLst/>
                <a:uLnTx/>
                <a:uFillTx/>
                <a:latin typeface="Arial"/>
                <a:cs typeface="Arial" pitchFamily="34" charset="0"/>
              </a:rPr>
              <a:t> min</a:t>
            </a:r>
          </a:p>
        </p:txBody>
      </p:sp>
      <p:sp>
        <p:nvSpPr>
          <p:cNvPr id="66" name="Rectangle 65"/>
          <p:cNvSpPr/>
          <p:nvPr/>
        </p:nvSpPr>
        <p:spPr bwMode="auto">
          <a:xfrm>
            <a:off x="2011584" y="2318648"/>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II. Table ronde des organismes et temps questions-réponses</a:t>
            </a:r>
          </a:p>
        </p:txBody>
      </p:sp>
      <p:sp>
        <p:nvSpPr>
          <p:cNvPr id="67" name="Rectangle à coins arrondis 66"/>
          <p:cNvSpPr/>
          <p:nvPr/>
        </p:nvSpPr>
        <p:spPr bwMode="auto">
          <a:xfrm>
            <a:off x="1260390" y="2339108"/>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1h</a:t>
            </a:r>
          </a:p>
        </p:txBody>
      </p:sp>
      <p:sp>
        <p:nvSpPr>
          <p:cNvPr id="26" name="Rectangle 2"/>
          <p:cNvSpPr txBox="1">
            <a:spLocks noChangeArrowheads="1"/>
          </p:cNvSpPr>
          <p:nvPr/>
        </p:nvSpPr>
        <p:spPr bwMode="auto">
          <a:xfrm>
            <a:off x="179660" y="79456"/>
            <a:ext cx="8800438" cy="720725"/>
          </a:xfrm>
          <a:prstGeom prst="rect">
            <a:avLst/>
          </a:prstGeom>
          <a:noFill/>
          <a:ln w="9525">
            <a:noFill/>
            <a:miter lim="800000"/>
            <a:headEnd/>
            <a:tailEnd/>
          </a:ln>
        </p:spPr>
        <p:txBody>
          <a:bodyPr lIns="91969" tIns="45984" rIns="91969" bIns="45984"/>
          <a:lstStyle/>
          <a:p>
            <a:pPr eaLnBrk="0" hangingPunct="0">
              <a:lnSpc>
                <a:spcPct val="85000"/>
              </a:lnSpc>
              <a:defRPr/>
            </a:pPr>
            <a:r>
              <a:rPr lang="fr-FR" sz="2600" b="1" dirty="0">
                <a:solidFill>
                  <a:schemeClr val="bg2"/>
                </a:solidFill>
                <a:latin typeface="+mj-lt"/>
                <a:ea typeface="+mj-ea"/>
                <a:cs typeface="+mj-cs"/>
              </a:rPr>
              <a:t>5 – Restitution des ateliers</a:t>
            </a:r>
          </a:p>
        </p:txBody>
      </p:sp>
    </p:spTree>
    <p:extLst>
      <p:ext uri="{BB962C8B-B14F-4D97-AF65-F5344CB8AC3E}">
        <p14:creationId xmlns:p14="http://schemas.microsoft.com/office/powerpoint/2010/main" val="2591551728"/>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79660" y="79456"/>
            <a:ext cx="8800438" cy="720725"/>
          </a:xfrm>
          <a:prstGeom prst="rect">
            <a:avLst/>
          </a:prstGeom>
          <a:noFill/>
          <a:ln w="9525">
            <a:noFill/>
            <a:miter lim="800000"/>
            <a:headEnd/>
            <a:tailEnd/>
          </a:ln>
        </p:spPr>
        <p:txBody>
          <a:bodyPr lIns="91969" tIns="45984" rIns="91969" bIns="45984"/>
          <a:lstStyle/>
          <a:p>
            <a:pPr eaLnBrk="0" hangingPunct="0">
              <a:lnSpc>
                <a:spcPct val="85000"/>
              </a:lnSpc>
              <a:defRPr/>
            </a:pPr>
            <a:r>
              <a:rPr lang="fr-FR" sz="2600" b="1" dirty="0">
                <a:solidFill>
                  <a:schemeClr val="bg2"/>
                </a:solidFill>
                <a:latin typeface="+mj-lt"/>
                <a:ea typeface="+mj-ea"/>
                <a:cs typeface="+mj-cs"/>
              </a:rPr>
              <a:t>6 – Synthèse de la journée</a:t>
            </a:r>
          </a:p>
        </p:txBody>
      </p:sp>
      <p:sp>
        <p:nvSpPr>
          <p:cNvPr id="45" name="Rectangle 44"/>
          <p:cNvSpPr/>
          <p:nvPr/>
        </p:nvSpPr>
        <p:spPr bwMode="auto">
          <a:xfrm>
            <a:off x="2036130" y="4034948"/>
            <a:ext cx="6697087"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IV. Ateliers de travail</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6" name="Rectangle 45"/>
          <p:cNvSpPr/>
          <p:nvPr/>
        </p:nvSpPr>
        <p:spPr bwMode="auto">
          <a:xfrm>
            <a:off x="2039306" y="3168255"/>
            <a:ext cx="6702579" cy="318281"/>
          </a:xfrm>
          <a:prstGeom prst="rect">
            <a:avLst/>
          </a:prstGeom>
          <a:solidFill>
            <a:srgbClr val="FFFFFF">
              <a:lumMod val="85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III. Témoignages des pilotes et de leur éditeur</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7" name="Rectangle 46"/>
          <p:cNvSpPr/>
          <p:nvPr/>
        </p:nvSpPr>
        <p:spPr bwMode="auto">
          <a:xfrm>
            <a:off x="2030445" y="5325774"/>
            <a:ext cx="6679932"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VI. Synthèse de la journée et arbre de réussite</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48" name="Rectangle 47"/>
          <p:cNvSpPr/>
          <p:nvPr/>
        </p:nvSpPr>
        <p:spPr bwMode="auto">
          <a:xfrm>
            <a:off x="514461" y="363280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Cocktail déjeunatoire (12h10 – 14h)</a:t>
            </a:r>
            <a:endParaRPr lang="fr-FR" sz="1600" b="1" dirty="0">
              <a:solidFill>
                <a:schemeClr val="accent2"/>
              </a:solidFill>
              <a:cs typeface="Calibri" pitchFamily="34" charset="0"/>
            </a:endParaRPr>
          </a:p>
        </p:txBody>
      </p:sp>
      <p:sp>
        <p:nvSpPr>
          <p:cNvPr id="49" name="Rectangle 48"/>
          <p:cNvSpPr/>
          <p:nvPr/>
        </p:nvSpPr>
        <p:spPr bwMode="auto">
          <a:xfrm>
            <a:off x="539552" y="1902868"/>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9h30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0" name="Rectangle 49"/>
          <p:cNvSpPr/>
          <p:nvPr/>
        </p:nvSpPr>
        <p:spPr bwMode="auto">
          <a:xfrm>
            <a:off x="546950" y="2335425"/>
            <a:ext cx="686891"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smtClean="0">
                <a:ln>
                  <a:noFill/>
                </a:ln>
                <a:solidFill>
                  <a:srgbClr val="FFFFFF"/>
                </a:solidFill>
                <a:effectLst/>
                <a:uLnTx/>
                <a:uFillTx/>
                <a:cs typeface="Calibri" pitchFamily="34" charset="0"/>
              </a:rPr>
              <a:t>10h00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1" name="Rectangle 50"/>
          <p:cNvSpPr/>
          <p:nvPr/>
        </p:nvSpPr>
        <p:spPr bwMode="auto">
          <a:xfrm>
            <a:off x="538510" y="4044709"/>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14h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2" name="Rectangle 51"/>
          <p:cNvSpPr/>
          <p:nvPr/>
        </p:nvSpPr>
        <p:spPr bwMode="auto">
          <a:xfrm>
            <a:off x="512001" y="5325775"/>
            <a:ext cx="687600" cy="318281"/>
          </a:xfrm>
          <a:prstGeom prst="rect">
            <a:avLst/>
          </a:prstGeom>
          <a:solidFill>
            <a:schemeClr val="accent2">
              <a:lumMod val="60000"/>
              <a:lumOff val="40000"/>
            </a:scheme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16h30</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3" name="Rectangle 52"/>
          <p:cNvSpPr/>
          <p:nvPr/>
        </p:nvSpPr>
        <p:spPr bwMode="auto">
          <a:xfrm>
            <a:off x="499597" y="5736245"/>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Fin de la journée (17h)</a:t>
            </a:r>
            <a:endParaRPr lang="fr-FR" sz="1600" b="1" dirty="0">
              <a:solidFill>
                <a:schemeClr val="accent2"/>
              </a:solidFill>
              <a:cs typeface="Calibri" pitchFamily="34" charset="0"/>
            </a:endParaRPr>
          </a:p>
        </p:txBody>
      </p:sp>
      <p:sp>
        <p:nvSpPr>
          <p:cNvPr id="54" name="Rectangle 53"/>
          <p:cNvSpPr/>
          <p:nvPr/>
        </p:nvSpPr>
        <p:spPr bwMode="auto">
          <a:xfrm>
            <a:off x="541424" y="3168255"/>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0" u="none" strike="noStrike" kern="0" cap="none" spc="0" normalizeH="0" baseline="0" noProof="0" dirty="0">
                <a:ln>
                  <a:noFill/>
                </a:ln>
                <a:solidFill>
                  <a:srgbClr val="FFFFFF"/>
                </a:solidFill>
                <a:effectLst/>
                <a:uLnTx/>
                <a:uFillTx/>
                <a:cs typeface="Calibri" pitchFamily="34" charset="0"/>
              </a:rPr>
              <a:t>11h10</a:t>
            </a:r>
          </a:p>
        </p:txBody>
      </p:sp>
      <p:sp>
        <p:nvSpPr>
          <p:cNvPr id="55" name="Rectangle 54"/>
          <p:cNvSpPr/>
          <p:nvPr/>
        </p:nvSpPr>
        <p:spPr bwMode="auto">
          <a:xfrm>
            <a:off x="539553" y="1484784"/>
            <a:ext cx="8215422"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Accueil (9h – 9h30)</a:t>
            </a:r>
            <a:endParaRPr lang="fr-FR" sz="1600" b="1" dirty="0">
              <a:solidFill>
                <a:schemeClr val="accent2"/>
              </a:solidFill>
              <a:cs typeface="Calibri" pitchFamily="34" charset="0"/>
            </a:endParaRPr>
          </a:p>
        </p:txBody>
      </p:sp>
      <p:sp>
        <p:nvSpPr>
          <p:cNvPr id="56" name="Rectangle 55"/>
          <p:cNvSpPr/>
          <p:nvPr/>
        </p:nvSpPr>
        <p:spPr bwMode="auto">
          <a:xfrm>
            <a:off x="539552" y="2740138"/>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(11h – 11h10)</a:t>
            </a:r>
            <a:endParaRPr lang="fr-FR" sz="1600" b="1" dirty="0">
              <a:solidFill>
                <a:schemeClr val="accent2"/>
              </a:solidFill>
              <a:cs typeface="Calibri" pitchFamily="34" charset="0"/>
            </a:endParaRPr>
          </a:p>
        </p:txBody>
      </p:sp>
      <p:sp>
        <p:nvSpPr>
          <p:cNvPr id="57" name="Rectangle 56"/>
          <p:cNvSpPr/>
          <p:nvPr/>
        </p:nvSpPr>
        <p:spPr bwMode="auto">
          <a:xfrm>
            <a:off x="2008797" y="4873551"/>
            <a:ext cx="6679933"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004272"/>
                </a:solidFill>
                <a:effectLst/>
                <a:uLnTx/>
                <a:uFillTx/>
                <a:cs typeface="Calibri" pitchFamily="34" charset="0"/>
              </a:rPr>
              <a:t>V. Restitution des ateliers</a:t>
            </a:r>
            <a:endParaRPr kumimoji="0" lang="fr-FR" sz="1400" b="1" i="0" u="none" strike="noStrike" kern="0" cap="none" spc="0" normalizeH="0" baseline="0" noProof="0" dirty="0">
              <a:ln>
                <a:noFill/>
              </a:ln>
              <a:solidFill>
                <a:srgbClr val="004272"/>
              </a:solidFill>
              <a:effectLst/>
              <a:uLnTx/>
              <a:uFillTx/>
              <a:cs typeface="Calibri" pitchFamily="34" charset="0"/>
            </a:endParaRPr>
          </a:p>
        </p:txBody>
      </p:sp>
      <p:sp>
        <p:nvSpPr>
          <p:cNvPr id="58" name="Rectangle 57"/>
          <p:cNvSpPr/>
          <p:nvPr/>
        </p:nvSpPr>
        <p:spPr bwMode="auto">
          <a:xfrm>
            <a:off x="514461" y="4871724"/>
            <a:ext cx="687600" cy="318281"/>
          </a:xfrm>
          <a:prstGeom prst="rect">
            <a:avLst/>
          </a:prstGeom>
          <a:solidFill>
            <a:srgbClr val="004272"/>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eaLnBrk="1" fontAlgn="base" latinLnBrk="0" hangingPunct="1">
              <a:lnSpc>
                <a:spcPct val="100000"/>
              </a:lnSpc>
              <a:spcBef>
                <a:spcPct val="0"/>
              </a:spcBef>
              <a:spcAft>
                <a:spcPts val="300"/>
              </a:spcAft>
              <a:buClr>
                <a:srgbClr val="EEEEEE"/>
              </a:buClr>
              <a:buSzTx/>
              <a:buFontTx/>
              <a:buNone/>
              <a:tabLst/>
              <a:defRPr/>
            </a:pPr>
            <a:r>
              <a:rPr kumimoji="0" lang="fr-FR" sz="1400" b="1" i="1" u="none" strike="noStrike" kern="0" cap="none" spc="0" normalizeH="0" baseline="0" noProof="0" dirty="0">
                <a:ln>
                  <a:noFill/>
                </a:ln>
                <a:solidFill>
                  <a:srgbClr val="FFFFFF"/>
                </a:solidFill>
                <a:effectLst/>
                <a:uLnTx/>
                <a:uFillTx/>
                <a:cs typeface="Calibri" pitchFamily="34" charset="0"/>
              </a:rPr>
              <a:t>16h</a:t>
            </a:r>
            <a:endParaRPr kumimoji="0" lang="fr-FR" sz="1400" b="1" i="0" u="none" strike="noStrike" kern="0" cap="none" spc="0" normalizeH="0" baseline="0" noProof="0" dirty="0">
              <a:ln>
                <a:noFill/>
              </a:ln>
              <a:solidFill>
                <a:srgbClr val="FFFFFF"/>
              </a:solidFill>
              <a:effectLst/>
              <a:uLnTx/>
              <a:uFillTx/>
              <a:cs typeface="Calibri" pitchFamily="34" charset="0"/>
            </a:endParaRPr>
          </a:p>
        </p:txBody>
      </p:sp>
      <p:sp>
        <p:nvSpPr>
          <p:cNvPr id="59" name="Rectangle 58"/>
          <p:cNvSpPr/>
          <p:nvPr/>
        </p:nvSpPr>
        <p:spPr bwMode="auto">
          <a:xfrm>
            <a:off x="524109" y="4467733"/>
            <a:ext cx="8215200" cy="318281"/>
          </a:xfrm>
          <a:prstGeom prst="rect">
            <a:avLst/>
          </a:prstGeom>
          <a:noFill/>
          <a:ln w="19050" cap="flat" cmpd="sng" algn="ctr">
            <a:solidFill>
              <a:schemeClr val="accent2"/>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ts val="300"/>
              </a:spcAft>
              <a:buClr>
                <a:srgbClr val="EEEEEE"/>
              </a:buClr>
            </a:pPr>
            <a:r>
              <a:rPr lang="fr-FR" sz="1600" b="1" i="1" dirty="0">
                <a:solidFill>
                  <a:schemeClr val="accent2"/>
                </a:solidFill>
                <a:cs typeface="Calibri" pitchFamily="34" charset="0"/>
              </a:rPr>
              <a:t>Pause (15h40 – 16h)</a:t>
            </a:r>
            <a:endParaRPr lang="fr-FR" sz="1600" b="1" dirty="0">
              <a:solidFill>
                <a:schemeClr val="accent2"/>
              </a:solidFill>
              <a:cs typeface="Calibri" pitchFamily="34" charset="0"/>
            </a:endParaRPr>
          </a:p>
        </p:txBody>
      </p:sp>
      <p:sp>
        <p:nvSpPr>
          <p:cNvPr id="60" name="Rectangle à coins arrondis 59"/>
          <p:cNvSpPr/>
          <p:nvPr/>
        </p:nvSpPr>
        <p:spPr bwMode="auto">
          <a:xfrm>
            <a:off x="1260390" y="3182922"/>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a:t>
            </a:r>
          </a:p>
        </p:txBody>
      </p:sp>
      <p:sp>
        <p:nvSpPr>
          <p:cNvPr id="61" name="Rectangle à coins arrondis 60"/>
          <p:cNvSpPr/>
          <p:nvPr/>
        </p:nvSpPr>
        <p:spPr bwMode="auto">
          <a:xfrm>
            <a:off x="1252438" y="4054295"/>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1h40</a:t>
            </a:r>
          </a:p>
        </p:txBody>
      </p:sp>
      <p:sp>
        <p:nvSpPr>
          <p:cNvPr id="62" name="Rectangle à coins arrondis 61"/>
          <p:cNvSpPr/>
          <p:nvPr/>
        </p:nvSpPr>
        <p:spPr bwMode="auto">
          <a:xfrm>
            <a:off x="1250499" y="4885064"/>
            <a:ext cx="672775" cy="291600"/>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 30 min</a:t>
            </a:r>
          </a:p>
        </p:txBody>
      </p:sp>
      <p:sp>
        <p:nvSpPr>
          <p:cNvPr id="63" name="Rectangle à coins arrondis 62"/>
          <p:cNvSpPr/>
          <p:nvPr/>
        </p:nvSpPr>
        <p:spPr bwMode="auto">
          <a:xfrm>
            <a:off x="1260390" y="5344886"/>
            <a:ext cx="672775" cy="291961"/>
          </a:xfrm>
          <a:prstGeom prst="roundRect">
            <a:avLst/>
          </a:prstGeom>
          <a:solidFill>
            <a:schemeClr val="accent2">
              <a:lumMod val="60000"/>
              <a:lumOff val="40000"/>
            </a:schemeClr>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30 min</a:t>
            </a:r>
          </a:p>
        </p:txBody>
      </p:sp>
      <p:sp>
        <p:nvSpPr>
          <p:cNvPr id="64" name="Rectangle 63"/>
          <p:cNvSpPr/>
          <p:nvPr/>
        </p:nvSpPr>
        <p:spPr bwMode="auto">
          <a:xfrm>
            <a:off x="2011585" y="1910820"/>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 Introduction</a:t>
            </a:r>
          </a:p>
        </p:txBody>
      </p:sp>
      <p:sp>
        <p:nvSpPr>
          <p:cNvPr id="65" name="Rectangle à coins arrondis 64"/>
          <p:cNvSpPr/>
          <p:nvPr/>
        </p:nvSpPr>
        <p:spPr bwMode="auto">
          <a:xfrm>
            <a:off x="1250499" y="1921166"/>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fr-FR" sz="1200" b="1" kern="0" dirty="0">
                <a:solidFill>
                  <a:srgbClr val="004272"/>
                </a:solidFill>
                <a:latin typeface="Arial"/>
                <a:cs typeface="Arial" pitchFamily="34" charset="0"/>
              </a:rPr>
              <a:t>30</a:t>
            </a:r>
            <a:r>
              <a:rPr kumimoji="0" lang="fr-FR" sz="1200" b="1" i="0" u="none" strike="noStrike" kern="0" cap="none" spc="0" normalizeH="0" baseline="0" noProof="0" dirty="0">
                <a:ln>
                  <a:noFill/>
                </a:ln>
                <a:solidFill>
                  <a:srgbClr val="004272"/>
                </a:solidFill>
                <a:effectLst/>
                <a:uLnTx/>
                <a:uFillTx/>
                <a:latin typeface="Arial"/>
                <a:cs typeface="Arial" pitchFamily="34" charset="0"/>
              </a:rPr>
              <a:t> min</a:t>
            </a:r>
          </a:p>
        </p:txBody>
      </p:sp>
      <p:sp>
        <p:nvSpPr>
          <p:cNvPr id="66" name="Rectangle 65"/>
          <p:cNvSpPr/>
          <p:nvPr/>
        </p:nvSpPr>
        <p:spPr bwMode="auto">
          <a:xfrm>
            <a:off x="2011584" y="2318648"/>
            <a:ext cx="6746175" cy="318281"/>
          </a:xfrm>
          <a:prstGeom prst="rect">
            <a:avLst/>
          </a:prstGeom>
          <a:solidFill>
            <a:srgbClr val="A1A1A1">
              <a:lumMod val="40000"/>
              <a:lumOff val="60000"/>
            </a:srgbClr>
          </a:solidFill>
          <a:ln w="9525" cap="flat" cmpd="sng" algn="ctr">
            <a:noFill/>
            <a:prstDash val="dash"/>
            <a:round/>
            <a:headEnd type="none" w="med" len="med"/>
            <a:tailEnd type="none" w="med" len="med"/>
          </a:ln>
          <a:effectLst>
            <a:outerShdw blurRad="50800" dist="38100" dir="8100000" algn="tr" rotWithShape="0">
              <a:srgbClr val="004272">
                <a:alpha val="40000"/>
              </a:srgbClr>
            </a:outerShdw>
          </a:effectLst>
        </p:spPr>
        <p:txBody>
          <a:bodyPr vert="horz" wrap="square" lIns="91440" tIns="45720" rIns="91440" bIns="45720" numCol="1" rtlCol="0" anchor="ctr" anchorCtr="0" compatLnSpc="1">
            <a:prstTxWarp prst="textNoShape">
              <a:avLst/>
            </a:prstTxWarp>
          </a:bodyPr>
          <a:lstStyle/>
          <a:p>
            <a:pPr marL="361942" marR="0" lvl="0" indent="0" defTabSz="914400" eaLnBrk="1" fontAlgn="auto" latinLnBrk="0" hangingPunct="1">
              <a:lnSpc>
                <a:spcPct val="100000"/>
              </a:lnSpc>
              <a:spcBef>
                <a:spcPts val="0"/>
              </a:spcBef>
              <a:spcAft>
                <a:spcPts val="0"/>
              </a:spcAft>
              <a:buClrTx/>
              <a:buSzTx/>
              <a:buFontTx/>
              <a:buNone/>
              <a:tabLst/>
              <a:defRPr/>
            </a:pPr>
            <a:r>
              <a:rPr kumimoji="0" lang="fr-FR" sz="1400" b="1" i="1" u="none" strike="noStrike" kern="0" cap="none" spc="0" normalizeH="0" baseline="0" noProof="0" dirty="0">
                <a:ln>
                  <a:noFill/>
                </a:ln>
                <a:solidFill>
                  <a:srgbClr val="004272"/>
                </a:solidFill>
                <a:effectLst/>
                <a:uLnTx/>
                <a:uFillTx/>
                <a:cs typeface="Arial"/>
              </a:rPr>
              <a:t>II. Table ronde des organismes et temps questions-réponses</a:t>
            </a:r>
          </a:p>
        </p:txBody>
      </p:sp>
      <p:sp>
        <p:nvSpPr>
          <p:cNvPr id="67" name="Rectangle à coins arrondis 66"/>
          <p:cNvSpPr/>
          <p:nvPr/>
        </p:nvSpPr>
        <p:spPr bwMode="auto">
          <a:xfrm>
            <a:off x="1260389" y="2337960"/>
            <a:ext cx="672775" cy="291961"/>
          </a:xfrm>
          <a:prstGeom prst="roundRect">
            <a:avLst/>
          </a:prstGeom>
          <a:solidFill>
            <a:srgbClr val="FFFFFF"/>
          </a:solidFill>
          <a:ln w="9525" cap="flat" cmpd="sng" algn="ctr">
            <a:no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200" b="1" i="0" u="none" strike="noStrike" kern="0" cap="none" spc="0" normalizeH="0" baseline="0" noProof="0" dirty="0">
                <a:ln>
                  <a:noFill/>
                </a:ln>
                <a:solidFill>
                  <a:srgbClr val="004272"/>
                </a:solidFill>
                <a:effectLst/>
                <a:uLnTx/>
                <a:uFillTx/>
                <a:latin typeface="Arial"/>
                <a:cs typeface="Arial" pitchFamily="34" charset="0"/>
              </a:rPr>
              <a:t>1h</a:t>
            </a:r>
          </a:p>
        </p:txBody>
      </p:sp>
    </p:spTree>
    <p:extLst>
      <p:ext uri="{BB962C8B-B14F-4D97-AF65-F5344CB8AC3E}">
        <p14:creationId xmlns:p14="http://schemas.microsoft.com/office/powerpoint/2010/main" val="2810699270"/>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Espace réservé du numéro de diapositive 1"/>
          <p:cNvSpPr>
            <a:spLocks noGrp="1"/>
          </p:cNvSpPr>
          <p:nvPr>
            <p:ph type="sldNum" sz="quarter" idx="10"/>
          </p:nvPr>
        </p:nvSpPr>
        <p:spPr bwMode="auto">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SzPts val="2500"/>
              <a:buBlip>
                <a:blip r:embed="rId3"/>
              </a:buBlip>
              <a:defRPr sz="2000" b="1">
                <a:solidFill>
                  <a:srgbClr val="004272"/>
                </a:solidFill>
                <a:latin typeface="Arial" panose="020B0604020202020204" pitchFamily="34" charset="0"/>
                <a:ea typeface="Microsoft YaHei" panose="020B0503020204020204" pitchFamily="34" charset="-122"/>
                <a:cs typeface="Arial" panose="020B0604020202020204" pitchFamily="34" charset="0"/>
              </a:defRPr>
            </a:lvl1pPr>
            <a:lvl2pPr marL="742950" indent="-285750">
              <a:lnSpc>
                <a:spcPct val="90000"/>
              </a:lnSpc>
              <a:spcBef>
                <a:spcPts val="100"/>
              </a:spcBef>
              <a:buSzPts val="2300"/>
              <a:buBlip>
                <a:blip r:embed="rId4"/>
              </a:buBlip>
              <a:defRPr sz="2800">
                <a:solidFill>
                  <a:srgbClr val="004272"/>
                </a:solidFill>
                <a:latin typeface="Arial" panose="020B0604020202020204" pitchFamily="34" charset="0"/>
                <a:ea typeface="Microsoft YaHei" panose="020B0503020204020204" pitchFamily="34" charset="-122"/>
                <a:cs typeface="Arial" panose="020B0604020202020204" pitchFamily="34" charset="0"/>
              </a:defRPr>
            </a:lvl2pPr>
            <a:lvl3pPr marL="1143000" indent="-228600">
              <a:lnSpc>
                <a:spcPct val="90000"/>
              </a:lnSpc>
              <a:spcBef>
                <a:spcPts val="1400"/>
              </a:spcBef>
              <a:buSzPct val="125000"/>
              <a:buFont typeface="Arial" panose="020B0604020202020204" pitchFamily="34" charset="0"/>
              <a:buChar char="−"/>
              <a:defRPr sz="1600">
                <a:solidFill>
                  <a:srgbClr val="505050"/>
                </a:solidFill>
                <a:latin typeface="Arial" panose="020B0604020202020204" pitchFamily="34" charset="0"/>
                <a:ea typeface="Microsoft YaHei" panose="020B0503020204020204" pitchFamily="34" charset="-122"/>
                <a:cs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Microsoft YaHei" panose="020B0503020204020204" pitchFamily="34" charset="-122"/>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9478FD0-CC3C-4B6A-AF1C-DDB4A2DD5F5F}" type="slidenum">
              <a:rPr kumimoji="0" lang="fr-FR" altLang="fr-FR" sz="1000" b="1" i="0" u="none" strike="noStrike" kern="1200" cap="none" spc="0" normalizeH="0" baseline="0" noProof="0" smtClean="0">
                <a:ln>
                  <a:noFill/>
                </a:ln>
                <a:solidFill>
                  <a:srgbClr val="FFFFFF"/>
                </a:solidFill>
                <a:effectLst/>
                <a:uLnTx/>
                <a:uFillTx/>
                <a:latin typeface="Arial" panose="020B0604020202020204" pitchFamily="34" charset="0"/>
                <a:ea typeface="Microsoft YaHei" panose="020B0503020204020204" pitchFamily="34" charset="-122"/>
                <a:cs typeface="Segoe UI" panose="020B0502040204020203"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59</a:t>
            </a:fld>
            <a:endParaRPr kumimoji="0" lang="fr-FR" altLang="fr-FR" sz="1000" b="1" i="0" u="none" strike="noStrike" kern="1200" cap="none" spc="0" normalizeH="0" baseline="0" noProof="0">
              <a:ln>
                <a:noFill/>
              </a:ln>
              <a:solidFill>
                <a:srgbClr val="FFFFFF"/>
              </a:solidFill>
              <a:effectLst/>
              <a:uLnTx/>
              <a:uFillTx/>
              <a:latin typeface="Arial" panose="020B0604020202020204" pitchFamily="34" charset="0"/>
              <a:ea typeface="Microsoft YaHei" panose="020B0503020204020204" pitchFamily="34" charset="-122"/>
              <a:cs typeface="Segoe UI" panose="020B0502040204020203" pitchFamily="34" charset="0"/>
            </a:endParaRPr>
          </a:p>
        </p:txBody>
      </p:sp>
      <p:sp>
        <p:nvSpPr>
          <p:cNvPr id="8" name="Titre 1"/>
          <p:cNvSpPr>
            <a:spLocks noGrp="1"/>
          </p:cNvSpPr>
          <p:nvPr>
            <p:ph type="title"/>
          </p:nvPr>
        </p:nvSpPr>
        <p:spPr>
          <a:xfrm>
            <a:off x="266701" y="-12497"/>
            <a:ext cx="7570787" cy="650875"/>
          </a:xfrm>
        </p:spPr>
        <p:txBody>
          <a:bodyPr/>
          <a:lstStyle/>
          <a:p>
            <a:r>
              <a:rPr lang="fr-FR" dirty="0" smtClean="0"/>
              <a:t>6 – Synthèse de la journée</a:t>
            </a:r>
            <a:br>
              <a:rPr lang="fr-FR" dirty="0" smtClean="0"/>
            </a:br>
            <a:r>
              <a:rPr lang="fr-FR" sz="1800" kern="0" dirty="0" smtClean="0">
                <a:solidFill>
                  <a:srgbClr val="00B0F0"/>
                </a:solidFill>
                <a:latin typeface="Calibri" pitchFamily="34" charset="0"/>
                <a:ea typeface="+mn-ea"/>
                <a:cs typeface="Arial"/>
              </a:rPr>
              <a:t>L’arbre des réussites</a:t>
            </a:r>
            <a:endParaRPr lang="fr-FR" sz="1800" kern="0" dirty="0">
              <a:solidFill>
                <a:srgbClr val="00B0F0"/>
              </a:solidFill>
              <a:latin typeface="Calibri" pitchFamily="34" charset="0"/>
              <a:ea typeface="+mn-ea"/>
              <a:cs typeface="Arial"/>
            </a:endParaRPr>
          </a:p>
        </p:txBody>
      </p:sp>
      <p:sp>
        <p:nvSpPr>
          <p:cNvPr id="9"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0B5D98-C34D-4DB1-BE83-7541DF2AF49D}" type="slidenum">
              <a:rPr kumimoji="0" lang="fr-FR" sz="800" b="1" i="0" u="none" strike="noStrike" kern="1200" cap="none" spc="0" normalizeH="0" baseline="0" noProof="0">
                <a:ln>
                  <a:noFill/>
                </a:ln>
                <a:solidFill>
                  <a:srgbClr val="003882"/>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800" b="1" i="0" u="none" strike="noStrike" kern="1200" cap="none" spc="0" normalizeH="0" baseline="0" noProof="0" dirty="0">
              <a:ln>
                <a:noFill/>
              </a:ln>
              <a:solidFill>
                <a:srgbClr val="003882"/>
              </a:solidFill>
              <a:effectLst/>
              <a:uLnTx/>
              <a:uFillTx/>
              <a:latin typeface="Arial Narrow" pitchFamily="34" charset="0"/>
              <a:ea typeface="+mn-ea"/>
              <a:cs typeface="+mn-cs"/>
            </a:endParaRPr>
          </a:p>
        </p:txBody>
      </p:sp>
      <p:sp>
        <p:nvSpPr>
          <p:cNvPr id="32" name="Flèche droite 31"/>
          <p:cNvSpPr/>
          <p:nvPr/>
        </p:nvSpPr>
        <p:spPr>
          <a:xfrm>
            <a:off x="266701" y="3536780"/>
            <a:ext cx="8877299" cy="473826"/>
          </a:xfrm>
          <a:prstGeom prst="rightArrow">
            <a:avLst>
              <a:gd name="adj1" fmla="val 55263"/>
              <a:gd name="adj2" fmla="val 173684"/>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rPr>
              <a:t>Réussir la DSN</a:t>
            </a:r>
          </a:p>
        </p:txBody>
      </p:sp>
      <p:sp>
        <p:nvSpPr>
          <p:cNvPr id="33" name="Parallélogramme 32"/>
          <p:cNvSpPr/>
          <p:nvPr/>
        </p:nvSpPr>
        <p:spPr bwMode="auto">
          <a:xfrm flipV="1">
            <a:off x="1059533" y="1134850"/>
            <a:ext cx="3766068" cy="2419010"/>
          </a:xfrm>
          <a:prstGeom prst="parallelogram">
            <a:avLst>
              <a:gd name="adj" fmla="val 32243"/>
            </a:avLst>
          </a:prstGeom>
          <a:solidFill>
            <a:srgbClr val="4472C4">
              <a:lumMod val="40000"/>
              <a:lumOff val="6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300" b="0" i="0" u="none" strike="noStrike" kern="0" cap="none" spc="0" normalizeH="0" baseline="0" noProof="0">
              <a:ln>
                <a:noFill/>
              </a:ln>
              <a:solidFill>
                <a:prstClr val="white"/>
              </a:solidFill>
              <a:effectLst/>
              <a:uLnTx/>
              <a:uFillTx/>
              <a:latin typeface="Calibri Light" panose="020F0302020204030204"/>
              <a:ea typeface="+mn-ea"/>
              <a:cs typeface="+mn-cs"/>
            </a:endParaRPr>
          </a:p>
        </p:txBody>
      </p:sp>
      <p:sp>
        <p:nvSpPr>
          <p:cNvPr id="34" name="Parallélogramme 33"/>
          <p:cNvSpPr/>
          <p:nvPr/>
        </p:nvSpPr>
        <p:spPr bwMode="auto">
          <a:xfrm rot="10800000">
            <a:off x="1165541" y="3972017"/>
            <a:ext cx="3681033" cy="2457843"/>
          </a:xfrm>
          <a:prstGeom prst="parallelogram">
            <a:avLst>
              <a:gd name="adj" fmla="val 28185"/>
            </a:avLst>
          </a:prstGeom>
          <a:solidFill>
            <a:srgbClr val="ED7D31">
              <a:lumMod val="60000"/>
              <a:lumOff val="4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a:ln>
                <a:noFill/>
              </a:ln>
              <a:solidFill>
                <a:srgbClr val="004272"/>
              </a:solidFill>
              <a:effectLst/>
              <a:uLnTx/>
              <a:uFillTx/>
              <a:latin typeface="Times New Roman" pitchFamily="18" charset="0"/>
              <a:ea typeface="+mn-ea"/>
              <a:cs typeface="Arial" pitchFamily="34" charset="0"/>
            </a:endParaRPr>
          </a:p>
        </p:txBody>
      </p:sp>
      <p:sp>
        <p:nvSpPr>
          <p:cNvPr id="35" name="Rectangle à coins arrondis 34"/>
          <p:cNvSpPr/>
          <p:nvPr/>
        </p:nvSpPr>
        <p:spPr>
          <a:xfrm>
            <a:off x="1059533" y="758787"/>
            <a:ext cx="1098660" cy="285008"/>
          </a:xfrm>
          <a:prstGeom prst="roundRect">
            <a:avLst/>
          </a:prstGeom>
          <a:solidFill>
            <a:srgbClr val="779AD3"/>
          </a:solidFill>
          <a:ln w="6350" cap="flat" cmpd="sng" algn="ctr">
            <a:noFill/>
            <a:prstDash val="solid"/>
            <a:miter lim="800000"/>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anose="020F0502020204030204"/>
                <a:ea typeface="+mn-ea"/>
                <a:cs typeface="Arial"/>
              </a:rPr>
              <a:t>Dispositif</a:t>
            </a:r>
            <a:r>
              <a:rPr kumimoji="0" lang="fr-FR" sz="1100" b="1" i="0" u="none" strike="noStrike" kern="0" cap="none" spc="0" normalizeH="0" baseline="0" noProof="0" dirty="0">
                <a:ln>
                  <a:noFill/>
                </a:ln>
                <a:solidFill>
                  <a:prstClr val="white"/>
                </a:solidFill>
                <a:effectLst/>
                <a:uLnTx/>
                <a:uFillTx/>
                <a:latin typeface="Calibri" panose="020F0502020204030204"/>
                <a:ea typeface="+mn-ea"/>
                <a:cs typeface="Arial"/>
              </a:rPr>
              <a:t> </a:t>
            </a:r>
            <a:r>
              <a:rPr kumimoji="0" lang="fr-FR" sz="1100" b="1" i="0" u="none" strike="noStrike" kern="0" cap="none" spc="0" normalizeH="0" baseline="0" noProof="0" dirty="0">
                <a:ln>
                  <a:noFill/>
                </a:ln>
                <a:solidFill>
                  <a:srgbClr val="002060"/>
                </a:solidFill>
                <a:effectLst/>
                <a:uLnTx/>
                <a:uFillTx/>
                <a:latin typeface="Calibri" panose="020F0502020204030204"/>
                <a:ea typeface="+mn-ea"/>
                <a:cs typeface="Arial"/>
              </a:rPr>
              <a:t>DSN</a:t>
            </a:r>
          </a:p>
        </p:txBody>
      </p:sp>
      <p:sp>
        <p:nvSpPr>
          <p:cNvPr id="36" name="Rectangle à coins arrondis 35"/>
          <p:cNvSpPr/>
          <p:nvPr/>
        </p:nvSpPr>
        <p:spPr>
          <a:xfrm>
            <a:off x="1165540" y="6522178"/>
            <a:ext cx="1038883" cy="287055"/>
          </a:xfrm>
          <a:prstGeom prst="roundRect">
            <a:avLst/>
          </a:prstGeom>
          <a:solidFill>
            <a:srgbClr val="EF904F"/>
          </a:solidFill>
          <a:ln w="6350" cap="flat" cmpd="sng" algn="ctr">
            <a:noFill/>
            <a:prstDash val="solid"/>
            <a:miter lim="800000"/>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anose="020F0502020204030204"/>
                <a:ea typeface="+mn-ea"/>
                <a:cs typeface="Arial"/>
              </a:rPr>
              <a:t>OPS FP / OC</a:t>
            </a:r>
          </a:p>
        </p:txBody>
      </p:sp>
      <p:sp>
        <p:nvSpPr>
          <p:cNvPr id="37" name="Parallélogramme 36">
            <a:extLst>
              <a:ext uri="{FF2B5EF4-FFF2-40B4-BE49-F238E27FC236}">
                <a16:creationId xmlns:a16="http://schemas.microsoft.com/office/drawing/2014/main" id="{EF85343D-F539-8F44-AB6A-5D32F7D68731}"/>
              </a:ext>
            </a:extLst>
          </p:cNvPr>
          <p:cNvSpPr/>
          <p:nvPr/>
        </p:nvSpPr>
        <p:spPr bwMode="auto">
          <a:xfrm flipV="1">
            <a:off x="4149843" y="1132047"/>
            <a:ext cx="3920294" cy="2430728"/>
          </a:xfrm>
          <a:prstGeom prst="parallelogram">
            <a:avLst>
              <a:gd name="adj" fmla="val 32243"/>
            </a:avLst>
          </a:prstGeom>
          <a:solidFill>
            <a:srgbClr val="70AD47">
              <a:lumMod val="60000"/>
              <a:lumOff val="4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Times New Roman" pitchFamily="18" charset="0"/>
              <a:ea typeface="+mn-ea"/>
              <a:cs typeface="+mn-cs"/>
            </a:endParaRPr>
          </a:p>
        </p:txBody>
      </p:sp>
      <p:sp>
        <p:nvSpPr>
          <p:cNvPr id="38" name="Parallélogramme 37"/>
          <p:cNvSpPr/>
          <p:nvPr/>
        </p:nvSpPr>
        <p:spPr bwMode="auto">
          <a:xfrm rot="10800000">
            <a:off x="4259310" y="3973967"/>
            <a:ext cx="3816220" cy="2455893"/>
          </a:xfrm>
          <a:prstGeom prst="parallelogram">
            <a:avLst>
              <a:gd name="adj" fmla="val 28185"/>
            </a:avLst>
          </a:prstGeom>
          <a:solidFill>
            <a:srgbClr val="E39E83"/>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dirty="0">
              <a:ln>
                <a:noFill/>
              </a:ln>
              <a:solidFill>
                <a:srgbClr val="002060"/>
              </a:solidFill>
              <a:effectLst/>
              <a:uLnTx/>
              <a:uFillTx/>
              <a:latin typeface="Times New Roman" pitchFamily="18" charset="0"/>
              <a:ea typeface="+mn-ea"/>
              <a:cs typeface="Arial" pitchFamily="34" charset="0"/>
            </a:endParaRPr>
          </a:p>
        </p:txBody>
      </p:sp>
      <p:sp>
        <p:nvSpPr>
          <p:cNvPr id="39" name="Rectangle à coins arrondis 38"/>
          <p:cNvSpPr/>
          <p:nvPr/>
        </p:nvSpPr>
        <p:spPr>
          <a:xfrm>
            <a:off x="4163423" y="758787"/>
            <a:ext cx="968371" cy="288456"/>
          </a:xfrm>
          <a:prstGeom prst="roundRect">
            <a:avLst/>
          </a:prstGeom>
          <a:solidFill>
            <a:srgbClr val="76B54B"/>
          </a:solidFill>
          <a:ln w="6350" cap="flat" cmpd="sng" algn="ctr">
            <a:noFill/>
            <a:prstDash val="solid"/>
            <a:miter lim="800000"/>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2060"/>
                </a:solidFill>
                <a:effectLst/>
                <a:uLnTx/>
                <a:uFillTx/>
                <a:latin typeface="Calibri" panose="020F0502020204030204"/>
                <a:ea typeface="+mn-ea"/>
                <a:cs typeface="Arial"/>
              </a:rPr>
              <a:t>Editeurs</a:t>
            </a:r>
          </a:p>
        </p:txBody>
      </p:sp>
      <p:sp>
        <p:nvSpPr>
          <p:cNvPr id="40" name="Rectangle à coins arrondis 39"/>
          <p:cNvSpPr/>
          <p:nvPr/>
        </p:nvSpPr>
        <p:spPr>
          <a:xfrm>
            <a:off x="4259309" y="6533093"/>
            <a:ext cx="1231289" cy="287055"/>
          </a:xfrm>
          <a:prstGeom prst="roundRect">
            <a:avLst/>
          </a:prstGeom>
          <a:solidFill>
            <a:srgbClr val="D56D43"/>
          </a:solidFill>
          <a:ln w="6350" cap="flat" cmpd="sng" algn="ctr">
            <a:noFill/>
            <a:prstDash val="solid"/>
            <a:miter lim="800000"/>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anose="020F0502020204030204"/>
                <a:ea typeface="+mn-ea"/>
                <a:cs typeface="Arial"/>
              </a:rPr>
              <a:t>Employeurs FP</a:t>
            </a:r>
          </a:p>
        </p:txBody>
      </p:sp>
      <p:sp>
        <p:nvSpPr>
          <p:cNvPr id="41" name="Rectangle 40"/>
          <p:cNvSpPr/>
          <p:nvPr/>
        </p:nvSpPr>
        <p:spPr>
          <a:xfrm>
            <a:off x="1315621" y="1396278"/>
            <a:ext cx="2847802" cy="563231"/>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Mettre à disposition une infrastructure technique en capacité de traiter les déclarations pour les 3 fonction publique </a:t>
            </a:r>
          </a:p>
        </p:txBody>
      </p:sp>
      <p:sp>
        <p:nvSpPr>
          <p:cNvPr id="42" name="Rectangle 41"/>
          <p:cNvSpPr/>
          <p:nvPr/>
        </p:nvSpPr>
        <p:spPr>
          <a:xfrm>
            <a:off x="1491049" y="2062741"/>
            <a:ext cx="2882712" cy="563231"/>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Stabiliser le système DSN sur le plan fonctionnel et garantir la qualité des données FP</a:t>
            </a:r>
          </a:p>
        </p:txBody>
      </p:sp>
      <p:sp>
        <p:nvSpPr>
          <p:cNvPr id="43" name="Rectangle 42"/>
          <p:cNvSpPr/>
          <p:nvPr/>
        </p:nvSpPr>
        <p:spPr>
          <a:xfrm>
            <a:off x="1684981" y="2710776"/>
            <a:ext cx="2777684" cy="563231"/>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Poursuivre l’accompagnement des acteurs dans l’appropriation et l’utilisation de la DSN</a:t>
            </a:r>
          </a:p>
        </p:txBody>
      </p:sp>
      <p:sp>
        <p:nvSpPr>
          <p:cNvPr id="44" name="Rectangle 43"/>
          <p:cNvSpPr/>
          <p:nvPr/>
        </p:nvSpPr>
        <p:spPr>
          <a:xfrm>
            <a:off x="4765487" y="1565404"/>
            <a:ext cx="2351626" cy="407676"/>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Adapter les logiciels de paie aux spécificités de la FP</a:t>
            </a:r>
          </a:p>
        </p:txBody>
      </p:sp>
      <p:sp>
        <p:nvSpPr>
          <p:cNvPr id="45" name="Rectangle 44"/>
          <p:cNvSpPr/>
          <p:nvPr/>
        </p:nvSpPr>
        <p:spPr>
          <a:xfrm>
            <a:off x="4492651" y="2261521"/>
            <a:ext cx="3110634" cy="250710"/>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Engager le déploiement de la DSN FP</a:t>
            </a:r>
          </a:p>
        </p:txBody>
      </p:sp>
      <p:sp>
        <p:nvSpPr>
          <p:cNvPr id="46" name="Rectangle 45"/>
          <p:cNvSpPr/>
          <p:nvPr/>
        </p:nvSpPr>
        <p:spPr>
          <a:xfrm>
            <a:off x="5051366" y="2798509"/>
            <a:ext cx="2525772" cy="407676"/>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Accompagner les employeurs dans leur entrée en DSN</a:t>
            </a:r>
          </a:p>
        </p:txBody>
      </p:sp>
      <p:sp>
        <p:nvSpPr>
          <p:cNvPr id="47" name="Rectangle 46"/>
          <p:cNvSpPr/>
          <p:nvPr/>
        </p:nvSpPr>
        <p:spPr>
          <a:xfrm>
            <a:off x="1848565" y="4313181"/>
            <a:ext cx="2664410" cy="407676"/>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Adapter les systèmes pour l’exploitation des DSN</a:t>
            </a:r>
          </a:p>
        </p:txBody>
      </p:sp>
      <p:sp>
        <p:nvSpPr>
          <p:cNvPr id="48" name="Rectangle 47"/>
          <p:cNvSpPr/>
          <p:nvPr/>
        </p:nvSpPr>
        <p:spPr>
          <a:xfrm>
            <a:off x="1769452" y="4935176"/>
            <a:ext cx="2605738" cy="406265"/>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lang="fr-FR" sz="1200" b="1" kern="0" dirty="0" smtClean="0">
                <a:solidFill>
                  <a:srgbClr val="002060"/>
                </a:solidFill>
                <a:latin typeface="Calibri"/>
                <a:cs typeface="Arial"/>
              </a:rPr>
              <a:t>Former les agents et s’assurer de la mobilisation des réseaux</a:t>
            </a:r>
            <a:endParaRPr kumimoji="0" lang="fr-FR" sz="1200" b="1" i="0" u="none" strike="noStrike" kern="0" cap="none" spc="0" normalizeH="0" baseline="0" noProof="0" dirty="0">
              <a:ln>
                <a:noFill/>
              </a:ln>
              <a:solidFill>
                <a:srgbClr val="002060"/>
              </a:solidFill>
              <a:effectLst/>
              <a:uLnTx/>
              <a:uFillTx/>
              <a:latin typeface="Calibri"/>
              <a:ea typeface="+mn-ea"/>
              <a:cs typeface="Arial"/>
            </a:endParaRPr>
          </a:p>
        </p:txBody>
      </p:sp>
      <p:sp>
        <p:nvSpPr>
          <p:cNvPr id="49" name="Rectangle 48"/>
          <p:cNvSpPr/>
          <p:nvPr/>
        </p:nvSpPr>
        <p:spPr>
          <a:xfrm>
            <a:off x="1557127" y="5558352"/>
            <a:ext cx="2606296" cy="407676"/>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Promouvoir la DSN et porter un discours homogène </a:t>
            </a:r>
          </a:p>
        </p:txBody>
      </p:sp>
      <p:sp>
        <p:nvSpPr>
          <p:cNvPr id="50" name="Rectangle 49"/>
          <p:cNvSpPr/>
          <p:nvPr/>
        </p:nvSpPr>
        <p:spPr>
          <a:xfrm>
            <a:off x="4993468" y="4295487"/>
            <a:ext cx="2849079" cy="406265"/>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S’approprier la « logique DSN » et anticiper l’adaptation de son organisation</a:t>
            </a:r>
          </a:p>
        </p:txBody>
      </p:sp>
      <p:sp>
        <p:nvSpPr>
          <p:cNvPr id="51" name="Rectangle 50"/>
          <p:cNvSpPr/>
          <p:nvPr/>
        </p:nvSpPr>
        <p:spPr>
          <a:xfrm>
            <a:off x="4846574" y="4931165"/>
            <a:ext cx="2722597" cy="564642"/>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Garantir la qualité des données pour sécuriser </a:t>
            </a:r>
            <a:r>
              <a:rPr kumimoji="0" lang="fr-FR" sz="1200" b="1" i="0" u="none" strike="noStrike" kern="0" cap="none" spc="0" normalizeH="0" baseline="0" noProof="0" dirty="0" smtClean="0">
                <a:ln>
                  <a:noFill/>
                </a:ln>
                <a:solidFill>
                  <a:srgbClr val="002060"/>
                </a:solidFill>
                <a:effectLst/>
                <a:uLnTx/>
                <a:uFillTx/>
                <a:latin typeface="Calibri"/>
                <a:ea typeface="+mn-ea"/>
                <a:cs typeface="Arial"/>
              </a:rPr>
              <a:t>le</a:t>
            </a:r>
            <a:r>
              <a:rPr kumimoji="0" lang="fr-FR" sz="1200" b="1" i="0" u="none" strike="noStrike" kern="0" cap="none" spc="0" normalizeH="0" noProof="0" dirty="0" smtClean="0">
                <a:ln>
                  <a:noFill/>
                </a:ln>
                <a:solidFill>
                  <a:srgbClr val="002060"/>
                </a:solidFill>
                <a:effectLst/>
                <a:uLnTx/>
                <a:uFillTx/>
                <a:latin typeface="Calibri"/>
                <a:ea typeface="+mn-ea"/>
                <a:cs typeface="Arial"/>
              </a:rPr>
              <a:t> remplacement </a:t>
            </a:r>
            <a:r>
              <a:rPr kumimoji="0" lang="fr-FR" sz="1200" b="1" i="0" u="none" strike="noStrike" kern="0" cap="none" spc="0" normalizeH="0" baseline="0" noProof="0" dirty="0" smtClean="0">
                <a:ln>
                  <a:noFill/>
                </a:ln>
                <a:solidFill>
                  <a:srgbClr val="002060"/>
                </a:solidFill>
                <a:effectLst/>
                <a:uLnTx/>
                <a:uFillTx/>
                <a:latin typeface="Calibri"/>
                <a:ea typeface="+mn-ea"/>
                <a:cs typeface="Arial"/>
              </a:rPr>
              <a:t>des </a:t>
            </a:r>
            <a:r>
              <a:rPr kumimoji="0" lang="fr-FR" sz="1200" b="1" i="0" u="none" strike="noStrike" kern="0" cap="none" spc="0" normalizeH="0" baseline="0" noProof="0" dirty="0">
                <a:ln>
                  <a:noFill/>
                </a:ln>
                <a:solidFill>
                  <a:srgbClr val="002060"/>
                </a:solidFill>
                <a:effectLst/>
                <a:uLnTx/>
                <a:uFillTx/>
                <a:latin typeface="Calibri"/>
                <a:ea typeface="+mn-ea"/>
                <a:cs typeface="Arial"/>
              </a:rPr>
              <a:t>procédures</a:t>
            </a:r>
          </a:p>
        </p:txBody>
      </p:sp>
      <p:sp>
        <p:nvSpPr>
          <p:cNvPr id="52" name="Rectangle 51"/>
          <p:cNvSpPr/>
          <p:nvPr/>
        </p:nvSpPr>
        <p:spPr>
          <a:xfrm>
            <a:off x="4745099" y="5574838"/>
            <a:ext cx="2605738" cy="250710"/>
          </a:xfrm>
          <a:prstGeom prst="rect">
            <a:avLst/>
          </a:prstGeom>
        </p:spPr>
        <p:txBody>
          <a:bodyPr wrap="square">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a:ea typeface="+mn-ea"/>
                <a:cs typeface="Arial"/>
              </a:rPr>
              <a:t>Préparer les agents à la DSN </a:t>
            </a:r>
          </a:p>
        </p:txBody>
      </p:sp>
    </p:spTree>
    <p:extLst>
      <p:ext uri="{BB962C8B-B14F-4D97-AF65-F5344CB8AC3E}">
        <p14:creationId xmlns:p14="http://schemas.microsoft.com/office/powerpoint/2010/main" val="7933733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strVal val="#ppt_w*0.70"/>
                                          </p:val>
                                        </p:tav>
                                        <p:tav tm="100000">
                                          <p:val>
                                            <p:strVal val="#ppt_w"/>
                                          </p:val>
                                        </p:tav>
                                      </p:tavLst>
                                    </p:anim>
                                    <p:anim calcmode="lin" valueType="num">
                                      <p:cBhvr>
                                        <p:cTn id="8" dur="1000" fill="hold"/>
                                        <p:tgtEl>
                                          <p:spTgt spid="32"/>
                                        </p:tgtEl>
                                        <p:attrNameLst>
                                          <p:attrName>ppt_h</p:attrName>
                                        </p:attrNameLst>
                                      </p:cBhvr>
                                      <p:tavLst>
                                        <p:tav tm="0">
                                          <p:val>
                                            <p:strVal val="#ppt_h"/>
                                          </p:val>
                                        </p:tav>
                                        <p:tav tm="100000">
                                          <p:val>
                                            <p:strVal val="#ppt_h"/>
                                          </p:val>
                                        </p:tav>
                                      </p:tavLst>
                                    </p:anim>
                                    <p:animEffect transition="in" filter="fade">
                                      <p:cBhvr>
                                        <p:cTn id="9" dur="10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500"/>
                                        <p:tgtEl>
                                          <p:spTgt spid="4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6</a:t>
            </a:fld>
            <a:endParaRPr lang="fr-FR" dirty="0"/>
          </a:p>
        </p:txBody>
      </p:sp>
      <p:pic>
        <p:nvPicPr>
          <p:cNvPr id="5" name="Imag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3469801"/>
            <a:ext cx="3705881" cy="33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32717" y="1294012"/>
            <a:ext cx="8475706" cy="5370701"/>
          </a:xfrm>
          <a:prstGeom prst="rect">
            <a:avLst/>
          </a:prstGeom>
        </p:spPr>
        <p:txBody>
          <a:bodyPr wrap="square">
            <a:spAutoFit/>
          </a:bodyPr>
          <a:lstStyle/>
          <a:p>
            <a:pPr marL="342900" lvl="2" indent="-342900" algn="just">
              <a:buBlip>
                <a:blip r:embed="rId3"/>
              </a:buBlip>
            </a:pPr>
            <a:r>
              <a:rPr lang="fr-FR" b="1" dirty="0">
                <a:solidFill>
                  <a:schemeClr val="tx2"/>
                </a:solidFill>
                <a:latin typeface="Calibri"/>
              </a:rPr>
              <a:t>Une mesure portée par les pouvoirs publics : </a:t>
            </a:r>
          </a:p>
          <a:p>
            <a:pPr marL="742950" lvl="1" indent="-285750" algn="just" defTabSz="1296988" fontAlgn="base">
              <a:spcBef>
                <a:spcPts val="600"/>
              </a:spcBef>
              <a:spcAft>
                <a:spcPct val="0"/>
              </a:spcAft>
              <a:buClr>
                <a:srgbClr val="A1A1A1">
                  <a:lumMod val="50000"/>
                </a:srgbClr>
              </a:buClr>
              <a:buSzPct val="125000"/>
              <a:buBlip>
                <a:blip r:embed="rId4"/>
              </a:buBlip>
              <a:tabLst>
                <a:tab pos="8435975" algn="r"/>
              </a:tabLst>
              <a:defRPr/>
            </a:pPr>
            <a:r>
              <a:rPr lang="fr-FR" dirty="0">
                <a:solidFill>
                  <a:schemeClr val="tx2"/>
                </a:solidFill>
                <a:latin typeface="Calibri" panose="020F0502020204030204" pitchFamily="34" charset="0"/>
                <a:cs typeface="Calibri" panose="020F0502020204030204" pitchFamily="34" charset="0"/>
              </a:rPr>
              <a:t>la </a:t>
            </a:r>
            <a:r>
              <a:rPr lang="fr-FR" b="1" dirty="0">
                <a:solidFill>
                  <a:schemeClr val="tx2"/>
                </a:solidFill>
                <a:latin typeface="Calibri" panose="020F0502020204030204" pitchFamily="34" charset="0"/>
                <a:cs typeface="Calibri" panose="020F0502020204030204" pitchFamily="34" charset="0"/>
              </a:rPr>
              <a:t>loi du </a:t>
            </a:r>
            <a:r>
              <a:rPr lang="fr-FR" b="1" dirty="0" smtClean="0">
                <a:solidFill>
                  <a:schemeClr val="tx2"/>
                </a:solidFill>
                <a:latin typeface="Calibri" panose="020F0502020204030204" pitchFamily="34" charset="0"/>
                <a:cs typeface="Calibri" panose="020F0502020204030204" pitchFamily="34" charset="0"/>
              </a:rPr>
              <a:t>22 </a:t>
            </a:r>
            <a:r>
              <a:rPr lang="fr-FR" b="1" dirty="0">
                <a:solidFill>
                  <a:schemeClr val="tx2"/>
                </a:solidFill>
                <a:latin typeface="Calibri" panose="020F0502020204030204" pitchFamily="34" charset="0"/>
                <a:cs typeface="Calibri" panose="020F0502020204030204" pitchFamily="34" charset="0"/>
              </a:rPr>
              <a:t>mars 2012 </a:t>
            </a:r>
            <a:r>
              <a:rPr lang="fr-FR" dirty="0">
                <a:solidFill>
                  <a:schemeClr val="tx2"/>
                </a:solidFill>
                <a:latin typeface="Calibri" panose="020F0502020204030204" pitchFamily="34" charset="0"/>
                <a:cs typeface="Calibri" panose="020F0502020204030204" pitchFamily="34" charset="0"/>
              </a:rPr>
              <a:t>relative à la simplification du droit et à l’allègement des démarches administratives (loi </a:t>
            </a:r>
            <a:r>
              <a:rPr lang="fr-FR" dirty="0" err="1">
                <a:solidFill>
                  <a:schemeClr val="tx2"/>
                </a:solidFill>
                <a:latin typeface="Calibri" panose="020F0502020204030204" pitchFamily="34" charset="0"/>
                <a:cs typeface="Calibri" panose="020F0502020204030204" pitchFamily="34" charset="0"/>
              </a:rPr>
              <a:t>Warsmann</a:t>
            </a:r>
            <a:r>
              <a:rPr lang="fr-FR" dirty="0">
                <a:solidFill>
                  <a:schemeClr val="tx2"/>
                </a:solidFill>
                <a:latin typeface="Calibri" panose="020F0502020204030204" pitchFamily="34" charset="0"/>
                <a:cs typeface="Calibri" panose="020F0502020204030204" pitchFamily="34" charset="0"/>
              </a:rPr>
              <a:t>)</a:t>
            </a:r>
          </a:p>
          <a:p>
            <a:pPr marL="742950" lvl="1" indent="-285750" algn="just" defTabSz="1296988" fontAlgn="base">
              <a:spcBef>
                <a:spcPts val="600"/>
              </a:spcBef>
              <a:spcAft>
                <a:spcPct val="0"/>
              </a:spcAft>
              <a:buClr>
                <a:srgbClr val="A1A1A1">
                  <a:lumMod val="50000"/>
                </a:srgbClr>
              </a:buClr>
              <a:buSzPct val="125000"/>
              <a:buBlip>
                <a:blip r:embed="rId4"/>
              </a:buBlip>
              <a:tabLst>
                <a:tab pos="8435975" algn="r"/>
              </a:tabLst>
              <a:defRPr/>
            </a:pPr>
            <a:r>
              <a:rPr lang="fr-FR" dirty="0">
                <a:solidFill>
                  <a:schemeClr val="tx2"/>
                </a:solidFill>
                <a:latin typeface="Calibri" panose="020F0502020204030204" pitchFamily="34" charset="0"/>
                <a:cs typeface="Calibri" panose="020F0502020204030204" pitchFamily="34" charset="0"/>
              </a:rPr>
              <a:t>le </a:t>
            </a:r>
            <a:r>
              <a:rPr lang="fr-FR" b="1" dirty="0">
                <a:solidFill>
                  <a:schemeClr val="tx2"/>
                </a:solidFill>
                <a:latin typeface="Calibri" panose="020F0502020204030204" pitchFamily="34" charset="0"/>
                <a:cs typeface="Calibri" panose="020F0502020204030204" pitchFamily="34" charset="0"/>
              </a:rPr>
              <a:t>Pacte de Responsabilité et de Solidarité </a:t>
            </a:r>
            <a:r>
              <a:rPr lang="fr-FR" dirty="0">
                <a:solidFill>
                  <a:schemeClr val="tx2"/>
                </a:solidFill>
                <a:latin typeface="Calibri" panose="020F0502020204030204" pitchFamily="34" charset="0"/>
                <a:cs typeface="Calibri" panose="020F0502020204030204" pitchFamily="34" charset="0"/>
              </a:rPr>
              <a:t>annoncé par le Président de la République le 14 janvier 2014;</a:t>
            </a:r>
          </a:p>
          <a:p>
            <a:pPr marL="742950" lvl="1" indent="-285750" algn="just" defTabSz="1296988" fontAlgn="base">
              <a:spcBef>
                <a:spcPts val="600"/>
              </a:spcBef>
              <a:spcAft>
                <a:spcPct val="0"/>
              </a:spcAft>
              <a:buClr>
                <a:srgbClr val="A1A1A1">
                  <a:lumMod val="50000"/>
                </a:srgbClr>
              </a:buClr>
              <a:buSzPct val="125000"/>
              <a:buBlip>
                <a:blip r:embed="rId4"/>
              </a:buBlip>
              <a:tabLst>
                <a:tab pos="8435975" algn="r"/>
              </a:tabLst>
              <a:defRPr/>
            </a:pPr>
            <a:r>
              <a:rPr lang="fr-FR" dirty="0">
                <a:solidFill>
                  <a:schemeClr val="tx2"/>
                </a:solidFill>
                <a:latin typeface="Calibri" panose="020F0502020204030204" pitchFamily="34" charset="0"/>
                <a:cs typeface="Calibri" panose="020F0502020204030204" pitchFamily="34" charset="0"/>
              </a:rPr>
              <a:t>le </a:t>
            </a:r>
            <a:r>
              <a:rPr lang="fr-FR" dirty="0" smtClean="0">
                <a:solidFill>
                  <a:schemeClr val="tx2"/>
                </a:solidFill>
                <a:latin typeface="Calibri" panose="020F0502020204030204" pitchFamily="34" charset="0"/>
                <a:cs typeface="Calibri" panose="020F0502020204030204" pitchFamily="34" charset="0"/>
              </a:rPr>
              <a:t>principe </a:t>
            </a:r>
            <a:r>
              <a:rPr lang="fr-FR" b="1" dirty="0">
                <a:solidFill>
                  <a:schemeClr val="tx2"/>
                </a:solidFill>
                <a:latin typeface="Calibri" panose="020F0502020204030204" pitchFamily="34" charset="0"/>
                <a:cs typeface="Calibri" panose="020F0502020204030204" pitchFamily="34" charset="0"/>
              </a:rPr>
              <a:t>« Dites le nous une fois » </a:t>
            </a:r>
            <a:r>
              <a:rPr lang="fr-FR" dirty="0">
                <a:solidFill>
                  <a:schemeClr val="tx2"/>
                </a:solidFill>
                <a:latin typeface="Calibri" panose="020F0502020204030204" pitchFamily="34" charset="0"/>
                <a:cs typeface="Calibri" panose="020F0502020204030204" pitchFamily="34" charset="0"/>
              </a:rPr>
              <a:t>visant à réduire la redondance d’informations transmises par les entreprises et les particuliers.</a:t>
            </a:r>
          </a:p>
          <a:p>
            <a:pPr marL="457200" lvl="3" algn="just"/>
            <a:endParaRPr lang="fr-FR" altLang="en-US" b="1" dirty="0">
              <a:solidFill>
                <a:schemeClr val="tx2"/>
              </a:solidFill>
              <a:latin typeface="Calibri"/>
            </a:endParaRPr>
          </a:p>
          <a:p>
            <a:pPr marL="342900" lvl="2" indent="-342900" algn="just">
              <a:spcBef>
                <a:spcPts val="600"/>
              </a:spcBef>
              <a:spcAft>
                <a:spcPts val="0"/>
              </a:spcAft>
              <a:buBlip>
                <a:blip r:embed="rId3"/>
              </a:buBlip>
            </a:pPr>
            <a:r>
              <a:rPr lang="fr-FR" altLang="en-US" b="1" dirty="0">
                <a:solidFill>
                  <a:schemeClr val="tx2"/>
                </a:solidFill>
                <a:latin typeface="Calibri"/>
              </a:rPr>
              <a:t>Plusieurs enjeux : </a:t>
            </a:r>
          </a:p>
          <a:p>
            <a:pPr marL="800100" lvl="3" indent="-342900" algn="just">
              <a:spcBef>
                <a:spcPts val="600"/>
              </a:spcBef>
              <a:buBlip>
                <a:blip r:embed="rId3"/>
              </a:buBlip>
            </a:pPr>
            <a:r>
              <a:rPr lang="fr-FR" altLang="en-US" b="1" dirty="0">
                <a:solidFill>
                  <a:schemeClr val="tx2"/>
                </a:solidFill>
                <a:latin typeface="Calibri"/>
              </a:rPr>
              <a:t>Simplifier</a:t>
            </a:r>
            <a:r>
              <a:rPr lang="fr-FR" altLang="en-US" dirty="0">
                <a:solidFill>
                  <a:schemeClr val="tx2"/>
                </a:solidFill>
                <a:latin typeface="Calibri"/>
              </a:rPr>
              <a:t> les démarches de l’entreprise</a:t>
            </a:r>
          </a:p>
          <a:p>
            <a:pPr marL="800100" lvl="3" indent="-342900" algn="just">
              <a:spcBef>
                <a:spcPts val="600"/>
              </a:spcBef>
              <a:buBlip>
                <a:blip r:embed="rId3"/>
              </a:buBlip>
            </a:pPr>
            <a:r>
              <a:rPr lang="fr-FR" altLang="en-US" b="1" dirty="0">
                <a:solidFill>
                  <a:schemeClr val="tx2"/>
                </a:solidFill>
                <a:latin typeface="Calibri"/>
              </a:rPr>
              <a:t>Sécuriser</a:t>
            </a:r>
            <a:r>
              <a:rPr lang="fr-FR" altLang="en-US" dirty="0">
                <a:solidFill>
                  <a:schemeClr val="tx2"/>
                </a:solidFill>
                <a:latin typeface="Calibri"/>
              </a:rPr>
              <a:t> les droits</a:t>
            </a:r>
          </a:p>
          <a:p>
            <a:pPr marL="800100" lvl="3" indent="-342900" algn="just">
              <a:spcBef>
                <a:spcPts val="600"/>
              </a:spcBef>
              <a:buBlip>
                <a:blip r:embed="rId3"/>
              </a:buBlip>
            </a:pPr>
            <a:r>
              <a:rPr lang="fr-FR" altLang="en-US" b="1" dirty="0">
                <a:solidFill>
                  <a:schemeClr val="tx2"/>
                </a:solidFill>
                <a:latin typeface="Calibri"/>
              </a:rPr>
              <a:t>Fiabiliser</a:t>
            </a:r>
            <a:r>
              <a:rPr lang="fr-FR" altLang="en-US" dirty="0">
                <a:solidFill>
                  <a:schemeClr val="tx2"/>
                </a:solidFill>
                <a:latin typeface="Calibri"/>
              </a:rPr>
              <a:t> les données</a:t>
            </a:r>
          </a:p>
          <a:p>
            <a:pPr marL="800100" lvl="3" indent="-342900" algn="just">
              <a:spcBef>
                <a:spcPts val="600"/>
              </a:spcBef>
              <a:buBlip>
                <a:blip r:embed="rId3"/>
              </a:buBlip>
            </a:pPr>
            <a:r>
              <a:rPr lang="fr-FR" altLang="en-US" b="1" dirty="0">
                <a:solidFill>
                  <a:schemeClr val="tx2"/>
                </a:solidFill>
                <a:latin typeface="Calibri"/>
              </a:rPr>
              <a:t>Optimiser</a:t>
            </a:r>
            <a:r>
              <a:rPr lang="fr-FR" altLang="en-US" dirty="0">
                <a:solidFill>
                  <a:schemeClr val="tx2"/>
                </a:solidFill>
                <a:latin typeface="Calibri"/>
              </a:rPr>
              <a:t> les procédures</a:t>
            </a:r>
          </a:p>
          <a:p>
            <a:pPr marL="800100" lvl="3" indent="-342900" algn="just">
              <a:spcBef>
                <a:spcPts val="600"/>
              </a:spcBef>
              <a:buBlip>
                <a:blip r:embed="rId3"/>
              </a:buBlip>
            </a:pPr>
            <a:r>
              <a:rPr lang="fr-FR" altLang="en-US" b="1" dirty="0">
                <a:solidFill>
                  <a:schemeClr val="tx2"/>
                </a:solidFill>
                <a:latin typeface="Calibri"/>
              </a:rPr>
              <a:t>Généraliser</a:t>
            </a:r>
            <a:r>
              <a:rPr lang="fr-FR" altLang="en-US" dirty="0">
                <a:solidFill>
                  <a:schemeClr val="tx2"/>
                </a:solidFill>
                <a:latin typeface="Calibri"/>
              </a:rPr>
              <a:t> la dématérialisation</a:t>
            </a:r>
          </a:p>
          <a:p>
            <a:pPr marL="800100" lvl="3" indent="-342900" algn="just">
              <a:spcBef>
                <a:spcPts val="600"/>
              </a:spcBef>
              <a:buBlip>
                <a:blip r:embed="rId3"/>
              </a:buBlip>
            </a:pPr>
            <a:r>
              <a:rPr lang="fr-FR" altLang="en-US" b="1" dirty="0">
                <a:solidFill>
                  <a:schemeClr val="tx2"/>
                </a:solidFill>
                <a:latin typeface="Calibri"/>
              </a:rPr>
              <a:t>Lutter</a:t>
            </a:r>
            <a:r>
              <a:rPr lang="fr-FR" altLang="en-US" dirty="0">
                <a:solidFill>
                  <a:schemeClr val="tx2"/>
                </a:solidFill>
                <a:latin typeface="Calibri"/>
              </a:rPr>
              <a:t> contre la fraude</a:t>
            </a:r>
          </a:p>
          <a:p>
            <a:pPr marL="800100" lvl="3" indent="-342900" algn="just">
              <a:spcBef>
                <a:spcPts val="600"/>
              </a:spcBef>
              <a:buBlip>
                <a:blip r:embed="rId3"/>
              </a:buBlip>
            </a:pPr>
            <a:r>
              <a:rPr lang="fr-FR" altLang="en-US" b="1" dirty="0">
                <a:solidFill>
                  <a:schemeClr val="tx2"/>
                </a:solidFill>
                <a:latin typeface="Calibri"/>
              </a:rPr>
              <a:t>Faciliter </a:t>
            </a:r>
            <a:r>
              <a:rPr lang="fr-FR" altLang="en-US" dirty="0">
                <a:solidFill>
                  <a:schemeClr val="tx2"/>
                </a:solidFill>
                <a:latin typeface="Calibri"/>
              </a:rPr>
              <a:t>l’évaluation des politiques publiques</a:t>
            </a:r>
          </a:p>
        </p:txBody>
      </p:sp>
      <p:sp>
        <p:nvSpPr>
          <p:cNvPr id="8"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1- La DSN : une réalité opérationnelle pour le privé</a:t>
            </a:r>
            <a:br>
              <a:rPr lang="fr-FR" dirty="0"/>
            </a:br>
            <a:r>
              <a:rPr lang="fr-FR" sz="1800" kern="0" dirty="0">
                <a:solidFill>
                  <a:srgbClr val="00B0F0"/>
                </a:solidFill>
                <a:latin typeface="Calibri" pitchFamily="34" charset="0"/>
                <a:ea typeface="+mn-ea"/>
                <a:cs typeface="Arial"/>
              </a:rPr>
              <a:t>Les principes généraux</a:t>
            </a:r>
          </a:p>
        </p:txBody>
      </p:sp>
      <p:pic>
        <p:nvPicPr>
          <p:cNvPr id="7" name="Picture 2" descr="C:\Users\lluet\Pictures\3-32.png">
            <a:extLst>
              <a:ext uri="{FF2B5EF4-FFF2-40B4-BE49-F238E27FC236}">
                <a16:creationId xmlns:a16="http://schemas.microsoft.com/office/drawing/2014/main" id="{BE4F6692-6E60-704A-8FB2-97672C4E4E16}"/>
              </a:ext>
            </a:extLst>
          </p:cNvPr>
          <p:cNvPicPr>
            <a:picLocks noChangeAspect="1" noChangeArrowheads="1"/>
          </p:cNvPicPr>
          <p:nvPr/>
        </p:nvPicPr>
        <p:blipFill>
          <a:blip r:embed="rId5" cstate="print"/>
          <a:srcRect/>
          <a:stretch>
            <a:fillRect/>
          </a:stretch>
        </p:blipFill>
        <p:spPr bwMode="auto">
          <a:xfrm>
            <a:off x="7913120" y="1045540"/>
            <a:ext cx="1230880" cy="721198"/>
          </a:xfrm>
          <a:prstGeom prst="rect">
            <a:avLst/>
          </a:prstGeom>
          <a:noFill/>
        </p:spPr>
      </p:pic>
    </p:spTree>
    <p:extLst>
      <p:ext uri="{BB962C8B-B14F-4D97-AF65-F5344CB8AC3E}">
        <p14:creationId xmlns:p14="http://schemas.microsoft.com/office/powerpoint/2010/main" val="1210058073"/>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66701" y="-12497"/>
            <a:ext cx="7570787" cy="650875"/>
          </a:xfrm>
        </p:spPr>
        <p:txBody>
          <a:bodyPr/>
          <a:lstStyle/>
          <a:p>
            <a:r>
              <a:rPr lang="fr-FR" dirty="0" smtClean="0"/>
              <a:t>6 – Synthèse de la journée</a:t>
            </a:r>
            <a:br>
              <a:rPr lang="fr-FR" dirty="0" smtClean="0"/>
            </a:br>
            <a:endParaRPr lang="fr-FR" sz="1800" kern="0" dirty="0">
              <a:solidFill>
                <a:srgbClr val="00B0F0"/>
              </a:solidFill>
              <a:latin typeface="Calibri" pitchFamily="34" charset="0"/>
              <a:ea typeface="+mn-ea"/>
              <a:cs typeface="Arial"/>
            </a:endParaRPr>
          </a:p>
        </p:txBody>
      </p:sp>
      <p:sp>
        <p:nvSpPr>
          <p:cNvPr id="81" name="Parallélogramme 80"/>
          <p:cNvSpPr/>
          <p:nvPr/>
        </p:nvSpPr>
        <p:spPr bwMode="auto">
          <a:xfrm flipV="1">
            <a:off x="429096" y="699381"/>
            <a:ext cx="3106184" cy="3006485"/>
          </a:xfrm>
          <a:prstGeom prst="parallelogram">
            <a:avLst>
              <a:gd name="adj" fmla="val 32243"/>
            </a:avLst>
          </a:prstGeom>
          <a:solidFill>
            <a:srgbClr val="4472C4">
              <a:lumMod val="40000"/>
              <a:lumOff val="6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a:ln>
                <a:noFill/>
              </a:ln>
              <a:solidFill>
                <a:prstClr val="white"/>
              </a:solidFill>
              <a:effectLst/>
              <a:uLnTx/>
              <a:uFillTx/>
              <a:latin typeface="Times New Roman" pitchFamily="18" charset="0"/>
              <a:ea typeface="+mn-ea"/>
              <a:cs typeface="+mn-cs"/>
            </a:endParaRPr>
          </a:p>
        </p:txBody>
      </p:sp>
      <p:sp>
        <p:nvSpPr>
          <p:cNvPr id="82" name="Parallélogramme 81"/>
          <p:cNvSpPr/>
          <p:nvPr/>
        </p:nvSpPr>
        <p:spPr bwMode="auto">
          <a:xfrm flipV="1">
            <a:off x="2600039" y="701032"/>
            <a:ext cx="3374967" cy="3007183"/>
          </a:xfrm>
          <a:prstGeom prst="parallelogram">
            <a:avLst>
              <a:gd name="adj" fmla="val 32243"/>
            </a:avLst>
          </a:prstGeom>
          <a:solidFill>
            <a:srgbClr val="4472C4">
              <a:lumMod val="40000"/>
              <a:lumOff val="6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Times New Roman" pitchFamily="18" charset="0"/>
              <a:ea typeface="+mn-ea"/>
              <a:cs typeface="+mn-cs"/>
            </a:endParaRPr>
          </a:p>
        </p:txBody>
      </p:sp>
      <p:sp>
        <p:nvSpPr>
          <p:cNvPr id="83" name="Parallélogramme 82"/>
          <p:cNvSpPr/>
          <p:nvPr/>
        </p:nvSpPr>
        <p:spPr bwMode="auto">
          <a:xfrm flipV="1">
            <a:off x="5031237" y="705071"/>
            <a:ext cx="3501203" cy="3004792"/>
          </a:xfrm>
          <a:prstGeom prst="parallelogram">
            <a:avLst>
              <a:gd name="adj" fmla="val 32243"/>
            </a:avLst>
          </a:prstGeom>
          <a:solidFill>
            <a:srgbClr val="4472C4">
              <a:lumMod val="40000"/>
              <a:lumOff val="6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Times New Roman" pitchFamily="18" charset="0"/>
              <a:ea typeface="+mn-ea"/>
              <a:cs typeface="+mn-cs"/>
            </a:endParaRPr>
          </a:p>
        </p:txBody>
      </p:sp>
      <p:grpSp>
        <p:nvGrpSpPr>
          <p:cNvPr id="84" name="Groupe 83"/>
          <p:cNvGrpSpPr/>
          <p:nvPr/>
        </p:nvGrpSpPr>
        <p:grpSpPr>
          <a:xfrm>
            <a:off x="760226" y="785282"/>
            <a:ext cx="2410296" cy="2729645"/>
            <a:chOff x="-606299" y="2249272"/>
            <a:chExt cx="3316698" cy="1692203"/>
          </a:xfrm>
        </p:grpSpPr>
        <p:sp>
          <p:nvSpPr>
            <p:cNvPr id="85" name="ZoneTexte 84"/>
            <p:cNvSpPr txBox="1"/>
            <p:nvPr/>
          </p:nvSpPr>
          <p:spPr bwMode="auto">
            <a:xfrm>
              <a:off x="-606299" y="2249272"/>
              <a:ext cx="2464302" cy="558020"/>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Mettre à disposition une infrastructure technique en capacité de traiter les déclarations pour les 3 fonction publique </a:t>
              </a:r>
            </a:p>
          </p:txBody>
        </p:sp>
        <p:sp>
          <p:nvSpPr>
            <p:cNvPr id="86" name="ZoneTexte 85"/>
            <p:cNvSpPr txBox="1"/>
            <p:nvPr/>
          </p:nvSpPr>
          <p:spPr bwMode="auto">
            <a:xfrm>
              <a:off x="-51514" y="3437111"/>
              <a:ext cx="2761913" cy="504364"/>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Poursuivre la sécurisation de la performance du système </a:t>
              </a:r>
              <a:r>
                <a:rPr kumimoji="0" lang="fr-FR" sz="1100" b="0" i="0" u="none" strike="noStrike" kern="0" cap="none" spc="0" normalizeH="0" baseline="0" noProof="0" dirty="0">
                  <a:ln>
                    <a:noFill/>
                  </a:ln>
                  <a:solidFill>
                    <a:srgbClr val="002060"/>
                  </a:solidFill>
                  <a:effectLst/>
                  <a:uLnTx/>
                  <a:uFillTx/>
                  <a:latin typeface="Calibri"/>
                  <a:ea typeface="+mn-ea"/>
                  <a:cs typeface="Arial"/>
                </a:rPr>
                <a:t>en anticipation de l’intégration de la FP (métrologie)</a:t>
              </a:r>
            </a:p>
          </p:txBody>
        </p:sp>
      </p:grpSp>
      <p:sp>
        <p:nvSpPr>
          <p:cNvPr id="87" name="Parallélogramme 86"/>
          <p:cNvSpPr/>
          <p:nvPr/>
        </p:nvSpPr>
        <p:spPr bwMode="auto">
          <a:xfrm rot="10800000">
            <a:off x="5341213" y="4071455"/>
            <a:ext cx="3047211" cy="2493329"/>
          </a:xfrm>
          <a:prstGeom prst="parallelogram">
            <a:avLst>
              <a:gd name="adj" fmla="val 28185"/>
            </a:avLst>
          </a:prstGeom>
          <a:solidFill>
            <a:srgbClr val="ED7D31">
              <a:lumMod val="60000"/>
              <a:lumOff val="4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srgbClr val="004272"/>
              </a:solidFill>
              <a:effectLst/>
              <a:uLnTx/>
              <a:uFillTx/>
              <a:latin typeface="Times New Roman" pitchFamily="18" charset="0"/>
              <a:ea typeface="+mn-ea"/>
              <a:cs typeface="Arial" pitchFamily="34" charset="0"/>
            </a:endParaRPr>
          </a:p>
        </p:txBody>
      </p:sp>
      <p:sp>
        <p:nvSpPr>
          <p:cNvPr id="88" name="Parallélogramme 87"/>
          <p:cNvSpPr/>
          <p:nvPr/>
        </p:nvSpPr>
        <p:spPr bwMode="auto">
          <a:xfrm rot="10800000">
            <a:off x="673209" y="4067502"/>
            <a:ext cx="2939788" cy="2494561"/>
          </a:xfrm>
          <a:prstGeom prst="parallelogram">
            <a:avLst>
              <a:gd name="adj" fmla="val 28185"/>
            </a:avLst>
          </a:prstGeom>
          <a:solidFill>
            <a:srgbClr val="ED7D31">
              <a:lumMod val="60000"/>
              <a:lumOff val="4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a:ln>
                <a:noFill/>
              </a:ln>
              <a:solidFill>
                <a:srgbClr val="004272"/>
              </a:solidFill>
              <a:effectLst/>
              <a:uLnTx/>
              <a:uFillTx/>
              <a:latin typeface="Times New Roman" pitchFamily="18" charset="0"/>
              <a:ea typeface="+mn-ea"/>
              <a:cs typeface="Arial" pitchFamily="34" charset="0"/>
            </a:endParaRPr>
          </a:p>
        </p:txBody>
      </p:sp>
      <p:sp>
        <p:nvSpPr>
          <p:cNvPr id="89" name="Parallélogramme 88"/>
          <p:cNvSpPr/>
          <p:nvPr/>
        </p:nvSpPr>
        <p:spPr bwMode="auto">
          <a:xfrm rot="10800000">
            <a:off x="2937954" y="4067672"/>
            <a:ext cx="3074348" cy="2494800"/>
          </a:xfrm>
          <a:prstGeom prst="parallelogram">
            <a:avLst>
              <a:gd name="adj" fmla="val 28185"/>
            </a:avLst>
          </a:prstGeom>
          <a:solidFill>
            <a:srgbClr val="ED7D31">
              <a:lumMod val="60000"/>
              <a:lumOff val="4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srgbClr val="004272"/>
              </a:solidFill>
              <a:effectLst/>
              <a:uLnTx/>
              <a:uFillTx/>
              <a:latin typeface="Times New Roman" pitchFamily="18" charset="0"/>
              <a:ea typeface="+mn-ea"/>
              <a:cs typeface="Arial" pitchFamily="34" charset="0"/>
            </a:endParaRPr>
          </a:p>
        </p:txBody>
      </p:sp>
      <p:sp>
        <p:nvSpPr>
          <p:cNvPr id="90" name="ZoneTexte 89"/>
          <p:cNvSpPr txBox="1"/>
          <p:nvPr/>
        </p:nvSpPr>
        <p:spPr bwMode="auto">
          <a:xfrm>
            <a:off x="6256297" y="4159997"/>
            <a:ext cx="1821169" cy="625300"/>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defPPr>
              <a:defRPr lang="en-US"/>
            </a:defPPr>
            <a:lvl1pPr marR="0" lvl="0" indent="0" algn="ctr" fontAlgn="auto">
              <a:lnSpc>
                <a:spcPct val="85000"/>
              </a:lnSpc>
              <a:spcBef>
                <a:spcPts val="0"/>
              </a:spcBef>
              <a:spcAft>
                <a:spcPts val="0"/>
              </a:spcAft>
              <a:buClrTx/>
              <a:buSzTx/>
              <a:buFontTx/>
              <a:buNone/>
              <a:tabLst/>
              <a:defRPr kumimoji="0" sz="1200" b="1" i="0" u="none" strike="noStrike" kern="0" cap="none" spc="0" normalizeH="0" baseline="0">
                <a:ln>
                  <a:noFill/>
                </a:ln>
                <a:solidFill>
                  <a:srgbClr val="002060"/>
                </a:solidFill>
                <a:effectLst/>
                <a:uLnTx/>
                <a:uFillTx/>
                <a:latin typeface="Calibri" pitchFamily="34" charset="0"/>
                <a:cs typeface="Arial"/>
              </a:defRPr>
            </a:lvl1p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pitchFamily="34" charset="0"/>
                <a:ea typeface="+mn-ea"/>
                <a:cs typeface="Arial"/>
              </a:rPr>
              <a:t>Promouvoir la DSN et porter un discours homogène </a:t>
            </a:r>
          </a:p>
        </p:txBody>
      </p:sp>
      <p:sp>
        <p:nvSpPr>
          <p:cNvPr id="91" name="ZoneTexte 90"/>
          <p:cNvSpPr txBox="1"/>
          <p:nvPr/>
        </p:nvSpPr>
        <p:spPr bwMode="auto">
          <a:xfrm>
            <a:off x="1514492" y="4157188"/>
            <a:ext cx="1630440" cy="623738"/>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002060"/>
                </a:solidFill>
                <a:effectLst/>
                <a:uLnTx/>
                <a:uFillTx/>
                <a:latin typeface="Calibri Light" panose="020F0302020204030204"/>
                <a:ea typeface="+mn-ea"/>
                <a:cs typeface="Arial"/>
              </a:rPr>
              <a:t>Adapter les systèmes pour l’exploitation des DSN</a:t>
            </a:r>
          </a:p>
        </p:txBody>
      </p:sp>
      <p:sp>
        <p:nvSpPr>
          <p:cNvPr id="92" name="ZoneTexte 91"/>
          <p:cNvSpPr txBox="1"/>
          <p:nvPr/>
        </p:nvSpPr>
        <p:spPr bwMode="auto">
          <a:xfrm>
            <a:off x="3684633" y="4159997"/>
            <a:ext cx="2069977" cy="625300"/>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defPPr>
              <a:defRPr lang="en-US"/>
            </a:defPPr>
            <a:lvl1pPr marR="0" lvl="0" indent="0" algn="ctr" fontAlgn="auto">
              <a:lnSpc>
                <a:spcPct val="85000"/>
              </a:lnSpc>
              <a:spcBef>
                <a:spcPts val="0"/>
              </a:spcBef>
              <a:spcAft>
                <a:spcPts val="0"/>
              </a:spcAft>
              <a:buClrTx/>
              <a:buSzTx/>
              <a:buFontTx/>
              <a:buNone/>
              <a:tabLst/>
              <a:defRPr kumimoji="0" sz="1200" b="1" i="0" u="none" strike="noStrike" kern="0" cap="none" spc="0" normalizeH="0" baseline="0">
                <a:ln>
                  <a:noFill/>
                </a:ln>
                <a:solidFill>
                  <a:srgbClr val="002060"/>
                </a:solidFill>
                <a:effectLst/>
                <a:uLnTx/>
                <a:uFillTx/>
                <a:latin typeface="Calibri" pitchFamily="34" charset="0"/>
                <a:cs typeface="Arial"/>
              </a:defRPr>
            </a:lvl1pPr>
          </a:lstStyle>
          <a:p>
            <a:pPr defTabSz="457200">
              <a:defRPr/>
            </a:pPr>
            <a:r>
              <a:rPr lang="fr-FR" dirty="0">
                <a:latin typeface="Calibri"/>
              </a:rPr>
              <a:t>Former les agents et s’assurer de la mobilisation des </a:t>
            </a:r>
            <a:r>
              <a:rPr lang="fr-FR" dirty="0" smtClean="0">
                <a:latin typeface="Calibri"/>
              </a:rPr>
              <a:t>réseaux</a:t>
            </a:r>
            <a:endParaRPr lang="fr-FR" dirty="0">
              <a:latin typeface="Calibri"/>
            </a:endParaRPr>
          </a:p>
        </p:txBody>
      </p:sp>
      <p:sp>
        <p:nvSpPr>
          <p:cNvPr id="93" name="ZoneTexte 92"/>
          <p:cNvSpPr txBox="1"/>
          <p:nvPr/>
        </p:nvSpPr>
        <p:spPr bwMode="auto">
          <a:xfrm>
            <a:off x="2875036" y="792505"/>
            <a:ext cx="2124601" cy="581742"/>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Stabiliser le système DSN sur le plan fonctionnel et garantir la qualité des données FP</a:t>
            </a:r>
          </a:p>
        </p:txBody>
      </p:sp>
      <p:sp>
        <p:nvSpPr>
          <p:cNvPr id="94" name="ZoneTexte 93"/>
          <p:cNvSpPr txBox="1"/>
          <p:nvPr/>
        </p:nvSpPr>
        <p:spPr bwMode="auto">
          <a:xfrm>
            <a:off x="5357052" y="775226"/>
            <a:ext cx="2054596" cy="558615"/>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050" b="1" i="0" u="none" strike="noStrike" kern="0" cap="none" spc="0" normalizeH="0" baseline="0" noProof="0" dirty="0">
                <a:ln>
                  <a:noFill/>
                </a:ln>
                <a:solidFill>
                  <a:srgbClr val="002060"/>
                </a:solidFill>
                <a:effectLst/>
                <a:uLnTx/>
                <a:uFillTx/>
                <a:latin typeface="Calibri"/>
                <a:ea typeface="+mn-ea"/>
                <a:cs typeface="Arial"/>
              </a:rPr>
              <a:t>Poursuivre l’accompagnement des acteurs dans l’appropriation et l’utilisation de la DSN</a:t>
            </a:r>
          </a:p>
        </p:txBody>
      </p:sp>
      <p:sp>
        <p:nvSpPr>
          <p:cNvPr id="95" name="ZoneTexte 94"/>
          <p:cNvSpPr txBox="1"/>
          <p:nvPr/>
        </p:nvSpPr>
        <p:spPr bwMode="auto">
          <a:xfrm>
            <a:off x="5836226" y="4842839"/>
            <a:ext cx="2041036" cy="1054283"/>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1" i="0" u="none" strike="noStrike" kern="0" cap="none" spc="0" normalizeH="0" baseline="0" noProof="0" dirty="0">
                <a:ln>
                  <a:noFill/>
                </a:ln>
                <a:solidFill>
                  <a:srgbClr val="002060"/>
                </a:solidFill>
                <a:effectLst/>
                <a:uLnTx/>
                <a:uFillTx/>
                <a:latin typeface="Calibri"/>
                <a:ea typeface="+mn-ea"/>
                <a:cs typeface="Arial"/>
              </a:rPr>
              <a:t>Faire la promotion de la DSN auprès des acteurs internes et des déclarants au niveau des FrontOffice des réseaux des OPS </a:t>
            </a:r>
            <a:r>
              <a:rPr kumimoji="0" lang="fr-FR" sz="1050" b="0" i="0" u="none" strike="noStrike" kern="0" cap="none" spc="0" normalizeH="0" baseline="0" noProof="0" dirty="0">
                <a:ln>
                  <a:noFill/>
                </a:ln>
                <a:solidFill>
                  <a:srgbClr val="002060"/>
                </a:solidFill>
                <a:effectLst/>
                <a:uLnTx/>
                <a:uFillTx/>
                <a:latin typeface="Calibri"/>
                <a:ea typeface="+mn-ea"/>
                <a:cs typeface="Arial"/>
              </a:rPr>
              <a:t>(argumentaire basé sur les gains observés pour le privé)</a:t>
            </a:r>
          </a:p>
        </p:txBody>
      </p:sp>
      <p:sp>
        <p:nvSpPr>
          <p:cNvPr id="96" name="ZoneTexte 95"/>
          <p:cNvSpPr txBox="1"/>
          <p:nvPr/>
        </p:nvSpPr>
        <p:spPr bwMode="auto">
          <a:xfrm>
            <a:off x="950397" y="5448186"/>
            <a:ext cx="2137284" cy="916938"/>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1" i="0" u="none" strike="noStrike" kern="0" cap="none" spc="0" normalizeH="0" baseline="0" noProof="0" dirty="0">
                <a:ln>
                  <a:noFill/>
                </a:ln>
                <a:solidFill>
                  <a:srgbClr val="002060"/>
                </a:solidFill>
                <a:effectLst/>
                <a:uLnTx/>
                <a:uFillTx/>
                <a:latin typeface="Calibri"/>
                <a:ea typeface="+mn-ea"/>
                <a:cs typeface="Arial"/>
              </a:rPr>
              <a:t>Aménager les processus métier et traitements des organismes pour permettre une intégration fluide des DSN </a:t>
            </a:r>
            <a:r>
              <a:rPr kumimoji="0" lang="fr-FR" sz="1050" b="0" i="0" u="none" strike="noStrike" kern="0" cap="none" spc="0" normalizeH="0" baseline="0" noProof="0" dirty="0">
                <a:ln>
                  <a:noFill/>
                </a:ln>
                <a:solidFill>
                  <a:srgbClr val="002060"/>
                </a:solidFill>
                <a:effectLst/>
                <a:uLnTx/>
                <a:uFillTx/>
                <a:latin typeface="Calibri"/>
                <a:ea typeface="+mn-ea"/>
                <a:cs typeface="Arial"/>
              </a:rPr>
              <a:t>(cf. gestion des régularisations au fil de l’eau, etc.)</a:t>
            </a:r>
          </a:p>
        </p:txBody>
      </p:sp>
      <p:sp>
        <p:nvSpPr>
          <p:cNvPr id="97" name="ZoneTexte 96"/>
          <p:cNvSpPr txBox="1"/>
          <p:nvPr/>
        </p:nvSpPr>
        <p:spPr bwMode="auto">
          <a:xfrm>
            <a:off x="3393885" y="4873609"/>
            <a:ext cx="2431816" cy="367024"/>
          </a:xfrm>
          <a:prstGeom prst="rect">
            <a:avLst/>
          </a:prstGeom>
        </p:spPr>
        <p:txBody>
          <a:bodyPr wrap="square">
            <a:spAutoFit/>
          </a:bodyPr>
          <a:lstStyle>
            <a:defPPr>
              <a:defRPr lang="en-US"/>
            </a:defPPr>
            <a:lvl1pPr marL="171450" marR="0" lvl="0" indent="-171450" fontAlgn="auto">
              <a:lnSpc>
                <a:spcPct val="85000"/>
              </a:lnSpc>
              <a:spcBef>
                <a:spcPts val="0"/>
              </a:spcBef>
              <a:spcAft>
                <a:spcPts val="0"/>
              </a:spcAft>
              <a:buClrTx/>
              <a:buSzTx/>
              <a:buFont typeface="Arial" panose="020B0604020202020204" pitchFamily="34" charset="0"/>
              <a:buChar char="•"/>
              <a:tabLst/>
              <a:defRPr kumimoji="0" sz="1050" b="1" i="0" u="none" strike="noStrike" kern="0" cap="none" spc="0" normalizeH="0" baseline="0">
                <a:ln>
                  <a:noFill/>
                </a:ln>
                <a:solidFill>
                  <a:schemeClr val="bg1"/>
                </a:solidFill>
                <a:effectLst/>
                <a:uLnTx/>
                <a:uFillTx/>
                <a:latin typeface="Calibri" pitchFamily="34" charset="0"/>
                <a:cs typeface="Arial"/>
              </a:defRPr>
            </a:lvl1p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1" i="0" u="none" strike="noStrike" kern="0" cap="none" spc="0" normalizeH="0" baseline="0" noProof="0" dirty="0">
                <a:ln>
                  <a:noFill/>
                </a:ln>
                <a:solidFill>
                  <a:srgbClr val="002060"/>
                </a:solidFill>
                <a:effectLst/>
                <a:uLnTx/>
                <a:uFillTx/>
                <a:latin typeface="Calibri" pitchFamily="34" charset="0"/>
                <a:ea typeface="+mn-ea"/>
                <a:cs typeface="Arial"/>
              </a:rPr>
              <a:t>Avoir formé les gestionnaires dans les réseaux à la DSN pour la </a:t>
            </a:r>
            <a:r>
              <a:rPr kumimoji="0" lang="fr-FR" sz="1050" b="1" i="0" u="none" strike="noStrike" kern="0" cap="none" spc="0" normalizeH="0" baseline="0" noProof="0" dirty="0" smtClean="0">
                <a:ln>
                  <a:noFill/>
                </a:ln>
                <a:solidFill>
                  <a:srgbClr val="002060"/>
                </a:solidFill>
                <a:effectLst/>
                <a:uLnTx/>
                <a:uFillTx/>
                <a:latin typeface="Calibri" pitchFamily="34" charset="0"/>
                <a:ea typeface="+mn-ea"/>
                <a:cs typeface="Arial"/>
              </a:rPr>
              <a:t>FP</a:t>
            </a:r>
            <a:endParaRPr kumimoji="0" lang="fr-FR" sz="1050" b="1" i="0" u="none" strike="noStrike" kern="0" cap="none" spc="0" normalizeH="0" baseline="0" noProof="0" dirty="0">
              <a:ln>
                <a:noFill/>
              </a:ln>
              <a:solidFill>
                <a:srgbClr val="002060"/>
              </a:solidFill>
              <a:effectLst/>
              <a:uLnTx/>
              <a:uFillTx/>
              <a:latin typeface="Calibri" pitchFamily="34" charset="0"/>
              <a:ea typeface="+mn-ea"/>
              <a:cs typeface="Arial"/>
            </a:endParaRPr>
          </a:p>
        </p:txBody>
      </p:sp>
      <p:sp>
        <p:nvSpPr>
          <p:cNvPr id="98" name="ZoneTexte 97"/>
          <p:cNvSpPr txBox="1"/>
          <p:nvPr/>
        </p:nvSpPr>
        <p:spPr bwMode="auto">
          <a:xfrm>
            <a:off x="3280568" y="5350539"/>
            <a:ext cx="2345812" cy="381920"/>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0" i="0" u="none" strike="noStrike" kern="0" cap="none" spc="0" normalizeH="0" baseline="0" noProof="0" dirty="0">
                <a:ln>
                  <a:noFill/>
                </a:ln>
                <a:solidFill>
                  <a:srgbClr val="002060"/>
                </a:solidFill>
                <a:effectLst/>
                <a:uLnTx/>
                <a:uFillTx/>
                <a:latin typeface="Calibri"/>
                <a:ea typeface="+mn-ea"/>
                <a:cs typeface="Arial"/>
              </a:rPr>
              <a:t>Avoir des </a:t>
            </a:r>
            <a:r>
              <a:rPr kumimoji="0" lang="fr-FR" sz="1050" b="1" i="0" u="none" strike="noStrike" kern="0" cap="none" spc="0" normalizeH="0" baseline="0" noProof="0" dirty="0">
                <a:ln>
                  <a:noFill/>
                </a:ln>
                <a:solidFill>
                  <a:srgbClr val="002060"/>
                </a:solidFill>
                <a:effectLst/>
                <a:uLnTx/>
                <a:uFillTx/>
                <a:latin typeface="Calibri"/>
                <a:ea typeface="+mn-ea"/>
                <a:cs typeface="Arial"/>
              </a:rPr>
              <a:t>équipes dédiées au support DSN de Niveau 3</a:t>
            </a:r>
          </a:p>
        </p:txBody>
      </p:sp>
      <p:sp>
        <p:nvSpPr>
          <p:cNvPr id="99" name="ZoneTexte 98"/>
          <p:cNvSpPr txBox="1"/>
          <p:nvPr/>
        </p:nvSpPr>
        <p:spPr bwMode="auto">
          <a:xfrm>
            <a:off x="3349715" y="2898660"/>
            <a:ext cx="2466828" cy="812294"/>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Poursuivre les évolutions nécessaires à la FP au-delà du périmètre DADS-U et DUCS Urssaf </a:t>
            </a:r>
            <a:r>
              <a:rPr kumimoji="0" lang="fr-FR" sz="1100" b="0" i="0" u="none" strike="noStrike" kern="0" cap="none" spc="0" normalizeH="0" baseline="0" noProof="0" dirty="0">
                <a:ln>
                  <a:noFill/>
                </a:ln>
                <a:solidFill>
                  <a:srgbClr val="002060"/>
                </a:solidFill>
                <a:effectLst/>
                <a:uLnTx/>
                <a:uFillTx/>
                <a:latin typeface="Calibri"/>
                <a:ea typeface="+mn-ea"/>
                <a:cs typeface="Arial"/>
              </a:rPr>
              <a:t>(ex : périmètre AC et OC prévus en temps 2)</a:t>
            </a:r>
            <a:endParaRPr kumimoji="0" lang="fr-FR" sz="1100" b="1" i="0" u="none" strike="noStrike" kern="0" cap="none" spc="0" normalizeH="0" baseline="0" noProof="0" dirty="0">
              <a:ln>
                <a:noFill/>
              </a:ln>
              <a:solidFill>
                <a:srgbClr val="002060"/>
              </a:solidFill>
              <a:effectLst/>
              <a:uLnTx/>
              <a:uFillTx/>
              <a:latin typeface="Calibri"/>
              <a:ea typeface="+mn-ea"/>
              <a:cs typeface="Arial"/>
            </a:endParaRPr>
          </a:p>
        </p:txBody>
      </p:sp>
      <p:sp>
        <p:nvSpPr>
          <p:cNvPr id="100" name="ZoneTexte 99"/>
          <p:cNvSpPr txBox="1"/>
          <p:nvPr/>
        </p:nvSpPr>
        <p:spPr bwMode="auto">
          <a:xfrm>
            <a:off x="5326124" y="1381615"/>
            <a:ext cx="2323179" cy="230211"/>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0" i="0" u="none" strike="noStrike" kern="0" cap="none" spc="0" normalizeH="0" baseline="0" noProof="0" dirty="0">
                <a:ln>
                  <a:noFill/>
                </a:ln>
                <a:solidFill>
                  <a:srgbClr val="002060"/>
                </a:solidFill>
                <a:effectLst/>
                <a:uLnTx/>
                <a:uFillTx/>
                <a:latin typeface="Calibri"/>
                <a:ea typeface="+mn-ea"/>
                <a:cs typeface="Arial"/>
              </a:rPr>
              <a:t>Garantir un </a:t>
            </a:r>
            <a:r>
              <a:rPr kumimoji="0" lang="fr-FR" sz="1050" b="1" i="0" u="none" strike="noStrike" kern="0" cap="none" spc="0" normalizeH="0" baseline="0" noProof="0" dirty="0">
                <a:ln>
                  <a:noFill/>
                </a:ln>
                <a:solidFill>
                  <a:srgbClr val="002060"/>
                </a:solidFill>
                <a:effectLst/>
                <a:uLnTx/>
                <a:uFillTx/>
                <a:latin typeface="Calibri"/>
                <a:ea typeface="+mn-ea"/>
                <a:cs typeface="Arial"/>
              </a:rPr>
              <a:t>support réactif</a:t>
            </a:r>
          </a:p>
        </p:txBody>
      </p:sp>
      <p:sp>
        <p:nvSpPr>
          <p:cNvPr id="101" name="ZoneTexte 100"/>
          <p:cNvSpPr txBox="1"/>
          <p:nvPr/>
        </p:nvSpPr>
        <p:spPr bwMode="auto">
          <a:xfrm>
            <a:off x="5396901" y="1581144"/>
            <a:ext cx="2439726" cy="504902"/>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1" i="0" u="none" strike="noStrike" kern="0" cap="none" spc="0" normalizeH="0" baseline="0" noProof="0" dirty="0">
                <a:ln>
                  <a:noFill/>
                </a:ln>
                <a:solidFill>
                  <a:srgbClr val="002060"/>
                </a:solidFill>
                <a:effectLst/>
                <a:uLnTx/>
                <a:uFillTx/>
                <a:latin typeface="Calibri"/>
                <a:ea typeface="+mn-ea"/>
                <a:cs typeface="Arial"/>
              </a:rPr>
              <a:t>Renforcer la communication auprès des nouveaux entrants </a:t>
            </a:r>
            <a:r>
              <a:rPr kumimoji="0" lang="fr-FR" sz="1050" b="0" i="0" u="none" strike="noStrike" kern="0" cap="none" spc="0" normalizeH="0" baseline="0" noProof="0" dirty="0">
                <a:ln>
                  <a:noFill/>
                </a:ln>
                <a:solidFill>
                  <a:srgbClr val="002060"/>
                </a:solidFill>
                <a:effectLst/>
                <a:uLnTx/>
                <a:uFillTx/>
                <a:latin typeface="Calibri"/>
                <a:ea typeface="+mn-ea"/>
                <a:cs typeface="Arial"/>
              </a:rPr>
              <a:t>via les réseaux de la FP (maires, préfets etc.)</a:t>
            </a:r>
          </a:p>
        </p:txBody>
      </p:sp>
      <p:sp>
        <p:nvSpPr>
          <p:cNvPr id="102" name="ZoneTexte 101"/>
          <p:cNvSpPr txBox="1"/>
          <p:nvPr/>
        </p:nvSpPr>
        <p:spPr bwMode="auto">
          <a:xfrm>
            <a:off x="5622434" y="2106439"/>
            <a:ext cx="2510721" cy="916938"/>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1" i="0" u="none" strike="noStrike" kern="0" cap="none" spc="0" normalizeH="0" baseline="0" noProof="0" dirty="0">
                <a:ln>
                  <a:noFill/>
                </a:ln>
                <a:solidFill>
                  <a:srgbClr val="002060"/>
                </a:solidFill>
                <a:effectLst/>
                <a:uLnTx/>
                <a:uFillTx/>
                <a:latin typeface="Calibri"/>
                <a:ea typeface="+mn-ea"/>
                <a:cs typeface="Arial"/>
              </a:rPr>
              <a:t>Poursuivre l’alimentation des outils </a:t>
            </a:r>
            <a:r>
              <a:rPr kumimoji="0" lang="fr-FR" sz="1050" b="1" i="0" u="none" strike="noStrike" kern="0" cap="none" spc="0" normalizeH="0" baseline="0" noProof="0" dirty="0" smtClean="0">
                <a:ln>
                  <a:noFill/>
                </a:ln>
                <a:solidFill>
                  <a:srgbClr val="002060"/>
                </a:solidFill>
                <a:effectLst/>
                <a:uLnTx/>
                <a:uFillTx/>
                <a:latin typeface="Calibri"/>
                <a:ea typeface="+mn-ea"/>
                <a:cs typeface="Arial"/>
              </a:rPr>
              <a:t>facilitant </a:t>
            </a:r>
            <a:r>
              <a:rPr kumimoji="0" lang="fr-FR" sz="1050" b="1" i="0" u="none" strike="noStrike" kern="0" cap="none" spc="0" normalizeH="0" baseline="0" noProof="0" dirty="0">
                <a:ln>
                  <a:noFill/>
                </a:ln>
                <a:solidFill>
                  <a:srgbClr val="002060"/>
                </a:solidFill>
                <a:effectLst/>
                <a:uLnTx/>
                <a:uFillTx/>
                <a:latin typeface="Calibri"/>
                <a:ea typeface="+mn-ea"/>
                <a:cs typeface="Arial"/>
              </a:rPr>
              <a:t>la bonne appropriation des consignes et bonnes pratiques par les déclarants FP </a:t>
            </a:r>
            <a:r>
              <a:rPr kumimoji="0" lang="fr-FR" sz="1050" b="0" i="0" u="none" strike="noStrike" kern="0" cap="none" spc="0" normalizeH="0" baseline="0" noProof="0" dirty="0">
                <a:ln>
                  <a:noFill/>
                </a:ln>
                <a:solidFill>
                  <a:srgbClr val="002060"/>
                </a:solidFill>
                <a:effectLst/>
                <a:uLnTx/>
                <a:uFillTx/>
                <a:latin typeface="Calibri"/>
                <a:ea typeface="+mn-ea"/>
                <a:cs typeface="Arial"/>
              </a:rPr>
              <a:t>(guide de démarrage FP, Chaine You Tube, </a:t>
            </a:r>
            <a:r>
              <a:rPr lang="fr-FR" sz="1050" kern="0" dirty="0" err="1" smtClean="0">
                <a:solidFill>
                  <a:srgbClr val="002060"/>
                </a:solidFill>
                <a:latin typeface="Calibri"/>
                <a:cs typeface="Arial"/>
              </a:rPr>
              <a:t>dsn</a:t>
            </a:r>
            <a:r>
              <a:rPr kumimoji="0" lang="fr-FR" sz="1050" b="0" i="0" u="none" strike="noStrike" kern="0" cap="none" spc="0" normalizeH="0" baseline="0" noProof="0" dirty="0" smtClean="0">
                <a:ln>
                  <a:noFill/>
                </a:ln>
                <a:solidFill>
                  <a:srgbClr val="002060"/>
                </a:solidFill>
                <a:effectLst/>
                <a:uLnTx/>
                <a:uFillTx/>
                <a:latin typeface="Calibri"/>
                <a:ea typeface="+mn-ea"/>
                <a:cs typeface="Arial"/>
              </a:rPr>
              <a:t>-info.fr, </a:t>
            </a:r>
            <a:r>
              <a:rPr kumimoji="0" lang="fr-FR" sz="1050" b="0" i="0" u="none" strike="noStrike" kern="0" cap="none" spc="0" normalizeH="0" baseline="0" noProof="0" dirty="0">
                <a:ln>
                  <a:noFill/>
                </a:ln>
                <a:solidFill>
                  <a:srgbClr val="002060"/>
                </a:solidFill>
                <a:effectLst/>
                <a:uLnTx/>
                <a:uFillTx/>
                <a:latin typeface="Calibri"/>
                <a:ea typeface="+mn-ea"/>
                <a:cs typeface="Arial"/>
              </a:rPr>
              <a:t>base de connaissance, bibliothèque DSN)</a:t>
            </a:r>
          </a:p>
        </p:txBody>
      </p:sp>
      <p:sp>
        <p:nvSpPr>
          <p:cNvPr id="103" name="Rectangle à coins arrondis 102"/>
          <p:cNvSpPr/>
          <p:nvPr/>
        </p:nvSpPr>
        <p:spPr>
          <a:xfrm>
            <a:off x="458215" y="432237"/>
            <a:ext cx="1098660" cy="204701"/>
          </a:xfrm>
          <a:prstGeom prst="roundRect">
            <a:avLst/>
          </a:prstGeom>
          <a:solidFill>
            <a:srgbClr val="779AD3"/>
          </a:solidFill>
          <a:ln w="6350" cap="flat" cmpd="sng" algn="ctr">
            <a:noFill/>
            <a:prstDash val="solid"/>
            <a:miter lim="800000"/>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anose="020F0502020204030204"/>
                <a:ea typeface="+mn-ea"/>
                <a:cs typeface="Arial"/>
              </a:rPr>
              <a:t>Dispositif</a:t>
            </a:r>
            <a:r>
              <a:rPr kumimoji="0" lang="fr-FR" sz="1100" b="1" i="0" u="none" strike="noStrike" kern="0" cap="none" spc="0" normalizeH="0" baseline="0" noProof="0" dirty="0">
                <a:ln>
                  <a:noFill/>
                </a:ln>
                <a:solidFill>
                  <a:prstClr val="white"/>
                </a:solidFill>
                <a:effectLst/>
                <a:uLnTx/>
                <a:uFillTx/>
                <a:latin typeface="Calibri" panose="020F0502020204030204"/>
                <a:ea typeface="+mn-ea"/>
                <a:cs typeface="Arial"/>
              </a:rPr>
              <a:t> </a:t>
            </a:r>
            <a:r>
              <a:rPr kumimoji="0" lang="fr-FR" sz="1100" b="1" i="0" u="none" strike="noStrike" kern="0" cap="none" spc="0" normalizeH="0" baseline="0" noProof="0" dirty="0">
                <a:ln>
                  <a:noFill/>
                </a:ln>
                <a:solidFill>
                  <a:srgbClr val="002060"/>
                </a:solidFill>
                <a:effectLst/>
                <a:uLnTx/>
                <a:uFillTx/>
                <a:latin typeface="Calibri" panose="020F0502020204030204"/>
                <a:ea typeface="+mn-ea"/>
                <a:cs typeface="Arial"/>
              </a:rPr>
              <a:t>DSN</a:t>
            </a:r>
          </a:p>
        </p:txBody>
      </p:sp>
      <p:sp>
        <p:nvSpPr>
          <p:cNvPr id="104" name="Rectangle à coins arrondis 103"/>
          <p:cNvSpPr/>
          <p:nvPr/>
        </p:nvSpPr>
        <p:spPr>
          <a:xfrm>
            <a:off x="704537" y="6585918"/>
            <a:ext cx="1038883" cy="247650"/>
          </a:xfrm>
          <a:prstGeom prst="roundRect">
            <a:avLst/>
          </a:prstGeom>
          <a:solidFill>
            <a:srgbClr val="EF904F"/>
          </a:solidFill>
          <a:ln w="6350" cap="flat" cmpd="sng" algn="ctr">
            <a:noFill/>
            <a:prstDash val="solid"/>
            <a:miter lim="800000"/>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anose="020F0502020204030204"/>
                <a:ea typeface="+mn-ea"/>
                <a:cs typeface="Arial"/>
              </a:rPr>
              <a:t>OPS FP / OC</a:t>
            </a:r>
          </a:p>
        </p:txBody>
      </p:sp>
      <p:sp>
        <p:nvSpPr>
          <p:cNvPr id="105" name="Rectangle 104">
            <a:extLst>
              <a:ext uri="{FF2B5EF4-FFF2-40B4-BE49-F238E27FC236}">
                <a16:creationId xmlns:a16="http://schemas.microsoft.com/office/drawing/2014/main" id="{84F44EA9-80D9-7249-86AC-14DDBCFFB95E}"/>
              </a:ext>
            </a:extLst>
          </p:cNvPr>
          <p:cNvSpPr/>
          <p:nvPr/>
        </p:nvSpPr>
        <p:spPr>
          <a:xfrm>
            <a:off x="819962" y="1786913"/>
            <a:ext cx="2189349" cy="854080"/>
          </a:xfrm>
          <a:prstGeom prst="rect">
            <a:avLst/>
          </a:prstGeom>
        </p:spPr>
        <p:txBody>
          <a:bodyPr wrap="square">
            <a:spAutoFit/>
          </a:bodyPr>
          <a:lstStyle/>
          <a:p>
            <a:pPr marL="171450" marR="0" lvl="0" indent="-171450" algn="l" defTabSz="457200" rtl="0" eaLnBrk="1" fontAlgn="auto" latinLnBrk="0" hangingPunct="1">
              <a:lnSpc>
                <a:spcPct val="90000"/>
              </a:lnSpc>
              <a:spcBef>
                <a:spcPts val="20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srgbClr val="002060"/>
                </a:solidFill>
                <a:effectLst/>
                <a:uLnTx/>
                <a:uFillTx/>
                <a:latin typeface="Calibri"/>
                <a:ea typeface="+mn-ea"/>
                <a:cs typeface="+mn-cs"/>
              </a:rPr>
              <a:t>Sécuriser la </a:t>
            </a:r>
            <a:r>
              <a:rPr kumimoji="0" lang="fr-FR" sz="1100" b="1" i="0" u="none" strike="noStrike" kern="0" cap="none" spc="0" normalizeH="0" baseline="0" noProof="0" dirty="0">
                <a:ln>
                  <a:noFill/>
                </a:ln>
                <a:solidFill>
                  <a:srgbClr val="002060"/>
                </a:solidFill>
                <a:effectLst/>
                <a:uLnTx/>
                <a:uFillTx/>
                <a:latin typeface="Calibri"/>
                <a:ea typeface="+mn-ea"/>
                <a:cs typeface="+mn-cs"/>
              </a:rPr>
              <a:t>synchronisation des livraisons avec la CDC et les partenaires FP </a:t>
            </a:r>
            <a:r>
              <a:rPr kumimoji="0" lang="fr-FR" sz="1100" b="0" i="0" u="none" strike="noStrike" kern="0" cap="none" spc="0" normalizeH="0" baseline="0" noProof="0" dirty="0">
                <a:ln>
                  <a:noFill/>
                </a:ln>
                <a:solidFill>
                  <a:srgbClr val="002060"/>
                </a:solidFill>
                <a:effectLst/>
                <a:uLnTx/>
                <a:uFillTx/>
                <a:latin typeface="Calibri"/>
                <a:ea typeface="+mn-ea"/>
                <a:cs typeface="+mn-cs"/>
              </a:rPr>
              <a:t>et garantir la </a:t>
            </a:r>
            <a:r>
              <a:rPr kumimoji="0" lang="fr-FR" sz="1100" b="1" i="0" u="none" strike="noStrike" kern="0" cap="none" spc="0" normalizeH="0" baseline="0" noProof="0" dirty="0">
                <a:ln>
                  <a:noFill/>
                </a:ln>
                <a:solidFill>
                  <a:srgbClr val="002060"/>
                </a:solidFill>
                <a:effectLst/>
                <a:uLnTx/>
                <a:uFillTx/>
                <a:latin typeface="Calibri"/>
                <a:ea typeface="+mn-ea"/>
                <a:cs typeface="+mn-cs"/>
              </a:rPr>
              <a:t>fluidité du fonctionnement entre les équipes techniques </a:t>
            </a:r>
            <a:endParaRPr kumimoji="0" lang="fr-FR" sz="1100" b="1" i="1" u="none" strike="noStrike" kern="0" cap="none" spc="0" normalizeH="0" baseline="0" noProof="0" dirty="0">
              <a:ln>
                <a:noFill/>
              </a:ln>
              <a:solidFill>
                <a:srgbClr val="002060"/>
              </a:solidFill>
              <a:effectLst/>
              <a:uLnTx/>
              <a:uFillTx/>
              <a:latin typeface="Calibri"/>
              <a:ea typeface="+mn-ea"/>
              <a:cs typeface="+mn-cs"/>
            </a:endParaRPr>
          </a:p>
        </p:txBody>
      </p:sp>
      <p:sp>
        <p:nvSpPr>
          <p:cNvPr id="106" name="ZoneTexte 105">
            <a:extLst>
              <a:ext uri="{FF2B5EF4-FFF2-40B4-BE49-F238E27FC236}">
                <a16:creationId xmlns:a16="http://schemas.microsoft.com/office/drawing/2014/main" id="{AE71B5A9-55D1-1F44-9692-736B8ABC9DB2}"/>
              </a:ext>
            </a:extLst>
          </p:cNvPr>
          <p:cNvSpPr txBox="1"/>
          <p:nvPr/>
        </p:nvSpPr>
        <p:spPr bwMode="auto">
          <a:xfrm>
            <a:off x="2913892" y="1521825"/>
            <a:ext cx="2308967" cy="669691"/>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Avoir suffisamment éprouvé le dispositif DSN FP via le pilote </a:t>
            </a:r>
            <a:r>
              <a:rPr kumimoji="0" lang="fr-FR" sz="1100" b="0" i="0" u="none" strike="noStrike" kern="0" cap="none" spc="0" normalizeH="0" baseline="0" noProof="0" dirty="0">
                <a:ln>
                  <a:noFill/>
                </a:ln>
                <a:solidFill>
                  <a:srgbClr val="002060"/>
                </a:solidFill>
                <a:effectLst/>
                <a:uLnTx/>
                <a:uFillTx/>
                <a:latin typeface="Calibri"/>
                <a:ea typeface="+mn-ea"/>
                <a:cs typeface="Arial"/>
              </a:rPr>
              <a:t>(diversité des cas d’usage et volumétrie représentative)</a:t>
            </a:r>
          </a:p>
        </p:txBody>
      </p:sp>
      <p:sp>
        <p:nvSpPr>
          <p:cNvPr id="107" name="ZoneTexte 106">
            <a:extLst>
              <a:ext uri="{FF2B5EF4-FFF2-40B4-BE49-F238E27FC236}">
                <a16:creationId xmlns:a16="http://schemas.microsoft.com/office/drawing/2014/main" id="{8D55C7A7-B524-BE41-B4F2-D901260DB01B}"/>
              </a:ext>
            </a:extLst>
          </p:cNvPr>
          <p:cNvSpPr txBox="1"/>
          <p:nvPr/>
        </p:nvSpPr>
        <p:spPr bwMode="auto">
          <a:xfrm>
            <a:off x="3184096" y="2193364"/>
            <a:ext cx="2308967" cy="669691"/>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Avoir stabilisé l’ensemble des consignes déclaratives FP</a:t>
            </a:r>
            <a:r>
              <a:rPr kumimoji="0" lang="fr-FR" sz="1100" b="0" i="0" u="none" strike="noStrike" kern="0" cap="none" spc="0" normalizeH="0" baseline="0" noProof="0" dirty="0">
                <a:ln>
                  <a:noFill/>
                </a:ln>
                <a:solidFill>
                  <a:srgbClr val="002060"/>
                </a:solidFill>
                <a:effectLst/>
                <a:uLnTx/>
                <a:uFillTx/>
                <a:latin typeface="Calibri"/>
                <a:ea typeface="+mn-ea"/>
                <a:cs typeface="Arial"/>
              </a:rPr>
              <a:t> sur la base des éventuels cas d’écarts observés en pilote</a:t>
            </a:r>
          </a:p>
        </p:txBody>
      </p:sp>
      <p:sp>
        <p:nvSpPr>
          <p:cNvPr id="108" name="Rectangle 107">
            <a:extLst>
              <a:ext uri="{FF2B5EF4-FFF2-40B4-BE49-F238E27FC236}">
                <a16:creationId xmlns:a16="http://schemas.microsoft.com/office/drawing/2014/main" id="{9889B219-0C41-F943-8E88-1F3F7B1AB138}"/>
              </a:ext>
            </a:extLst>
          </p:cNvPr>
          <p:cNvSpPr/>
          <p:nvPr/>
        </p:nvSpPr>
        <p:spPr>
          <a:xfrm>
            <a:off x="5865412" y="3065189"/>
            <a:ext cx="2510721" cy="674031"/>
          </a:xfrm>
          <a:prstGeom prst="rect">
            <a:avLst/>
          </a:prstGeom>
        </p:spPr>
        <p:txBody>
          <a:bodyPr wrap="square">
            <a:spAutoFit/>
          </a:bodyPr>
          <a:lstStyle/>
          <a:p>
            <a:pPr marL="171450" marR="0" lvl="0" indent="-1714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fr-FR" sz="1050" b="0" i="0" u="none" strike="noStrike" kern="0" cap="none" spc="0" normalizeH="0" baseline="0" noProof="0" dirty="0">
                <a:ln>
                  <a:noFill/>
                </a:ln>
                <a:solidFill>
                  <a:srgbClr val="002060"/>
                </a:solidFill>
                <a:effectLst/>
                <a:uLnTx/>
                <a:uFillTx/>
                <a:latin typeface="Calibri"/>
                <a:ea typeface="+mn-ea"/>
                <a:cs typeface="+mn-cs"/>
              </a:rPr>
              <a:t>Mettre en place des </a:t>
            </a:r>
            <a:r>
              <a:rPr kumimoji="0" lang="fr-FR" sz="1050" b="1" i="0" u="none" strike="noStrike" kern="0" cap="none" spc="0" normalizeH="0" baseline="0" noProof="0" dirty="0">
                <a:ln>
                  <a:noFill/>
                </a:ln>
                <a:solidFill>
                  <a:srgbClr val="002060"/>
                </a:solidFill>
                <a:effectLst/>
                <a:uLnTx/>
                <a:uFillTx/>
                <a:latin typeface="Calibri"/>
                <a:ea typeface="+mn-ea"/>
                <a:cs typeface="+mn-cs"/>
              </a:rPr>
              <a:t>ateliers d’échange réguliers entre éditeurs et employeurs FP  </a:t>
            </a:r>
            <a:r>
              <a:rPr kumimoji="0" lang="fr-FR" sz="1050" b="0" i="0" u="none" strike="noStrike" kern="0" cap="none" spc="0" normalizeH="0" baseline="0" noProof="0" dirty="0">
                <a:ln>
                  <a:noFill/>
                </a:ln>
                <a:solidFill>
                  <a:srgbClr val="002060"/>
                </a:solidFill>
                <a:effectLst/>
                <a:uLnTx/>
                <a:uFillTx/>
                <a:latin typeface="Calibri"/>
                <a:ea typeface="+mn-ea"/>
                <a:cs typeface="+mn-cs"/>
              </a:rPr>
              <a:t>pour le partage des bonnes pratiques (SDDS FP, Club pilotes, etc.)</a:t>
            </a:r>
          </a:p>
        </p:txBody>
      </p:sp>
      <p:sp>
        <p:nvSpPr>
          <p:cNvPr id="109" name="Rectangle 108">
            <a:extLst>
              <a:ext uri="{FF2B5EF4-FFF2-40B4-BE49-F238E27FC236}">
                <a16:creationId xmlns:a16="http://schemas.microsoft.com/office/drawing/2014/main" id="{DF787676-5193-1042-AEF0-FEDB13BB3BAF}"/>
              </a:ext>
            </a:extLst>
          </p:cNvPr>
          <p:cNvSpPr/>
          <p:nvPr/>
        </p:nvSpPr>
        <p:spPr>
          <a:xfrm>
            <a:off x="1121297" y="4845355"/>
            <a:ext cx="2311786" cy="642933"/>
          </a:xfrm>
          <a:prstGeom prst="rect">
            <a:avLst/>
          </a:prstGeom>
        </p:spPr>
        <p:txBody>
          <a:bodyPr wrap="square">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1" i="0" u="none" strike="noStrike" kern="0" cap="none" spc="0" normalizeH="0" baseline="0" noProof="0" dirty="0">
                <a:ln>
                  <a:noFill/>
                </a:ln>
                <a:solidFill>
                  <a:srgbClr val="002060"/>
                </a:solidFill>
                <a:effectLst/>
                <a:uLnTx/>
                <a:uFillTx/>
                <a:latin typeface="Calibri"/>
                <a:ea typeface="+mn-ea"/>
                <a:cs typeface="Arial"/>
              </a:rPr>
              <a:t>Adapter les SI des organismes FP impactés au démarrage </a:t>
            </a:r>
            <a:r>
              <a:rPr kumimoji="0" lang="fr-FR" sz="1050" b="0" i="0" u="none" strike="noStrike" kern="0" cap="none" spc="0" normalizeH="0" baseline="0" noProof="0" dirty="0">
                <a:ln>
                  <a:noFill/>
                </a:ln>
                <a:solidFill>
                  <a:srgbClr val="002060"/>
                </a:solidFill>
                <a:effectLst/>
                <a:uLnTx/>
                <a:uFillTx/>
                <a:latin typeface="Calibri"/>
                <a:ea typeface="+mn-ea"/>
                <a:cs typeface="Arial"/>
              </a:rPr>
              <a:t>(FSPOEIE, CNRACL, RAFP, IRCANTEC) en lien avec le concentrateur CDC</a:t>
            </a:r>
          </a:p>
        </p:txBody>
      </p:sp>
      <p:sp>
        <p:nvSpPr>
          <p:cNvPr id="110" name="Rectangle 109">
            <a:extLst>
              <a:ext uri="{FF2B5EF4-FFF2-40B4-BE49-F238E27FC236}">
                <a16:creationId xmlns:a16="http://schemas.microsoft.com/office/drawing/2014/main" id="{C6A42353-8A6E-AC47-8ADB-0D42776E3069}"/>
              </a:ext>
            </a:extLst>
          </p:cNvPr>
          <p:cNvSpPr/>
          <p:nvPr/>
        </p:nvSpPr>
        <p:spPr>
          <a:xfrm>
            <a:off x="685340" y="6308353"/>
            <a:ext cx="2361544" cy="253916"/>
          </a:xfrm>
          <a:prstGeom prst="rect">
            <a:avLst/>
          </a:prstGeom>
        </p:spPr>
        <p:txBody>
          <a:bodyPr wrap="non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1" i="0" u="none" strike="noStrike" kern="0" cap="none" spc="0" normalizeH="0" baseline="0" noProof="0" dirty="0">
                <a:ln>
                  <a:noFill/>
                </a:ln>
                <a:solidFill>
                  <a:srgbClr val="002060"/>
                </a:solidFill>
                <a:effectLst/>
                <a:uLnTx/>
                <a:uFillTx/>
                <a:latin typeface="Calibri"/>
                <a:ea typeface="+mn-ea"/>
                <a:cs typeface="Arial"/>
              </a:rPr>
              <a:t>Délivrer des CRM clairs et complets </a:t>
            </a:r>
          </a:p>
        </p:txBody>
      </p:sp>
      <p:sp>
        <p:nvSpPr>
          <p:cNvPr id="111" name="ZoneTexte 110">
            <a:extLst>
              <a:ext uri="{FF2B5EF4-FFF2-40B4-BE49-F238E27FC236}">
                <a16:creationId xmlns:a16="http://schemas.microsoft.com/office/drawing/2014/main" id="{96AFDE4D-854D-3542-8FD6-25F2BA64A653}"/>
              </a:ext>
            </a:extLst>
          </p:cNvPr>
          <p:cNvSpPr txBox="1"/>
          <p:nvPr/>
        </p:nvSpPr>
        <p:spPr bwMode="auto">
          <a:xfrm>
            <a:off x="3087681" y="5778842"/>
            <a:ext cx="2357520" cy="779593"/>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0" i="0" u="none" strike="noStrike" kern="0" cap="none" spc="0" normalizeH="0" baseline="0" noProof="0" dirty="0">
                <a:ln>
                  <a:noFill/>
                </a:ln>
                <a:solidFill>
                  <a:srgbClr val="002060"/>
                </a:solidFill>
                <a:effectLst/>
                <a:uLnTx/>
                <a:uFillTx/>
                <a:latin typeface="Calibri"/>
                <a:ea typeface="+mn-ea"/>
                <a:cs typeface="Arial"/>
              </a:rPr>
              <a:t>Avoir identifié et communiqué au sein des réseaux la liste des SIRET FP entrant en DSN en janvier 2020 pour </a:t>
            </a:r>
            <a:r>
              <a:rPr kumimoji="0" lang="fr-FR" sz="1050" b="1" i="0" u="none" strike="noStrike" kern="0" cap="none" spc="0" normalizeH="0" baseline="0" noProof="0" dirty="0">
                <a:ln>
                  <a:noFill/>
                </a:ln>
                <a:solidFill>
                  <a:srgbClr val="002060"/>
                </a:solidFill>
                <a:effectLst/>
                <a:uLnTx/>
                <a:uFillTx/>
                <a:latin typeface="Calibri"/>
                <a:ea typeface="+mn-ea"/>
                <a:cs typeface="Arial"/>
              </a:rPr>
              <a:t>sécuriser la gestion des comptes cotisants</a:t>
            </a:r>
          </a:p>
        </p:txBody>
      </p:sp>
      <p:sp>
        <p:nvSpPr>
          <p:cNvPr id="112" name="ZoneTexte 111">
            <a:extLst>
              <a:ext uri="{FF2B5EF4-FFF2-40B4-BE49-F238E27FC236}">
                <a16:creationId xmlns:a16="http://schemas.microsoft.com/office/drawing/2014/main" id="{2914533E-3BFA-9C4E-8B4F-6CCC776B1775}"/>
              </a:ext>
            </a:extLst>
          </p:cNvPr>
          <p:cNvSpPr txBox="1"/>
          <p:nvPr/>
        </p:nvSpPr>
        <p:spPr bwMode="auto">
          <a:xfrm>
            <a:off x="5508615" y="5865063"/>
            <a:ext cx="2261139" cy="642247"/>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050" b="1" i="0" u="none" strike="noStrike" kern="0" cap="none" spc="0" normalizeH="0" baseline="0" noProof="0" dirty="0">
                <a:ln>
                  <a:noFill/>
                </a:ln>
                <a:solidFill>
                  <a:srgbClr val="002060"/>
                </a:solidFill>
                <a:effectLst/>
                <a:uLnTx/>
                <a:uFillTx/>
                <a:latin typeface="Calibri"/>
                <a:ea typeface="+mn-ea"/>
                <a:cs typeface="Arial"/>
              </a:rPr>
              <a:t>Porter un discours commun entre OPS </a:t>
            </a:r>
            <a:r>
              <a:rPr kumimoji="0" lang="fr-FR" sz="1050" b="0" i="0" u="none" strike="noStrike" kern="0" cap="none" spc="0" normalizeH="0" baseline="0" noProof="0" dirty="0">
                <a:ln>
                  <a:noFill/>
                </a:ln>
                <a:solidFill>
                  <a:srgbClr val="002060"/>
                </a:solidFill>
                <a:effectLst/>
                <a:uLnTx/>
                <a:uFillTx/>
                <a:latin typeface="Calibri"/>
                <a:ea typeface="+mn-ea"/>
                <a:cs typeface="Arial"/>
              </a:rPr>
              <a:t>(cf. consignes déclaratives et bonnes pratiques, maille déclarative attendue, etc.) </a:t>
            </a:r>
          </a:p>
        </p:txBody>
      </p:sp>
      <p:sp>
        <p:nvSpPr>
          <p:cNvPr id="113" name="Flèche droite 112"/>
          <p:cNvSpPr/>
          <p:nvPr/>
        </p:nvSpPr>
        <p:spPr>
          <a:xfrm>
            <a:off x="266701" y="3633424"/>
            <a:ext cx="8877299" cy="473826"/>
          </a:xfrm>
          <a:prstGeom prst="rightArrow">
            <a:avLst>
              <a:gd name="adj1" fmla="val 55263"/>
              <a:gd name="adj2" fmla="val 107139"/>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rPr>
              <a:t>Réussir la DSN</a:t>
            </a:r>
          </a:p>
        </p:txBody>
      </p:sp>
      <p:sp>
        <p:nvSpPr>
          <p:cNvPr id="114"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0B5D98-C34D-4DB1-BE83-7541DF2AF49D}" type="slidenum">
              <a:rPr kumimoji="0" lang="fr-FR" sz="800" b="1" i="0" u="none" strike="noStrike" kern="1200" cap="none" spc="0" normalizeH="0" baseline="0" noProof="0">
                <a:ln>
                  <a:noFill/>
                </a:ln>
                <a:solidFill>
                  <a:srgbClr val="003882"/>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800" b="1" i="0" u="none" strike="noStrike" kern="1200" cap="none" spc="0" normalizeH="0" baseline="0" noProof="0" dirty="0">
              <a:ln>
                <a:noFill/>
              </a:ln>
              <a:solidFill>
                <a:srgbClr val="003882"/>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872152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fade">
                                      <p:cBhvr>
                                        <p:cTn id="26" dur="500"/>
                                        <p:tgtEl>
                                          <p:spTgt spid="9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fade">
                                      <p:cBhvr>
                                        <p:cTn id="32" dur="500"/>
                                        <p:tgtEl>
                                          <p:spTgt spid="1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fade">
                                      <p:cBhvr>
                                        <p:cTn id="35" dur="500"/>
                                        <p:tgtEl>
                                          <p:spTgt spid="10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500"/>
                                        <p:tgtEl>
                                          <p:spTgt spid="8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animEffect transition="in" filter="fade">
                                      <p:cBhvr>
                                        <p:cTn id="43" dur="500"/>
                                        <p:tgtEl>
                                          <p:spTgt spid="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500"/>
                                        <p:tgtEl>
                                          <p:spTgt spid="10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500"/>
                                        <p:tgtEl>
                                          <p:spTgt spid="10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500"/>
                                        <p:tgtEl>
                                          <p:spTgt spid="1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fade">
                                      <p:cBhvr>
                                        <p:cTn id="65" dur="500"/>
                                        <p:tgtEl>
                                          <p:spTgt spid="8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500"/>
                                        <p:tgtEl>
                                          <p:spTgt spid="9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6"/>
                                        </p:tgtEl>
                                        <p:attrNameLst>
                                          <p:attrName>style.visibility</p:attrName>
                                        </p:attrNameLst>
                                      </p:cBhvr>
                                      <p:to>
                                        <p:strVal val="visible"/>
                                      </p:to>
                                    </p:set>
                                    <p:animEffect transition="in" filter="fade">
                                      <p:cBhvr>
                                        <p:cTn id="71" dur="500"/>
                                        <p:tgtEl>
                                          <p:spTgt spid="9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fade">
                                      <p:cBhvr>
                                        <p:cTn id="74" dur="500"/>
                                        <p:tgtEl>
                                          <p:spTgt spid="10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fade">
                                      <p:cBhvr>
                                        <p:cTn id="77" dur="500"/>
                                        <p:tgtEl>
                                          <p:spTgt spid="11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500"/>
                                        <p:tgtEl>
                                          <p:spTgt spid="8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fade">
                                      <p:cBhvr>
                                        <p:cTn id="85" dur="500"/>
                                        <p:tgtEl>
                                          <p:spTgt spid="9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7"/>
                                        </p:tgtEl>
                                        <p:attrNameLst>
                                          <p:attrName>style.visibility</p:attrName>
                                        </p:attrNameLst>
                                      </p:cBhvr>
                                      <p:to>
                                        <p:strVal val="visible"/>
                                      </p:to>
                                    </p:set>
                                    <p:animEffect transition="in" filter="fade">
                                      <p:cBhvr>
                                        <p:cTn id="88" dur="500"/>
                                        <p:tgtEl>
                                          <p:spTgt spid="9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animEffect transition="in" filter="fade">
                                      <p:cBhvr>
                                        <p:cTn id="91" dur="500"/>
                                        <p:tgtEl>
                                          <p:spTgt spid="9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fade">
                                      <p:cBhvr>
                                        <p:cTn id="94" dur="500"/>
                                        <p:tgtEl>
                                          <p:spTgt spid="11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fade">
                                      <p:cBhvr>
                                        <p:cTn id="99" dur="500"/>
                                        <p:tgtEl>
                                          <p:spTgt spid="8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fade">
                                      <p:cBhvr>
                                        <p:cTn id="102" dur="500"/>
                                        <p:tgtEl>
                                          <p:spTgt spid="9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500"/>
                                        <p:tgtEl>
                                          <p:spTgt spid="9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12"/>
                                        </p:tgtEl>
                                        <p:attrNameLst>
                                          <p:attrName>style.visibility</p:attrName>
                                        </p:attrNameLst>
                                      </p:cBhvr>
                                      <p:to>
                                        <p:strVal val="visible"/>
                                      </p:to>
                                    </p:set>
                                    <p:animEffect transition="in" filter="fade">
                                      <p:cBhvr>
                                        <p:cTn id="10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7" grpId="0" animBg="1"/>
      <p:bldP spid="88" grpId="0" animBg="1"/>
      <p:bldP spid="89" grpId="0" animBg="1"/>
      <p:bldP spid="90" grpId="0" animBg="1"/>
      <p:bldP spid="91" grpId="0" animBg="1"/>
      <p:bldP spid="92" grpId="0" animBg="1"/>
      <p:bldP spid="93" grpId="0" animBg="1"/>
      <p:bldP spid="94" grpId="0" animBg="1"/>
      <p:bldP spid="95" grpId="0"/>
      <p:bldP spid="96" grpId="0"/>
      <p:bldP spid="97" grpId="0"/>
      <p:bldP spid="98" grpId="0"/>
      <p:bldP spid="99" grpId="0"/>
      <p:bldP spid="100" grpId="0"/>
      <p:bldP spid="101" grpId="0"/>
      <p:bldP spid="102" grpId="0"/>
      <p:bldP spid="103" grpId="0" animBg="1"/>
      <p:bldP spid="104" grpId="0" animBg="1"/>
      <p:bldP spid="105" grpId="0"/>
      <p:bldP spid="106" grpId="0"/>
      <p:bldP spid="107" grpId="0"/>
      <p:bldP spid="108" grpId="0"/>
      <p:bldP spid="109" grpId="0"/>
      <p:bldP spid="110" grpId="0"/>
      <p:bldP spid="111" grpId="0"/>
      <p:bldP spid="1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rallélogramme 39"/>
          <p:cNvSpPr/>
          <p:nvPr/>
        </p:nvSpPr>
        <p:spPr bwMode="auto">
          <a:xfrm rot="10800000">
            <a:off x="515136" y="3826076"/>
            <a:ext cx="3192801" cy="2707200"/>
          </a:xfrm>
          <a:prstGeom prst="parallelogram">
            <a:avLst>
              <a:gd name="adj" fmla="val 28185"/>
            </a:avLst>
          </a:prstGeom>
          <a:solidFill>
            <a:srgbClr val="E39E83"/>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a:ln>
                <a:noFill/>
              </a:ln>
              <a:solidFill>
                <a:srgbClr val="002060"/>
              </a:solidFill>
              <a:effectLst/>
              <a:uLnTx/>
              <a:uFillTx/>
              <a:latin typeface="Times New Roman" pitchFamily="18" charset="0"/>
              <a:ea typeface="+mn-ea"/>
              <a:cs typeface="Arial" pitchFamily="34" charset="0"/>
            </a:endParaRPr>
          </a:p>
        </p:txBody>
      </p:sp>
      <p:sp>
        <p:nvSpPr>
          <p:cNvPr id="8" name="Titre 1"/>
          <p:cNvSpPr>
            <a:spLocks noGrp="1"/>
          </p:cNvSpPr>
          <p:nvPr>
            <p:ph type="title"/>
          </p:nvPr>
        </p:nvSpPr>
        <p:spPr>
          <a:xfrm>
            <a:off x="266701" y="-12497"/>
            <a:ext cx="7570787" cy="650875"/>
          </a:xfrm>
        </p:spPr>
        <p:txBody>
          <a:bodyPr/>
          <a:lstStyle/>
          <a:p>
            <a:r>
              <a:rPr lang="fr-FR" dirty="0" smtClean="0"/>
              <a:t>6 – Synthèse de la journée</a:t>
            </a:r>
            <a:br>
              <a:rPr lang="fr-FR" dirty="0" smtClean="0"/>
            </a:br>
            <a:endParaRPr lang="fr-FR" sz="1800" kern="0" dirty="0">
              <a:solidFill>
                <a:srgbClr val="00B0F0"/>
              </a:solidFill>
              <a:latin typeface="Calibri" pitchFamily="34" charset="0"/>
              <a:ea typeface="+mn-ea"/>
              <a:cs typeface="Arial"/>
            </a:endParaRPr>
          </a:p>
        </p:txBody>
      </p:sp>
      <p:sp>
        <p:nvSpPr>
          <p:cNvPr id="38" name="Parallélogramme 37"/>
          <p:cNvSpPr/>
          <p:nvPr/>
        </p:nvSpPr>
        <p:spPr bwMode="auto">
          <a:xfrm flipV="1">
            <a:off x="422808" y="758974"/>
            <a:ext cx="3211745" cy="2697968"/>
          </a:xfrm>
          <a:prstGeom prst="parallelogram">
            <a:avLst>
              <a:gd name="adj" fmla="val 32243"/>
            </a:avLst>
          </a:prstGeom>
          <a:solidFill>
            <a:srgbClr val="70AD47">
              <a:lumMod val="60000"/>
              <a:lumOff val="4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Times New Roman" pitchFamily="18" charset="0"/>
              <a:ea typeface="+mn-ea"/>
              <a:cs typeface="+mn-cs"/>
            </a:endParaRPr>
          </a:p>
        </p:txBody>
      </p:sp>
      <p:sp>
        <p:nvSpPr>
          <p:cNvPr id="39" name="ZoneTexte 38"/>
          <p:cNvSpPr txBox="1"/>
          <p:nvPr/>
        </p:nvSpPr>
        <p:spPr bwMode="auto">
          <a:xfrm>
            <a:off x="752525" y="913966"/>
            <a:ext cx="1946812" cy="422549"/>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Adapter les logiciels de paie aux spécificités de la FP</a:t>
            </a:r>
          </a:p>
        </p:txBody>
      </p:sp>
      <p:sp>
        <p:nvSpPr>
          <p:cNvPr id="41" name="ZoneTexte 40"/>
          <p:cNvSpPr txBox="1"/>
          <p:nvPr/>
        </p:nvSpPr>
        <p:spPr bwMode="auto">
          <a:xfrm>
            <a:off x="1310724" y="3897995"/>
            <a:ext cx="2118497" cy="581742"/>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defPPr>
              <a:defRPr lang="en-US"/>
            </a:defPPr>
            <a:lvl1pPr marR="0" lvl="0" indent="0" algn="ctr" fontAlgn="auto">
              <a:lnSpc>
                <a:spcPct val="85000"/>
              </a:lnSpc>
              <a:spcBef>
                <a:spcPts val="0"/>
              </a:spcBef>
              <a:spcAft>
                <a:spcPts val="0"/>
              </a:spcAft>
              <a:buClrTx/>
              <a:buSzTx/>
              <a:buFontTx/>
              <a:buNone/>
              <a:tabLst/>
              <a:defRPr kumimoji="0" sz="1100" b="1" i="0" u="none" strike="noStrike" kern="0" cap="none" spc="0" normalizeH="0" baseline="0">
                <a:ln>
                  <a:noFill/>
                </a:ln>
                <a:solidFill>
                  <a:srgbClr val="002060"/>
                </a:solidFill>
                <a:effectLst/>
                <a:uLnTx/>
                <a:uFillTx/>
                <a:latin typeface="Calibri" pitchFamily="34" charset="0"/>
                <a:ea typeface="+mn-ea"/>
                <a:cs typeface="Arial"/>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itchFamily="34" charset="0"/>
                <a:ea typeface="+mn-ea"/>
                <a:cs typeface="Arial"/>
              </a:rPr>
              <a:t>S’approprier la « logique DSN » et anticiper l’adaptation de son organisation</a:t>
            </a:r>
          </a:p>
        </p:txBody>
      </p:sp>
      <p:sp>
        <p:nvSpPr>
          <p:cNvPr id="42" name="ZoneTexte 41"/>
          <p:cNvSpPr txBox="1"/>
          <p:nvPr/>
        </p:nvSpPr>
        <p:spPr bwMode="auto">
          <a:xfrm>
            <a:off x="1037272" y="4552936"/>
            <a:ext cx="2474806" cy="813576"/>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Rôder la transmission des flux mensuels et s’approprier la  cinématique de la DSN </a:t>
            </a:r>
            <a:r>
              <a:rPr kumimoji="0" lang="fr-FR" sz="1100" b="0" i="0" u="none" strike="noStrike" kern="0" cap="none" spc="0" normalizeH="0" baseline="0" noProof="0" dirty="0">
                <a:ln>
                  <a:noFill/>
                </a:ln>
                <a:solidFill>
                  <a:srgbClr val="002060"/>
                </a:solidFill>
                <a:effectLst/>
                <a:uLnTx/>
                <a:uFillTx/>
                <a:latin typeface="Calibri"/>
                <a:ea typeface="+mn-ea"/>
                <a:cs typeface="Arial"/>
              </a:rPr>
              <a:t>(régularisations au fil de l’eau, gestion des annule et remplace)</a:t>
            </a:r>
          </a:p>
        </p:txBody>
      </p:sp>
      <p:sp>
        <p:nvSpPr>
          <p:cNvPr id="43" name="ZoneTexte 42"/>
          <p:cNvSpPr txBox="1"/>
          <p:nvPr/>
        </p:nvSpPr>
        <p:spPr bwMode="auto">
          <a:xfrm>
            <a:off x="839181" y="5331295"/>
            <a:ext cx="2099641" cy="381856"/>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Avoir identifié les coûts / gains </a:t>
            </a:r>
            <a:r>
              <a:rPr kumimoji="0" lang="fr-FR" sz="1100" b="0" i="0" u="none" strike="noStrike" kern="0" cap="none" spc="0" normalizeH="0" baseline="0" noProof="0" dirty="0">
                <a:ln>
                  <a:noFill/>
                </a:ln>
                <a:solidFill>
                  <a:srgbClr val="002060"/>
                </a:solidFill>
                <a:effectLst/>
                <a:uLnTx/>
                <a:uFillTx/>
                <a:latin typeface="Calibri"/>
                <a:ea typeface="+mn-ea"/>
                <a:cs typeface="Arial"/>
              </a:rPr>
              <a:t>découlant de la DSN</a:t>
            </a:r>
          </a:p>
        </p:txBody>
      </p:sp>
      <p:sp>
        <p:nvSpPr>
          <p:cNvPr id="44" name="ZoneTexte 43"/>
          <p:cNvSpPr txBox="1"/>
          <p:nvPr/>
        </p:nvSpPr>
        <p:spPr bwMode="auto">
          <a:xfrm>
            <a:off x="923192" y="2108297"/>
            <a:ext cx="2508472" cy="381920"/>
          </a:xfrm>
          <a:prstGeom prst="rect">
            <a:avLst/>
          </a:prstGeom>
          <a:noFill/>
          <a:ln w="9525">
            <a:noFill/>
            <a:miter lim="800000"/>
            <a:headEnd/>
            <a:tailEnd/>
          </a:ln>
        </p:spPr>
        <p:txBody>
          <a:bodyPr wrap="square" lIns="91969" tIns="45984" rIns="91969" bIns="45984"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Avoir éprouvé la qualité de son logiciel en participant au pilote FP</a:t>
            </a:r>
            <a:endParaRPr kumimoji="0" lang="fr-FR" sz="1100" b="0" i="0" u="none" strike="noStrike" kern="0" cap="none" spc="0" normalizeH="0" baseline="0" noProof="0" dirty="0">
              <a:ln>
                <a:noFill/>
              </a:ln>
              <a:solidFill>
                <a:srgbClr val="002060"/>
              </a:solidFill>
              <a:effectLst/>
              <a:uLnTx/>
              <a:uFillTx/>
              <a:latin typeface="Calibri"/>
              <a:ea typeface="+mn-ea"/>
              <a:cs typeface="Arial"/>
            </a:endParaRPr>
          </a:p>
        </p:txBody>
      </p:sp>
      <p:sp>
        <p:nvSpPr>
          <p:cNvPr id="45" name="ZoneTexte 44"/>
          <p:cNvSpPr txBox="1"/>
          <p:nvPr/>
        </p:nvSpPr>
        <p:spPr bwMode="auto">
          <a:xfrm>
            <a:off x="1059523" y="2642156"/>
            <a:ext cx="2359124" cy="668408"/>
          </a:xfrm>
          <a:prstGeom prst="rect">
            <a:avLst/>
          </a:prstGeom>
          <a:noFill/>
          <a:ln w="9525">
            <a:noFill/>
            <a:miter lim="800000"/>
            <a:headEnd/>
            <a:tailEnd/>
          </a:ln>
        </p:spPr>
        <p:txBody>
          <a:bodyPr wrap="square" lIns="91969" tIns="45984" rIns="91969" bIns="45984"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srgbClr val="002060"/>
                </a:solidFill>
                <a:effectLst/>
                <a:uLnTx/>
                <a:uFillTx/>
                <a:latin typeface="Calibri"/>
                <a:ea typeface="+mn-ea"/>
                <a:cs typeface="Arial"/>
              </a:rPr>
              <a:t>Mettre à disposition </a:t>
            </a:r>
            <a:r>
              <a:rPr kumimoji="0" lang="fr-FR" sz="1100" b="1" i="0" u="none" strike="noStrike" kern="0" cap="none" spc="0" normalizeH="0" baseline="0" noProof="0" dirty="0">
                <a:ln>
                  <a:noFill/>
                </a:ln>
                <a:solidFill>
                  <a:srgbClr val="002060"/>
                </a:solidFill>
                <a:effectLst/>
                <a:uLnTx/>
                <a:uFillTx/>
                <a:latin typeface="Calibri"/>
                <a:ea typeface="+mn-ea"/>
                <a:cs typeface="Arial"/>
              </a:rPr>
              <a:t>des contrôles garantissant la qualité des données de paie </a:t>
            </a:r>
            <a:r>
              <a:rPr kumimoji="0" lang="fr-FR" sz="1100" b="0" i="0" u="none" strike="noStrike" kern="0" cap="none" spc="0" normalizeH="0" baseline="0" noProof="0" dirty="0">
                <a:ln>
                  <a:noFill/>
                </a:ln>
                <a:solidFill>
                  <a:srgbClr val="002060"/>
                </a:solidFill>
                <a:effectLst/>
                <a:uLnTx/>
                <a:uFillTx/>
                <a:latin typeface="Calibri"/>
                <a:ea typeface="+mn-ea"/>
                <a:cs typeface="Arial"/>
              </a:rPr>
              <a:t>pour les agents FP</a:t>
            </a:r>
          </a:p>
        </p:txBody>
      </p:sp>
      <p:sp>
        <p:nvSpPr>
          <p:cNvPr id="46" name="Rectangle à coins arrondis 45"/>
          <p:cNvSpPr/>
          <p:nvPr/>
        </p:nvSpPr>
        <p:spPr>
          <a:xfrm>
            <a:off x="475632" y="477266"/>
            <a:ext cx="968371" cy="221054"/>
          </a:xfrm>
          <a:prstGeom prst="roundRect">
            <a:avLst/>
          </a:prstGeom>
          <a:solidFill>
            <a:srgbClr val="76B54B"/>
          </a:solidFill>
          <a:ln w="6350" cap="flat" cmpd="sng" algn="ctr">
            <a:noFill/>
            <a:prstDash val="solid"/>
            <a:miter lim="800000"/>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smtClean="0">
                <a:ln>
                  <a:noFill/>
                </a:ln>
                <a:solidFill>
                  <a:srgbClr val="002060"/>
                </a:solidFill>
                <a:effectLst/>
                <a:uLnTx/>
                <a:uFillTx/>
                <a:latin typeface="Calibri" panose="020F0502020204030204"/>
                <a:ea typeface="+mn-ea"/>
                <a:cs typeface="Arial"/>
              </a:rPr>
              <a:t>Editeurs</a:t>
            </a:r>
          </a:p>
        </p:txBody>
      </p:sp>
      <p:sp>
        <p:nvSpPr>
          <p:cNvPr id="47" name="Rectangle à coins arrondis 46"/>
          <p:cNvSpPr/>
          <p:nvPr/>
        </p:nvSpPr>
        <p:spPr>
          <a:xfrm>
            <a:off x="530232" y="6560825"/>
            <a:ext cx="1231289" cy="250514"/>
          </a:xfrm>
          <a:prstGeom prst="roundRect">
            <a:avLst/>
          </a:prstGeom>
          <a:solidFill>
            <a:srgbClr val="D56D43"/>
          </a:solidFill>
          <a:ln w="6350" cap="flat" cmpd="sng" algn="ctr">
            <a:noFill/>
            <a:prstDash val="solid"/>
            <a:miter lim="800000"/>
          </a:ln>
          <a:effectLst/>
        </p:spPr>
        <p:txBody>
          <a:bodyPr rtlCol="0" anchor="ct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anose="020F0502020204030204"/>
                <a:ea typeface="+mn-ea"/>
                <a:cs typeface="Arial"/>
              </a:rPr>
              <a:t>Employeurs FP</a:t>
            </a:r>
          </a:p>
        </p:txBody>
      </p:sp>
      <p:sp>
        <p:nvSpPr>
          <p:cNvPr id="48" name="ZoneTexte 47">
            <a:extLst>
              <a:ext uri="{FF2B5EF4-FFF2-40B4-BE49-F238E27FC236}">
                <a16:creationId xmlns:a16="http://schemas.microsoft.com/office/drawing/2014/main" id="{03BEDFDA-C550-D24E-A84D-D6B738905384}"/>
              </a:ext>
            </a:extLst>
          </p:cNvPr>
          <p:cNvSpPr txBox="1"/>
          <p:nvPr/>
        </p:nvSpPr>
        <p:spPr>
          <a:xfrm>
            <a:off x="752525" y="1564311"/>
            <a:ext cx="2386630" cy="432875"/>
          </a:xfrm>
          <a:prstGeom prst="rect">
            <a:avLst/>
          </a:prstGeom>
          <a:noFill/>
        </p:spPr>
        <p:txBody>
          <a:bodyPr wrap="square" tIns="0" bIns="0"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Intégrer dans les produits actuels les évolutions DSN concernant les spécificités FP</a:t>
            </a:r>
          </a:p>
        </p:txBody>
      </p:sp>
      <p:sp>
        <p:nvSpPr>
          <p:cNvPr id="50" name="ZoneTexte 49">
            <a:extLst>
              <a:ext uri="{FF2B5EF4-FFF2-40B4-BE49-F238E27FC236}">
                <a16:creationId xmlns:a16="http://schemas.microsoft.com/office/drawing/2014/main" id="{82623E77-9C6C-AE43-890E-50BCF2A28DE7}"/>
              </a:ext>
            </a:extLst>
          </p:cNvPr>
          <p:cNvSpPr txBox="1"/>
          <p:nvPr/>
        </p:nvSpPr>
        <p:spPr bwMode="auto">
          <a:xfrm>
            <a:off x="624588" y="6300075"/>
            <a:ext cx="2442248" cy="236752"/>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Former les gestionnaires RH </a:t>
            </a:r>
          </a:p>
        </p:txBody>
      </p:sp>
      <p:sp>
        <p:nvSpPr>
          <p:cNvPr id="49" name="Rectangle 48">
            <a:extLst>
              <a:ext uri="{FF2B5EF4-FFF2-40B4-BE49-F238E27FC236}">
                <a16:creationId xmlns:a16="http://schemas.microsoft.com/office/drawing/2014/main" id="{EB56F900-2982-554A-8593-17AA7D7733A6}"/>
              </a:ext>
            </a:extLst>
          </p:cNvPr>
          <p:cNvSpPr/>
          <p:nvPr/>
        </p:nvSpPr>
        <p:spPr>
          <a:xfrm>
            <a:off x="716817" y="5701061"/>
            <a:ext cx="2635211" cy="669094"/>
          </a:xfrm>
          <a:prstGeom prst="rect">
            <a:avLst/>
          </a:prstGeom>
        </p:spPr>
        <p:txBody>
          <a:bodyPr wrap="square">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Installer l’organisation adéquate </a:t>
            </a:r>
            <a:r>
              <a:rPr kumimoji="0" lang="fr-FR" sz="1100" b="0" i="0" u="none" strike="noStrike" kern="0" cap="none" spc="0" normalizeH="0" baseline="0" noProof="0" dirty="0">
                <a:ln>
                  <a:noFill/>
                </a:ln>
                <a:solidFill>
                  <a:srgbClr val="002060"/>
                </a:solidFill>
                <a:effectLst/>
                <a:uLnTx/>
                <a:uFillTx/>
                <a:latin typeface="Calibri"/>
                <a:ea typeface="+mn-ea"/>
                <a:cs typeface="Arial"/>
              </a:rPr>
              <a:t>(domaines de responsabilité, gestion des contacts pour les flux retours, contrôles…)</a:t>
            </a:r>
          </a:p>
        </p:txBody>
      </p:sp>
      <p:sp>
        <p:nvSpPr>
          <p:cNvPr id="51" name="Parallélogramme 50"/>
          <p:cNvSpPr/>
          <p:nvPr/>
        </p:nvSpPr>
        <p:spPr bwMode="auto">
          <a:xfrm flipV="1">
            <a:off x="2796898" y="764060"/>
            <a:ext cx="3301458" cy="2697968"/>
          </a:xfrm>
          <a:prstGeom prst="parallelogram">
            <a:avLst>
              <a:gd name="adj" fmla="val 32243"/>
            </a:avLst>
          </a:prstGeom>
          <a:solidFill>
            <a:srgbClr val="70AD47">
              <a:lumMod val="60000"/>
              <a:lumOff val="4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Times New Roman" pitchFamily="18" charset="0"/>
              <a:ea typeface="+mn-ea"/>
              <a:cs typeface="+mn-cs"/>
            </a:endParaRPr>
          </a:p>
        </p:txBody>
      </p:sp>
      <p:sp>
        <p:nvSpPr>
          <p:cNvPr id="52" name="Parallélogramme 51"/>
          <p:cNvSpPr/>
          <p:nvPr/>
        </p:nvSpPr>
        <p:spPr bwMode="auto">
          <a:xfrm rot="10800000">
            <a:off x="2978838" y="3822615"/>
            <a:ext cx="3447429" cy="2708155"/>
          </a:xfrm>
          <a:prstGeom prst="parallelogram">
            <a:avLst>
              <a:gd name="adj" fmla="val 28185"/>
            </a:avLst>
          </a:prstGeom>
          <a:solidFill>
            <a:srgbClr val="E39E83"/>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srgbClr val="002060"/>
              </a:solidFill>
              <a:effectLst/>
              <a:uLnTx/>
              <a:uFillTx/>
              <a:latin typeface="Times New Roman" pitchFamily="18" charset="0"/>
              <a:ea typeface="+mn-ea"/>
              <a:cs typeface="Arial" pitchFamily="34" charset="0"/>
            </a:endParaRPr>
          </a:p>
        </p:txBody>
      </p:sp>
      <p:sp>
        <p:nvSpPr>
          <p:cNvPr id="53" name="Parallélogramme 52"/>
          <p:cNvSpPr/>
          <p:nvPr/>
        </p:nvSpPr>
        <p:spPr bwMode="auto">
          <a:xfrm rot="10800000">
            <a:off x="5700886" y="3824237"/>
            <a:ext cx="2865037" cy="2707200"/>
          </a:xfrm>
          <a:prstGeom prst="parallelogram">
            <a:avLst>
              <a:gd name="adj" fmla="val 28185"/>
            </a:avLst>
          </a:prstGeom>
          <a:solidFill>
            <a:srgbClr val="E39E83"/>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srgbClr val="002060"/>
              </a:solidFill>
              <a:effectLst/>
              <a:uLnTx/>
              <a:uFillTx/>
              <a:latin typeface="Times New Roman" pitchFamily="18" charset="0"/>
              <a:ea typeface="+mn-ea"/>
              <a:cs typeface="Arial" pitchFamily="34" charset="0"/>
            </a:endParaRPr>
          </a:p>
        </p:txBody>
      </p:sp>
      <p:sp>
        <p:nvSpPr>
          <p:cNvPr id="54" name="ZoneTexte 53"/>
          <p:cNvSpPr txBox="1"/>
          <p:nvPr/>
        </p:nvSpPr>
        <p:spPr bwMode="auto">
          <a:xfrm>
            <a:off x="3857757" y="3897995"/>
            <a:ext cx="2222252" cy="581742"/>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defPPr>
              <a:defRPr lang="en-US"/>
            </a:defPPr>
            <a:lvl1pPr marR="0" lvl="0" indent="0" algn="ctr" fontAlgn="auto">
              <a:lnSpc>
                <a:spcPct val="85000"/>
              </a:lnSpc>
              <a:spcBef>
                <a:spcPts val="0"/>
              </a:spcBef>
              <a:spcAft>
                <a:spcPts val="0"/>
              </a:spcAft>
              <a:buClrTx/>
              <a:buSzTx/>
              <a:buFontTx/>
              <a:buNone/>
              <a:tabLst/>
              <a:defRPr kumimoji="0" sz="1100" b="1" i="0" u="none" strike="noStrike" kern="0" cap="none" spc="0" normalizeH="0" baseline="0">
                <a:ln>
                  <a:noFill/>
                </a:ln>
                <a:solidFill>
                  <a:srgbClr val="002060"/>
                </a:solidFill>
                <a:effectLst/>
                <a:uLnTx/>
                <a:uFillTx/>
                <a:latin typeface="Calibri" pitchFamily="34" charset="0"/>
                <a:ea typeface="+mn-ea"/>
                <a:cs typeface="Arial"/>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itchFamily="34" charset="0"/>
                <a:ea typeface="+mn-ea"/>
                <a:cs typeface="Arial"/>
              </a:rPr>
              <a:t>Garantir la qualité des données pour sécuriser </a:t>
            </a:r>
            <a:r>
              <a:rPr kumimoji="0" lang="fr-FR" sz="1100" b="1" i="0" u="none" strike="noStrike" kern="0" cap="none" spc="0" normalizeH="0" baseline="0" noProof="0" dirty="0" smtClean="0">
                <a:ln>
                  <a:noFill/>
                </a:ln>
                <a:solidFill>
                  <a:srgbClr val="002060"/>
                </a:solidFill>
                <a:effectLst/>
                <a:uLnTx/>
                <a:uFillTx/>
                <a:latin typeface="Calibri" pitchFamily="34" charset="0"/>
                <a:ea typeface="+mn-ea"/>
                <a:cs typeface="Arial"/>
              </a:rPr>
              <a:t>le</a:t>
            </a:r>
            <a:r>
              <a:rPr kumimoji="0" lang="fr-FR" sz="1100" b="1" i="0" u="none" strike="noStrike" kern="0" cap="none" spc="0" normalizeH="0" noProof="0" dirty="0" smtClean="0">
                <a:ln>
                  <a:noFill/>
                </a:ln>
                <a:solidFill>
                  <a:srgbClr val="002060"/>
                </a:solidFill>
                <a:effectLst/>
                <a:uLnTx/>
                <a:uFillTx/>
                <a:latin typeface="Calibri" pitchFamily="34" charset="0"/>
                <a:ea typeface="+mn-ea"/>
                <a:cs typeface="Arial"/>
              </a:rPr>
              <a:t> remplacement </a:t>
            </a:r>
            <a:r>
              <a:rPr kumimoji="0" lang="fr-FR" sz="1100" b="1" i="0" u="none" strike="noStrike" kern="0" cap="none" spc="0" normalizeH="0" baseline="0" noProof="0" dirty="0" smtClean="0">
                <a:ln>
                  <a:noFill/>
                </a:ln>
                <a:solidFill>
                  <a:srgbClr val="002060"/>
                </a:solidFill>
                <a:effectLst/>
                <a:uLnTx/>
                <a:uFillTx/>
                <a:latin typeface="Calibri" pitchFamily="34" charset="0"/>
                <a:ea typeface="+mn-ea"/>
                <a:cs typeface="Arial"/>
              </a:rPr>
              <a:t>des </a:t>
            </a:r>
            <a:r>
              <a:rPr kumimoji="0" lang="fr-FR" sz="1100" b="1" i="0" u="none" strike="noStrike" kern="0" cap="none" spc="0" normalizeH="0" baseline="0" noProof="0" dirty="0">
                <a:ln>
                  <a:noFill/>
                </a:ln>
                <a:solidFill>
                  <a:srgbClr val="002060"/>
                </a:solidFill>
                <a:effectLst/>
                <a:uLnTx/>
                <a:uFillTx/>
                <a:latin typeface="Calibri" pitchFamily="34" charset="0"/>
                <a:ea typeface="+mn-ea"/>
                <a:cs typeface="Arial"/>
              </a:rPr>
              <a:t>procédures</a:t>
            </a:r>
          </a:p>
        </p:txBody>
      </p:sp>
      <p:sp>
        <p:nvSpPr>
          <p:cNvPr id="55" name="ZoneTexte 54"/>
          <p:cNvSpPr txBox="1"/>
          <p:nvPr/>
        </p:nvSpPr>
        <p:spPr bwMode="auto">
          <a:xfrm>
            <a:off x="6648402" y="3907485"/>
            <a:ext cx="1569045" cy="422549"/>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defPPr>
              <a:defRPr lang="en-US"/>
            </a:defPPr>
            <a:lvl1pPr marR="0" lvl="0" indent="0" algn="ctr" fontAlgn="auto">
              <a:lnSpc>
                <a:spcPct val="85000"/>
              </a:lnSpc>
              <a:spcBef>
                <a:spcPts val="0"/>
              </a:spcBef>
              <a:spcAft>
                <a:spcPts val="0"/>
              </a:spcAft>
              <a:buClrTx/>
              <a:buSzTx/>
              <a:buFontTx/>
              <a:buNone/>
              <a:tabLst/>
              <a:defRPr kumimoji="0" sz="1100" b="1" i="0" u="none" strike="noStrike" kern="0" cap="none" spc="0" normalizeH="0" baseline="0">
                <a:ln>
                  <a:noFill/>
                </a:ln>
                <a:solidFill>
                  <a:srgbClr val="002060"/>
                </a:solidFill>
                <a:effectLst/>
                <a:uLnTx/>
                <a:uFillTx/>
                <a:latin typeface="Calibri" pitchFamily="34" charset="0"/>
                <a:ea typeface="+mn-ea"/>
                <a:cs typeface="Arial"/>
              </a:defRPr>
            </a:lvl1pPr>
            <a:lvl2pPr>
              <a:defRPr>
                <a:latin typeface="+mn-lt"/>
                <a:ea typeface="+mn-ea"/>
                <a:cs typeface="+mn-cs"/>
              </a:defRPr>
            </a:lvl2pPr>
            <a:lvl3pPr>
              <a:defRPr>
                <a:latin typeface="+mn-lt"/>
                <a:ea typeface="+mn-ea"/>
                <a:cs typeface="+mn-cs"/>
              </a:defRPr>
            </a:lvl3pPr>
            <a:lvl4pPr>
              <a:defRPr>
                <a:latin typeface="+mn-lt"/>
                <a:ea typeface="+mn-ea"/>
                <a:cs typeface="+mn-cs"/>
              </a:defRPr>
            </a:lvl4pPr>
            <a:lvl5pPr>
              <a:defRPr>
                <a:latin typeface="+mn-lt"/>
                <a:ea typeface="+mn-ea"/>
                <a:cs typeface="+mn-cs"/>
              </a:defRPr>
            </a:lvl5pPr>
            <a:lvl6pPr>
              <a:defRPr>
                <a:latin typeface="+mn-lt"/>
                <a:ea typeface="+mn-ea"/>
                <a:cs typeface="+mn-cs"/>
              </a:defRPr>
            </a:lvl6pPr>
            <a:lvl7pPr>
              <a:defRPr>
                <a:latin typeface="+mn-lt"/>
                <a:ea typeface="+mn-ea"/>
                <a:cs typeface="+mn-cs"/>
              </a:defRPr>
            </a:lvl7pPr>
            <a:lvl8pPr>
              <a:defRPr>
                <a:latin typeface="+mn-lt"/>
                <a:ea typeface="+mn-ea"/>
                <a:cs typeface="+mn-cs"/>
              </a:defRPr>
            </a:lvl8pPr>
            <a:lvl9pPr>
              <a:defRPr>
                <a:latin typeface="+mn-lt"/>
                <a:ea typeface="+mn-ea"/>
                <a:cs typeface="+mn-cs"/>
              </a:defRPr>
            </a:lvl9p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pitchFamily="34" charset="0"/>
                <a:ea typeface="+mn-ea"/>
                <a:cs typeface="Arial"/>
              </a:rPr>
              <a:t>Préparer les agents à la DSN </a:t>
            </a:r>
          </a:p>
        </p:txBody>
      </p:sp>
      <p:sp>
        <p:nvSpPr>
          <p:cNvPr id="56" name="ZoneTexte 55"/>
          <p:cNvSpPr txBox="1"/>
          <p:nvPr/>
        </p:nvSpPr>
        <p:spPr bwMode="auto">
          <a:xfrm>
            <a:off x="3266837" y="5339757"/>
            <a:ext cx="2565165" cy="957462"/>
          </a:xfrm>
          <a:prstGeom prst="rect">
            <a:avLst/>
          </a:prstGeom>
          <a:noFill/>
          <a:ln w="9525">
            <a:noFill/>
            <a:miter lim="800000"/>
            <a:headEnd/>
            <a:tailEnd/>
          </a:ln>
        </p:spPr>
        <p:txBody>
          <a:bodyPr wrap="square" lIns="91969" tIns="45984" rIns="91969" bIns="45984"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Favoriser l’articulation Paie / Déclaration </a:t>
            </a:r>
            <a:r>
              <a:rPr kumimoji="0" lang="fr-FR" sz="1100" b="0" i="0" u="none" strike="noStrike" kern="0" cap="none" spc="0" normalizeH="0" baseline="0" noProof="0" dirty="0">
                <a:ln>
                  <a:noFill/>
                </a:ln>
                <a:solidFill>
                  <a:srgbClr val="002060"/>
                </a:solidFill>
                <a:effectLst/>
                <a:uLnTx/>
                <a:uFillTx/>
                <a:latin typeface="Calibri"/>
                <a:ea typeface="+mn-ea"/>
                <a:cs typeface="Arial"/>
              </a:rPr>
              <a:t>(contrôler et fiabiliser les données issues de la paie et adapter les contrôles pour s’assurer de la synchronisation paie/DSN)</a:t>
            </a:r>
          </a:p>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endParaRPr kumimoji="0" lang="fr-FR" sz="1100" b="1" i="0" u="none" strike="noStrike" kern="0" cap="none" spc="0" normalizeH="0" baseline="0" noProof="0" dirty="0">
              <a:ln>
                <a:noFill/>
              </a:ln>
              <a:solidFill>
                <a:srgbClr val="002060"/>
              </a:solidFill>
              <a:effectLst/>
              <a:uLnTx/>
              <a:uFillTx/>
              <a:latin typeface="Calibri"/>
              <a:ea typeface="+mn-ea"/>
              <a:cs typeface="Arial"/>
            </a:endParaRPr>
          </a:p>
        </p:txBody>
      </p:sp>
      <p:sp>
        <p:nvSpPr>
          <p:cNvPr id="57" name="ZoneTexte 56"/>
          <p:cNvSpPr txBox="1"/>
          <p:nvPr/>
        </p:nvSpPr>
        <p:spPr bwMode="auto">
          <a:xfrm>
            <a:off x="6263107" y="4607951"/>
            <a:ext cx="1935788" cy="525742"/>
          </a:xfrm>
          <a:prstGeom prst="rect">
            <a:avLst/>
          </a:prstGeom>
          <a:noFill/>
          <a:ln w="9525">
            <a:noFill/>
            <a:miter lim="800000"/>
            <a:headEnd/>
            <a:tailEnd/>
          </a:ln>
        </p:spPr>
        <p:txBody>
          <a:bodyPr wrap="square" lIns="91969" tIns="45984" rIns="91969" bIns="45984"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Avoir mis en place une procédure d’information / sensibilisation des agents </a:t>
            </a:r>
            <a:endParaRPr kumimoji="0" lang="fr-FR" sz="1100" b="0" i="0" u="none" strike="noStrike" kern="0" cap="none" spc="0" normalizeH="0" baseline="0" noProof="0" dirty="0">
              <a:ln>
                <a:noFill/>
              </a:ln>
              <a:solidFill>
                <a:srgbClr val="002060"/>
              </a:solidFill>
              <a:effectLst/>
              <a:uLnTx/>
              <a:uFillTx/>
              <a:latin typeface="Calibri"/>
              <a:ea typeface="+mn-ea"/>
              <a:cs typeface="Arial"/>
            </a:endParaRPr>
          </a:p>
        </p:txBody>
      </p:sp>
      <p:sp>
        <p:nvSpPr>
          <p:cNvPr id="58" name="ZoneTexte 57"/>
          <p:cNvSpPr txBox="1"/>
          <p:nvPr/>
        </p:nvSpPr>
        <p:spPr bwMode="auto">
          <a:xfrm>
            <a:off x="6091315" y="5179721"/>
            <a:ext cx="1896014" cy="525742"/>
          </a:xfrm>
          <a:prstGeom prst="rect">
            <a:avLst/>
          </a:prstGeom>
          <a:noFill/>
          <a:ln w="9525">
            <a:noFill/>
            <a:miter lim="800000"/>
            <a:headEnd/>
            <a:tailEnd/>
          </a:ln>
        </p:spPr>
        <p:txBody>
          <a:bodyPr wrap="square" lIns="91969" tIns="45984" rIns="91969" bIns="45984"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Sensibiliser les nouveaux agents à la nécessité de leur bonne identification</a:t>
            </a:r>
          </a:p>
        </p:txBody>
      </p:sp>
      <p:sp>
        <p:nvSpPr>
          <p:cNvPr id="59" name="ZoneTexte 58"/>
          <p:cNvSpPr txBox="1"/>
          <p:nvPr/>
        </p:nvSpPr>
        <p:spPr bwMode="auto">
          <a:xfrm>
            <a:off x="3276904" y="925802"/>
            <a:ext cx="1676330" cy="422549"/>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Engager le déploiement de la DSN FP</a:t>
            </a:r>
          </a:p>
        </p:txBody>
      </p:sp>
      <p:sp>
        <p:nvSpPr>
          <p:cNvPr id="60" name="Parallélogramme 59">
            <a:extLst>
              <a:ext uri="{FF2B5EF4-FFF2-40B4-BE49-F238E27FC236}">
                <a16:creationId xmlns:a16="http://schemas.microsoft.com/office/drawing/2014/main" id="{EF85343D-F539-8F44-AB6A-5D32F7D68731}"/>
              </a:ext>
            </a:extLst>
          </p:cNvPr>
          <p:cNvSpPr/>
          <p:nvPr/>
        </p:nvSpPr>
        <p:spPr bwMode="auto">
          <a:xfrm flipV="1">
            <a:off x="5260945" y="764060"/>
            <a:ext cx="3269389" cy="2697968"/>
          </a:xfrm>
          <a:prstGeom prst="parallelogram">
            <a:avLst>
              <a:gd name="adj" fmla="val 32243"/>
            </a:avLst>
          </a:prstGeom>
          <a:solidFill>
            <a:srgbClr val="70AD47">
              <a:lumMod val="60000"/>
              <a:lumOff val="40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Times New Roman" pitchFamily="18" charset="0"/>
              <a:ea typeface="+mn-ea"/>
              <a:cs typeface="+mn-cs"/>
            </a:endParaRPr>
          </a:p>
        </p:txBody>
      </p:sp>
      <p:sp>
        <p:nvSpPr>
          <p:cNvPr id="61" name="ZoneTexte 60">
            <a:extLst>
              <a:ext uri="{FF2B5EF4-FFF2-40B4-BE49-F238E27FC236}">
                <a16:creationId xmlns:a16="http://schemas.microsoft.com/office/drawing/2014/main" id="{3DBFED64-8FBC-6045-8F5B-A0F4CD25BB68}"/>
              </a:ext>
            </a:extLst>
          </p:cNvPr>
          <p:cNvSpPr txBox="1"/>
          <p:nvPr/>
        </p:nvSpPr>
        <p:spPr bwMode="auto">
          <a:xfrm>
            <a:off x="5613162" y="909505"/>
            <a:ext cx="1942560" cy="422549"/>
          </a:xfrm>
          <a:prstGeom prst="roundRect">
            <a:avLst/>
          </a:prstGeom>
          <a:solidFill>
            <a:sysClr val="window" lastClr="FFFFFF"/>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p>
            <a:pPr marL="0" marR="0" lvl="0" indent="0" algn="ctr" defTabSz="457200" rtl="0" eaLnBrk="1" fontAlgn="auto" latinLnBrk="0" hangingPunct="1">
              <a:lnSpc>
                <a:spcPct val="85000"/>
              </a:lnSpc>
              <a:spcBef>
                <a:spcPts val="0"/>
              </a:spcBef>
              <a:spcAft>
                <a:spcPts val="0"/>
              </a:spcAft>
              <a:buClrTx/>
              <a:buSzTx/>
              <a:buFontTx/>
              <a:buNone/>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Accompagner les employeurs dans leur entrée en DSN</a:t>
            </a:r>
          </a:p>
        </p:txBody>
      </p:sp>
      <p:sp>
        <p:nvSpPr>
          <p:cNvPr id="62" name="ZoneTexte 61">
            <a:extLst>
              <a:ext uri="{FF2B5EF4-FFF2-40B4-BE49-F238E27FC236}">
                <a16:creationId xmlns:a16="http://schemas.microsoft.com/office/drawing/2014/main" id="{91A99A79-9333-7B4C-A9D4-99CF2F581B26}"/>
              </a:ext>
            </a:extLst>
          </p:cNvPr>
          <p:cNvSpPr txBox="1"/>
          <p:nvPr/>
        </p:nvSpPr>
        <p:spPr>
          <a:xfrm>
            <a:off x="3140657" y="1526699"/>
            <a:ext cx="2386631" cy="720710"/>
          </a:xfrm>
          <a:prstGeom prst="rect">
            <a:avLst/>
          </a:prstGeom>
          <a:noFill/>
        </p:spPr>
        <p:txBody>
          <a:bodyPr wrap="square" tIns="0" bIns="0"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Structurer le plan de déploiement sur le parc client FP au regard des 3 échéances prévues par le décret </a:t>
            </a:r>
            <a:r>
              <a:rPr kumimoji="0" lang="fr-FR" sz="1100" b="0" i="0" u="none" strike="noStrike" kern="0" cap="none" spc="0" normalizeH="0" baseline="0" noProof="0" dirty="0">
                <a:ln>
                  <a:noFill/>
                </a:ln>
                <a:solidFill>
                  <a:srgbClr val="002060"/>
                </a:solidFill>
                <a:effectLst/>
                <a:uLnTx/>
                <a:uFillTx/>
                <a:latin typeface="Calibri"/>
                <a:ea typeface="+mn-ea"/>
                <a:cs typeface="Arial"/>
              </a:rPr>
              <a:t>(janvier 2020, janvier 2021 et janvier 2022)</a:t>
            </a:r>
          </a:p>
        </p:txBody>
      </p:sp>
      <p:sp>
        <p:nvSpPr>
          <p:cNvPr id="63" name="ZoneTexte 62">
            <a:extLst>
              <a:ext uri="{FF2B5EF4-FFF2-40B4-BE49-F238E27FC236}">
                <a16:creationId xmlns:a16="http://schemas.microsoft.com/office/drawing/2014/main" id="{5BD46638-F182-A240-A1F4-F9E66135213A}"/>
              </a:ext>
            </a:extLst>
          </p:cNvPr>
          <p:cNvSpPr txBox="1"/>
          <p:nvPr/>
        </p:nvSpPr>
        <p:spPr bwMode="auto">
          <a:xfrm>
            <a:off x="5572635" y="1475585"/>
            <a:ext cx="2191052" cy="525742"/>
          </a:xfrm>
          <a:prstGeom prst="rect">
            <a:avLst/>
          </a:prstGeom>
          <a:noFill/>
          <a:ln w="9525">
            <a:noFill/>
            <a:miter lim="800000"/>
            <a:headEnd/>
            <a:tailEnd/>
          </a:ln>
        </p:spPr>
        <p:txBody>
          <a:bodyPr wrap="square" lIns="91969" tIns="45984" rIns="91969" bIns="45984"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srgbClr val="002060"/>
                </a:solidFill>
                <a:effectLst/>
                <a:uLnTx/>
                <a:uFillTx/>
                <a:latin typeface="Calibri"/>
                <a:ea typeface="+mn-ea"/>
                <a:cs typeface="Arial"/>
              </a:rPr>
              <a:t>Mettre en place une </a:t>
            </a:r>
            <a:r>
              <a:rPr kumimoji="0" lang="fr-FR" sz="1100" b="1" i="0" u="none" strike="noStrike" kern="0" cap="none" spc="0" normalizeH="0" baseline="0" noProof="0" dirty="0">
                <a:ln>
                  <a:noFill/>
                </a:ln>
                <a:solidFill>
                  <a:srgbClr val="002060"/>
                </a:solidFill>
                <a:effectLst/>
                <a:uLnTx/>
                <a:uFillTx/>
                <a:latin typeface="Calibri"/>
                <a:ea typeface="+mn-ea"/>
                <a:cs typeface="Arial"/>
              </a:rPr>
              <a:t>assistance client adaptée </a:t>
            </a:r>
            <a:r>
              <a:rPr kumimoji="0" lang="fr-FR" sz="1100" b="0" i="0" u="none" strike="noStrike" kern="0" cap="none" spc="0" normalizeH="0" baseline="0" noProof="0" dirty="0">
                <a:ln>
                  <a:noFill/>
                </a:ln>
                <a:solidFill>
                  <a:srgbClr val="002060"/>
                </a:solidFill>
                <a:effectLst/>
                <a:uLnTx/>
                <a:uFillTx/>
                <a:latin typeface="Calibri"/>
                <a:ea typeface="+mn-ea"/>
                <a:cs typeface="Arial"/>
              </a:rPr>
              <a:t>au regard de la montée en charge</a:t>
            </a:r>
          </a:p>
        </p:txBody>
      </p:sp>
      <p:sp>
        <p:nvSpPr>
          <p:cNvPr id="64" name="ZoneTexte 63">
            <a:extLst>
              <a:ext uri="{FF2B5EF4-FFF2-40B4-BE49-F238E27FC236}">
                <a16:creationId xmlns:a16="http://schemas.microsoft.com/office/drawing/2014/main" id="{EDFF7F8D-95EB-2D4A-A3A7-99780CAC5E80}"/>
              </a:ext>
            </a:extLst>
          </p:cNvPr>
          <p:cNvSpPr txBox="1"/>
          <p:nvPr/>
        </p:nvSpPr>
        <p:spPr>
          <a:xfrm>
            <a:off x="3369896" y="2351200"/>
            <a:ext cx="2329856" cy="432875"/>
          </a:xfrm>
          <a:prstGeom prst="rect">
            <a:avLst/>
          </a:prstGeom>
          <a:noFill/>
        </p:spPr>
        <p:txBody>
          <a:bodyPr wrap="square" tIns="0" bIns="0"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Promouvoir la DSN et la participation au pilote </a:t>
            </a:r>
            <a:r>
              <a:rPr kumimoji="0" lang="fr-FR" sz="1100" b="0" i="0" u="none" strike="noStrike" kern="0" cap="none" spc="0" normalizeH="0" baseline="0" noProof="0" dirty="0">
                <a:ln>
                  <a:noFill/>
                </a:ln>
                <a:solidFill>
                  <a:srgbClr val="002060"/>
                </a:solidFill>
                <a:effectLst/>
                <a:uLnTx/>
                <a:uFillTx/>
                <a:latin typeface="Calibri"/>
                <a:ea typeface="+mn-ea"/>
                <a:cs typeface="Arial"/>
              </a:rPr>
              <a:t>auprès des acteurs FPH et la FPT </a:t>
            </a:r>
          </a:p>
        </p:txBody>
      </p:sp>
      <p:sp>
        <p:nvSpPr>
          <p:cNvPr id="65" name="ZoneTexte 64">
            <a:extLst>
              <a:ext uri="{FF2B5EF4-FFF2-40B4-BE49-F238E27FC236}">
                <a16:creationId xmlns:a16="http://schemas.microsoft.com/office/drawing/2014/main" id="{6CDE4F8F-AD06-5F46-8089-B6F475DE16D7}"/>
              </a:ext>
            </a:extLst>
          </p:cNvPr>
          <p:cNvSpPr txBox="1"/>
          <p:nvPr/>
        </p:nvSpPr>
        <p:spPr>
          <a:xfrm>
            <a:off x="5756098" y="2043119"/>
            <a:ext cx="2386631" cy="576761"/>
          </a:xfrm>
          <a:prstGeom prst="rect">
            <a:avLst/>
          </a:prstGeom>
          <a:noFill/>
        </p:spPr>
        <p:txBody>
          <a:bodyPr wrap="square" tIns="0" bIns="0"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Mettre en place un dispositif de démarrage packagé </a:t>
            </a:r>
            <a:r>
              <a:rPr kumimoji="0" lang="fr-FR" sz="1100" b="0" i="0" u="none" strike="noStrike" kern="0" cap="none" spc="0" normalizeH="0" baseline="0" noProof="0" dirty="0">
                <a:ln>
                  <a:noFill/>
                </a:ln>
                <a:solidFill>
                  <a:srgbClr val="002060"/>
                </a:solidFill>
                <a:effectLst/>
                <a:uLnTx/>
                <a:uFillTx/>
                <a:latin typeface="Calibri"/>
                <a:ea typeface="+mn-ea"/>
                <a:cs typeface="Arial"/>
              </a:rPr>
              <a:t>(étude des impacts organisationnels, installation du produit, …)</a:t>
            </a:r>
          </a:p>
        </p:txBody>
      </p:sp>
      <p:sp>
        <p:nvSpPr>
          <p:cNvPr id="66" name="ZoneTexte 65">
            <a:extLst>
              <a:ext uri="{FF2B5EF4-FFF2-40B4-BE49-F238E27FC236}">
                <a16:creationId xmlns:a16="http://schemas.microsoft.com/office/drawing/2014/main" id="{AB5FC545-4F11-B64B-B109-C92853F89EF1}"/>
              </a:ext>
            </a:extLst>
          </p:cNvPr>
          <p:cNvSpPr txBox="1"/>
          <p:nvPr/>
        </p:nvSpPr>
        <p:spPr>
          <a:xfrm>
            <a:off x="5965870" y="2751697"/>
            <a:ext cx="2215606" cy="576761"/>
          </a:xfrm>
          <a:prstGeom prst="rect">
            <a:avLst/>
          </a:prstGeom>
          <a:noFill/>
        </p:spPr>
        <p:txBody>
          <a:bodyPr wrap="square" tIns="0" bIns="0"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Etre le relais des consignes et bonnes pratiques auprès des réseaux et clients </a:t>
            </a:r>
            <a:r>
              <a:rPr kumimoji="0" lang="fr-FR" sz="1100" b="0" i="0" u="none" strike="noStrike" kern="0" cap="none" spc="0" normalizeH="0" baseline="0" noProof="0" dirty="0">
                <a:ln>
                  <a:noFill/>
                </a:ln>
                <a:solidFill>
                  <a:srgbClr val="002060"/>
                </a:solidFill>
                <a:effectLst/>
                <a:uLnTx/>
                <a:uFillTx/>
                <a:latin typeface="Calibri"/>
                <a:ea typeface="+mn-ea"/>
                <a:cs typeface="Arial"/>
              </a:rPr>
              <a:t>(capitalisation à organiser, </a:t>
            </a:r>
            <a:r>
              <a:rPr kumimoji="0" lang="fr-FR" sz="1100" b="0" i="0" u="none" strike="noStrike" kern="0" cap="none" spc="0" normalizeH="0" baseline="0" noProof="0" dirty="0" err="1">
                <a:ln>
                  <a:noFill/>
                </a:ln>
                <a:solidFill>
                  <a:srgbClr val="002060"/>
                </a:solidFill>
                <a:effectLst/>
                <a:uLnTx/>
                <a:uFillTx/>
                <a:latin typeface="Calibri"/>
                <a:ea typeface="+mn-ea"/>
                <a:cs typeface="Arial"/>
              </a:rPr>
              <a:t>webconférences</a:t>
            </a:r>
            <a:r>
              <a:rPr kumimoji="0" lang="fr-FR" sz="1100" b="0" i="0" u="none" strike="noStrike" kern="0" cap="none" spc="0" normalizeH="0" baseline="0" noProof="0" dirty="0">
                <a:ln>
                  <a:noFill/>
                </a:ln>
                <a:solidFill>
                  <a:srgbClr val="002060"/>
                </a:solidFill>
                <a:effectLst/>
                <a:uLnTx/>
                <a:uFillTx/>
                <a:latin typeface="Calibri"/>
                <a:ea typeface="+mn-ea"/>
                <a:cs typeface="Arial"/>
              </a:rPr>
              <a:t>…)</a:t>
            </a:r>
          </a:p>
        </p:txBody>
      </p:sp>
      <p:sp>
        <p:nvSpPr>
          <p:cNvPr id="67" name="ZoneTexte 66">
            <a:extLst>
              <a:ext uri="{FF2B5EF4-FFF2-40B4-BE49-F238E27FC236}">
                <a16:creationId xmlns:a16="http://schemas.microsoft.com/office/drawing/2014/main" id="{8980030C-3A6B-CD49-9B2A-20A835E38347}"/>
              </a:ext>
            </a:extLst>
          </p:cNvPr>
          <p:cNvSpPr txBox="1"/>
          <p:nvPr/>
        </p:nvSpPr>
        <p:spPr>
          <a:xfrm>
            <a:off x="3572502" y="2897797"/>
            <a:ext cx="2191051" cy="432875"/>
          </a:xfrm>
          <a:prstGeom prst="rect">
            <a:avLst/>
          </a:prstGeom>
          <a:noFill/>
        </p:spPr>
        <p:txBody>
          <a:bodyPr wrap="square" tIns="0" bIns="0"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0" i="0" u="none" strike="noStrike" kern="0" cap="none" spc="0" normalizeH="0" baseline="0" noProof="0" dirty="0">
                <a:ln>
                  <a:noFill/>
                </a:ln>
                <a:solidFill>
                  <a:srgbClr val="002060"/>
                </a:solidFill>
                <a:effectLst/>
                <a:uLnTx/>
                <a:uFillTx/>
                <a:latin typeface="Calibri"/>
                <a:ea typeface="+mn-ea"/>
                <a:cs typeface="Arial"/>
              </a:rPr>
              <a:t>Pour la FPE, </a:t>
            </a:r>
            <a:r>
              <a:rPr kumimoji="0" lang="fr-FR" sz="1100" b="1" i="0" u="none" strike="noStrike" kern="0" cap="none" spc="0" normalizeH="0" baseline="0" noProof="0" dirty="0">
                <a:ln>
                  <a:noFill/>
                </a:ln>
                <a:solidFill>
                  <a:srgbClr val="002060"/>
                </a:solidFill>
                <a:effectLst/>
                <a:uLnTx/>
                <a:uFillTx/>
                <a:latin typeface="Calibri"/>
                <a:ea typeface="+mn-ea"/>
                <a:cs typeface="Arial"/>
              </a:rPr>
              <a:t>sécuriser l’entrée en DSN du ministère de la culture en janvier 2020 </a:t>
            </a:r>
            <a:r>
              <a:rPr kumimoji="0" lang="fr-FR" sz="1100" b="0" i="0" u="none" strike="noStrike" kern="0" cap="none" spc="0" normalizeH="0" baseline="0" noProof="0" dirty="0">
                <a:ln>
                  <a:noFill/>
                </a:ln>
                <a:solidFill>
                  <a:srgbClr val="002060"/>
                </a:solidFill>
                <a:effectLst/>
                <a:uLnTx/>
                <a:uFillTx/>
                <a:latin typeface="Calibri"/>
                <a:ea typeface="+mn-ea"/>
                <a:cs typeface="Arial"/>
              </a:rPr>
              <a:t>(CISIRH)</a:t>
            </a:r>
          </a:p>
        </p:txBody>
      </p:sp>
      <p:sp>
        <p:nvSpPr>
          <p:cNvPr id="68" name="ZoneTexte 67">
            <a:extLst>
              <a:ext uri="{FF2B5EF4-FFF2-40B4-BE49-F238E27FC236}">
                <a16:creationId xmlns:a16="http://schemas.microsoft.com/office/drawing/2014/main" id="{7F25D590-C320-D446-9683-921101AB699B}"/>
              </a:ext>
            </a:extLst>
          </p:cNvPr>
          <p:cNvSpPr txBox="1"/>
          <p:nvPr/>
        </p:nvSpPr>
        <p:spPr>
          <a:xfrm>
            <a:off x="3066836" y="6190150"/>
            <a:ext cx="2496042" cy="287771"/>
          </a:xfrm>
          <a:prstGeom prst="rect">
            <a:avLst/>
          </a:prstGeom>
          <a:noFill/>
        </p:spPr>
        <p:txBody>
          <a:bodyPr wrap="square" tIns="0" bIns="0" rtlCol="0">
            <a:spAutoFit/>
          </a:bodyPr>
          <a:lstStyle/>
          <a:p>
            <a:pPr marL="171450" marR="0" lvl="0" indent="-171450" algn="l" defTabSz="4572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Sécuriser la bonne prise en compte des retours des organismes </a:t>
            </a:r>
            <a:r>
              <a:rPr kumimoji="0" lang="fr-FR" sz="1100" b="0" i="0" u="none" strike="noStrike" kern="0" cap="none" spc="0" normalizeH="0" baseline="0" noProof="0" dirty="0">
                <a:ln>
                  <a:noFill/>
                </a:ln>
                <a:solidFill>
                  <a:srgbClr val="002060"/>
                </a:solidFill>
                <a:effectLst/>
                <a:uLnTx/>
                <a:uFillTx/>
                <a:latin typeface="Calibri"/>
                <a:ea typeface="+mn-ea"/>
                <a:cs typeface="Arial"/>
              </a:rPr>
              <a:t>(CRM)</a:t>
            </a:r>
          </a:p>
        </p:txBody>
      </p:sp>
      <p:sp>
        <p:nvSpPr>
          <p:cNvPr id="69" name="ZoneTexte 68">
            <a:extLst>
              <a:ext uri="{FF2B5EF4-FFF2-40B4-BE49-F238E27FC236}">
                <a16:creationId xmlns:a16="http://schemas.microsoft.com/office/drawing/2014/main" id="{2EAFA7DE-998E-4B49-968D-28F4974A37E2}"/>
              </a:ext>
            </a:extLst>
          </p:cNvPr>
          <p:cNvSpPr txBox="1"/>
          <p:nvPr/>
        </p:nvSpPr>
        <p:spPr>
          <a:xfrm>
            <a:off x="3508327" y="4602901"/>
            <a:ext cx="2571682" cy="720647"/>
          </a:xfrm>
          <a:prstGeom prst="rect">
            <a:avLst/>
          </a:prstGeom>
          <a:noFill/>
        </p:spPr>
        <p:txBody>
          <a:bodyPr wrap="square" tIns="0" bIns="0" rtlCol="0">
            <a:spAutoFit/>
          </a:bodyPr>
          <a:lstStyle/>
          <a:p>
            <a:pPr marL="171450" marR="0" lvl="0" indent="-171450" algn="l"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fr-FR" sz="1100" b="1" i="0" u="none" strike="noStrike" kern="0" cap="none" spc="0" normalizeH="0" baseline="0" noProof="0" dirty="0">
                <a:ln>
                  <a:noFill/>
                </a:ln>
                <a:solidFill>
                  <a:srgbClr val="002060"/>
                </a:solidFill>
                <a:effectLst/>
                <a:uLnTx/>
                <a:uFillTx/>
                <a:latin typeface="Calibri"/>
                <a:ea typeface="+mn-ea"/>
                <a:cs typeface="Arial"/>
              </a:rPr>
              <a:t>Garantir la qualité des données </a:t>
            </a:r>
            <a:r>
              <a:rPr kumimoji="0" lang="fr-FR" sz="1100" b="1" i="0" u="none" strike="noStrike" kern="0" cap="none" spc="0" normalizeH="0" baseline="0" noProof="0" dirty="0" err="1">
                <a:ln>
                  <a:noFill/>
                </a:ln>
                <a:solidFill>
                  <a:srgbClr val="002060"/>
                </a:solidFill>
                <a:effectLst/>
                <a:uLnTx/>
                <a:uFillTx/>
                <a:latin typeface="Calibri"/>
                <a:ea typeface="+mn-ea"/>
                <a:cs typeface="Arial"/>
              </a:rPr>
              <a:t>identifiantes</a:t>
            </a:r>
            <a:r>
              <a:rPr kumimoji="0" lang="fr-FR" sz="1100" b="1" i="0" u="none" strike="noStrike" kern="0" cap="none" spc="0" normalizeH="0" baseline="0" noProof="0" dirty="0">
                <a:ln>
                  <a:noFill/>
                </a:ln>
                <a:solidFill>
                  <a:srgbClr val="002060"/>
                </a:solidFill>
                <a:effectLst/>
                <a:uLnTx/>
                <a:uFillTx/>
                <a:latin typeface="Calibri"/>
                <a:ea typeface="+mn-ea"/>
                <a:cs typeface="Arial"/>
              </a:rPr>
              <a:t> </a:t>
            </a:r>
            <a:r>
              <a:rPr kumimoji="0" lang="fr-FR" sz="1100" b="0" i="0" u="none" strike="noStrike" kern="0" cap="none" spc="0" normalizeH="0" baseline="0" noProof="0" dirty="0">
                <a:ln>
                  <a:noFill/>
                </a:ln>
                <a:solidFill>
                  <a:srgbClr val="002060"/>
                </a:solidFill>
                <a:effectLst/>
                <a:uLnTx/>
                <a:uFillTx/>
                <a:latin typeface="Calibri"/>
                <a:ea typeface="+mn-ea"/>
                <a:cs typeface="Arial"/>
              </a:rPr>
              <a:t>(ex : SIRET avec maille déclarative appropriée, NIR) et sécuriser la traçabilité des éléments déclarés (usage des blocs changement)</a:t>
            </a:r>
          </a:p>
        </p:txBody>
      </p:sp>
      <p:sp>
        <p:nvSpPr>
          <p:cNvPr id="70" name="Flèche droite 69"/>
          <p:cNvSpPr/>
          <p:nvPr/>
        </p:nvSpPr>
        <p:spPr>
          <a:xfrm>
            <a:off x="266701" y="3391693"/>
            <a:ext cx="8877299" cy="473826"/>
          </a:xfrm>
          <a:prstGeom prst="rightArrow">
            <a:avLst>
              <a:gd name="adj1" fmla="val 55263"/>
              <a:gd name="adj2" fmla="val 107139"/>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rPr>
              <a:t>Réussir la DSN</a:t>
            </a:r>
          </a:p>
        </p:txBody>
      </p:sp>
      <p:sp>
        <p:nvSpPr>
          <p:cNvPr id="71" name="Espace réservé du numéro de diapositive 3"/>
          <p:cNvSpPr txBox="1">
            <a:spLocks/>
          </p:cNvSpPr>
          <p:nvPr/>
        </p:nvSpPr>
        <p:spPr>
          <a:xfrm>
            <a:off x="6770688" y="6423025"/>
            <a:ext cx="21336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0B5D98-C34D-4DB1-BE83-7541DF2AF49D}" type="slidenum">
              <a:rPr kumimoji="0" lang="fr-FR" sz="800" b="1" i="0" u="none" strike="noStrike" kern="1200" cap="none" spc="0" normalizeH="0" baseline="0" noProof="0">
                <a:ln>
                  <a:noFill/>
                </a:ln>
                <a:solidFill>
                  <a:srgbClr val="003882"/>
                </a:solidFill>
                <a:effectLst/>
                <a:uLnTx/>
                <a:uFillTx/>
                <a:latin typeface="Arial Narrow"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800" b="1" i="0" u="none" strike="noStrike" kern="1200" cap="none" spc="0" normalizeH="0" baseline="0" noProof="0" dirty="0">
              <a:ln>
                <a:noFill/>
              </a:ln>
              <a:solidFill>
                <a:srgbClr val="003882"/>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7525809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500"/>
                                        <p:tgtEl>
                                          <p:spTgt spid="6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500"/>
                                        <p:tgtEl>
                                          <p:spTgt spid="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500"/>
                                        <p:tgtEl>
                                          <p:spTgt spid="6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500"/>
                                        <p:tgtEl>
                                          <p:spTgt spid="6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500"/>
                                        <p:tgtEl>
                                          <p:spTgt spid="4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500"/>
                                        <p:tgtEl>
                                          <p:spTgt spid="5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500"/>
                                        <p:tgtEl>
                                          <p:spTgt spid="5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fade">
                                      <p:cBhvr>
                                        <p:cTn id="100" dur="500"/>
                                        <p:tgtEl>
                                          <p:spTgt spid="6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fade">
                                      <p:cBhvr>
                                        <p:cTn id="105" dur="500"/>
                                        <p:tgtEl>
                                          <p:spTgt spid="53"/>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500"/>
                                        <p:tgtEl>
                                          <p:spTgt spid="5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fade">
                                      <p:cBhvr>
                                        <p:cTn id="11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8" grpId="0" animBg="1"/>
      <p:bldP spid="39" grpId="0" animBg="1"/>
      <p:bldP spid="41" grpId="0" animBg="1"/>
      <p:bldP spid="42" grpId="0"/>
      <p:bldP spid="43" grpId="0"/>
      <p:bldP spid="44" grpId="0"/>
      <p:bldP spid="45" grpId="0"/>
      <p:bldP spid="46" grpId="0" animBg="1"/>
      <p:bldP spid="47" grpId="0" animBg="1"/>
      <p:bldP spid="48" grpId="0"/>
      <p:bldP spid="50" grpId="0"/>
      <p:bldP spid="49" grpId="0"/>
      <p:bldP spid="51" grpId="0" animBg="1"/>
      <p:bldP spid="52" grpId="0" animBg="1"/>
      <p:bldP spid="53" grpId="0" animBg="1"/>
      <p:bldP spid="54" grpId="0" animBg="1"/>
      <p:bldP spid="55" grpId="0" animBg="1"/>
      <p:bldP spid="56" grpId="0"/>
      <p:bldP spid="57" grpId="0"/>
      <p:bldP spid="58" grpId="0"/>
      <p:bldP spid="59" grpId="0" animBg="1"/>
      <p:bldP spid="60" grpId="0" animBg="1"/>
      <p:bldP spid="61" grpId="0" animBg="1"/>
      <p:bldP spid="62" grpId="0"/>
      <p:bldP spid="63" grpId="0"/>
      <p:bldP spid="64" grpId="0"/>
      <p:bldP spid="65" grpId="0"/>
      <p:bldP spid="66" grpId="0"/>
      <p:bldP spid="67" grpId="0"/>
      <p:bldP spid="68" grpId="0"/>
      <p:bldP spid="6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à coins arrondis 36"/>
          <p:cNvSpPr/>
          <p:nvPr/>
        </p:nvSpPr>
        <p:spPr>
          <a:xfrm>
            <a:off x="869710" y="2583657"/>
            <a:ext cx="7759940" cy="40159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 name="Rectangle 30"/>
          <p:cNvSpPr/>
          <p:nvPr/>
        </p:nvSpPr>
        <p:spPr>
          <a:xfrm>
            <a:off x="1370398" y="2583656"/>
            <a:ext cx="4067017" cy="366082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006395" y="4403621"/>
            <a:ext cx="5147032" cy="874764"/>
          </a:xfrm>
        </p:spPr>
        <p:txBody>
          <a:bodyPr/>
          <a:lstStyle/>
          <a:p>
            <a:endParaRPr lang="fr-FR" dirty="0"/>
          </a:p>
        </p:txBody>
      </p:sp>
      <p:sp>
        <p:nvSpPr>
          <p:cNvPr id="3" name="Sous-titre 2"/>
          <p:cNvSpPr>
            <a:spLocks noGrp="1"/>
          </p:cNvSpPr>
          <p:nvPr>
            <p:ph type="subTitle" idx="1"/>
          </p:nvPr>
        </p:nvSpPr>
        <p:spPr>
          <a:xfrm>
            <a:off x="4006391" y="5182737"/>
            <a:ext cx="5066907" cy="718008"/>
          </a:xfrm>
        </p:spPr>
        <p:txBody>
          <a:bodyPr/>
          <a:lstStyle/>
          <a:p>
            <a:endParaRPr lang="fr-FR"/>
          </a:p>
        </p:txBody>
      </p:sp>
      <p:sp>
        <p:nvSpPr>
          <p:cNvPr id="4" name="Rectangle 3"/>
          <p:cNvSpPr/>
          <p:nvPr/>
        </p:nvSpPr>
        <p:spPr>
          <a:xfrm>
            <a:off x="0" y="1624127"/>
            <a:ext cx="9153427" cy="526125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cxnSp>
        <p:nvCxnSpPr>
          <p:cNvPr id="6" name="Connecteur droit 5"/>
          <p:cNvCxnSpPr/>
          <p:nvPr/>
        </p:nvCxnSpPr>
        <p:spPr>
          <a:xfrm flipV="1">
            <a:off x="409701" y="4273647"/>
            <a:ext cx="596729" cy="0"/>
          </a:xfrm>
          <a:prstGeom prst="line">
            <a:avLst/>
          </a:prstGeom>
          <a:ln w="19050">
            <a:solidFill>
              <a:srgbClr val="F7399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09702" y="2023974"/>
            <a:ext cx="8471150" cy="380873"/>
          </a:xfrm>
          <a:prstGeom prst="rect">
            <a:avLst/>
          </a:prstGeom>
          <a:noFill/>
        </p:spPr>
        <p:txBody>
          <a:bodyPr wrap="square" rtlCol="0">
            <a:spAutoFit/>
          </a:bodyPr>
          <a:lstStyle/>
          <a:p>
            <a:pPr algn="ctr"/>
            <a:r>
              <a:rPr lang="fr-FR" sz="1875" b="1" dirty="0">
                <a:solidFill>
                  <a:srgbClr val="EDB913"/>
                </a:solidFill>
              </a:rPr>
              <a:t>EMBARQUEMENT INMMÉDIAT POUR LE VOYAGE DE LA DONNÉE SOCIALE</a:t>
            </a:r>
          </a:p>
        </p:txBody>
      </p:sp>
      <p:sp>
        <p:nvSpPr>
          <p:cNvPr id="35" name="Rectangle à coins arrondis 34"/>
          <p:cNvSpPr/>
          <p:nvPr/>
        </p:nvSpPr>
        <p:spPr>
          <a:xfrm>
            <a:off x="409702" y="1909675"/>
            <a:ext cx="8407727" cy="4853246"/>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8" name="Rectangle à coins arrondis 37"/>
          <p:cNvSpPr/>
          <p:nvPr/>
        </p:nvSpPr>
        <p:spPr>
          <a:xfrm>
            <a:off x="1006430" y="2420370"/>
            <a:ext cx="7386692" cy="3990113"/>
          </a:xfrm>
          <a:prstGeom prst="roundRect">
            <a:avLst/>
          </a:prstGeom>
          <a:solidFill>
            <a:schemeClr val="bg1"/>
          </a:solid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ZoneTexte 7"/>
          <p:cNvSpPr txBox="1"/>
          <p:nvPr/>
        </p:nvSpPr>
        <p:spPr>
          <a:xfrm>
            <a:off x="1113685" y="3842175"/>
            <a:ext cx="4399775" cy="1015663"/>
          </a:xfrm>
          <a:prstGeom prst="rect">
            <a:avLst/>
          </a:prstGeom>
          <a:noFill/>
        </p:spPr>
        <p:txBody>
          <a:bodyPr wrap="square" rtlCol="0">
            <a:spAutoFit/>
          </a:bodyPr>
          <a:lstStyle/>
          <a:p>
            <a:r>
              <a:rPr lang="fr-FR" sz="2100" dirty="0">
                <a:solidFill>
                  <a:srgbClr val="FF3399"/>
                </a:solidFill>
              </a:rPr>
              <a:t>Faites voyager vos données sociales</a:t>
            </a:r>
          </a:p>
          <a:p>
            <a:endParaRPr lang="fr-FR" dirty="0">
              <a:solidFill>
                <a:srgbClr val="FF3399"/>
              </a:solidFill>
            </a:endParaRPr>
          </a:p>
          <a:p>
            <a:r>
              <a:rPr lang="fr-FR" sz="2100" dirty="0">
                <a:solidFill>
                  <a:srgbClr val="002060"/>
                </a:solidFill>
              </a:rPr>
              <a:t>avec la             </a:t>
            </a:r>
            <a:r>
              <a:rPr lang="fr-FR" sz="1500" dirty="0">
                <a:solidFill>
                  <a:srgbClr val="002060"/>
                </a:solidFill>
              </a:rPr>
              <a:t>un service de </a:t>
            </a:r>
            <a:endParaRPr lang="fr-FR" sz="1500" b="1" dirty="0">
              <a:solidFill>
                <a:srgbClr val="002060"/>
              </a:solidFill>
            </a:endParaRPr>
          </a:p>
        </p:txBody>
      </p:sp>
      <p:pic>
        <p:nvPicPr>
          <p:cNvPr id="27" name="Imag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1769" y="4245776"/>
            <a:ext cx="720147" cy="787137"/>
          </a:xfrm>
          <a:prstGeom prst="rect">
            <a:avLst/>
          </a:prstGeom>
        </p:spPr>
      </p:pic>
      <p:pic>
        <p:nvPicPr>
          <p:cNvPr id="33" name="Imag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3394" y="4781443"/>
            <a:ext cx="2156198" cy="374793"/>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4812" y="2769408"/>
            <a:ext cx="2134550" cy="3426319"/>
          </a:xfrm>
          <a:prstGeom prst="rect">
            <a:avLst/>
          </a:prstGeom>
        </p:spPr>
      </p:pic>
      <p:sp>
        <p:nvSpPr>
          <p:cNvPr id="22" name="Rectangle 21"/>
          <p:cNvSpPr/>
          <p:nvPr/>
        </p:nvSpPr>
        <p:spPr>
          <a:xfrm>
            <a:off x="4637113" y="3148562"/>
            <a:ext cx="160020" cy="148590"/>
          </a:xfrm>
          <a:prstGeom prst="rect">
            <a:avLst/>
          </a:prstGeom>
          <a:solidFill>
            <a:srgbClr val="F7399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23" name="Rectangle 22"/>
          <p:cNvSpPr/>
          <p:nvPr/>
        </p:nvSpPr>
        <p:spPr>
          <a:xfrm>
            <a:off x="4871428" y="2994257"/>
            <a:ext cx="131445" cy="1143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7" name="Ellipse 6"/>
          <p:cNvSpPr/>
          <p:nvPr/>
        </p:nvSpPr>
        <p:spPr>
          <a:xfrm>
            <a:off x="914246" y="4217009"/>
            <a:ext cx="108000" cy="108000"/>
          </a:xfrm>
          <a:prstGeom prst="ellipse">
            <a:avLst/>
          </a:prstGeom>
          <a:solidFill>
            <a:srgbClr val="F7399D"/>
          </a:solidFill>
          <a:ln>
            <a:solidFill>
              <a:srgbClr val="F7399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39" name="Rectangle 38"/>
          <p:cNvSpPr/>
          <p:nvPr/>
        </p:nvSpPr>
        <p:spPr>
          <a:xfrm>
            <a:off x="1511889" y="5757750"/>
            <a:ext cx="160020" cy="148590"/>
          </a:xfrm>
          <a:prstGeom prst="rect">
            <a:avLst/>
          </a:prstGeom>
          <a:solidFill>
            <a:srgbClr val="F7399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40" name="Rectangle 39"/>
          <p:cNvSpPr/>
          <p:nvPr/>
        </p:nvSpPr>
        <p:spPr>
          <a:xfrm>
            <a:off x="1746204" y="5603445"/>
            <a:ext cx="131445" cy="1143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42" name="Rectangle 41"/>
          <p:cNvSpPr/>
          <p:nvPr/>
        </p:nvSpPr>
        <p:spPr>
          <a:xfrm>
            <a:off x="5664812" y="2769408"/>
            <a:ext cx="2134550" cy="3404322"/>
          </a:xfrm>
          <a:prstGeom prst="rect">
            <a:avLst/>
          </a:prstGeom>
          <a:noFill/>
          <a:ln w="57150">
            <a:solidFill>
              <a:srgbClr val="EDB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4" name="Titre 1"/>
          <p:cNvSpPr txBox="1">
            <a:spLocks/>
          </p:cNvSpPr>
          <p:nvPr/>
        </p:nvSpPr>
        <p:spPr bwMode="auto">
          <a:xfrm>
            <a:off x="737362" y="183967"/>
            <a:ext cx="7858819"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tx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pPr algn="ctr"/>
            <a:r>
              <a:rPr lang="fr-FR" sz="4000" i="1" dirty="0" smtClean="0"/>
              <a:t>Merci de votre attention et de votre participation !</a:t>
            </a:r>
            <a:endParaRPr lang="fr-FR" sz="4000" i="1" dirty="0"/>
          </a:p>
        </p:txBody>
      </p:sp>
    </p:spTree>
    <p:extLst>
      <p:ext uri="{BB962C8B-B14F-4D97-AF65-F5344CB8AC3E}">
        <p14:creationId xmlns:p14="http://schemas.microsoft.com/office/powerpoint/2010/main" val="920779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252" y="0"/>
            <a:ext cx="9130748" cy="1412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020272" y="6453336"/>
            <a:ext cx="201622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400" b="1" i="1" dirty="0">
                <a:solidFill>
                  <a:schemeClr val="tx1">
                    <a:lumMod val="50000"/>
                    <a:lumOff val="50000"/>
                  </a:schemeClr>
                </a:solidFill>
              </a:rPr>
              <a:t>24 octobre 2019</a:t>
            </a:r>
          </a:p>
        </p:txBody>
      </p:sp>
      <p:sp>
        <p:nvSpPr>
          <p:cNvPr id="10" name="Rectangle 9"/>
          <p:cNvSpPr/>
          <p:nvPr/>
        </p:nvSpPr>
        <p:spPr>
          <a:xfrm>
            <a:off x="6588224" y="-10796"/>
            <a:ext cx="661932" cy="5904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3"/>
          <a:stretch>
            <a:fillRect/>
          </a:stretch>
        </p:blipFill>
        <p:spPr>
          <a:xfrm>
            <a:off x="2742" y="1398560"/>
            <a:ext cx="9141258" cy="4222323"/>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7</a:t>
            </a:fld>
            <a:endParaRPr lang="fr-FR" dirty="0"/>
          </a:p>
        </p:txBody>
      </p:sp>
      <p:cxnSp>
        <p:nvCxnSpPr>
          <p:cNvPr id="5" name="Connecteur droit 4"/>
          <p:cNvCxnSpPr/>
          <p:nvPr/>
        </p:nvCxnSpPr>
        <p:spPr bwMode="auto">
          <a:xfrm>
            <a:off x="723057" y="5113691"/>
            <a:ext cx="2038612" cy="8322"/>
          </a:xfrm>
          <a:prstGeom prst="line">
            <a:avLst/>
          </a:prstGeom>
          <a:solidFill>
            <a:schemeClr val="accent1"/>
          </a:solidFill>
          <a:ln w="9525" cap="flat" cmpd="sng" algn="ctr">
            <a:solidFill>
              <a:srgbClr val="002060"/>
            </a:solidFill>
            <a:prstDash val="dash"/>
            <a:round/>
            <a:headEnd type="none" w="med" len="med"/>
            <a:tailEnd type="none" w="med" len="med"/>
          </a:ln>
          <a:effectLst/>
        </p:spPr>
      </p:cxnSp>
      <p:cxnSp>
        <p:nvCxnSpPr>
          <p:cNvPr id="6" name="Connecteur droit 5"/>
          <p:cNvCxnSpPr/>
          <p:nvPr/>
        </p:nvCxnSpPr>
        <p:spPr bwMode="auto">
          <a:xfrm flipV="1">
            <a:off x="2748824" y="4949638"/>
            <a:ext cx="629685" cy="174728"/>
          </a:xfrm>
          <a:prstGeom prst="line">
            <a:avLst/>
          </a:prstGeom>
          <a:solidFill>
            <a:schemeClr val="accent1"/>
          </a:solidFill>
          <a:ln w="19050" cap="flat" cmpd="sng" algn="ctr">
            <a:solidFill>
              <a:schemeClr val="accent3">
                <a:lumMod val="75000"/>
              </a:schemeClr>
            </a:solidFill>
            <a:prstDash val="solid"/>
            <a:round/>
            <a:headEnd type="none" w="med" len="med"/>
            <a:tailEnd type="none" w="med" len="med"/>
          </a:ln>
          <a:effectLst/>
        </p:spPr>
      </p:cxnSp>
      <p:cxnSp>
        <p:nvCxnSpPr>
          <p:cNvPr id="7" name="Connecteur droit 6"/>
          <p:cNvCxnSpPr/>
          <p:nvPr/>
        </p:nvCxnSpPr>
        <p:spPr bwMode="auto">
          <a:xfrm flipV="1">
            <a:off x="3370981" y="4379530"/>
            <a:ext cx="371923" cy="584954"/>
          </a:xfrm>
          <a:prstGeom prst="line">
            <a:avLst/>
          </a:prstGeom>
          <a:solidFill>
            <a:schemeClr val="accent1"/>
          </a:solidFill>
          <a:ln w="19050" cap="flat" cmpd="sng" algn="ctr">
            <a:solidFill>
              <a:schemeClr val="accent3">
                <a:lumMod val="75000"/>
              </a:schemeClr>
            </a:solidFill>
            <a:prstDash val="solid"/>
            <a:round/>
            <a:headEnd type="none" w="med" len="med"/>
            <a:tailEnd type="none" w="med" len="med"/>
          </a:ln>
          <a:effectLst/>
        </p:spPr>
      </p:cxnSp>
      <p:cxnSp>
        <p:nvCxnSpPr>
          <p:cNvPr id="8" name="Connecteur droit 7"/>
          <p:cNvCxnSpPr/>
          <p:nvPr/>
        </p:nvCxnSpPr>
        <p:spPr bwMode="auto">
          <a:xfrm flipV="1">
            <a:off x="3729143" y="4103417"/>
            <a:ext cx="776485" cy="255156"/>
          </a:xfrm>
          <a:prstGeom prst="line">
            <a:avLst/>
          </a:prstGeom>
          <a:solidFill>
            <a:schemeClr val="accent1"/>
          </a:solidFill>
          <a:ln w="19050" cap="flat" cmpd="sng" algn="ctr">
            <a:solidFill>
              <a:schemeClr val="accent3">
                <a:lumMod val="75000"/>
              </a:schemeClr>
            </a:solidFill>
            <a:prstDash val="solid"/>
            <a:round/>
            <a:headEnd type="none" w="med" len="med"/>
            <a:tailEnd type="none" w="med" len="med"/>
          </a:ln>
          <a:effectLst/>
        </p:spPr>
      </p:cxnSp>
      <p:cxnSp>
        <p:nvCxnSpPr>
          <p:cNvPr id="9" name="Connecteur droit 8"/>
          <p:cNvCxnSpPr/>
          <p:nvPr/>
        </p:nvCxnSpPr>
        <p:spPr bwMode="auto">
          <a:xfrm flipV="1">
            <a:off x="4516032" y="3031868"/>
            <a:ext cx="177317" cy="1073225"/>
          </a:xfrm>
          <a:prstGeom prst="line">
            <a:avLst/>
          </a:prstGeom>
          <a:solidFill>
            <a:schemeClr val="accent1"/>
          </a:solidFill>
          <a:ln w="19050" cap="flat" cmpd="sng" algn="ctr">
            <a:solidFill>
              <a:schemeClr val="accent3">
                <a:lumMod val="75000"/>
              </a:schemeClr>
            </a:solidFill>
            <a:prstDash val="solid"/>
            <a:round/>
            <a:headEnd type="none" w="med" len="med"/>
            <a:tailEnd type="none" w="med" len="med"/>
          </a:ln>
          <a:effectLst/>
        </p:spPr>
      </p:cxnSp>
      <p:cxnSp>
        <p:nvCxnSpPr>
          <p:cNvPr id="10" name="Connecteur droit avec flèche 9"/>
          <p:cNvCxnSpPr/>
          <p:nvPr/>
        </p:nvCxnSpPr>
        <p:spPr bwMode="auto">
          <a:xfrm flipV="1">
            <a:off x="738283" y="5977431"/>
            <a:ext cx="6736269" cy="11113"/>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1" name="Connecteur droit avec flèche 10"/>
          <p:cNvCxnSpPr/>
          <p:nvPr/>
        </p:nvCxnSpPr>
        <p:spPr bwMode="auto">
          <a:xfrm flipV="1">
            <a:off x="728365" y="2150172"/>
            <a:ext cx="2156" cy="383837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3" name="Connecteur droit 12"/>
          <p:cNvCxnSpPr>
            <a:endCxn id="17" idx="4"/>
          </p:cNvCxnSpPr>
          <p:nvPr/>
        </p:nvCxnSpPr>
        <p:spPr bwMode="auto">
          <a:xfrm flipV="1">
            <a:off x="742404" y="2554635"/>
            <a:ext cx="6350839" cy="7456"/>
          </a:xfrm>
          <a:prstGeom prst="line">
            <a:avLst/>
          </a:prstGeom>
          <a:solidFill>
            <a:schemeClr val="accent1"/>
          </a:solidFill>
          <a:ln w="9525" cap="flat" cmpd="sng" algn="ctr">
            <a:solidFill>
              <a:schemeClr val="tx2"/>
            </a:solidFill>
            <a:prstDash val="dash"/>
            <a:round/>
            <a:headEnd type="none" w="med" len="med"/>
            <a:tailEnd type="none" w="med" len="med"/>
          </a:ln>
          <a:effectLst/>
        </p:spPr>
      </p:cxnSp>
      <p:sp>
        <p:nvSpPr>
          <p:cNvPr id="14" name="Arc 13"/>
          <p:cNvSpPr/>
          <p:nvPr/>
        </p:nvSpPr>
        <p:spPr bwMode="auto">
          <a:xfrm flipH="1">
            <a:off x="4636227" y="2622949"/>
            <a:ext cx="4024138" cy="1120752"/>
          </a:xfrm>
          <a:prstGeom prst="arc">
            <a:avLst>
              <a:gd name="adj1" fmla="val 14357698"/>
              <a:gd name="adj2" fmla="val 21365527"/>
            </a:avLst>
          </a:prstGeom>
          <a:noFill/>
          <a:ln w="19050" cap="flat" cmpd="sng" algn="ctr">
            <a:solidFill>
              <a:schemeClr val="accent3">
                <a:lumMod val="75000"/>
              </a:schemeClr>
            </a:solidFill>
            <a:prstDash val="solid"/>
            <a:round/>
            <a:headEnd type="none" w="med" len="med"/>
            <a:tailEnd type="none" w="med" len="med"/>
          </a:ln>
          <a:effectLst/>
        </p:spPr>
        <p:txBody>
          <a:bodyPr rtlCol="0" anchor="ctr"/>
          <a:lstStyle/>
          <a:p>
            <a:pPr algn="ctr"/>
            <a:endParaRPr lang="fr-FR"/>
          </a:p>
        </p:txBody>
      </p:sp>
      <p:sp>
        <p:nvSpPr>
          <p:cNvPr id="15" name="ZoneTexte 14"/>
          <p:cNvSpPr txBox="1"/>
          <p:nvPr/>
        </p:nvSpPr>
        <p:spPr bwMode="auto">
          <a:xfrm>
            <a:off x="1011663" y="4810489"/>
            <a:ext cx="1224136" cy="825374"/>
          </a:xfrm>
          <a:prstGeom prst="rect">
            <a:avLst/>
          </a:prstGeom>
          <a:solidFill>
            <a:schemeClr val="bg1"/>
          </a:solidFill>
          <a:ln w="9525">
            <a:noFill/>
            <a:miter lim="800000"/>
            <a:headEnd/>
            <a:tailEnd/>
          </a:ln>
        </p:spPr>
        <p:txBody>
          <a:bodyPr wrap="square" lIns="91969" tIns="45984" rIns="91969" bIns="45984" rtlCol="0">
            <a:spAutoFit/>
          </a:bodyPr>
          <a:lstStyle/>
          <a:p>
            <a:pPr algn="ctr" fontAlgn="auto">
              <a:lnSpc>
                <a:spcPct val="85000"/>
              </a:lnSpc>
              <a:spcBef>
                <a:spcPts val="0"/>
              </a:spcBef>
              <a:spcAft>
                <a:spcPts val="0"/>
              </a:spcAft>
            </a:pPr>
            <a:r>
              <a:rPr lang="fr-FR" sz="1400" b="1" kern="0" dirty="0">
                <a:solidFill>
                  <a:srgbClr val="004272"/>
                </a:solidFill>
                <a:latin typeface="Calibri" pitchFamily="34" charset="0"/>
                <a:cs typeface="Arial"/>
              </a:rPr>
              <a:t>1</a:t>
            </a:r>
            <a:r>
              <a:rPr lang="fr-FR" sz="1400" b="1" kern="0" baseline="30000" dirty="0">
                <a:solidFill>
                  <a:srgbClr val="004272"/>
                </a:solidFill>
                <a:latin typeface="Calibri" pitchFamily="34" charset="0"/>
                <a:cs typeface="Arial"/>
              </a:rPr>
              <a:t>er</a:t>
            </a:r>
            <a:r>
              <a:rPr lang="fr-FR" sz="1400" b="1" kern="0" dirty="0">
                <a:solidFill>
                  <a:srgbClr val="004272"/>
                </a:solidFill>
                <a:latin typeface="Calibri" pitchFamily="34" charset="0"/>
                <a:cs typeface="Arial"/>
              </a:rPr>
              <a:t> palier d’obligation intermédiaire 05/05/2015</a:t>
            </a:r>
          </a:p>
        </p:txBody>
      </p:sp>
      <p:cxnSp>
        <p:nvCxnSpPr>
          <p:cNvPr id="16" name="Connecteur droit 15"/>
          <p:cNvCxnSpPr/>
          <p:nvPr/>
        </p:nvCxnSpPr>
        <p:spPr bwMode="auto">
          <a:xfrm>
            <a:off x="3727597" y="4379530"/>
            <a:ext cx="15308" cy="1609014"/>
          </a:xfrm>
          <a:prstGeom prst="line">
            <a:avLst/>
          </a:prstGeom>
          <a:solidFill>
            <a:schemeClr val="accent1"/>
          </a:solidFill>
          <a:ln w="19050" cap="flat" cmpd="sng" algn="ctr">
            <a:solidFill>
              <a:srgbClr val="002060"/>
            </a:solidFill>
            <a:prstDash val="dash"/>
            <a:round/>
            <a:headEnd type="none" w="med" len="med"/>
            <a:tailEnd type="none" w="med" len="med"/>
          </a:ln>
          <a:effectLst/>
        </p:spPr>
      </p:cxnSp>
      <p:sp>
        <p:nvSpPr>
          <p:cNvPr id="17" name="Étoile à 5 branches 16"/>
          <p:cNvSpPr/>
          <p:nvPr/>
        </p:nvSpPr>
        <p:spPr bwMode="auto">
          <a:xfrm>
            <a:off x="6877219" y="2474024"/>
            <a:ext cx="216024" cy="211042"/>
          </a:xfrm>
          <a:prstGeom prst="star5">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rgbClr val="FF0000"/>
              </a:solidFill>
              <a:effectLst/>
              <a:latin typeface="Times New Roman" pitchFamily="18" charset="0"/>
            </a:endParaRPr>
          </a:p>
        </p:txBody>
      </p:sp>
      <p:cxnSp>
        <p:nvCxnSpPr>
          <p:cNvPr id="18" name="Connecteur droit 17"/>
          <p:cNvCxnSpPr/>
          <p:nvPr/>
        </p:nvCxnSpPr>
        <p:spPr bwMode="auto">
          <a:xfrm>
            <a:off x="4698661" y="2988888"/>
            <a:ext cx="11461" cy="2967586"/>
          </a:xfrm>
          <a:prstGeom prst="line">
            <a:avLst/>
          </a:prstGeom>
          <a:solidFill>
            <a:schemeClr val="accent1"/>
          </a:solidFill>
          <a:ln w="19050" cap="flat" cmpd="sng" algn="ctr">
            <a:solidFill>
              <a:srgbClr val="002060"/>
            </a:solidFill>
            <a:prstDash val="dash"/>
            <a:round/>
            <a:headEnd type="none" w="med" len="med"/>
            <a:tailEnd type="none" w="med" len="med"/>
          </a:ln>
          <a:effectLst/>
        </p:spPr>
      </p:cxnSp>
      <p:sp>
        <p:nvSpPr>
          <p:cNvPr id="19" name="ZoneTexte 18"/>
          <p:cNvSpPr txBox="1"/>
          <p:nvPr/>
        </p:nvSpPr>
        <p:spPr bwMode="auto">
          <a:xfrm>
            <a:off x="3190104" y="3194309"/>
            <a:ext cx="1224136" cy="825374"/>
          </a:xfrm>
          <a:prstGeom prst="rect">
            <a:avLst/>
          </a:prstGeom>
          <a:noFill/>
          <a:ln w="9525">
            <a:noFill/>
            <a:miter lim="800000"/>
            <a:headEnd/>
            <a:tailEnd/>
          </a:ln>
        </p:spPr>
        <p:txBody>
          <a:bodyPr wrap="square" lIns="91969" tIns="45984" rIns="91969" bIns="45984" rtlCol="0">
            <a:spAutoFit/>
          </a:bodyPr>
          <a:lstStyle/>
          <a:p>
            <a:pPr algn="ctr" fontAlgn="auto">
              <a:lnSpc>
                <a:spcPct val="85000"/>
              </a:lnSpc>
              <a:spcBef>
                <a:spcPts val="0"/>
              </a:spcBef>
              <a:spcAft>
                <a:spcPts val="0"/>
              </a:spcAft>
            </a:pPr>
            <a:r>
              <a:rPr lang="fr-FR" sz="1400" b="1" kern="0" dirty="0">
                <a:solidFill>
                  <a:srgbClr val="004272"/>
                </a:solidFill>
                <a:latin typeface="Calibri" pitchFamily="34" charset="0"/>
                <a:cs typeface="Arial"/>
              </a:rPr>
              <a:t>2</a:t>
            </a:r>
            <a:r>
              <a:rPr lang="fr-FR" sz="1400" b="1" kern="0" baseline="30000" dirty="0">
                <a:solidFill>
                  <a:srgbClr val="004272"/>
                </a:solidFill>
                <a:latin typeface="Calibri" pitchFamily="34" charset="0"/>
                <a:cs typeface="Arial"/>
              </a:rPr>
              <a:t>nd</a:t>
            </a:r>
            <a:r>
              <a:rPr lang="fr-FR" sz="1400" b="1" kern="0" dirty="0">
                <a:solidFill>
                  <a:srgbClr val="004272"/>
                </a:solidFill>
                <a:latin typeface="Calibri" pitchFamily="34" charset="0"/>
                <a:cs typeface="Arial"/>
              </a:rPr>
              <a:t> palier d’obligation intermédiaire 05/08/2016</a:t>
            </a:r>
          </a:p>
        </p:txBody>
      </p:sp>
      <p:sp>
        <p:nvSpPr>
          <p:cNvPr id="20" name="ZoneTexte 19"/>
          <p:cNvSpPr txBox="1"/>
          <p:nvPr/>
        </p:nvSpPr>
        <p:spPr bwMode="auto">
          <a:xfrm>
            <a:off x="4177759" y="4720078"/>
            <a:ext cx="1475718" cy="459120"/>
          </a:xfrm>
          <a:prstGeom prst="rect">
            <a:avLst/>
          </a:prstGeom>
          <a:solidFill>
            <a:schemeClr val="bg1"/>
          </a:solidFill>
          <a:ln w="9525">
            <a:noFill/>
            <a:miter lim="800000"/>
            <a:headEnd/>
            <a:tailEnd/>
          </a:ln>
        </p:spPr>
        <p:txBody>
          <a:bodyPr wrap="square" lIns="91969" tIns="45984" rIns="91969" bIns="45984" rtlCol="0">
            <a:spAutoFit/>
          </a:bodyPr>
          <a:lstStyle/>
          <a:p>
            <a:pPr algn="ctr" fontAlgn="auto">
              <a:lnSpc>
                <a:spcPct val="85000"/>
              </a:lnSpc>
              <a:spcBef>
                <a:spcPts val="0"/>
              </a:spcBef>
              <a:spcAft>
                <a:spcPts val="0"/>
              </a:spcAft>
            </a:pPr>
            <a:r>
              <a:rPr lang="fr-FR" sz="1400" b="1" kern="0" dirty="0">
                <a:solidFill>
                  <a:srgbClr val="004272"/>
                </a:solidFill>
                <a:latin typeface="Calibri" pitchFamily="34" charset="0"/>
                <a:cs typeface="Arial"/>
              </a:rPr>
              <a:t>Généralisation 1</a:t>
            </a:r>
            <a:r>
              <a:rPr lang="fr-FR" sz="1400" b="1" kern="0" baseline="30000" dirty="0">
                <a:solidFill>
                  <a:srgbClr val="004272"/>
                </a:solidFill>
                <a:latin typeface="Calibri" pitchFamily="34" charset="0"/>
                <a:cs typeface="Arial"/>
              </a:rPr>
              <a:t>er</a:t>
            </a:r>
            <a:r>
              <a:rPr lang="fr-FR" sz="1400" b="1" kern="0" dirty="0">
                <a:solidFill>
                  <a:srgbClr val="004272"/>
                </a:solidFill>
                <a:latin typeface="Calibri" pitchFamily="34" charset="0"/>
                <a:cs typeface="Arial"/>
              </a:rPr>
              <a:t> janvier 2017</a:t>
            </a:r>
          </a:p>
        </p:txBody>
      </p:sp>
      <p:cxnSp>
        <p:nvCxnSpPr>
          <p:cNvPr id="21" name="Connecteur droit 20"/>
          <p:cNvCxnSpPr/>
          <p:nvPr/>
        </p:nvCxnSpPr>
        <p:spPr bwMode="auto">
          <a:xfrm>
            <a:off x="1601957" y="5696044"/>
            <a:ext cx="0" cy="286066"/>
          </a:xfrm>
          <a:prstGeom prst="line">
            <a:avLst/>
          </a:prstGeom>
          <a:solidFill>
            <a:schemeClr val="accent1"/>
          </a:solidFill>
          <a:ln w="19050" cap="flat" cmpd="sng" algn="ctr">
            <a:solidFill>
              <a:srgbClr val="002060"/>
            </a:solidFill>
            <a:prstDash val="dash"/>
            <a:round/>
            <a:headEnd type="none" w="med" len="med"/>
            <a:tailEnd type="none" w="med" len="med"/>
          </a:ln>
          <a:effectLst/>
        </p:spPr>
      </p:cxnSp>
      <p:sp>
        <p:nvSpPr>
          <p:cNvPr id="22" name="ZoneTexte 21"/>
          <p:cNvSpPr txBox="1"/>
          <p:nvPr/>
        </p:nvSpPr>
        <p:spPr bwMode="auto">
          <a:xfrm>
            <a:off x="6033316" y="1906841"/>
            <a:ext cx="2926263" cy="511442"/>
          </a:xfrm>
          <a:prstGeom prst="rect">
            <a:avLst/>
          </a:prstGeom>
          <a:solidFill>
            <a:srgbClr val="ACD6F1"/>
          </a:solidFill>
          <a:ln w="9525">
            <a:noFill/>
            <a:miter lim="800000"/>
            <a:headEnd/>
            <a:tailEnd/>
          </a:ln>
          <a:effectLst>
            <a:outerShdw blurRad="50800" dist="38100" dir="2700000" algn="tl" rotWithShape="0">
              <a:prstClr val="black">
                <a:alpha val="40000"/>
              </a:prstClr>
            </a:outerShdw>
          </a:effectLst>
        </p:spPr>
        <p:txBody>
          <a:bodyPr wrap="square" lIns="91969" tIns="45984" rIns="91969" bIns="45984" rtlCol="0">
            <a:spAutoFit/>
          </a:bodyPr>
          <a:lstStyle/>
          <a:p>
            <a:pPr algn="ctr" fontAlgn="auto">
              <a:lnSpc>
                <a:spcPct val="85000"/>
              </a:lnSpc>
              <a:spcBef>
                <a:spcPts val="0"/>
              </a:spcBef>
              <a:spcAft>
                <a:spcPts val="0"/>
              </a:spcAft>
            </a:pPr>
            <a:r>
              <a:rPr lang="fr-FR" sz="1600" b="1" i="1" dirty="0">
                <a:solidFill>
                  <a:srgbClr val="263067"/>
                </a:solidFill>
                <a:latin typeface="Calibri" panose="020F0502020204030204" pitchFamily="34" charset="0"/>
                <a:cs typeface="Calibri" panose="020F0502020204030204" pitchFamily="34" charset="0"/>
              </a:rPr>
              <a:t>1 767 391 entreprises et plus de 2 millions de SIRET</a:t>
            </a:r>
          </a:p>
        </p:txBody>
      </p:sp>
      <p:sp>
        <p:nvSpPr>
          <p:cNvPr id="23" name="Ellipse 22"/>
          <p:cNvSpPr/>
          <p:nvPr/>
        </p:nvSpPr>
        <p:spPr bwMode="auto">
          <a:xfrm>
            <a:off x="6214551" y="4471432"/>
            <a:ext cx="708942" cy="648072"/>
          </a:xfrm>
          <a:prstGeom prst="ellipse">
            <a:avLst/>
          </a:prstGeom>
          <a:solidFill>
            <a:schemeClr val="accent1"/>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bg1"/>
                </a:solidFill>
                <a:effectLst/>
                <a:latin typeface="Calibri" panose="020F0502020204030204" pitchFamily="34" charset="0"/>
              </a:rPr>
              <a:t>97%</a:t>
            </a:r>
          </a:p>
        </p:txBody>
      </p:sp>
      <p:cxnSp>
        <p:nvCxnSpPr>
          <p:cNvPr id="25" name="Connecteur droit 24"/>
          <p:cNvCxnSpPr/>
          <p:nvPr/>
        </p:nvCxnSpPr>
        <p:spPr bwMode="auto">
          <a:xfrm>
            <a:off x="716482" y="3010204"/>
            <a:ext cx="3940668" cy="5779"/>
          </a:xfrm>
          <a:prstGeom prst="line">
            <a:avLst/>
          </a:prstGeom>
          <a:solidFill>
            <a:schemeClr val="accent1"/>
          </a:solidFill>
          <a:ln w="9525" cap="flat" cmpd="sng" algn="ctr">
            <a:solidFill>
              <a:srgbClr val="002060"/>
            </a:solidFill>
            <a:prstDash val="dash"/>
            <a:round/>
            <a:headEnd type="none" w="med" len="med"/>
            <a:tailEnd type="none" w="med" len="med"/>
          </a:ln>
          <a:effectLst/>
        </p:spPr>
      </p:cxnSp>
      <p:cxnSp>
        <p:nvCxnSpPr>
          <p:cNvPr id="26" name="Connecteur droit 25"/>
          <p:cNvCxnSpPr/>
          <p:nvPr/>
        </p:nvCxnSpPr>
        <p:spPr bwMode="auto">
          <a:xfrm flipV="1">
            <a:off x="725711" y="4356077"/>
            <a:ext cx="3017193" cy="14515"/>
          </a:xfrm>
          <a:prstGeom prst="line">
            <a:avLst/>
          </a:prstGeom>
          <a:solidFill>
            <a:schemeClr val="accent1"/>
          </a:solidFill>
          <a:ln w="9525" cap="flat" cmpd="sng" algn="ctr">
            <a:solidFill>
              <a:srgbClr val="002060"/>
            </a:solidFill>
            <a:prstDash val="dash"/>
            <a:round/>
            <a:headEnd type="none" w="med" len="med"/>
            <a:tailEnd type="none" w="med" len="med"/>
          </a:ln>
          <a:effectLst/>
        </p:spPr>
      </p:cxnSp>
      <p:sp>
        <p:nvSpPr>
          <p:cNvPr id="27" name="ZoneTexte 26"/>
          <p:cNvSpPr txBox="1"/>
          <p:nvPr/>
        </p:nvSpPr>
        <p:spPr bwMode="auto">
          <a:xfrm>
            <a:off x="6345996" y="2737149"/>
            <a:ext cx="1484797" cy="251243"/>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200" b="1" i="1" kern="0" dirty="0">
                <a:solidFill>
                  <a:srgbClr val="FF0000"/>
                </a:solidFill>
                <a:latin typeface="Calibri" pitchFamily="34" charset="0"/>
                <a:cs typeface="Arial"/>
              </a:rPr>
              <a:t>AUJOURD’HUI</a:t>
            </a:r>
          </a:p>
        </p:txBody>
      </p:sp>
      <p:sp>
        <p:nvSpPr>
          <p:cNvPr id="28" name="ZoneTexte 27"/>
          <p:cNvSpPr txBox="1"/>
          <p:nvPr/>
        </p:nvSpPr>
        <p:spPr bwMode="auto">
          <a:xfrm>
            <a:off x="2823777" y="5968662"/>
            <a:ext cx="807314" cy="275993"/>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400" b="1" kern="0" dirty="0">
                <a:solidFill>
                  <a:srgbClr val="004272"/>
                </a:solidFill>
                <a:latin typeface="Calibri" pitchFamily="34" charset="0"/>
                <a:cs typeface="Arial"/>
              </a:rPr>
              <a:t>2016</a:t>
            </a:r>
          </a:p>
        </p:txBody>
      </p:sp>
      <p:sp>
        <p:nvSpPr>
          <p:cNvPr id="29" name="ZoneTexte 28"/>
          <p:cNvSpPr txBox="1"/>
          <p:nvPr/>
        </p:nvSpPr>
        <p:spPr bwMode="auto">
          <a:xfrm>
            <a:off x="4439588" y="5968662"/>
            <a:ext cx="807314" cy="275993"/>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400" b="1" kern="0" dirty="0">
                <a:solidFill>
                  <a:srgbClr val="004272"/>
                </a:solidFill>
                <a:latin typeface="Calibri" pitchFamily="34" charset="0"/>
                <a:cs typeface="Arial"/>
              </a:rPr>
              <a:t>2017</a:t>
            </a:r>
          </a:p>
        </p:txBody>
      </p:sp>
      <p:sp>
        <p:nvSpPr>
          <p:cNvPr id="30" name="ZoneTexte 29"/>
          <p:cNvSpPr txBox="1"/>
          <p:nvPr/>
        </p:nvSpPr>
        <p:spPr bwMode="auto">
          <a:xfrm>
            <a:off x="5942339" y="5977826"/>
            <a:ext cx="807314" cy="275993"/>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400" b="1" kern="0" dirty="0">
                <a:solidFill>
                  <a:srgbClr val="004272"/>
                </a:solidFill>
                <a:latin typeface="Calibri" pitchFamily="34" charset="0"/>
                <a:cs typeface="Arial"/>
              </a:rPr>
              <a:t>2018</a:t>
            </a:r>
          </a:p>
        </p:txBody>
      </p:sp>
      <p:cxnSp>
        <p:nvCxnSpPr>
          <p:cNvPr id="31" name="Connecteur droit 30"/>
          <p:cNvCxnSpPr/>
          <p:nvPr/>
        </p:nvCxnSpPr>
        <p:spPr bwMode="auto">
          <a:xfrm>
            <a:off x="2007818" y="6014564"/>
            <a:ext cx="0" cy="27599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32" name="Connecteur droit 31"/>
          <p:cNvCxnSpPr/>
          <p:nvPr/>
        </p:nvCxnSpPr>
        <p:spPr bwMode="auto">
          <a:xfrm>
            <a:off x="4015926" y="5993696"/>
            <a:ext cx="0" cy="27599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33" name="Connecteur droit 32"/>
          <p:cNvCxnSpPr/>
          <p:nvPr/>
        </p:nvCxnSpPr>
        <p:spPr bwMode="auto">
          <a:xfrm>
            <a:off x="5519644" y="5986855"/>
            <a:ext cx="0" cy="275993"/>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35" name="ZoneTexte 34"/>
          <p:cNvSpPr txBox="1"/>
          <p:nvPr/>
        </p:nvSpPr>
        <p:spPr bwMode="auto">
          <a:xfrm>
            <a:off x="2707831" y="2298604"/>
            <a:ext cx="2307615" cy="277597"/>
          </a:xfrm>
          <a:prstGeom prst="rect">
            <a:avLst/>
          </a:prstGeom>
          <a:noFill/>
          <a:ln w="9525">
            <a:noFill/>
            <a:miter lim="800000"/>
            <a:headEnd/>
            <a:tailEnd/>
          </a:ln>
        </p:spPr>
        <p:txBody>
          <a:bodyPr wrap="square" lIns="91969" tIns="45984" rIns="91969" bIns="45984" rtlCol="0">
            <a:spAutoFit/>
          </a:bodyPr>
          <a:lstStyle/>
          <a:p>
            <a:pPr algn="r" fontAlgn="auto">
              <a:lnSpc>
                <a:spcPct val="85000"/>
              </a:lnSpc>
              <a:spcBef>
                <a:spcPts val="0"/>
              </a:spcBef>
              <a:spcAft>
                <a:spcPts val="0"/>
              </a:spcAft>
            </a:pPr>
            <a:r>
              <a:rPr lang="fr-FR" sz="1400" i="1" kern="0" dirty="0">
                <a:solidFill>
                  <a:srgbClr val="004272"/>
                </a:solidFill>
                <a:latin typeface="Calibri" pitchFamily="34" charset="0"/>
                <a:cs typeface="Arial"/>
              </a:rPr>
              <a:t>Près de 100% des entreprises</a:t>
            </a:r>
          </a:p>
        </p:txBody>
      </p:sp>
      <p:cxnSp>
        <p:nvCxnSpPr>
          <p:cNvPr id="36" name="Connecteur droit 35"/>
          <p:cNvCxnSpPr/>
          <p:nvPr/>
        </p:nvCxnSpPr>
        <p:spPr bwMode="auto">
          <a:xfrm>
            <a:off x="6836414" y="5968662"/>
            <a:ext cx="0" cy="275993"/>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37" name="ZoneTexte 36"/>
          <p:cNvSpPr txBox="1"/>
          <p:nvPr/>
        </p:nvSpPr>
        <p:spPr bwMode="auto">
          <a:xfrm>
            <a:off x="7070895" y="5977431"/>
            <a:ext cx="807314" cy="275993"/>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400" b="1" kern="0" dirty="0">
                <a:solidFill>
                  <a:srgbClr val="004272"/>
                </a:solidFill>
                <a:latin typeface="Calibri" pitchFamily="34" charset="0"/>
                <a:cs typeface="Arial"/>
              </a:rPr>
              <a:t>2019</a:t>
            </a:r>
          </a:p>
        </p:txBody>
      </p:sp>
      <p:sp>
        <p:nvSpPr>
          <p:cNvPr id="38" name="ZoneTexte 37"/>
          <p:cNvSpPr txBox="1"/>
          <p:nvPr/>
        </p:nvSpPr>
        <p:spPr>
          <a:xfrm>
            <a:off x="6992778" y="4525074"/>
            <a:ext cx="1966801" cy="584775"/>
          </a:xfrm>
          <a:prstGeom prst="rect">
            <a:avLst/>
          </a:prstGeom>
          <a:noFill/>
        </p:spPr>
        <p:txBody>
          <a:bodyPr wrap="square" rtlCol="0">
            <a:spAutoFit/>
          </a:bodyPr>
          <a:lstStyle/>
          <a:p>
            <a:pPr algn="ctr"/>
            <a:r>
              <a:rPr lang="fr-FR" sz="1600" b="1" dirty="0">
                <a:solidFill>
                  <a:schemeClr val="accent1"/>
                </a:solidFill>
                <a:latin typeface="Calibri" panose="020F0502020204030204" pitchFamily="34" charset="0"/>
              </a:rPr>
              <a:t>Taux de conformité des DSN</a:t>
            </a:r>
          </a:p>
        </p:txBody>
      </p:sp>
      <p:sp>
        <p:nvSpPr>
          <p:cNvPr id="39" name="ZoneTexte 38"/>
          <p:cNvSpPr txBox="1"/>
          <p:nvPr/>
        </p:nvSpPr>
        <p:spPr bwMode="auto">
          <a:xfrm>
            <a:off x="-13040" y="4978493"/>
            <a:ext cx="792089" cy="249832"/>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200" kern="0" dirty="0">
                <a:solidFill>
                  <a:srgbClr val="004272"/>
                </a:solidFill>
                <a:latin typeface="Calibri" pitchFamily="34" charset="0"/>
                <a:cs typeface="Arial"/>
              </a:rPr>
              <a:t>420 000</a:t>
            </a:r>
          </a:p>
        </p:txBody>
      </p:sp>
      <p:sp>
        <p:nvSpPr>
          <p:cNvPr id="40" name="ZoneTexte 39"/>
          <p:cNvSpPr txBox="1"/>
          <p:nvPr/>
        </p:nvSpPr>
        <p:spPr bwMode="auto">
          <a:xfrm>
            <a:off x="-13040" y="4273827"/>
            <a:ext cx="792089" cy="249832"/>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200" kern="0" dirty="0">
                <a:solidFill>
                  <a:srgbClr val="004272"/>
                </a:solidFill>
                <a:latin typeface="Calibri" pitchFamily="34" charset="0"/>
                <a:cs typeface="Arial"/>
              </a:rPr>
              <a:t>816 000</a:t>
            </a:r>
          </a:p>
        </p:txBody>
      </p:sp>
      <p:sp>
        <p:nvSpPr>
          <p:cNvPr id="41" name="ZoneTexte 40"/>
          <p:cNvSpPr txBox="1"/>
          <p:nvPr/>
        </p:nvSpPr>
        <p:spPr bwMode="auto">
          <a:xfrm>
            <a:off x="-31952" y="2867845"/>
            <a:ext cx="900348" cy="249832"/>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200" kern="0" dirty="0">
                <a:solidFill>
                  <a:srgbClr val="004272"/>
                </a:solidFill>
                <a:latin typeface="Calibri" pitchFamily="34" charset="0"/>
                <a:cs typeface="Arial"/>
              </a:rPr>
              <a:t>1 300 000</a:t>
            </a:r>
          </a:p>
        </p:txBody>
      </p:sp>
      <p:sp>
        <p:nvSpPr>
          <p:cNvPr id="42" name="ZoneTexte 41"/>
          <p:cNvSpPr txBox="1"/>
          <p:nvPr/>
        </p:nvSpPr>
        <p:spPr bwMode="auto">
          <a:xfrm>
            <a:off x="-36512" y="2373046"/>
            <a:ext cx="900348" cy="249832"/>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200" kern="0" dirty="0">
                <a:solidFill>
                  <a:srgbClr val="004272"/>
                </a:solidFill>
                <a:latin typeface="Calibri" pitchFamily="34" charset="0"/>
                <a:cs typeface="Arial"/>
              </a:rPr>
              <a:t>1 767 391</a:t>
            </a:r>
          </a:p>
        </p:txBody>
      </p:sp>
      <p:sp>
        <p:nvSpPr>
          <p:cNvPr id="43" name="ZoneTexte 42"/>
          <p:cNvSpPr txBox="1"/>
          <p:nvPr/>
        </p:nvSpPr>
        <p:spPr bwMode="auto">
          <a:xfrm>
            <a:off x="1008165" y="5980701"/>
            <a:ext cx="807314" cy="275993"/>
          </a:xfrm>
          <a:prstGeom prst="rect">
            <a:avLst/>
          </a:prstGeom>
          <a:noFill/>
          <a:ln w="9525">
            <a:noFill/>
            <a:miter lim="800000"/>
            <a:headEnd/>
            <a:tailEnd/>
          </a:ln>
        </p:spPr>
        <p:txBody>
          <a:bodyPr wrap="square" lIns="91969" tIns="45984" rIns="91969" bIns="45984" rtlCol="0">
            <a:spAutoFit/>
          </a:bodyPr>
          <a:lstStyle/>
          <a:p>
            <a:pPr fontAlgn="auto">
              <a:lnSpc>
                <a:spcPct val="85000"/>
              </a:lnSpc>
              <a:spcBef>
                <a:spcPts val="0"/>
              </a:spcBef>
              <a:spcAft>
                <a:spcPts val="0"/>
              </a:spcAft>
            </a:pPr>
            <a:r>
              <a:rPr lang="fr-FR" sz="1400" b="1" kern="0" dirty="0">
                <a:solidFill>
                  <a:srgbClr val="004272"/>
                </a:solidFill>
                <a:latin typeface="Calibri" pitchFamily="34" charset="0"/>
                <a:cs typeface="Arial"/>
              </a:rPr>
              <a:t>2015</a:t>
            </a:r>
          </a:p>
        </p:txBody>
      </p:sp>
      <p:sp>
        <p:nvSpPr>
          <p:cNvPr id="47" name="Ellipse 46"/>
          <p:cNvSpPr/>
          <p:nvPr/>
        </p:nvSpPr>
        <p:spPr bwMode="auto">
          <a:xfrm>
            <a:off x="6078018" y="3319304"/>
            <a:ext cx="881998" cy="621199"/>
          </a:xfrm>
          <a:prstGeom prst="ellipse">
            <a:avLst/>
          </a:prstGeom>
          <a:solidFill>
            <a:srgbClr val="ACD6F1"/>
          </a:solidFill>
          <a:ln w="2857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2000" b="1" dirty="0">
                <a:solidFill>
                  <a:srgbClr val="263067"/>
                </a:solidFill>
                <a:latin typeface="Calibri" panose="020F0502020204030204" pitchFamily="34" charset="0"/>
              </a:rPr>
              <a:t>82,3</a:t>
            </a:r>
            <a:r>
              <a:rPr kumimoji="0" lang="fr-FR" sz="2000" b="1" i="0" u="none" strike="noStrike" cap="none" normalizeH="0" baseline="0" dirty="0">
                <a:ln>
                  <a:noFill/>
                </a:ln>
                <a:solidFill>
                  <a:srgbClr val="263067"/>
                </a:solidFill>
                <a:effectLst/>
                <a:latin typeface="Calibri" panose="020F0502020204030204" pitchFamily="34" charset="0"/>
              </a:rPr>
              <a:t>%</a:t>
            </a:r>
          </a:p>
        </p:txBody>
      </p:sp>
      <p:sp>
        <p:nvSpPr>
          <p:cNvPr id="48" name="ZoneTexte 47"/>
          <p:cNvSpPr txBox="1"/>
          <p:nvPr/>
        </p:nvSpPr>
        <p:spPr>
          <a:xfrm>
            <a:off x="6992778" y="3368294"/>
            <a:ext cx="1951197" cy="584775"/>
          </a:xfrm>
          <a:prstGeom prst="rect">
            <a:avLst/>
          </a:prstGeom>
          <a:noFill/>
        </p:spPr>
        <p:txBody>
          <a:bodyPr wrap="square" rtlCol="0">
            <a:spAutoFit/>
          </a:bodyPr>
          <a:lstStyle/>
          <a:p>
            <a:pPr algn="ctr"/>
            <a:r>
              <a:rPr lang="fr-FR" sz="1600" b="1" dirty="0">
                <a:solidFill>
                  <a:srgbClr val="263067"/>
                </a:solidFill>
              </a:rPr>
              <a:t>Taux de satisfaction déclarants</a:t>
            </a:r>
          </a:p>
        </p:txBody>
      </p:sp>
      <p:cxnSp>
        <p:nvCxnSpPr>
          <p:cNvPr id="49" name="Connecteur droit 48"/>
          <p:cNvCxnSpPr/>
          <p:nvPr/>
        </p:nvCxnSpPr>
        <p:spPr bwMode="auto">
          <a:xfrm flipV="1">
            <a:off x="729443" y="5403400"/>
            <a:ext cx="345841" cy="571244"/>
          </a:xfrm>
          <a:prstGeom prst="line">
            <a:avLst/>
          </a:prstGeom>
          <a:solidFill>
            <a:schemeClr val="accent1"/>
          </a:solidFill>
          <a:ln w="19050" cap="flat" cmpd="sng" algn="ctr">
            <a:solidFill>
              <a:schemeClr val="accent3">
                <a:lumMod val="75000"/>
              </a:schemeClr>
            </a:solidFill>
            <a:prstDash val="solid"/>
            <a:round/>
            <a:headEnd type="none" w="med" len="med"/>
            <a:tailEnd type="none" w="med" len="med"/>
          </a:ln>
          <a:effectLst/>
        </p:spPr>
      </p:cxnSp>
      <p:sp>
        <p:nvSpPr>
          <p:cNvPr id="51" name="Rectangle 50"/>
          <p:cNvSpPr/>
          <p:nvPr/>
        </p:nvSpPr>
        <p:spPr>
          <a:xfrm>
            <a:off x="4771652" y="737523"/>
            <a:ext cx="4633482" cy="338554"/>
          </a:xfrm>
          <a:prstGeom prst="rect">
            <a:avLst/>
          </a:prstGeom>
        </p:spPr>
        <p:txBody>
          <a:bodyPr wrap="square">
            <a:spAutoFit/>
          </a:bodyPr>
          <a:lstStyle/>
          <a:p>
            <a:pPr algn="ctr">
              <a:buNone/>
            </a:pPr>
            <a:r>
              <a:rPr lang="fr-FR" sz="1600" dirty="0"/>
              <a:t>Entreprises entrées en DSN (chiffres août 2019)</a:t>
            </a:r>
          </a:p>
        </p:txBody>
      </p:sp>
      <p:sp>
        <p:nvSpPr>
          <p:cNvPr id="50"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1- La DSN : une réalité opérationnelle pour le privé</a:t>
            </a:r>
            <a:br>
              <a:rPr lang="fr-FR" dirty="0"/>
            </a:br>
            <a:r>
              <a:rPr lang="fr-FR" sz="1800" kern="0" dirty="0">
                <a:solidFill>
                  <a:srgbClr val="00B0F0"/>
                </a:solidFill>
                <a:latin typeface="Calibri" pitchFamily="34" charset="0"/>
                <a:ea typeface="+mn-ea"/>
                <a:cs typeface="Arial"/>
              </a:rPr>
              <a:t>Une montée en charge progressive de la DSN pour le secteur privé</a:t>
            </a:r>
          </a:p>
        </p:txBody>
      </p:sp>
    </p:spTree>
    <p:extLst>
      <p:ext uri="{BB962C8B-B14F-4D97-AF65-F5344CB8AC3E}">
        <p14:creationId xmlns:p14="http://schemas.microsoft.com/office/powerpoint/2010/main" val="13673997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9" grpId="0"/>
      <p:bldP spid="20" grpId="0" animBg="1"/>
      <p:bldP spid="22" grpId="0" animBg="1"/>
      <p:bldP spid="23" grpId="0" animBg="1"/>
      <p:bldP spid="27" grpId="0"/>
      <p:bldP spid="28" grpId="0"/>
      <p:bldP spid="29" grpId="0"/>
      <p:bldP spid="30" grpId="0"/>
      <p:bldP spid="35" grpId="0"/>
      <p:bldP spid="37" grpId="0"/>
      <p:bldP spid="38" grpId="0"/>
      <p:bldP spid="39" grpId="0"/>
      <p:bldP spid="40" grpId="0"/>
      <p:bldP spid="41" grpId="0"/>
      <p:bldP spid="42" grpId="0"/>
      <p:bldP spid="43" grpId="0"/>
      <p:bldP spid="47" grpId="0" animBg="1"/>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8</a:t>
            </a:fld>
            <a:endParaRPr lang="fr-FR" dirty="0"/>
          </a:p>
        </p:txBody>
      </p:sp>
      <p:sp>
        <p:nvSpPr>
          <p:cNvPr id="5" name="Espace réservé du contenu 6"/>
          <p:cNvSpPr txBox="1">
            <a:spLocks/>
          </p:cNvSpPr>
          <p:nvPr/>
        </p:nvSpPr>
        <p:spPr bwMode="auto">
          <a:xfrm>
            <a:off x="1811709" y="1372173"/>
            <a:ext cx="2735287" cy="62115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t="100000" r="100000"/>
            </a:path>
            <a:tileRect l="-100000" b="-100000"/>
          </a:gradFill>
          <a:ln w="25400" cap="flat" cmpd="sng" algn="ctr">
            <a:noFill/>
            <a:prstDash val="sysDash"/>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0" tIns="0" rIns="0" bIns="0" numCol="1" anchor="ctr" anchorCtr="0" compatLnSpc="1">
            <a:prstTxWarp prst="textNoShape">
              <a:avLst/>
            </a:prstTxWarp>
            <a:noAutofit/>
          </a:bodyPr>
          <a:lstStyle>
            <a:lvl1pPr marL="342900" indent="-342900" algn="l" rtl="0" eaLnBrk="0" fontAlgn="base" hangingPunct="0">
              <a:lnSpc>
                <a:spcPct val="90000"/>
              </a:lnSpc>
              <a:spcBef>
                <a:spcPct val="75000"/>
              </a:spcBef>
              <a:spcAft>
                <a:spcPct val="0"/>
              </a:spcAft>
              <a:buSzPct val="125000"/>
              <a:buBlip>
                <a:blip r:embed="rId2"/>
              </a:buBlip>
              <a:defRPr sz="2000" b="1">
                <a:solidFill>
                  <a:schemeClr val="dk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3"/>
              </a:buBlip>
              <a:defRPr>
                <a:solidFill>
                  <a:schemeClr val="dk1"/>
                </a:solidFill>
                <a:latin typeface="+mn-lt"/>
                <a:ea typeface="+mn-ea"/>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chemeClr val="dk1"/>
                </a:solidFill>
                <a:latin typeface="+mn-lt"/>
                <a:ea typeface="+mn-ea"/>
                <a:cs typeface="+mn-cs"/>
              </a:defRPr>
            </a:lvl3pPr>
            <a:lvl4pPr marL="1600200" indent="-228600" algn="l" rtl="0" eaLnBrk="0" fontAlgn="base" hangingPunct="0">
              <a:lnSpc>
                <a:spcPct val="90000"/>
              </a:lnSpc>
              <a:spcBef>
                <a:spcPct val="75000"/>
              </a:spcBef>
              <a:spcAft>
                <a:spcPct val="0"/>
              </a:spcAft>
              <a:defRPr sz="1000">
                <a:solidFill>
                  <a:schemeClr val="dk1"/>
                </a:solidFill>
                <a:latin typeface="+mn-lt"/>
                <a:ea typeface="+mn-ea"/>
                <a:cs typeface="+mn-cs"/>
              </a:defRPr>
            </a:lvl4pPr>
            <a:lvl5pPr marL="2057400" indent="-228600" algn="l" rtl="0" eaLnBrk="0" fontAlgn="base" hangingPunct="0">
              <a:lnSpc>
                <a:spcPct val="90000"/>
              </a:lnSpc>
              <a:spcBef>
                <a:spcPct val="75000"/>
              </a:spcBef>
              <a:spcAft>
                <a:spcPct val="0"/>
              </a:spcAft>
              <a:defRPr sz="800">
                <a:solidFill>
                  <a:schemeClr val="dk1"/>
                </a:solidFill>
                <a:latin typeface="+mn-lt"/>
                <a:ea typeface="+mn-ea"/>
                <a:cs typeface="+mn-cs"/>
              </a:defRPr>
            </a:lvl5pPr>
            <a:lvl6pPr marL="2514600" indent="-228600" algn="l" rtl="0" fontAlgn="base">
              <a:lnSpc>
                <a:spcPct val="90000"/>
              </a:lnSpc>
              <a:spcBef>
                <a:spcPct val="75000"/>
              </a:spcBef>
              <a:spcAft>
                <a:spcPct val="0"/>
              </a:spcAft>
              <a:defRPr sz="800">
                <a:solidFill>
                  <a:schemeClr val="dk1"/>
                </a:solidFill>
                <a:latin typeface="+mn-lt"/>
                <a:ea typeface="+mn-ea"/>
                <a:cs typeface="+mn-cs"/>
              </a:defRPr>
            </a:lvl6pPr>
            <a:lvl7pPr marL="2971800" indent="-228600" algn="l" rtl="0" fontAlgn="base">
              <a:lnSpc>
                <a:spcPct val="90000"/>
              </a:lnSpc>
              <a:spcBef>
                <a:spcPct val="75000"/>
              </a:spcBef>
              <a:spcAft>
                <a:spcPct val="0"/>
              </a:spcAft>
              <a:defRPr sz="800">
                <a:solidFill>
                  <a:schemeClr val="dk1"/>
                </a:solidFill>
                <a:latin typeface="+mn-lt"/>
                <a:ea typeface="+mn-ea"/>
                <a:cs typeface="+mn-cs"/>
              </a:defRPr>
            </a:lvl7pPr>
            <a:lvl8pPr marL="3429000" indent="-228600" algn="l" rtl="0" fontAlgn="base">
              <a:lnSpc>
                <a:spcPct val="90000"/>
              </a:lnSpc>
              <a:spcBef>
                <a:spcPct val="75000"/>
              </a:spcBef>
              <a:spcAft>
                <a:spcPct val="0"/>
              </a:spcAft>
              <a:defRPr sz="800">
                <a:solidFill>
                  <a:schemeClr val="dk1"/>
                </a:solidFill>
                <a:latin typeface="+mn-lt"/>
                <a:ea typeface="+mn-ea"/>
                <a:cs typeface="+mn-cs"/>
              </a:defRPr>
            </a:lvl8pPr>
            <a:lvl9pPr marL="3886200" indent="-228600" algn="l" rtl="0" fontAlgn="base">
              <a:lnSpc>
                <a:spcPct val="90000"/>
              </a:lnSpc>
              <a:spcBef>
                <a:spcPct val="75000"/>
              </a:spcBef>
              <a:spcAft>
                <a:spcPct val="0"/>
              </a:spcAft>
              <a:defRPr sz="800">
                <a:solidFill>
                  <a:schemeClr val="dk1"/>
                </a:solidFill>
                <a:latin typeface="+mn-lt"/>
                <a:ea typeface="+mn-ea"/>
                <a:cs typeface="+mn-cs"/>
              </a:defRPr>
            </a:lvl9pPr>
          </a:lstStyle>
          <a:p>
            <a:pPr marL="180000" marR="0" lvl="1" indent="0" algn="ctr" defTabSz="1296988" rtl="0" eaLnBrk="0" fontAlgn="base" latinLnBrk="0" hangingPunct="0">
              <a:lnSpc>
                <a:spcPct val="90000"/>
              </a:lnSpc>
              <a:spcBef>
                <a:spcPts val="300"/>
              </a:spcBef>
              <a:spcAft>
                <a:spcPts val="300"/>
              </a:spcAft>
              <a:buClr>
                <a:srgbClr val="EE2525"/>
              </a:buClr>
              <a:buSzPct val="125000"/>
              <a:buFontTx/>
              <a:buNone/>
              <a:tabLst>
                <a:tab pos="8435975" algn="r"/>
              </a:tabLst>
              <a:defRPr/>
            </a:pPr>
            <a:r>
              <a:rPr kumimoji="0" lang="fr-FR" altLang="fr-FR" sz="3600" b="1" i="0" u="none" strike="noStrike" kern="0" cap="none" spc="0" normalizeH="0" baseline="0" noProof="0" dirty="0">
                <a:ln>
                  <a:noFill/>
                </a:ln>
                <a:solidFill>
                  <a:srgbClr val="EA8B0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sym typeface="Wingdings" pitchFamily="2" charset="2"/>
              </a:rPr>
              <a:t>DSN</a:t>
            </a:r>
          </a:p>
        </p:txBody>
      </p:sp>
      <p:sp>
        <p:nvSpPr>
          <p:cNvPr id="6" name="Flèche vers le bas 5"/>
          <p:cNvSpPr/>
          <p:nvPr/>
        </p:nvSpPr>
        <p:spPr bwMode="auto">
          <a:xfrm>
            <a:off x="2981289" y="2088848"/>
            <a:ext cx="576064" cy="374005"/>
          </a:xfrm>
          <a:prstGeom prst="downArrow">
            <a:avLst/>
          </a:prstGeom>
          <a:solidFill>
            <a:srgbClr val="2C5F7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a:ln>
                <a:noFill/>
              </a:ln>
              <a:solidFill>
                <a:srgbClr val="004272"/>
              </a:solidFill>
              <a:effectLst/>
              <a:uLnTx/>
              <a:uFillTx/>
              <a:latin typeface="Times New Roman" pitchFamily="18" charset="0"/>
              <a:cs typeface="Arial" pitchFamily="34" charset="0"/>
            </a:endParaRPr>
          </a:p>
        </p:txBody>
      </p:sp>
      <p:grpSp>
        <p:nvGrpSpPr>
          <p:cNvPr id="7" name="Groupe 6"/>
          <p:cNvGrpSpPr/>
          <p:nvPr/>
        </p:nvGrpSpPr>
        <p:grpSpPr>
          <a:xfrm>
            <a:off x="492695" y="2516046"/>
            <a:ext cx="8156575" cy="4104072"/>
            <a:chOff x="382711" y="2441046"/>
            <a:chExt cx="4078774" cy="886044"/>
          </a:xfrm>
        </p:grpSpPr>
        <p:sp>
          <p:nvSpPr>
            <p:cNvPr id="8" name="Espace réservé du contenu 6"/>
            <p:cNvSpPr txBox="1">
              <a:spLocks/>
            </p:cNvSpPr>
            <p:nvPr/>
          </p:nvSpPr>
          <p:spPr bwMode="auto">
            <a:xfrm>
              <a:off x="382711" y="2441046"/>
              <a:ext cx="4078774" cy="886044"/>
            </a:xfrm>
            <a:prstGeom prst="roundRect">
              <a:avLst/>
            </a:prstGeom>
            <a:solidFill>
              <a:srgbClr val="A1A1A1">
                <a:lumMod val="20000"/>
                <a:lumOff val="80000"/>
              </a:srgbClr>
            </a:solidFill>
            <a:ln w="25400" cap="flat" cmpd="sng" algn="ctr">
              <a:noFill/>
              <a:prstDash val="sysDash"/>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0" tIns="0" rIns="0" bIns="0" numCol="2" anchor="ctr" anchorCtr="0" compatLnSpc="1">
              <a:prstTxWarp prst="textNoShape">
                <a:avLst/>
              </a:prstTxWarp>
              <a:noAutofit/>
            </a:bodyPr>
            <a:lstStyle>
              <a:lvl1pPr marL="342900" indent="-342900" algn="l" rtl="0" eaLnBrk="0" fontAlgn="base" hangingPunct="0">
                <a:lnSpc>
                  <a:spcPct val="90000"/>
                </a:lnSpc>
                <a:spcBef>
                  <a:spcPct val="75000"/>
                </a:spcBef>
                <a:spcAft>
                  <a:spcPct val="0"/>
                </a:spcAft>
                <a:buSzPct val="125000"/>
                <a:buBlip>
                  <a:blip r:embed="rId2"/>
                </a:buBlip>
                <a:defRPr sz="2000" b="1">
                  <a:solidFill>
                    <a:schemeClr val="dk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3"/>
                </a:buBlip>
                <a:defRPr>
                  <a:solidFill>
                    <a:schemeClr val="dk1"/>
                  </a:solidFill>
                  <a:latin typeface="+mn-lt"/>
                  <a:ea typeface="+mn-ea"/>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chemeClr val="dk1"/>
                  </a:solidFill>
                  <a:latin typeface="+mn-lt"/>
                  <a:ea typeface="+mn-ea"/>
                  <a:cs typeface="+mn-cs"/>
                </a:defRPr>
              </a:lvl3pPr>
              <a:lvl4pPr marL="1600200" indent="-228600" algn="l" rtl="0" eaLnBrk="0" fontAlgn="base" hangingPunct="0">
                <a:lnSpc>
                  <a:spcPct val="90000"/>
                </a:lnSpc>
                <a:spcBef>
                  <a:spcPct val="75000"/>
                </a:spcBef>
                <a:spcAft>
                  <a:spcPct val="0"/>
                </a:spcAft>
                <a:defRPr sz="1000">
                  <a:solidFill>
                    <a:schemeClr val="dk1"/>
                  </a:solidFill>
                  <a:latin typeface="+mn-lt"/>
                  <a:ea typeface="+mn-ea"/>
                  <a:cs typeface="+mn-cs"/>
                </a:defRPr>
              </a:lvl4pPr>
              <a:lvl5pPr marL="2057400" indent="-228600" algn="l" rtl="0" eaLnBrk="0" fontAlgn="base" hangingPunct="0">
                <a:lnSpc>
                  <a:spcPct val="90000"/>
                </a:lnSpc>
                <a:spcBef>
                  <a:spcPct val="75000"/>
                </a:spcBef>
                <a:spcAft>
                  <a:spcPct val="0"/>
                </a:spcAft>
                <a:defRPr sz="800">
                  <a:solidFill>
                    <a:schemeClr val="dk1"/>
                  </a:solidFill>
                  <a:latin typeface="+mn-lt"/>
                  <a:ea typeface="+mn-ea"/>
                  <a:cs typeface="+mn-cs"/>
                </a:defRPr>
              </a:lvl5pPr>
              <a:lvl6pPr marL="2514600" indent="-228600" algn="l" rtl="0" fontAlgn="base">
                <a:lnSpc>
                  <a:spcPct val="90000"/>
                </a:lnSpc>
                <a:spcBef>
                  <a:spcPct val="75000"/>
                </a:spcBef>
                <a:spcAft>
                  <a:spcPct val="0"/>
                </a:spcAft>
                <a:defRPr sz="800">
                  <a:solidFill>
                    <a:schemeClr val="dk1"/>
                  </a:solidFill>
                  <a:latin typeface="+mn-lt"/>
                  <a:ea typeface="+mn-ea"/>
                  <a:cs typeface="+mn-cs"/>
                </a:defRPr>
              </a:lvl6pPr>
              <a:lvl7pPr marL="2971800" indent="-228600" algn="l" rtl="0" fontAlgn="base">
                <a:lnSpc>
                  <a:spcPct val="90000"/>
                </a:lnSpc>
                <a:spcBef>
                  <a:spcPct val="75000"/>
                </a:spcBef>
                <a:spcAft>
                  <a:spcPct val="0"/>
                </a:spcAft>
                <a:defRPr sz="800">
                  <a:solidFill>
                    <a:schemeClr val="dk1"/>
                  </a:solidFill>
                  <a:latin typeface="+mn-lt"/>
                  <a:ea typeface="+mn-ea"/>
                  <a:cs typeface="+mn-cs"/>
                </a:defRPr>
              </a:lvl7pPr>
              <a:lvl8pPr marL="3429000" indent="-228600" algn="l" rtl="0" fontAlgn="base">
                <a:lnSpc>
                  <a:spcPct val="90000"/>
                </a:lnSpc>
                <a:spcBef>
                  <a:spcPct val="75000"/>
                </a:spcBef>
                <a:spcAft>
                  <a:spcPct val="0"/>
                </a:spcAft>
                <a:defRPr sz="800">
                  <a:solidFill>
                    <a:schemeClr val="dk1"/>
                  </a:solidFill>
                  <a:latin typeface="+mn-lt"/>
                  <a:ea typeface="+mn-ea"/>
                  <a:cs typeface="+mn-cs"/>
                </a:defRPr>
              </a:lvl8pPr>
              <a:lvl9pPr marL="3886200" indent="-228600" algn="l" rtl="0" fontAlgn="base">
                <a:lnSpc>
                  <a:spcPct val="90000"/>
                </a:lnSpc>
                <a:spcBef>
                  <a:spcPct val="75000"/>
                </a:spcBef>
                <a:spcAft>
                  <a:spcPct val="0"/>
                </a:spcAft>
                <a:defRPr sz="800">
                  <a:solidFill>
                    <a:schemeClr val="dk1"/>
                  </a:solidFill>
                  <a:latin typeface="+mn-lt"/>
                  <a:ea typeface="+mn-ea"/>
                  <a:cs typeface="+mn-cs"/>
                </a:defRPr>
              </a:lvl9pPr>
            </a:lstStyle>
            <a:p>
              <a:pPr marL="180000" marR="0" lvl="1" indent="0" algn="l" defTabSz="1296988" rtl="0" eaLnBrk="0" fontAlgn="base" latinLnBrk="0" hangingPunct="0">
                <a:lnSpc>
                  <a:spcPct val="90000"/>
                </a:lnSpc>
                <a:spcBef>
                  <a:spcPts val="300"/>
                </a:spcBef>
                <a:spcAft>
                  <a:spcPts val="300"/>
                </a:spcAft>
                <a:buClr>
                  <a:srgbClr val="EE2525"/>
                </a:buClr>
                <a:buSzPct val="125000"/>
                <a:buFontTx/>
                <a:buNone/>
                <a:tabLst>
                  <a:tab pos="8435975" algn="r"/>
                </a:tabLst>
                <a:defRPr/>
              </a:pPr>
              <a:endParaRPr kumimoji="0" lang="fr-FR" altLang="fr-FR" sz="1200" b="1" i="0" u="none" strike="noStrike" kern="0" cap="none" spc="0" normalizeH="0" baseline="0" noProof="0" dirty="0">
                <a:ln>
                  <a:noFill/>
                </a:ln>
                <a:solidFill>
                  <a:srgbClr val="FFFFFF">
                    <a:lumMod val="50000"/>
                  </a:srgbClr>
                </a:solidFill>
                <a:effectLst/>
                <a:uLnTx/>
                <a:uFillTx/>
                <a:latin typeface="Arial"/>
                <a:ea typeface="+mn-ea"/>
                <a:cs typeface="Calibri" panose="020F0502020204030204" pitchFamily="34" charset="0"/>
                <a:sym typeface="Wingdings" pitchFamily="2" charset="2"/>
              </a:endParaRPr>
            </a:p>
            <a:p>
              <a:pPr marL="180000" marR="0" lvl="1" indent="0" algn="l" defTabSz="1296988" rtl="0" eaLnBrk="0" fontAlgn="base" latinLnBrk="0" hangingPunct="0">
                <a:lnSpc>
                  <a:spcPct val="90000"/>
                </a:lnSpc>
                <a:spcBef>
                  <a:spcPts val="300"/>
                </a:spcBef>
                <a:spcAft>
                  <a:spcPts val="300"/>
                </a:spcAft>
                <a:buClr>
                  <a:srgbClr val="EE2525"/>
                </a:buClr>
                <a:buSzPct val="125000"/>
                <a:buFontTx/>
                <a:buNone/>
                <a:tabLst>
                  <a:tab pos="8435975" algn="r"/>
                </a:tabLst>
                <a:defRPr/>
              </a:pPr>
              <a:endParaRPr kumimoji="0" lang="fr-FR" altLang="fr-FR" sz="1200" b="1" i="0" u="none" strike="noStrike" kern="0" cap="none" spc="0" normalizeH="0" baseline="0" noProof="0" dirty="0">
                <a:ln>
                  <a:noFill/>
                </a:ln>
                <a:solidFill>
                  <a:srgbClr val="FFFFFF">
                    <a:lumMod val="50000"/>
                  </a:srgbClr>
                </a:solidFill>
                <a:effectLst/>
                <a:uLnTx/>
                <a:uFillTx/>
                <a:latin typeface="Arial"/>
                <a:ea typeface="+mn-ea"/>
                <a:cs typeface="Calibri" panose="020F0502020204030204" pitchFamily="34" charset="0"/>
                <a:sym typeface="Wingdings" pitchFamily="2" charset="2"/>
              </a:endParaRPr>
            </a:p>
            <a:p>
              <a:pPr marL="180000" marR="0" lvl="1" indent="0" algn="l" defTabSz="1296988" rtl="0" eaLnBrk="0" fontAlgn="base" latinLnBrk="0" hangingPunct="0">
                <a:lnSpc>
                  <a:spcPct val="90000"/>
                </a:lnSpc>
                <a:spcBef>
                  <a:spcPts val="300"/>
                </a:spcBef>
                <a:spcAft>
                  <a:spcPts val="300"/>
                </a:spcAft>
                <a:buClr>
                  <a:srgbClr val="EE2525"/>
                </a:buClr>
                <a:buSzPct val="125000"/>
                <a:buFontTx/>
                <a:buNone/>
                <a:tabLst>
                  <a:tab pos="8435975" algn="r"/>
                </a:tabLst>
                <a:defRPr/>
              </a:pPr>
              <a:endParaRPr kumimoji="0" lang="fr-FR" altLang="fr-FR" sz="1200" b="1" i="0" u="none" strike="noStrike" kern="0" cap="none" spc="0" normalizeH="0" baseline="0" noProof="0" dirty="0">
                <a:ln>
                  <a:noFill/>
                </a:ln>
                <a:solidFill>
                  <a:srgbClr val="FFFFFF">
                    <a:lumMod val="50000"/>
                  </a:srgbClr>
                </a:solidFill>
                <a:effectLst/>
                <a:uLnTx/>
                <a:uFillTx/>
                <a:latin typeface="Arial"/>
                <a:ea typeface="+mn-ea"/>
                <a:cs typeface="Calibri" panose="020F0502020204030204" pitchFamily="34" charset="0"/>
                <a:sym typeface="Wingdings" pitchFamily="2" charset="2"/>
              </a:endParaRPr>
            </a:p>
            <a:p>
              <a:pPr marL="180000" marR="0" lvl="1" indent="0" algn="l" defTabSz="1296988" rtl="0" eaLnBrk="0" fontAlgn="base" latinLnBrk="0" hangingPunct="0">
                <a:lnSpc>
                  <a:spcPct val="90000"/>
                </a:lnSpc>
                <a:spcBef>
                  <a:spcPts val="300"/>
                </a:spcBef>
                <a:spcAft>
                  <a:spcPts val="300"/>
                </a:spcAft>
                <a:buClr>
                  <a:srgbClr val="EE2525"/>
                </a:buClr>
                <a:buSzPct val="125000"/>
                <a:buFontTx/>
                <a:buNone/>
                <a:tabLst>
                  <a:tab pos="8435975" algn="r"/>
                </a:tabLst>
                <a:defRPr/>
              </a:pPr>
              <a:endParaRPr kumimoji="0" lang="fr-FR" altLang="fr-FR" sz="1200" b="1" i="0" u="none" strike="noStrike" kern="0" cap="none" spc="0" normalizeH="0" baseline="0" noProof="0" dirty="0">
                <a:ln>
                  <a:noFill/>
                </a:ln>
                <a:solidFill>
                  <a:srgbClr val="FFFFFF">
                    <a:lumMod val="50000"/>
                  </a:srgbClr>
                </a:solidFill>
                <a:effectLst/>
                <a:uLnTx/>
                <a:uFillTx/>
                <a:latin typeface="Arial"/>
                <a:ea typeface="+mn-ea"/>
                <a:cs typeface="Calibri" panose="020F0502020204030204" pitchFamily="34" charset="0"/>
                <a:sym typeface="Wingdings" pitchFamily="2" charset="2"/>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885" y="2464014"/>
              <a:ext cx="181362" cy="74753"/>
            </a:xfrm>
            <a:prstGeom prst="rect">
              <a:avLst/>
            </a:prstGeom>
          </p:spPr>
        </p:pic>
      </p:grpSp>
      <p:sp>
        <p:nvSpPr>
          <p:cNvPr id="10" name="ZoneTexte 9"/>
          <p:cNvSpPr txBox="1"/>
          <p:nvPr/>
        </p:nvSpPr>
        <p:spPr bwMode="auto">
          <a:xfrm>
            <a:off x="2828126" y="2571701"/>
            <a:ext cx="3672408" cy="905268"/>
          </a:xfrm>
          <a:prstGeom prst="rect">
            <a:avLst/>
          </a:prstGeom>
          <a:noFill/>
          <a:ln w="9525">
            <a:noFill/>
            <a:miter lim="800000"/>
            <a:headEnd/>
            <a:tailEnd/>
          </a:ln>
        </p:spPr>
        <p:txBody>
          <a:bodyPr wrap="square" lIns="91969" tIns="45984" rIns="91969" bIns="45984" rtlCol="0">
            <a:spAutoFit/>
          </a:bodyPr>
          <a:lstStyle/>
          <a:p>
            <a:pPr marL="180000" lvl="1" algn="ctr" defTabSz="1296988" fontAlgn="base">
              <a:spcBef>
                <a:spcPts val="300"/>
              </a:spcBef>
              <a:spcAft>
                <a:spcPts val="300"/>
              </a:spcAft>
              <a:buClr>
                <a:srgbClr val="EE2525"/>
              </a:buClr>
              <a:tabLst>
                <a:tab pos="8435975" algn="r"/>
              </a:tabLst>
              <a:defRPr/>
            </a:pPr>
            <a:r>
              <a:rPr lang="fr-FR" altLang="fr-FR" sz="2000" b="1" kern="0" dirty="0">
                <a:solidFill>
                  <a:srgbClr val="144C72"/>
                </a:solidFill>
                <a:latin typeface="Calibri" panose="020F0502020204030204" pitchFamily="34" charset="0"/>
                <a:cs typeface="Calibri" panose="020F0502020204030204" pitchFamily="34" charset="0"/>
                <a:sym typeface="Wingdings" pitchFamily="2" charset="2"/>
              </a:rPr>
              <a:t>Les 26 procédures </a:t>
            </a:r>
            <a:r>
              <a:rPr lang="fr-FR" altLang="fr-FR" sz="2000" b="1" kern="0">
                <a:solidFill>
                  <a:srgbClr val="144C72"/>
                </a:solidFill>
                <a:latin typeface="Calibri" panose="020F0502020204030204" pitchFamily="34" charset="0"/>
                <a:cs typeface="Calibri" panose="020F0502020204030204" pitchFamily="34" charset="0"/>
                <a:sym typeface="Wingdings" pitchFamily="2" charset="2"/>
              </a:rPr>
              <a:t>déclaratives </a:t>
            </a:r>
            <a:r>
              <a:rPr lang="fr-FR" altLang="fr-FR" sz="2000" b="1" kern="0" smtClean="0">
                <a:solidFill>
                  <a:srgbClr val="144C72"/>
                </a:solidFill>
                <a:latin typeface="Calibri" panose="020F0502020204030204" pitchFamily="34" charset="0"/>
                <a:cs typeface="Calibri" panose="020F0502020204030204" pitchFamily="34" charset="0"/>
                <a:sym typeface="Wingdings" pitchFamily="2" charset="2"/>
              </a:rPr>
              <a:t>remplacées</a:t>
            </a:r>
            <a:endParaRPr lang="fr-FR" altLang="fr-FR" sz="2000" b="1" kern="0" dirty="0">
              <a:solidFill>
                <a:srgbClr val="144C72"/>
              </a:solidFill>
              <a:latin typeface="Calibri" panose="020F0502020204030204" pitchFamily="34" charset="0"/>
              <a:cs typeface="Calibri" panose="020F0502020204030204" pitchFamily="34" charset="0"/>
              <a:sym typeface="Wingdings" pitchFamily="2" charset="2"/>
            </a:endParaRPr>
          </a:p>
          <a:p>
            <a:pPr>
              <a:lnSpc>
                <a:spcPct val="85000"/>
              </a:lnSpc>
            </a:pPr>
            <a:endParaRPr lang="fr-FR" sz="1200" kern="0" dirty="0">
              <a:solidFill>
                <a:srgbClr val="004272"/>
              </a:solidFill>
              <a:cs typeface="Arial"/>
            </a:endParaRPr>
          </a:p>
        </p:txBody>
      </p:sp>
      <p:sp>
        <p:nvSpPr>
          <p:cNvPr id="11" name="ZoneTexte 10"/>
          <p:cNvSpPr txBox="1"/>
          <p:nvPr/>
        </p:nvSpPr>
        <p:spPr bwMode="auto">
          <a:xfrm>
            <a:off x="901627" y="3376570"/>
            <a:ext cx="7525405" cy="3508814"/>
          </a:xfrm>
          <a:prstGeom prst="rect">
            <a:avLst/>
          </a:prstGeom>
          <a:noFill/>
          <a:ln w="9525">
            <a:noFill/>
            <a:miter lim="800000"/>
            <a:headEnd/>
            <a:tailEnd/>
          </a:ln>
        </p:spPr>
        <p:txBody>
          <a:bodyPr wrap="square" lIns="91969" tIns="45984" rIns="91969" bIns="45984" numCol="2" rtlCol="0">
            <a:normAutofit lnSpcReduction="10000"/>
          </a:bodyPr>
          <a:lstStyle/>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DUCS URSSAF, bordereau et tableau récapitulatif annuel</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Radiation des contrats complémentaires</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DSIJ</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AE</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DMMO / EMMO</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RMM</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DUCS OC prévoyance</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DUCS OC mutuelles</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DUCS OC assurance</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DUCS Retraite</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BVM</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DTS pour la MSA</a:t>
            </a:r>
          </a:p>
          <a:p>
            <a:pPr marL="180000" lvl="1" defTabSz="1296988" fontAlgn="base">
              <a:spcBef>
                <a:spcPts val="300"/>
              </a:spcBef>
              <a:spcAft>
                <a:spcPts val="300"/>
              </a:spcAft>
              <a:buClr>
                <a:srgbClr val="EE2525"/>
              </a:buClr>
              <a:tabLst>
                <a:tab pos="8435975" algn="r"/>
              </a:tabLst>
              <a:defRPr/>
            </a:pPr>
            <a:endPar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endParaRP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DADS-U</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recouvrement CNIEG</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CAMIEG</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CPRNPAC</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SNCF</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IRCANTEC</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CRPCEN</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Procédure annuelle CNIEG (DARS)</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Procédure annuelle CRPCEN (DNA)</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La DAR (déclaration d’affiliation et de radiation) pour la CAMIEG</a:t>
            </a:r>
          </a:p>
          <a:p>
            <a:pPr marL="180000" lvl="1" defTabSz="1296988" fontAlgn="base">
              <a:spcBef>
                <a:spcPts val="300"/>
              </a:spcBef>
              <a:spcAft>
                <a:spcPts val="300"/>
              </a:spcAft>
              <a:buClr>
                <a:srgbClr val="EE2525"/>
              </a:buClr>
              <a:tabLst>
                <a:tab pos="8435975" algn="r"/>
              </a:tabLst>
              <a:defRPr/>
            </a:pP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Le certificat d’emploi pour </a:t>
            </a:r>
            <a:r>
              <a:rPr lang="fr-FR" altLang="fr-FR" sz="1200" b="1" kern="0" dirty="0" err="1">
                <a:solidFill>
                  <a:srgbClr val="EEEEEE">
                    <a:lumMod val="25000"/>
                  </a:srgbClr>
                </a:solidFill>
                <a:latin typeface="Calibri" panose="020F0502020204030204" pitchFamily="34" charset="0"/>
                <a:cs typeface="Calibri" panose="020F0502020204030204" pitchFamily="34" charset="0"/>
                <a:sym typeface="Wingdings" pitchFamily="2" charset="2"/>
              </a:rPr>
              <a:t>Audiens</a:t>
            </a:r>
            <a:r>
              <a:rPr lang="fr-FR" altLang="fr-FR" sz="1200" b="1" kern="0" dirty="0">
                <a:solidFill>
                  <a:srgbClr val="EEEEEE">
                    <a:lumMod val="25000"/>
                  </a:srgbClr>
                </a:solidFill>
                <a:latin typeface="Calibri" panose="020F0502020204030204" pitchFamily="34" charset="0"/>
                <a:cs typeface="Calibri" panose="020F0502020204030204" pitchFamily="34" charset="0"/>
                <a:sym typeface="Wingdings" pitchFamily="2" charset="2"/>
              </a:rPr>
              <a:t> </a:t>
            </a:r>
          </a:p>
          <a:p>
            <a:pPr marL="180000" lvl="1" algn="ctr" defTabSz="1296988" fontAlgn="base">
              <a:spcBef>
                <a:spcPts val="300"/>
              </a:spcBef>
              <a:spcAft>
                <a:spcPts val="300"/>
              </a:spcAft>
              <a:buClr>
                <a:srgbClr val="EE2525"/>
              </a:buClr>
              <a:tabLst>
                <a:tab pos="8435975" algn="r"/>
              </a:tabLst>
              <a:defRPr/>
            </a:pPr>
            <a:endParaRPr lang="fr-FR" altLang="fr-FR" sz="2000" b="1" kern="0" dirty="0">
              <a:solidFill>
                <a:srgbClr val="FFFFFF">
                  <a:lumMod val="50000"/>
                </a:srgbClr>
              </a:solidFill>
              <a:latin typeface="Calibri" panose="020F0502020204030204" pitchFamily="34" charset="0"/>
              <a:cs typeface="Calibri" panose="020F0502020204030204" pitchFamily="34" charset="0"/>
              <a:sym typeface="Wingdings" pitchFamily="2" charset="2"/>
            </a:endParaRPr>
          </a:p>
          <a:p>
            <a:pPr>
              <a:lnSpc>
                <a:spcPct val="85000"/>
              </a:lnSpc>
            </a:pPr>
            <a:endParaRPr lang="fr-FR" sz="1200" kern="0" dirty="0">
              <a:solidFill>
                <a:srgbClr val="004272"/>
              </a:solidFill>
              <a:latin typeface="Calibri" panose="020F0502020204030204" pitchFamily="34" charset="0"/>
              <a:cs typeface="Calibri" panose="020F0502020204030204" pitchFamily="34" charset="0"/>
            </a:endParaRPr>
          </a:p>
        </p:txBody>
      </p:sp>
      <p:cxnSp>
        <p:nvCxnSpPr>
          <p:cNvPr id="12" name="Connecteur droit 11"/>
          <p:cNvCxnSpPr/>
          <p:nvPr/>
        </p:nvCxnSpPr>
        <p:spPr bwMode="auto">
          <a:xfrm>
            <a:off x="4570982" y="3356992"/>
            <a:ext cx="0" cy="2906308"/>
          </a:xfrm>
          <a:prstGeom prst="line">
            <a:avLst/>
          </a:prstGeom>
          <a:solidFill>
            <a:srgbClr val="00B0E6"/>
          </a:solidFill>
          <a:ln w="28575" cap="flat" cmpd="sng" algn="ctr">
            <a:solidFill>
              <a:srgbClr val="144C72"/>
            </a:solidFill>
            <a:prstDash val="lgDash"/>
            <a:round/>
            <a:headEnd type="none" w="med" len="med"/>
            <a:tailEnd type="none" w="med" len="med"/>
          </a:ln>
          <a:effectLst/>
        </p:spPr>
      </p:cxnSp>
      <p:sp>
        <p:nvSpPr>
          <p:cNvPr id="22" name="Flèche vers le bas 21"/>
          <p:cNvSpPr/>
          <p:nvPr/>
        </p:nvSpPr>
        <p:spPr bwMode="auto">
          <a:xfrm rot="16200000">
            <a:off x="4705118" y="1506871"/>
            <a:ext cx="576064" cy="374005"/>
          </a:xfrm>
          <a:prstGeom prst="downArrow">
            <a:avLst/>
          </a:prstGeom>
          <a:solidFill>
            <a:srgbClr val="2C5F7F"/>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fr-FR" sz="2000" b="0" i="0" u="none" strike="noStrike" kern="0" cap="none" spc="0" normalizeH="0" baseline="0" noProof="0">
              <a:ln>
                <a:noFill/>
              </a:ln>
              <a:solidFill>
                <a:srgbClr val="004272"/>
              </a:solidFill>
              <a:effectLst/>
              <a:uLnTx/>
              <a:uFillTx/>
              <a:latin typeface="Times New Roman" pitchFamily="18" charset="0"/>
              <a:cs typeface="Arial" pitchFamily="34" charset="0"/>
            </a:endParaRPr>
          </a:p>
        </p:txBody>
      </p:sp>
      <p:grpSp>
        <p:nvGrpSpPr>
          <p:cNvPr id="23" name="Groupe 22"/>
          <p:cNvGrpSpPr/>
          <p:nvPr/>
        </p:nvGrpSpPr>
        <p:grpSpPr>
          <a:xfrm>
            <a:off x="5580112" y="1372173"/>
            <a:ext cx="2952328" cy="749365"/>
            <a:chOff x="4696610" y="2371174"/>
            <a:chExt cx="3835848" cy="886044"/>
          </a:xfrm>
          <a:solidFill>
            <a:srgbClr val="ACD6F1"/>
          </a:solidFill>
        </p:grpSpPr>
        <p:sp>
          <p:nvSpPr>
            <p:cNvPr id="24" name="Espace réservé du contenu 6"/>
            <p:cNvSpPr txBox="1">
              <a:spLocks/>
            </p:cNvSpPr>
            <p:nvPr/>
          </p:nvSpPr>
          <p:spPr bwMode="auto">
            <a:xfrm>
              <a:off x="4696610" y="2371174"/>
              <a:ext cx="3835848" cy="886044"/>
            </a:xfrm>
            <a:prstGeom prst="roundRect">
              <a:avLst/>
            </a:prstGeom>
            <a:grpFill/>
            <a:ln w="25400" cap="flat" cmpd="sng" algn="ctr">
              <a:noFill/>
              <a:prstDash val="sysDash"/>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0" tIns="0" rIns="0" bIns="0" numCol="1" anchor="ctr" anchorCtr="0" compatLnSpc="1">
              <a:prstTxWarp prst="textNoShape">
                <a:avLst/>
              </a:prstTxWarp>
              <a:noAutofit/>
            </a:bodyPr>
            <a:lstStyle>
              <a:lvl1pPr marL="342900" indent="-342900" algn="l" rtl="0" eaLnBrk="0" fontAlgn="base" hangingPunct="0">
                <a:lnSpc>
                  <a:spcPct val="90000"/>
                </a:lnSpc>
                <a:spcBef>
                  <a:spcPct val="75000"/>
                </a:spcBef>
                <a:spcAft>
                  <a:spcPct val="0"/>
                </a:spcAft>
                <a:buSzPct val="125000"/>
                <a:buBlip>
                  <a:blip r:embed="rId2"/>
                </a:buBlip>
                <a:defRPr sz="2000" b="1">
                  <a:solidFill>
                    <a:schemeClr val="dk1"/>
                  </a:solidFill>
                  <a:latin typeface="+mn-lt"/>
                  <a:ea typeface="+mn-ea"/>
                  <a:cs typeface="+mn-cs"/>
                </a:defRPr>
              </a:lvl1pPr>
              <a:lvl2pPr marL="742950" indent="-285750" algn="l" rtl="0" eaLnBrk="0" fontAlgn="base" hangingPunct="0">
                <a:lnSpc>
                  <a:spcPct val="90000"/>
                </a:lnSpc>
                <a:spcBef>
                  <a:spcPct val="75000"/>
                </a:spcBef>
                <a:spcAft>
                  <a:spcPct val="0"/>
                </a:spcAft>
                <a:buSzPct val="125000"/>
                <a:buBlip>
                  <a:blip r:embed="rId3"/>
                </a:buBlip>
                <a:defRPr>
                  <a:solidFill>
                    <a:schemeClr val="dk1"/>
                  </a:solidFill>
                  <a:latin typeface="+mn-lt"/>
                  <a:ea typeface="+mn-ea"/>
                  <a:cs typeface="+mn-cs"/>
                </a:defRPr>
              </a:lvl2pPr>
              <a:lvl3pPr marL="1143000" indent="-228600" algn="l" rtl="0" eaLnBrk="0" fontAlgn="base" hangingPunct="0">
                <a:lnSpc>
                  <a:spcPct val="90000"/>
                </a:lnSpc>
                <a:spcBef>
                  <a:spcPct val="75000"/>
                </a:spcBef>
                <a:spcAft>
                  <a:spcPct val="0"/>
                </a:spcAft>
                <a:buSzPct val="125000"/>
                <a:buFont typeface="Arial" pitchFamily="34" charset="0"/>
                <a:buChar char="−"/>
                <a:defRPr sz="1600">
                  <a:solidFill>
                    <a:schemeClr val="dk1"/>
                  </a:solidFill>
                  <a:latin typeface="+mn-lt"/>
                  <a:ea typeface="+mn-ea"/>
                  <a:cs typeface="+mn-cs"/>
                </a:defRPr>
              </a:lvl3pPr>
              <a:lvl4pPr marL="1600200" indent="-228600" algn="l" rtl="0" eaLnBrk="0" fontAlgn="base" hangingPunct="0">
                <a:lnSpc>
                  <a:spcPct val="90000"/>
                </a:lnSpc>
                <a:spcBef>
                  <a:spcPct val="75000"/>
                </a:spcBef>
                <a:spcAft>
                  <a:spcPct val="0"/>
                </a:spcAft>
                <a:defRPr sz="1000">
                  <a:solidFill>
                    <a:schemeClr val="dk1"/>
                  </a:solidFill>
                  <a:latin typeface="+mn-lt"/>
                  <a:ea typeface="+mn-ea"/>
                  <a:cs typeface="+mn-cs"/>
                </a:defRPr>
              </a:lvl4pPr>
              <a:lvl5pPr marL="2057400" indent="-228600" algn="l" rtl="0" eaLnBrk="0" fontAlgn="base" hangingPunct="0">
                <a:lnSpc>
                  <a:spcPct val="90000"/>
                </a:lnSpc>
                <a:spcBef>
                  <a:spcPct val="75000"/>
                </a:spcBef>
                <a:spcAft>
                  <a:spcPct val="0"/>
                </a:spcAft>
                <a:defRPr sz="800">
                  <a:solidFill>
                    <a:schemeClr val="dk1"/>
                  </a:solidFill>
                  <a:latin typeface="+mn-lt"/>
                  <a:ea typeface="+mn-ea"/>
                  <a:cs typeface="+mn-cs"/>
                </a:defRPr>
              </a:lvl5pPr>
              <a:lvl6pPr marL="2514600" indent="-228600" algn="l" rtl="0" fontAlgn="base">
                <a:lnSpc>
                  <a:spcPct val="90000"/>
                </a:lnSpc>
                <a:spcBef>
                  <a:spcPct val="75000"/>
                </a:spcBef>
                <a:spcAft>
                  <a:spcPct val="0"/>
                </a:spcAft>
                <a:defRPr sz="800">
                  <a:solidFill>
                    <a:schemeClr val="dk1"/>
                  </a:solidFill>
                  <a:latin typeface="+mn-lt"/>
                  <a:ea typeface="+mn-ea"/>
                  <a:cs typeface="+mn-cs"/>
                </a:defRPr>
              </a:lvl6pPr>
              <a:lvl7pPr marL="2971800" indent="-228600" algn="l" rtl="0" fontAlgn="base">
                <a:lnSpc>
                  <a:spcPct val="90000"/>
                </a:lnSpc>
                <a:spcBef>
                  <a:spcPct val="75000"/>
                </a:spcBef>
                <a:spcAft>
                  <a:spcPct val="0"/>
                </a:spcAft>
                <a:defRPr sz="800">
                  <a:solidFill>
                    <a:schemeClr val="dk1"/>
                  </a:solidFill>
                  <a:latin typeface="+mn-lt"/>
                  <a:ea typeface="+mn-ea"/>
                  <a:cs typeface="+mn-cs"/>
                </a:defRPr>
              </a:lvl7pPr>
              <a:lvl8pPr marL="3429000" indent="-228600" algn="l" rtl="0" fontAlgn="base">
                <a:lnSpc>
                  <a:spcPct val="90000"/>
                </a:lnSpc>
                <a:spcBef>
                  <a:spcPct val="75000"/>
                </a:spcBef>
                <a:spcAft>
                  <a:spcPct val="0"/>
                </a:spcAft>
                <a:defRPr sz="800">
                  <a:solidFill>
                    <a:schemeClr val="dk1"/>
                  </a:solidFill>
                  <a:latin typeface="+mn-lt"/>
                  <a:ea typeface="+mn-ea"/>
                  <a:cs typeface="+mn-cs"/>
                </a:defRPr>
              </a:lvl8pPr>
              <a:lvl9pPr marL="3886200" indent="-228600" algn="l" rtl="0" fontAlgn="base">
                <a:lnSpc>
                  <a:spcPct val="90000"/>
                </a:lnSpc>
                <a:spcBef>
                  <a:spcPct val="75000"/>
                </a:spcBef>
                <a:spcAft>
                  <a:spcPct val="0"/>
                </a:spcAft>
                <a:defRPr sz="800">
                  <a:solidFill>
                    <a:schemeClr val="dk1"/>
                  </a:solidFill>
                  <a:latin typeface="+mn-lt"/>
                  <a:ea typeface="+mn-ea"/>
                  <a:cs typeface="+mn-cs"/>
                </a:defRPr>
              </a:lvl9pPr>
            </a:lstStyle>
            <a:p>
              <a:pPr marL="180000" marR="0" lvl="1" indent="0" algn="ctr" defTabSz="1296988" rtl="0" eaLnBrk="0" fontAlgn="base" latinLnBrk="0" hangingPunct="0">
                <a:lnSpc>
                  <a:spcPct val="90000"/>
                </a:lnSpc>
                <a:spcBef>
                  <a:spcPts val="300"/>
                </a:spcBef>
                <a:spcAft>
                  <a:spcPts val="300"/>
                </a:spcAft>
                <a:buClr>
                  <a:srgbClr val="EE2525"/>
                </a:buClr>
                <a:buSzPct val="125000"/>
                <a:buFontTx/>
                <a:buNone/>
                <a:tabLst>
                  <a:tab pos="8435975" algn="r"/>
                </a:tabLst>
                <a:defRPr/>
              </a:pPr>
              <a:r>
                <a:rPr kumimoji="0" lang="fr-FR" altLang="fr-FR" sz="2000" b="1" i="0" u="none" strike="noStrike" kern="0" cap="none" spc="0" normalizeH="0" baseline="0" noProof="0" dirty="0">
                  <a:ln>
                    <a:noFill/>
                  </a:ln>
                  <a:solidFill>
                    <a:srgbClr val="919191">
                      <a:lumMod val="50000"/>
                    </a:srgbClr>
                  </a:solidFill>
                  <a:effectLst/>
                  <a:uLnTx/>
                  <a:uFillTx/>
                  <a:latin typeface="Calibri" panose="020F0502020204030204" pitchFamily="34" charset="0"/>
                  <a:cs typeface="Calibri" panose="020F0502020204030204" pitchFamily="34" charset="0"/>
                  <a:sym typeface="Wingdings" pitchFamily="2" charset="2"/>
                </a:rPr>
                <a:t>      </a:t>
              </a:r>
              <a:r>
                <a:rPr kumimoji="0" lang="fr-FR" altLang="fr-FR" sz="1600" b="1" i="0" u="none" strike="noStrike" kern="0" cap="none" spc="0" normalizeH="0" baseline="0" noProof="0" dirty="0">
                  <a:ln>
                    <a:noFill/>
                  </a:ln>
                  <a:solidFill>
                    <a:srgbClr val="919191">
                      <a:lumMod val="50000"/>
                    </a:srgbClr>
                  </a:solidFill>
                  <a:effectLst/>
                  <a:uLnTx/>
                  <a:uFillTx/>
                  <a:latin typeface="Calibri" panose="020F0502020204030204" pitchFamily="34" charset="0"/>
                  <a:cs typeface="Calibri" panose="020F0502020204030204" pitchFamily="34" charset="0"/>
                  <a:sym typeface="Wingdings" pitchFamily="2" charset="2"/>
                </a:rPr>
                <a:t> </a:t>
              </a:r>
              <a:r>
                <a:rPr kumimoji="0" lang="fr-FR" altLang="fr-FR" i="0" u="none" strike="noStrike" kern="0" cap="none" spc="0" normalizeH="0" baseline="0" noProof="0" dirty="0">
                  <a:ln>
                    <a:noFill/>
                  </a:ln>
                  <a:solidFill>
                    <a:srgbClr val="919191">
                      <a:lumMod val="50000"/>
                    </a:srgbClr>
                  </a:solidFill>
                  <a:effectLst/>
                  <a:uLnTx/>
                  <a:uFillTx/>
                  <a:latin typeface="Calibri" panose="020F0502020204030204" pitchFamily="34" charset="0"/>
                  <a:cs typeface="Calibri" panose="020F0502020204030204" pitchFamily="34" charset="0"/>
                  <a:sym typeface="Wingdings" pitchFamily="2" charset="2"/>
                </a:rPr>
                <a:t>19</a:t>
              </a:r>
              <a:r>
                <a:rPr kumimoji="0" lang="fr-FR" altLang="fr-FR" i="0" u="none" strike="noStrike" kern="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sym typeface="Wingdings" pitchFamily="2" charset="2"/>
                </a:rPr>
                <a:t> OPS et</a:t>
              </a:r>
              <a:r>
                <a:rPr kumimoji="0" lang="fr-FR" altLang="fr-FR" i="0" u="none" strike="noStrike" kern="0" cap="none" spc="0" normalizeH="0" baseline="0" noProof="0" dirty="0">
                  <a:ln>
                    <a:noFill/>
                  </a:ln>
                  <a:solidFill>
                    <a:srgbClr val="919191">
                      <a:lumMod val="50000"/>
                    </a:srgbClr>
                  </a:solidFill>
                  <a:effectLst/>
                  <a:uLnTx/>
                  <a:uFillTx/>
                  <a:latin typeface="Calibri" panose="020F0502020204030204" pitchFamily="34" charset="0"/>
                  <a:cs typeface="Calibri" panose="020F0502020204030204" pitchFamily="34" charset="0"/>
                  <a:sym typeface="Wingdings" pitchFamily="2" charset="2"/>
                </a:rPr>
                <a:t> 333</a:t>
              </a:r>
              <a:r>
                <a:rPr kumimoji="0" lang="fr-FR" altLang="fr-FR" i="0" u="none" strike="noStrike" kern="0" cap="none" spc="0" normalizeH="0" baseline="0" noProof="0" dirty="0">
                  <a:ln>
                    <a:noFill/>
                  </a:ln>
                  <a:solidFill>
                    <a:srgbClr val="FFFFFF">
                      <a:lumMod val="50000"/>
                    </a:srgbClr>
                  </a:solidFill>
                  <a:effectLst/>
                  <a:uLnTx/>
                  <a:uFillTx/>
                  <a:latin typeface="Calibri" panose="020F0502020204030204" pitchFamily="34" charset="0"/>
                  <a:cs typeface="Calibri" panose="020F0502020204030204" pitchFamily="34" charset="0"/>
                  <a:sym typeface="Wingdings" pitchFamily="2" charset="2"/>
                </a:rPr>
                <a:t> OC concernés</a:t>
              </a:r>
            </a:p>
          </p:txBody>
        </p:sp>
        <p:pic>
          <p:nvPicPr>
            <p:cNvPr id="25" name="Imag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3979" y="2532875"/>
              <a:ext cx="754432" cy="619039"/>
            </a:xfrm>
            <a:prstGeom prst="rect">
              <a:avLst/>
            </a:prstGeom>
            <a:grpFill/>
          </p:spPr>
        </p:pic>
      </p:grpSp>
      <p:sp>
        <p:nvSpPr>
          <p:cNvPr id="26"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1- La DSN : une réalité opérationnelle pour le privé</a:t>
            </a:r>
            <a:br>
              <a:rPr lang="fr-FR" dirty="0"/>
            </a:br>
            <a:r>
              <a:rPr lang="fr-FR" sz="1800" kern="0" dirty="0">
                <a:solidFill>
                  <a:srgbClr val="00B0F0"/>
                </a:solidFill>
                <a:latin typeface="Calibri" pitchFamily="34" charset="0"/>
                <a:ea typeface="+mn-ea"/>
                <a:cs typeface="Arial"/>
              </a:rPr>
              <a:t>Une réelle simplification des démarches </a:t>
            </a:r>
          </a:p>
        </p:txBody>
      </p:sp>
    </p:spTree>
    <p:extLst>
      <p:ext uri="{BB962C8B-B14F-4D97-AF65-F5344CB8AC3E}">
        <p14:creationId xmlns:p14="http://schemas.microsoft.com/office/powerpoint/2010/main" val="37201580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10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5640" y="1921802"/>
            <a:ext cx="8718648" cy="2673498"/>
          </a:xfrm>
        </p:spPr>
        <p:txBody>
          <a:bodyPr/>
          <a:lstStyle/>
          <a:p>
            <a:pPr algn="just">
              <a:buClr>
                <a:srgbClr val="282E68"/>
              </a:buClr>
              <a:buNone/>
            </a:pPr>
            <a:endParaRPr lang="fr-FR" sz="1800" u="sng" kern="0" dirty="0">
              <a:solidFill>
                <a:srgbClr val="282E68"/>
              </a:solidFill>
              <a:latin typeface="Calibri" panose="020F0502020204030204" pitchFamily="34" charset="0"/>
              <a:cs typeface="Calibri" panose="020F0502020204030204" pitchFamily="34" charset="0"/>
            </a:endParaRPr>
          </a:p>
          <a:p>
            <a:pPr marL="342900" lvl="2" indent="-342900" algn="just" eaLnBrk="1" hangingPunct="1">
              <a:spcAft>
                <a:spcPts val="0"/>
              </a:spcAft>
              <a:buClr>
                <a:srgbClr val="EE2525"/>
              </a:buClr>
              <a:buSzPct val="125000"/>
              <a:buBlip>
                <a:blip r:embed="rId2"/>
              </a:buBlip>
            </a:pPr>
            <a:r>
              <a:rPr lang="fr-FR" sz="2000" dirty="0">
                <a:solidFill>
                  <a:schemeClr val="tx2"/>
                </a:solidFill>
                <a:latin typeface="Calibri" panose="020F0502020204030204" pitchFamily="34" charset="0"/>
                <a:cs typeface="Calibri" panose="020F0502020204030204" pitchFamily="34" charset="0"/>
              </a:rPr>
              <a:t>La DSN </a:t>
            </a:r>
            <a:r>
              <a:rPr lang="fr-FR" sz="2000" dirty="0" smtClean="0">
                <a:solidFill>
                  <a:schemeClr val="tx2"/>
                </a:solidFill>
                <a:latin typeface="Calibri" panose="020F0502020204030204" pitchFamily="34" charset="0"/>
                <a:cs typeface="Calibri" panose="020F0502020204030204" pitchFamily="34" charset="0"/>
              </a:rPr>
              <a:t>est </a:t>
            </a:r>
            <a:r>
              <a:rPr lang="fr-FR" sz="2000" dirty="0">
                <a:solidFill>
                  <a:schemeClr val="tx2"/>
                </a:solidFill>
                <a:latin typeface="Calibri" panose="020F0502020204030204" pitchFamily="34" charset="0"/>
                <a:cs typeface="Calibri" panose="020F0502020204030204" pitchFamily="34" charset="0"/>
              </a:rPr>
              <a:t>le résultat d’une </a:t>
            </a:r>
            <a:r>
              <a:rPr lang="fr-FR" sz="2000" dirty="0" err="1">
                <a:solidFill>
                  <a:schemeClr val="tx2"/>
                </a:solidFill>
                <a:latin typeface="Calibri" panose="020F0502020204030204" pitchFamily="34" charset="0"/>
                <a:cs typeface="Calibri" panose="020F0502020204030204" pitchFamily="34" charset="0"/>
              </a:rPr>
              <a:t>co</a:t>
            </a:r>
            <a:r>
              <a:rPr lang="fr-FR" sz="2000" dirty="0">
                <a:solidFill>
                  <a:schemeClr val="tx2"/>
                </a:solidFill>
                <a:latin typeface="Calibri" panose="020F0502020204030204" pitchFamily="34" charset="0"/>
                <a:cs typeface="Calibri" panose="020F0502020204030204" pitchFamily="34" charset="0"/>
              </a:rPr>
              <a:t>-construction avec l’ensemble des parties prenantes (Etat, organismes de protection sociale, </a:t>
            </a:r>
            <a:r>
              <a:rPr lang="fr-FR" sz="2000" dirty="0" smtClean="0">
                <a:solidFill>
                  <a:schemeClr val="tx2"/>
                </a:solidFill>
                <a:latin typeface="Calibri" panose="020F0502020204030204" pitchFamily="34" charset="0"/>
                <a:cs typeface="Calibri" panose="020F0502020204030204" pitchFamily="34" charset="0"/>
              </a:rPr>
              <a:t>éditeurs et </a:t>
            </a:r>
            <a:r>
              <a:rPr lang="fr-FR" sz="2000" dirty="0">
                <a:solidFill>
                  <a:schemeClr val="tx2"/>
                </a:solidFill>
                <a:latin typeface="Calibri" panose="020F0502020204030204" pitchFamily="34" charset="0"/>
                <a:cs typeface="Calibri" panose="020F0502020204030204" pitchFamily="34" charset="0"/>
              </a:rPr>
              <a:t>employeurs …). Ce travail conjoint s’est notamment appuyé sur : </a:t>
            </a:r>
          </a:p>
          <a:p>
            <a:pPr marL="742950" lvl="1" indent="-285750" algn="just" defTabSz="1296988" eaLnBrk="1" hangingPunct="1">
              <a:buClr>
                <a:srgbClr val="A1A1A1">
                  <a:lumMod val="50000"/>
                </a:srgbClr>
              </a:buClr>
              <a:buSzPct val="125000"/>
              <a:buBlip>
                <a:blip r:embed="rId3"/>
              </a:buBlip>
              <a:tabLst>
                <a:tab pos="8435975" algn="r"/>
              </a:tabLst>
              <a:defRPr/>
            </a:pPr>
            <a:r>
              <a:rPr lang="fr-FR" sz="1800" b="0" dirty="0">
                <a:solidFill>
                  <a:schemeClr val="tx2"/>
                </a:solidFill>
                <a:latin typeface="Calibri" panose="020F0502020204030204" pitchFamily="34" charset="0"/>
                <a:cs typeface="Calibri" panose="020F0502020204030204" pitchFamily="34" charset="0"/>
              </a:rPr>
              <a:t>Des instances d’échanges régulières avec les partenaires : </a:t>
            </a:r>
            <a:r>
              <a:rPr lang="fr-FR" sz="1800" b="0" i="1" dirty="0">
                <a:solidFill>
                  <a:schemeClr val="tx2"/>
                </a:solidFill>
                <a:latin typeface="Calibri" panose="020F0502020204030204" pitchFamily="34" charset="0"/>
                <a:cs typeface="Calibri" panose="020F0502020204030204" pitchFamily="34" charset="0"/>
              </a:rPr>
              <a:t>exemples : </a:t>
            </a:r>
            <a:r>
              <a:rPr lang="fr-FR" sz="1800" b="0" dirty="0">
                <a:solidFill>
                  <a:schemeClr val="tx2"/>
                </a:solidFill>
                <a:latin typeface="Calibri" panose="020F0502020204030204" pitchFamily="34" charset="0"/>
                <a:cs typeface="Calibri" panose="020F0502020204030204" pitchFamily="34" charset="0"/>
              </a:rPr>
              <a:t>Copil DSS, CDDSN, GPEBE, COUTI, SDDS … </a:t>
            </a:r>
          </a:p>
          <a:p>
            <a:pPr marL="742950" lvl="1" indent="-285750" algn="just" defTabSz="1296988" eaLnBrk="1" hangingPunct="1">
              <a:buClr>
                <a:srgbClr val="A1A1A1">
                  <a:lumMod val="50000"/>
                </a:srgbClr>
              </a:buClr>
              <a:buSzPct val="125000"/>
              <a:buBlip>
                <a:blip r:embed="rId3"/>
              </a:buBlip>
              <a:tabLst>
                <a:tab pos="8435975" algn="r"/>
              </a:tabLst>
              <a:defRPr/>
            </a:pPr>
            <a:r>
              <a:rPr lang="fr-FR" sz="1800" b="0" dirty="0">
                <a:solidFill>
                  <a:schemeClr val="tx2"/>
                </a:solidFill>
                <a:latin typeface="Calibri" panose="020F0502020204030204" pitchFamily="34" charset="0"/>
                <a:cs typeface="Calibri" panose="020F0502020204030204" pitchFamily="34" charset="0"/>
              </a:rPr>
              <a:t>Des évènements de la communauté DSN : Clubs des Pilotes, Club qualité, …. </a:t>
            </a:r>
          </a:p>
          <a:p>
            <a:pPr marL="742950" lvl="1" indent="-285750" algn="just" defTabSz="1296988" eaLnBrk="1" hangingPunct="1">
              <a:buClr>
                <a:srgbClr val="A1A1A1">
                  <a:lumMod val="50000"/>
                </a:srgbClr>
              </a:buClr>
              <a:buSzPct val="125000"/>
              <a:buBlip>
                <a:blip r:embed="rId3"/>
              </a:buBlip>
              <a:tabLst>
                <a:tab pos="8435975" algn="r"/>
              </a:tabLst>
              <a:defRPr/>
            </a:pPr>
            <a:r>
              <a:rPr lang="fr-FR" sz="1800" b="0" dirty="0">
                <a:solidFill>
                  <a:schemeClr val="tx2"/>
                </a:solidFill>
                <a:latin typeface="Calibri" panose="020F0502020204030204" pitchFamily="34" charset="0"/>
                <a:cs typeface="Calibri" panose="020F0502020204030204" pitchFamily="34" charset="0"/>
              </a:rPr>
              <a:t>Des actions de communication à destination du grand public afin de sensibiliser l’ensemble des </a:t>
            </a:r>
            <a:r>
              <a:rPr lang="fr-FR" sz="1800" b="0" dirty="0" smtClean="0">
                <a:solidFill>
                  <a:schemeClr val="tx2"/>
                </a:solidFill>
                <a:latin typeface="Calibri" panose="020F0502020204030204" pitchFamily="34" charset="0"/>
                <a:cs typeface="Calibri" panose="020F0502020204030204" pitchFamily="34" charset="0"/>
              </a:rPr>
              <a:t>acteurs </a:t>
            </a:r>
            <a:r>
              <a:rPr lang="fr-FR" sz="1800" b="0" dirty="0">
                <a:solidFill>
                  <a:schemeClr val="tx2"/>
                </a:solidFill>
                <a:latin typeface="Calibri" panose="020F0502020204030204" pitchFamily="34" charset="0"/>
                <a:cs typeface="Calibri" panose="020F0502020204030204" pitchFamily="34" charset="0"/>
              </a:rPr>
              <a:t>à la DSN</a:t>
            </a:r>
          </a:p>
          <a:p>
            <a:pPr marL="285750" indent="-285750" algn="just">
              <a:buFont typeface="Wingdings" panose="05000000000000000000" pitchFamily="2" charset="2"/>
              <a:buChar char="à"/>
            </a:pPr>
            <a:endParaRPr lang="fr-FR" sz="1800" u="sng"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à"/>
            </a:pPr>
            <a:endParaRPr lang="fr-FR" sz="1800" u="sng"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à"/>
            </a:pPr>
            <a:endParaRPr lang="fr-FR" sz="1800" u="sng" dirty="0">
              <a:latin typeface="Calibri" panose="020F0502020204030204" pitchFamily="34" charset="0"/>
              <a:cs typeface="Calibri" panose="020F0502020204030204" pitchFamily="34" charset="0"/>
            </a:endParaRPr>
          </a:p>
          <a:p>
            <a:pPr marL="0" indent="0" algn="just">
              <a:buNone/>
            </a:pPr>
            <a:endParaRPr lang="fr-FR" sz="1800" u="sng"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2"/>
          </p:nvPr>
        </p:nvSpPr>
        <p:spPr/>
        <p:txBody>
          <a:bodyPr/>
          <a:lstStyle/>
          <a:p>
            <a:pPr>
              <a:defRPr/>
            </a:pPr>
            <a:fld id="{7B0B5D98-C34D-4DB1-BE83-7541DF2AF49D}" type="slidenum">
              <a:rPr lang="fr-FR" smtClean="0"/>
              <a:pPr>
                <a:defRPr/>
              </a:pPr>
              <a:t>9</a:t>
            </a:fld>
            <a:endParaRPr lang="fr-FR" dirty="0"/>
          </a:p>
        </p:txBody>
      </p:sp>
      <p:sp>
        <p:nvSpPr>
          <p:cNvPr id="5" name="Titre 1"/>
          <p:cNvSpPr txBox="1">
            <a:spLocks/>
          </p:cNvSpPr>
          <p:nvPr/>
        </p:nvSpPr>
        <p:spPr bwMode="auto">
          <a:xfrm>
            <a:off x="266701" y="0"/>
            <a:ext cx="8049715" cy="650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kern="1200">
                <a:solidFill>
                  <a:schemeClr val="bg2"/>
                </a:solidFill>
                <a:latin typeface="+mj-lt"/>
                <a:ea typeface="+mj-ea"/>
                <a:cs typeface="+mj-cs"/>
              </a:defRPr>
            </a:lvl1pPr>
            <a:lvl2pPr algn="l" rtl="0" eaLnBrk="0" fontAlgn="base" hangingPunct="0">
              <a:spcBef>
                <a:spcPct val="0"/>
              </a:spcBef>
              <a:spcAft>
                <a:spcPct val="0"/>
              </a:spcAft>
              <a:defRPr sz="2800" b="1">
                <a:solidFill>
                  <a:schemeClr val="bg2"/>
                </a:solidFill>
                <a:latin typeface="Calibri" pitchFamily="34" charset="0"/>
              </a:defRPr>
            </a:lvl2pPr>
            <a:lvl3pPr algn="l" rtl="0" eaLnBrk="0" fontAlgn="base" hangingPunct="0">
              <a:spcBef>
                <a:spcPct val="0"/>
              </a:spcBef>
              <a:spcAft>
                <a:spcPct val="0"/>
              </a:spcAft>
              <a:defRPr sz="2800" b="1">
                <a:solidFill>
                  <a:schemeClr val="bg2"/>
                </a:solidFill>
                <a:latin typeface="Calibri" pitchFamily="34" charset="0"/>
              </a:defRPr>
            </a:lvl3pPr>
            <a:lvl4pPr algn="l" rtl="0" eaLnBrk="0" fontAlgn="base" hangingPunct="0">
              <a:spcBef>
                <a:spcPct val="0"/>
              </a:spcBef>
              <a:spcAft>
                <a:spcPct val="0"/>
              </a:spcAft>
              <a:defRPr sz="2800" b="1">
                <a:solidFill>
                  <a:schemeClr val="bg2"/>
                </a:solidFill>
                <a:latin typeface="Calibri" pitchFamily="34" charset="0"/>
              </a:defRPr>
            </a:lvl4pPr>
            <a:lvl5pPr algn="l" rtl="0" eaLnBrk="0" fontAlgn="base" hangingPunct="0">
              <a:spcBef>
                <a:spcPct val="0"/>
              </a:spcBef>
              <a:spcAft>
                <a:spcPct val="0"/>
              </a:spcAft>
              <a:defRPr sz="2800" b="1">
                <a:solidFill>
                  <a:schemeClr val="bg2"/>
                </a:solidFill>
                <a:latin typeface="Calibri" pitchFamily="34" charset="0"/>
              </a:defRPr>
            </a:lvl5pPr>
            <a:lvl6pPr marL="457200" algn="l" rtl="0" fontAlgn="base">
              <a:spcBef>
                <a:spcPct val="0"/>
              </a:spcBef>
              <a:spcAft>
                <a:spcPct val="0"/>
              </a:spcAft>
              <a:defRPr sz="2800" b="1">
                <a:solidFill>
                  <a:schemeClr val="bg2"/>
                </a:solidFill>
                <a:latin typeface="Calibri" pitchFamily="34" charset="0"/>
              </a:defRPr>
            </a:lvl6pPr>
            <a:lvl7pPr marL="914400" algn="l" rtl="0" fontAlgn="base">
              <a:spcBef>
                <a:spcPct val="0"/>
              </a:spcBef>
              <a:spcAft>
                <a:spcPct val="0"/>
              </a:spcAft>
              <a:defRPr sz="2800" b="1">
                <a:solidFill>
                  <a:schemeClr val="bg2"/>
                </a:solidFill>
                <a:latin typeface="Calibri" pitchFamily="34" charset="0"/>
              </a:defRPr>
            </a:lvl7pPr>
            <a:lvl8pPr marL="1371600" algn="l" rtl="0" fontAlgn="base">
              <a:spcBef>
                <a:spcPct val="0"/>
              </a:spcBef>
              <a:spcAft>
                <a:spcPct val="0"/>
              </a:spcAft>
              <a:defRPr sz="2800" b="1">
                <a:solidFill>
                  <a:schemeClr val="bg2"/>
                </a:solidFill>
                <a:latin typeface="Calibri" pitchFamily="34" charset="0"/>
              </a:defRPr>
            </a:lvl8pPr>
            <a:lvl9pPr marL="1828800" algn="l" rtl="0" fontAlgn="base">
              <a:spcBef>
                <a:spcPct val="0"/>
              </a:spcBef>
              <a:spcAft>
                <a:spcPct val="0"/>
              </a:spcAft>
              <a:defRPr sz="2800" b="1">
                <a:solidFill>
                  <a:schemeClr val="bg2"/>
                </a:solidFill>
                <a:latin typeface="Calibri" pitchFamily="34" charset="0"/>
              </a:defRPr>
            </a:lvl9pPr>
          </a:lstStyle>
          <a:p>
            <a:r>
              <a:rPr lang="fr-FR" dirty="0"/>
              <a:t>1- La DSN : une réalité opérationnelle pour le privé</a:t>
            </a:r>
            <a:br>
              <a:rPr lang="fr-FR" dirty="0"/>
            </a:br>
            <a:r>
              <a:rPr lang="fr-FR" sz="1800" kern="0" dirty="0">
                <a:solidFill>
                  <a:srgbClr val="00B0F0"/>
                </a:solidFill>
                <a:latin typeface="Calibri" pitchFamily="34" charset="0"/>
                <a:ea typeface="+mn-ea"/>
                <a:cs typeface="Arial"/>
              </a:rPr>
              <a:t>Les facteurs clefs de succès </a:t>
            </a:r>
          </a:p>
        </p:txBody>
      </p:sp>
      <p:sp>
        <p:nvSpPr>
          <p:cNvPr id="7" name="Rectangle 6"/>
          <p:cNvSpPr/>
          <p:nvPr/>
        </p:nvSpPr>
        <p:spPr>
          <a:xfrm>
            <a:off x="683568" y="1268760"/>
            <a:ext cx="7932749" cy="646331"/>
          </a:xfrm>
          <a:prstGeom prst="rect">
            <a:avLst/>
          </a:prstGeom>
          <a:noFill/>
        </p:spPr>
        <p:txBody>
          <a:bodyPr wrap="none" lIns="91440" tIns="45720" rIns="91440" bIns="45720">
            <a:spAutoFit/>
          </a:bodyPr>
          <a:lstStyle/>
          <a:p>
            <a:pPr algn="ctr"/>
            <a:r>
              <a:rPr lang="fr-FR" sz="3600" b="1" spc="50" dirty="0">
                <a:ln w="0"/>
                <a:solidFill>
                  <a:schemeClr val="accent1"/>
                </a:solidFill>
                <a:effectLst>
                  <a:innerShdw blurRad="63500" dist="50800" dir="13500000">
                    <a:srgbClr val="000000">
                      <a:alpha val="50000"/>
                    </a:srgbClr>
                  </a:innerShdw>
                </a:effectLst>
                <a:latin typeface="Calibri" panose="020F0502020204030204" pitchFamily="34" charset="0"/>
                <a:cs typeface="Calibri" panose="020F0502020204030204" pitchFamily="34" charset="0"/>
              </a:rPr>
              <a:t>Un projet commun, construit ensemble</a:t>
            </a:r>
          </a:p>
        </p:txBody>
      </p:sp>
      <p:sp>
        <p:nvSpPr>
          <p:cNvPr id="9" name="ZoneTexte 8"/>
          <p:cNvSpPr txBox="1"/>
          <p:nvPr/>
        </p:nvSpPr>
        <p:spPr>
          <a:xfrm>
            <a:off x="1835696" y="4929227"/>
            <a:ext cx="6624736" cy="1200329"/>
          </a:xfrm>
          <a:prstGeom prst="rect">
            <a:avLst/>
          </a:prstGeom>
          <a:noFill/>
          <a:ln w="15875">
            <a:solidFill>
              <a:srgbClr val="F2950C"/>
            </a:solidFill>
            <a:prstDash val="sysDash"/>
          </a:ln>
        </p:spPr>
        <p:txBody>
          <a:bodyPr wrap="square" rtlCol="0">
            <a:spAutoFit/>
          </a:bodyPr>
          <a:lstStyle/>
          <a:p>
            <a:pPr marL="0" lvl="2" algn="ctr"/>
            <a:r>
              <a:rPr lang="fr-FR" b="1" dirty="0">
                <a:solidFill>
                  <a:schemeClr val="tx2"/>
                </a:solidFill>
                <a:latin typeface="Calibri" panose="020F0502020204030204" pitchFamily="34" charset="0"/>
                <a:cs typeface="Calibri" panose="020F0502020204030204" pitchFamily="34" charset="0"/>
              </a:rPr>
              <a:t>Ces échanges réguliers ont permis de maintenir une dynamique forte, dans l’intégration de nouvelles procédures/nouvelles populations, dans l’identification de solutions pragmatiques  ou dans la résolution des difficultés rencontrées</a:t>
            </a:r>
          </a:p>
        </p:txBody>
      </p:sp>
      <p:pic>
        <p:nvPicPr>
          <p:cNvPr id="10" name="Picture 2" descr="http://www.tsa-quotidien.fr/_Include/ActuelSiteTSA/Documents/194374/fotolia-montee-en-charge-175175.jpg"/>
          <p:cNvPicPr>
            <a:picLocks noChangeAspect="1" noChangeArrowheads="1"/>
          </p:cNvPicPr>
          <p:nvPr/>
        </p:nvPicPr>
        <p:blipFill>
          <a:blip r:embed="rId4" cstate="print">
            <a:duotone>
              <a:schemeClr val="accent1">
                <a:shade val="45000"/>
                <a:satMod val="135000"/>
              </a:schemeClr>
              <a:prstClr val="white"/>
            </a:duotone>
            <a:lum contrast="20000"/>
          </a:blip>
          <a:srcRect/>
          <a:stretch>
            <a:fillRect/>
          </a:stretch>
        </p:blipFill>
        <p:spPr bwMode="auto">
          <a:xfrm>
            <a:off x="268321" y="4858469"/>
            <a:ext cx="1306835" cy="1306835"/>
          </a:xfrm>
          <a:prstGeom prst="rect">
            <a:avLst/>
          </a:prstGeom>
          <a:noFill/>
          <a:ln>
            <a:noFill/>
          </a:ln>
        </p:spPr>
      </p:pic>
    </p:spTree>
    <p:extLst>
      <p:ext uri="{BB962C8B-B14F-4D97-AF65-F5344CB8AC3E}">
        <p14:creationId xmlns:p14="http://schemas.microsoft.com/office/powerpoint/2010/main" val="2628693568"/>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2_Thème Office">
  <a:themeElements>
    <a:clrScheme name="Personnalisé 5">
      <a:dk1>
        <a:sysClr val="windowText" lastClr="000000"/>
      </a:dk1>
      <a:lt1>
        <a:sysClr val="window" lastClr="FFFFFF"/>
      </a:lt1>
      <a:dk2>
        <a:srgbClr val="003882"/>
      </a:dk2>
      <a:lt2>
        <a:srgbClr val="E95D0F"/>
      </a:lt2>
      <a:accent1>
        <a:srgbClr val="E47E14"/>
      </a:accent1>
      <a:accent2>
        <a:srgbClr val="F2950C"/>
      </a:accent2>
      <a:accent3>
        <a:srgbClr val="92D050"/>
      </a:accent3>
      <a:accent4>
        <a:srgbClr val="00B0F0"/>
      </a:accent4>
      <a:accent5>
        <a:srgbClr val="FE19FF"/>
      </a:accent5>
      <a:accent6>
        <a:srgbClr val="A46D36"/>
      </a:accent6>
      <a:hlink>
        <a:srgbClr val="953734"/>
      </a:hlink>
      <a:folHlink>
        <a:srgbClr val="5F49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ip01">
  <a:themeElements>
    <a:clrScheme name="1_gip01 8">
      <a:dk1>
        <a:srgbClr val="004272"/>
      </a:dk1>
      <a:lt1>
        <a:srgbClr val="FFFFFF"/>
      </a:lt1>
      <a:dk2>
        <a:srgbClr val="004272"/>
      </a:dk2>
      <a:lt2>
        <a:srgbClr val="EEEEEE"/>
      </a:lt2>
      <a:accent1>
        <a:srgbClr val="00B0E6"/>
      </a:accent1>
      <a:accent2>
        <a:srgbClr val="A1A1A1"/>
      </a:accent2>
      <a:accent3>
        <a:srgbClr val="FFFFFF"/>
      </a:accent3>
      <a:accent4>
        <a:srgbClr val="003760"/>
      </a:accent4>
      <a:accent5>
        <a:srgbClr val="AAD4F0"/>
      </a:accent5>
      <a:accent6>
        <a:srgbClr val="919191"/>
      </a:accent6>
      <a:hlink>
        <a:srgbClr val="000000"/>
      </a:hlink>
      <a:folHlink>
        <a:srgbClr val="D9E4E7"/>
      </a:folHlink>
    </a:clrScheme>
    <a:fontScheme name="1_gip0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9525" cap="flat" cmpd="sng" algn="ctr">
          <a:solidFill>
            <a:schemeClr val="accent5">
              <a:lumMod val="90000"/>
            </a:schemeClr>
          </a:solidFill>
          <a:prstDash val="solid"/>
          <a:round/>
          <a:headEnd type="none" w="med" len="med"/>
          <a:tailEnd type="triangle"/>
        </a:ln>
        <a:effectLst/>
      </a:spPr>
      <a:bodyPr/>
      <a:lstStyle/>
    </a:lnDef>
    <a:txDef>
      <a:spPr bwMode="auto">
        <a:noFill/>
        <a:ln w="9525">
          <a:noFill/>
          <a:miter lim="800000"/>
          <a:headEnd/>
          <a:tailEnd/>
        </a:ln>
      </a:spPr>
      <a:bodyPr lIns="91969" tIns="45984" rIns="91969" bIns="45984"/>
      <a:lstStyle>
        <a:defPPr fontAlgn="auto">
          <a:lnSpc>
            <a:spcPct val="85000"/>
          </a:lnSpc>
          <a:spcBef>
            <a:spcPts val="0"/>
          </a:spcBef>
          <a:spcAft>
            <a:spcPts val="0"/>
          </a:spcAft>
          <a:defRPr sz="1200" kern="0" dirty="0" smtClean="0">
            <a:solidFill>
              <a:srgbClr val="004272"/>
            </a:solidFill>
            <a:latin typeface="Calibri" pitchFamily="34" charset="0"/>
            <a:cs typeface="Arial"/>
          </a:defRPr>
        </a:defPPr>
      </a:lstStyle>
    </a:txDef>
  </a:objectDefaults>
  <a:extraClrSchemeLst>
    <a:extraClrScheme>
      <a:clrScheme name="1_gip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ip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ip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ip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ip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ip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ip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ip01 8">
        <a:dk1>
          <a:srgbClr val="004272"/>
        </a:dk1>
        <a:lt1>
          <a:srgbClr val="FFFFFF"/>
        </a:lt1>
        <a:dk2>
          <a:srgbClr val="004272"/>
        </a:dk2>
        <a:lt2>
          <a:srgbClr val="EEEEEE"/>
        </a:lt2>
        <a:accent1>
          <a:srgbClr val="00B0E6"/>
        </a:accent1>
        <a:accent2>
          <a:srgbClr val="A1A1A1"/>
        </a:accent2>
        <a:accent3>
          <a:srgbClr val="FFFFFF"/>
        </a:accent3>
        <a:accent4>
          <a:srgbClr val="003760"/>
        </a:accent4>
        <a:accent5>
          <a:srgbClr val="AAD4F0"/>
        </a:accent5>
        <a:accent6>
          <a:srgbClr val="919191"/>
        </a:accent6>
        <a:hlink>
          <a:srgbClr val="000000"/>
        </a:hlink>
        <a:folHlink>
          <a:srgbClr val="D9E4E7"/>
        </a:folHlink>
      </a:clrScheme>
      <a:clrMap bg1="lt1" tx1="dk1" bg2="lt2" tx2="dk2" accent1="accent1" accent2="accent2" accent3="accent3" accent4="accent4" accent5="accent5" accent6="accent6" hlink="hlink" folHlink="folHlink"/>
    </a:extraClrScheme>
    <a:extraClrScheme>
      <a:clrScheme name="1_gip01 9">
        <a:dk1>
          <a:srgbClr val="848484"/>
        </a:dk1>
        <a:lt1>
          <a:srgbClr val="FFFFFF"/>
        </a:lt1>
        <a:dk2>
          <a:srgbClr val="00B0E6"/>
        </a:dk2>
        <a:lt2>
          <a:srgbClr val="EEEEEE"/>
        </a:lt2>
        <a:accent1>
          <a:srgbClr val="004E61"/>
        </a:accent1>
        <a:accent2>
          <a:srgbClr val="A1A1A1"/>
        </a:accent2>
        <a:accent3>
          <a:srgbClr val="FFFFFF"/>
        </a:accent3>
        <a:accent4>
          <a:srgbClr val="707070"/>
        </a:accent4>
        <a:accent5>
          <a:srgbClr val="AAB2B7"/>
        </a:accent5>
        <a:accent6>
          <a:srgbClr val="919191"/>
        </a:accent6>
        <a:hlink>
          <a:srgbClr val="000000"/>
        </a:hlink>
        <a:folHlink>
          <a:srgbClr val="D9E4E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gip01 9">
    <a:dk1>
      <a:srgbClr val="848484"/>
    </a:dk1>
    <a:lt1>
      <a:srgbClr val="FFFFFF"/>
    </a:lt1>
    <a:dk2>
      <a:srgbClr val="00B0E6"/>
    </a:dk2>
    <a:lt2>
      <a:srgbClr val="EEEEEE"/>
    </a:lt2>
    <a:accent1>
      <a:srgbClr val="004E61"/>
    </a:accent1>
    <a:accent2>
      <a:srgbClr val="A1A1A1"/>
    </a:accent2>
    <a:accent3>
      <a:srgbClr val="FFFFFF"/>
    </a:accent3>
    <a:accent4>
      <a:srgbClr val="707070"/>
    </a:accent4>
    <a:accent5>
      <a:srgbClr val="AAB2B7"/>
    </a:accent5>
    <a:accent6>
      <a:srgbClr val="919191"/>
    </a:accent6>
    <a:hlink>
      <a:srgbClr val="000000"/>
    </a:hlink>
    <a:folHlink>
      <a:srgbClr val="D9E4E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c123b84-80ca-4bee-a1b1-49a608c2ca90">VQTKTKUKJDJV-1299023475-16</_dlc_DocId>
    <_dlc_DocIdUrl xmlns="1c123b84-80ca-4bee-a1b1-49a608c2ca90">
      <Url>http://gipi.intra.net/teamsites/gpa/_layouts/15/DocIdRedir.aspx?ID=VQTKTKUKJDJV-1299023475-16</Url>
      <Description>VQTKTKUKJDJV-1299023475-16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119D37CA88511419AAAA34555670C71" ma:contentTypeVersion="0" ma:contentTypeDescription="Crée un document." ma:contentTypeScope="" ma:versionID="fed8d883bff095ef879c6cc4f37c262a">
  <xsd:schema xmlns:xsd="http://www.w3.org/2001/XMLSchema" xmlns:xs="http://www.w3.org/2001/XMLSchema" xmlns:p="http://schemas.microsoft.com/office/2006/metadata/properties" xmlns:ns2="1c123b84-80ca-4bee-a1b1-49a608c2ca90" targetNamespace="http://schemas.microsoft.com/office/2006/metadata/properties" ma:root="true" ma:fieldsID="70e677e3b32700101d3033a871670d08" ns2:_="">
    <xsd:import namespace="1c123b84-80ca-4bee-a1b1-49a608c2ca9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123b84-80ca-4bee-a1b1-49a608c2ca90"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95AA5F-39D5-4FC2-AEDA-F9980AE57A98}">
  <ds:schemaRefs>
    <ds:schemaRef ds:uri="1c123b84-80ca-4bee-a1b1-49a608c2ca90"/>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0548329-2676-4769-BD4E-285FD216BDFB}">
  <ds:schemaRefs>
    <ds:schemaRef ds:uri="http://schemas.microsoft.com/sharepoint/events"/>
  </ds:schemaRefs>
</ds:datastoreItem>
</file>

<file path=customXml/itemProps3.xml><?xml version="1.0" encoding="utf-8"?>
<ds:datastoreItem xmlns:ds="http://schemas.openxmlformats.org/officeDocument/2006/customXml" ds:itemID="{5C4E3637-EDFF-47BC-8990-6F1706C46F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123b84-80ca-4bee-a1b1-49a608c2ca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C1DF09B-D237-4F0B-A1F0-16AF906AED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12032</TotalTime>
  <Words>6061</Words>
  <Application>Microsoft Office PowerPoint</Application>
  <PresentationFormat>Affichage à l'écran (4:3)</PresentationFormat>
  <Paragraphs>1024</Paragraphs>
  <Slides>63</Slides>
  <Notes>39</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63</vt:i4>
      </vt:variant>
    </vt:vector>
  </HeadingPairs>
  <TitlesOfParts>
    <vt:vector size="78" baseType="lpstr">
      <vt:lpstr>Microsoft YaHei</vt:lpstr>
      <vt:lpstr>Arial</vt:lpstr>
      <vt:lpstr>Arial Narrow</vt:lpstr>
      <vt:lpstr>Calibri</vt:lpstr>
      <vt:lpstr>Calibri Light</vt:lpstr>
      <vt:lpstr>Courier New</vt:lpstr>
      <vt:lpstr>Liberation Sans</vt:lpstr>
      <vt:lpstr>Mangal</vt:lpstr>
      <vt:lpstr>Segoe UI</vt:lpstr>
      <vt:lpstr>Tahoma</vt:lpstr>
      <vt:lpstr>Times New Roman</vt:lpstr>
      <vt:lpstr>Trebuchet MS</vt:lpstr>
      <vt:lpstr>Wingdings</vt:lpstr>
      <vt:lpstr>2_Thème Office</vt:lpstr>
      <vt:lpstr>1_gip01</vt:lpstr>
      <vt:lpstr>Présentation PowerPoint</vt:lpstr>
      <vt:lpstr>Présentation PowerPoint</vt:lpstr>
      <vt:lpstr>Introduction</vt:lpstr>
      <vt:lpstr>Introduction de la journée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Le bilan des opérations Pilote Rappel des modalités de participation au pilote</vt:lpstr>
      <vt:lpstr>3- Le bilan des opérations Pilote Rappel des modalités de participation au pilote</vt:lpstr>
      <vt:lpstr>3- Le bilan des opérations Pilote Rappel des modalités de participation au pilote</vt:lpstr>
      <vt:lpstr>3- Le bilan des opérations Pilote Nombre de participants au pilote</vt:lpstr>
      <vt:lpstr>3- Le bilan des opérations Pilote Constat et points d’amélioration</vt:lpstr>
      <vt:lpstr>3- Le bilan des opérations Pilote Constat et points d’amélioration  </vt:lpstr>
      <vt:lpstr>3- Le bilan des opérations Pilote Constat et points d’amélioration </vt:lpstr>
      <vt:lpstr>3- Le bilan des opérations Pilote Constat et points d’amélioration </vt:lpstr>
      <vt:lpstr>3- Le bilan des opérations Pilote Constat et points d’amélioration </vt:lpstr>
      <vt:lpstr>3- Le bilan des opérations Pilote Constat et points d’amélioration </vt:lpstr>
      <vt:lpstr>3- Le bilan des opérations Pilote Constat et points d’amélioration</vt:lpstr>
      <vt:lpstr>3- Le bilan des opérations Pilote Conclusions pour la suite</vt:lpstr>
      <vt:lpstr>5- Les questions / réponses</vt:lpstr>
      <vt:lpstr> Pause – 10 minutes</vt:lpstr>
      <vt:lpstr>Présentation PowerPoint</vt:lpstr>
      <vt:lpstr>Ministère de la Culture &amp; CISIRH</vt:lpstr>
      <vt:lpstr>Présentation PowerPoint</vt:lpstr>
      <vt:lpstr>Présentation PowerPoint</vt:lpstr>
      <vt:lpstr>Présentation PowerPoint</vt:lpstr>
      <vt:lpstr>Grand Poitiers  &amp; Ciril GROUP</vt:lpstr>
      <vt:lpstr>Présentation PowerPoint</vt:lpstr>
      <vt:lpstr>Présentation PowerPoint</vt:lpstr>
      <vt:lpstr>Présentation PowerPoint</vt:lpstr>
      <vt:lpstr>Présentation PowerPoint</vt:lpstr>
      <vt:lpstr>Présentation PowerPoint</vt:lpstr>
      <vt:lpstr>Hospices Civils de Lyon  &amp; Sopra HR Software</vt:lpstr>
      <vt:lpstr>Présentation PowerPoint</vt:lpstr>
      <vt:lpstr>Présentation PowerPoint</vt:lpstr>
      <vt:lpstr>Présentation PowerPoint</vt:lpstr>
      <vt:lpstr>Présentation PowerPoint</vt:lpstr>
      <vt:lpstr> Présentation des ateliers de l’après-midi</vt:lpstr>
      <vt:lpstr>Les ateliers Présentation des ateliers</vt:lpstr>
      <vt:lpstr>Déjeuner</vt:lpstr>
      <vt:lpstr>Présentation PowerPoint</vt:lpstr>
      <vt:lpstr>Pause – 20 minutes</vt:lpstr>
      <vt:lpstr>Présentation PowerPoint</vt:lpstr>
      <vt:lpstr>Présentation PowerPoint</vt:lpstr>
      <vt:lpstr>6 – Synthèse de la journée L’arbre des réussites</vt:lpstr>
      <vt:lpstr>6 – Synthèse de la journée </vt:lpstr>
      <vt:lpstr>6 – Synthèse de la journée </vt:lpstr>
      <vt:lpstr>Présentation PowerPoint</vt:lpstr>
      <vt:lpstr>Présentation PowerPoint</vt:lpstr>
    </vt:vector>
  </TitlesOfParts>
  <Company>GIP-MDS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mbernassau</dc:creator>
  <cp:lastModifiedBy>Karima CHABOUNI</cp:lastModifiedBy>
  <cp:revision>1262</cp:revision>
  <cp:lastPrinted>2019-10-22T14:46:40Z</cp:lastPrinted>
  <dcterms:created xsi:type="dcterms:W3CDTF">2015-10-05T08:15:24Z</dcterms:created>
  <dcterms:modified xsi:type="dcterms:W3CDTF">2020-03-12T14:53:07Z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0x0101001119D37CA88511419AAAA34555670C71</vt:lpwstr>
  </property>
  <property fmtid="{D5CDD505-2E9C-101B-9397-08002B2CF9AE}" pid="3" name="_dlc_DocIdItemGuid">
    <vt:lpwstr>d7ea026d-15c6-4090-bf2f-6ebc6a11a653</vt:lpwstr>
  </property>
</Properties>
</file>